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69" r:id="rId3"/>
    <p:sldId id="293" r:id="rId4"/>
    <p:sldId id="294" r:id="rId5"/>
    <p:sldId id="271" r:id="rId6"/>
    <p:sldId id="270" r:id="rId7"/>
    <p:sldId id="295" r:id="rId8"/>
    <p:sldId id="296" r:id="rId9"/>
    <p:sldId id="297" r:id="rId10"/>
    <p:sldId id="298" r:id="rId11"/>
    <p:sldId id="335" r:id="rId12"/>
    <p:sldId id="301" r:id="rId13"/>
    <p:sldId id="302" r:id="rId14"/>
    <p:sldId id="303" r:id="rId15"/>
    <p:sldId id="305" r:id="rId16"/>
    <p:sldId id="306" r:id="rId17"/>
    <p:sldId id="307" r:id="rId18"/>
    <p:sldId id="273" r:id="rId19"/>
    <p:sldId id="310" r:id="rId20"/>
    <p:sldId id="311" r:id="rId21"/>
    <p:sldId id="313" r:id="rId22"/>
    <p:sldId id="314" r:id="rId23"/>
    <p:sldId id="274" r:id="rId24"/>
    <p:sldId id="285" r:id="rId25"/>
    <p:sldId id="319" r:id="rId26"/>
    <p:sldId id="320" r:id="rId27"/>
    <p:sldId id="322" r:id="rId28"/>
    <p:sldId id="323" r:id="rId29"/>
    <p:sldId id="324" r:id="rId30"/>
    <p:sldId id="318" r:id="rId31"/>
    <p:sldId id="325" r:id="rId32"/>
    <p:sldId id="287" r:id="rId33"/>
    <p:sldId id="276" r:id="rId34"/>
    <p:sldId id="326" r:id="rId35"/>
    <p:sldId id="288" r:id="rId36"/>
    <p:sldId id="337" r:id="rId37"/>
    <p:sldId id="289" r:id="rId38"/>
    <p:sldId id="277" r:id="rId39"/>
    <p:sldId id="330" r:id="rId40"/>
    <p:sldId id="331" r:id="rId41"/>
    <p:sldId id="278" r:id="rId42"/>
    <p:sldId id="334" r:id="rId43"/>
    <p:sldId id="332" r:id="rId44"/>
    <p:sldId id="279" r:id="rId45"/>
    <p:sldId id="336" r:id="rId46"/>
    <p:sldId id="327" r:id="rId47"/>
    <p:sldId id="328" r:id="rId48"/>
    <p:sldId id="3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8/5/19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4960-1D74-124A-A1A9-AC5D4B293218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CB18-6992-674E-9289-28E496399D4E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807-9509-BB43-A5CF-5E9E5AA2F60A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138A-8953-2A47-BFAD-F0E1E7E33C52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1704-8BD3-F347-8855-F9BB6B31C3F9}" type="datetime1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64E5-4A1B-C442-9606-954B37762A70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7C02-A73C-8E45-90C7-D7F42F761753}" type="datetime1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0A-A33C-BB41-8AA9-DEAFA6243749}" type="datetime1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1F8A-AF0C-9246-9804-58D08DAA33E3}" type="datetime1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99FB-B2EF-0944-8140-F6CF33BB10E2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84-8B0C-1145-B233-4359CB60FC11}" type="datetime1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CD0AF03-DF39-FD4E-921C-C8CAF70025DE}" type="datetime1">
              <a:rPr lang="en-US" smtClean="0"/>
              <a:t>8/5/19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Status of nuclear optical potentials and future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429000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August 6, 2019</a:t>
            </a:r>
          </a:p>
        </p:txBody>
      </p:sp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Analogous to a complex index of refraction for describing light absorption/refraction in absorbing materials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2C4F0-F6CF-7647-AB8F-82EA305B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Analogous to a complex index of refraction for describing light absorption/refraction in absorbing materials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Optical potentials simplify nuclear scattering by giving an effective projectile-nucleus interaction that accounts for absorption of incident particles (inelastic scattering)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B343B-274F-4740-A5D7-34454713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particle system consisting of incident nucleon and target nucleus of mass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described by Schrödinger equation</a:t>
                </a:r>
              </a:p>
              <a:p>
                <a:pPr>
                  <a:lnSpc>
                    <a:spcPct val="1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where the total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Hamiltonian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40714-2383-C244-AED8-F1B08445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 nuclear Hamiltonian satisfies the Schrödinger equation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</a:rPr>
                  <a:t>for wave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and energies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is the ground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DB94-882F-8A4C-92EB-503DD0B8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ensure only outgoing waves are present in exit channels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89D9D-5707-EF48-9728-97594D4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ensure only outgoing waves are present in exit channels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849B6-F87F-0745-9A1F-A7D89FB758A1}"/>
              </a:ext>
            </a:extLst>
          </p:cNvPr>
          <p:cNvCxnSpPr>
            <a:cxnSpLocks/>
          </p:cNvCxnSpPr>
          <p:nvPr/>
        </p:nvCxnSpPr>
        <p:spPr>
          <a:xfrm flipH="1">
            <a:off x="5519452" y="2269475"/>
            <a:ext cx="1134736" cy="881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2E037-10F1-D14B-996C-F76307ACBDDD}"/>
              </a:ext>
            </a:extLst>
          </p:cNvPr>
          <p:cNvCxnSpPr>
            <a:cxnSpLocks/>
          </p:cNvCxnSpPr>
          <p:nvPr/>
        </p:nvCxnSpPr>
        <p:spPr>
          <a:xfrm flipH="1">
            <a:off x="8304884" y="2423711"/>
            <a:ext cx="938268" cy="515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678EFA-2399-C647-B119-1191F8C23C01}"/>
              </a:ext>
            </a:extLst>
          </p:cNvPr>
          <p:cNvSpPr txBox="1"/>
          <p:nvPr/>
        </p:nvSpPr>
        <p:spPr>
          <a:xfrm>
            <a:off x="6654188" y="1940002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Elastic scattering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03B6D-50FD-9042-8008-34E7FCC3AA7E}"/>
              </a:ext>
            </a:extLst>
          </p:cNvPr>
          <p:cNvSpPr txBox="1"/>
          <p:nvPr/>
        </p:nvSpPr>
        <p:spPr>
          <a:xfrm>
            <a:off x="9243152" y="2171577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Inelastic scattering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54B0-9BA2-F349-B9D1-BF4FF4E9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complex, energy dependent, and non-local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3E999-E61F-BB4B-90DD-B69CD4D2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complex, energy dependent, and non-local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Cannot be evaluated for realistic systems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34BB3-CC8D-234E-88FE-041D3E42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General form of phenomenological optical potential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Woods-Saxon form factors: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nuclear radii and diffusivity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  <a:blipFill>
                <a:blip r:embed="rId2"/>
                <a:stretch>
                  <a:fillRect l="-1086" t="-1163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/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8240-7150-424E-B08A-856E3AB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General form of phenomenological optical potential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Obtained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minimization fitting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scattering observables with radii and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diffusivity parameters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  <a:blipFill>
                <a:blip r:embed="rId2"/>
                <a:stretch>
                  <a:fillRect l="-10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/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6C9C6D-0522-D24F-9032-9A07879F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48" y="3136614"/>
            <a:ext cx="4198620" cy="3443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7E88-3DBD-B74E-8CD8-F9AB1F44976F}"/>
                  </a:ext>
                </a:extLst>
              </p:cNvPr>
              <p:cNvSpPr txBox="1"/>
              <p:nvPr/>
            </p:nvSpPr>
            <p:spPr>
              <a:xfrm>
                <a:off x="557916" y="5597049"/>
                <a:ext cx="6641177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Fig. 2</a:t>
                </a:r>
                <a:r>
                  <a:rPr lang="en-US" sz="2000" dirty="0"/>
                  <a:t>: Potential well depths as a function of laboratory energy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for each of the terms above including an imaginary spin-</a:t>
                </a:r>
              </a:p>
              <a:p>
                <a:r>
                  <a:rPr lang="en-US" sz="2000" dirty="0"/>
                  <a:t>orbit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𝑆𝑂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:r>
                  <a:rPr lang="en-US" sz="1400" dirty="0"/>
                  <a:t>(A. J. Koning and J. P. Delaroche, Nucl. Phys. A </a:t>
                </a:r>
                <a:r>
                  <a:rPr lang="en-US" sz="1400" b="1" dirty="0"/>
                  <a:t>713</a:t>
                </a:r>
                <a:r>
                  <a:rPr lang="en-US" sz="1400" dirty="0"/>
                  <a:t>, 213 (2003).)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7E88-3DBD-B74E-8CD8-F9AB1F44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6" y="5597049"/>
                <a:ext cx="6641177" cy="1292662"/>
              </a:xfrm>
              <a:prstGeom prst="rect">
                <a:avLst/>
              </a:prstGeom>
              <a:blipFill>
                <a:blip r:embed="rId5"/>
                <a:stretch>
                  <a:fillRect l="-9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336F0D-2E6C-DE42-A323-BDB04393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DCEA0-9C9E-8840-87F1-03DFBCC29277}"/>
              </a:ext>
            </a:extLst>
          </p:cNvPr>
          <p:cNvSpPr txBox="1"/>
          <p:nvPr/>
        </p:nvSpPr>
        <p:spPr>
          <a:xfrm rot="16200000">
            <a:off x="6247275" y="4555318"/>
            <a:ext cx="22711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Potential depth (MeV)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02442-6487-DB44-8AD0-4DC4CDEA1B3E}"/>
              </a:ext>
            </a:extLst>
          </p:cNvPr>
          <p:cNvSpPr txBox="1"/>
          <p:nvPr/>
        </p:nvSpPr>
        <p:spPr>
          <a:xfrm>
            <a:off x="9159607" y="6466115"/>
            <a:ext cx="9348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 (MeV)</a:t>
            </a:r>
          </a:p>
        </p:txBody>
      </p:sp>
    </p:spTree>
    <p:extLst>
      <p:ext uri="{BB962C8B-B14F-4D97-AF65-F5344CB8AC3E}">
        <p14:creationId xmlns:p14="http://schemas.microsoft.com/office/powerpoint/2010/main" val="117600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 play a key role in answering questions such as the origin of heavy elements in the universe, fundamental symmetries, and the limits of nuclear stability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Facilities seek to produce exotic isotopes and measure new data to better understand these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7BB9-A449-0A4E-81DE-F5E73CD9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26A36-61D9-864A-9E8F-19852131EF71}"/>
              </a:ext>
            </a:extLst>
          </p:cNvPr>
          <p:cNvSpPr txBox="1"/>
          <p:nvPr/>
        </p:nvSpPr>
        <p:spPr>
          <a:xfrm>
            <a:off x="6096000" y="5709602"/>
            <a:ext cx="617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</a:t>
            </a:r>
            <a:r>
              <a:rPr lang="en-US" sz="2000" dirty="0"/>
              <a:t>: Chart of nuclides with neutron number, N, counted</a:t>
            </a:r>
          </a:p>
          <a:p>
            <a:r>
              <a:rPr lang="en-US" sz="2000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34C41-4BF8-9A43-8969-0504FB15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Heavily dependent on data sets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674F4-56BD-604C-99BC-A41B95FE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Heavily dependent on data sets used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Cannot extend to exotic nuclei where no data are present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04315-6481-2A46-AFCD-920426BB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Heavily dependent on data sets used</a:t>
            </a:r>
          </a:p>
          <a:p>
            <a:pPr>
              <a:lnSpc>
                <a:spcPct val="100000"/>
              </a:lnSpc>
            </a:pPr>
            <a:r>
              <a:rPr lang="en-US" dirty="0"/>
              <a:t>Cannot extend to exotic nuclei where no data are present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reliable way to quantify uncertainty in phenomenological optical potentials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B1C16-D8DC-CB4D-BB8E-B3A8A25D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Microscopic optical potentials are models based off realistic nuclear structure inputs</a:t>
            </a:r>
          </a:p>
          <a:p>
            <a:pPr>
              <a:lnSpc>
                <a:spcPct val="100000"/>
              </a:lnSpc>
            </a:pPr>
            <a:r>
              <a:rPr lang="en-US" dirty="0"/>
              <a:t>Can overcome shortcomings of phenomenological models (e.g. predictive power, uncertainty quantification)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45E31-73BC-FE44-953A-C2C5997C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Microscopic nuclear structure has made enormous progress in the past decade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100E6-F4C9-7E40-9881-EBDFA82C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11845"/>
            <a:ext cx="84201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E907E-150A-C645-A624-42728C67D193}"/>
              </a:ext>
            </a:extLst>
          </p:cNvPr>
          <p:cNvSpPr txBox="1"/>
          <p:nvPr/>
        </p:nvSpPr>
        <p:spPr>
          <a:xfrm>
            <a:off x="483184" y="3954214"/>
            <a:ext cx="32030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3</a:t>
            </a:r>
            <a:r>
              <a:rPr lang="en-US" sz="2000" dirty="0"/>
              <a:t>: Binding energies for A-body nuclei within 5% of the experimental value calculated from </a:t>
            </a:r>
            <a:r>
              <a:rPr lang="en-US" sz="2000" i="1" dirty="0"/>
              <a:t>ab initio</a:t>
            </a:r>
            <a:r>
              <a:rPr lang="en-US" sz="2000" dirty="0"/>
              <a:t> methods. </a:t>
            </a:r>
            <a:r>
              <a:rPr lang="en-US" sz="1400" dirty="0"/>
              <a:t>(Figure from G. Hagen.)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08B6-25FC-1841-AEA0-C4AB3419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8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Basic idea is to express the optical potential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in terms of the 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Define projection operators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which project onto elastic and inelastic channels, respectively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Apply the spectator expansion to the optical potential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3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84D5F-5C5B-D143-ABB4-3786288A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ECDA19-B5CA-B94A-B906-1056B7F4F5BA}"/>
              </a:ext>
            </a:extLst>
          </p:cNvPr>
          <p:cNvCxnSpPr>
            <a:cxnSpLocks/>
          </p:cNvCxnSpPr>
          <p:nvPr/>
        </p:nvCxnSpPr>
        <p:spPr>
          <a:xfrm flipV="1">
            <a:off x="3106757" y="5596569"/>
            <a:ext cx="341523" cy="4247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564DF-0095-4240-ADFD-26AF46A3682E}"/>
              </a:ext>
            </a:extLst>
          </p:cNvPr>
          <p:cNvCxnSpPr>
            <a:cxnSpLocks/>
          </p:cNvCxnSpPr>
          <p:nvPr/>
        </p:nvCxnSpPr>
        <p:spPr>
          <a:xfrm flipH="1" flipV="1">
            <a:off x="7116896" y="5398265"/>
            <a:ext cx="484744" cy="545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E381F9-19F2-3C44-89C6-A0F87F6F37DC}"/>
              </a:ext>
            </a:extLst>
          </p:cNvPr>
          <p:cNvSpPr txBox="1"/>
          <p:nvPr/>
        </p:nvSpPr>
        <p:spPr>
          <a:xfrm>
            <a:off x="1296133" y="6156295"/>
            <a:ext cx="400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Projectile interacts with one nucleon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A0C39-44F0-2D48-A716-AE80C92F3B1C}"/>
              </a:ext>
            </a:extLst>
          </p:cNvPr>
          <p:cNvSpPr txBox="1"/>
          <p:nvPr/>
        </p:nvSpPr>
        <p:spPr>
          <a:xfrm>
            <a:off x="5791015" y="6079177"/>
            <a:ext cx="41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Projectile interacts with two nucleons</a:t>
            </a:r>
          </a:p>
        </p:txBody>
      </p:sp>
    </p:spTree>
    <p:extLst>
      <p:ext uri="{BB962C8B-B14F-4D97-AF65-F5344CB8AC3E}">
        <p14:creationId xmlns:p14="http://schemas.microsoft.com/office/powerpoint/2010/main" val="48786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non-interacting projectile-nucleus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3099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4A541-4F47-A04A-A17F-847BD0E8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EDF27-782D-AA44-9D0D-54D9043A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Take first term in spectator expansion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0AC5F-E655-D64C-AFF2-7EFC6F12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Take first term in spectator expansion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Make impulse approximation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the free NN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-matrix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Valid when the energy of the incident projectile is much larger than the binding energy of the struck nucleon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MeV)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496B-70D7-2445-B5CB-34BCC82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0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 example, the Facility for Rare Isotope Beams (FRIB) will target neutron-rich isotopes to study the rapid neutron-capture process (r-process)</a:t>
            </a:r>
          </a:p>
          <a:p>
            <a:pPr>
              <a:lnSpc>
                <a:spcPct val="100000"/>
              </a:lnSpc>
            </a:pPr>
            <a:r>
              <a:rPr lang="en-US" dirty="0"/>
              <a:t>The r-process is responsible for the formation of roughly half the atomic nuclei past iron on the periodic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CB0B-BA63-2F4D-B593-B114DF57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DBBBC-8781-CE49-88F1-15DC0AF3AF99}"/>
              </a:ext>
            </a:extLst>
          </p:cNvPr>
          <p:cNvCxnSpPr>
            <a:cxnSpLocks/>
          </p:cNvCxnSpPr>
          <p:nvPr/>
        </p:nvCxnSpPr>
        <p:spPr>
          <a:xfrm flipH="1" flipV="1">
            <a:off x="8813495" y="3723701"/>
            <a:ext cx="1359281" cy="633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787CA-FDD6-3F4C-BF51-42F3FC577AF3}"/>
              </a:ext>
            </a:extLst>
          </p:cNvPr>
          <p:cNvCxnSpPr>
            <a:cxnSpLocks/>
          </p:cNvCxnSpPr>
          <p:nvPr/>
        </p:nvCxnSpPr>
        <p:spPr>
          <a:xfrm flipH="1" flipV="1">
            <a:off x="9441457" y="3160834"/>
            <a:ext cx="878922" cy="94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BBDDE-C781-5C43-A41F-181760B93488}"/>
              </a:ext>
            </a:extLst>
          </p:cNvPr>
          <p:cNvCxnSpPr>
            <a:cxnSpLocks/>
          </p:cNvCxnSpPr>
          <p:nvPr/>
        </p:nvCxnSpPr>
        <p:spPr>
          <a:xfrm flipH="1" flipV="1">
            <a:off x="10206605" y="2767337"/>
            <a:ext cx="479741" cy="1232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259127-258B-4D4E-B8CC-D8A463ADD6E9}"/>
              </a:ext>
            </a:extLst>
          </p:cNvPr>
          <p:cNvCxnSpPr>
            <a:cxnSpLocks/>
          </p:cNvCxnSpPr>
          <p:nvPr/>
        </p:nvCxnSpPr>
        <p:spPr>
          <a:xfrm flipH="1" flipV="1">
            <a:off x="10989982" y="2479196"/>
            <a:ext cx="209319" cy="1539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2E2638-8FAA-1B4B-87E1-E8663C34D925}"/>
              </a:ext>
            </a:extLst>
          </p:cNvPr>
          <p:cNvSpPr txBox="1"/>
          <p:nvPr/>
        </p:nvSpPr>
        <p:spPr>
          <a:xfrm>
            <a:off x="10323100" y="4066001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r-process occurs </a:t>
            </a:r>
          </a:p>
          <a:p>
            <a:r>
              <a:rPr lang="en-US" dirty="0">
                <a:solidFill>
                  <a:srgbClr val="FF0000"/>
                </a:solidFill>
              </a:rPr>
              <a:t>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AA54-ECFE-9D48-AD7D-E697A1EF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F64A9-0D44-494A-9A25-DE683DC64310}"/>
              </a:ext>
            </a:extLst>
          </p:cNvPr>
          <p:cNvSpPr txBox="1"/>
          <p:nvPr/>
        </p:nvSpPr>
        <p:spPr>
          <a:xfrm>
            <a:off x="6096000" y="5709602"/>
            <a:ext cx="617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</a:t>
            </a:r>
            <a:r>
              <a:rPr lang="en-US" sz="2000" dirty="0"/>
              <a:t>: Chart of nuclides with neutron number, N, counted</a:t>
            </a:r>
          </a:p>
          <a:p>
            <a:r>
              <a:rPr lang="en-US" sz="2000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Write optical potential in momentum-space in terms of the NN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B231E-6E53-E845-A681-9AFC148F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2B139-DE15-E249-89A4-5F6E8871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57" y="4226705"/>
            <a:ext cx="3940843" cy="173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DDAE5C-1560-D648-9FE8-0CA6C07BBA4D}"/>
              </a:ext>
            </a:extLst>
          </p:cNvPr>
          <p:cNvSpPr txBox="1"/>
          <p:nvPr/>
        </p:nvSpPr>
        <p:spPr>
          <a:xfrm>
            <a:off x="6438202" y="5821747"/>
            <a:ext cx="589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</a:t>
            </a:r>
            <a:r>
              <a:rPr lang="en-US" sz="2000" dirty="0"/>
              <a:t>: Diagram of the single scattering term in the spectator expansion.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95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Write optical potential in momentum-space in terms of the NN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relates the NN zero-momentum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frame to the NA zero-momentum frame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represents the one-body density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009F-6BD2-C04D-A6C0-48F5D0D5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5FC60-5400-6F42-BFD5-AB31C529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57" y="4226705"/>
            <a:ext cx="3940843" cy="173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E440D-3981-484B-9133-BF62E1175F7F}"/>
              </a:ext>
            </a:extLst>
          </p:cNvPr>
          <p:cNvSpPr txBox="1"/>
          <p:nvPr/>
        </p:nvSpPr>
        <p:spPr>
          <a:xfrm>
            <a:off x="6438202" y="5821747"/>
            <a:ext cx="589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</a:t>
            </a:r>
            <a:r>
              <a:rPr lang="en-US" sz="2000" dirty="0"/>
              <a:t>: Diagram of the single scattering term in the spectator expansion.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34479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Multiple-scattering approach at first order describes experiments well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MeV </a:t>
                </a:r>
                <a:r>
                  <a:rPr lang="en-US" dirty="0">
                    <a:latin typeface="Arial" panose="020B0604020202020204" pitchFamily="34" charset="0"/>
                  </a:rPr>
                  <a:t>up to 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60</a:t>
                </a:r>
                <a:r>
                  <a:rPr lang="en-US" dirty="0">
                    <a:latin typeface="Arial" panose="020B0604020202020204" pitchFamily="34" charset="0"/>
                  </a:rPr>
                  <a:t> degrees in center-of-mass frame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 At larger angles, three-nucleon forces (3NF’s) become important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 to implement 3NF’s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344798" cy="4351338"/>
              </a:xfrm>
              <a:blipFill>
                <a:blip r:embed="rId2"/>
                <a:stretch>
                  <a:fillRect l="-159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7FE558-7A36-1B48-B7AB-74655287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517024"/>
            <a:ext cx="3276600" cy="520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B1523-2CA7-9440-8738-8546D7D32623}"/>
              </a:ext>
            </a:extLst>
          </p:cNvPr>
          <p:cNvSpPr txBox="1"/>
          <p:nvPr/>
        </p:nvSpPr>
        <p:spPr>
          <a:xfrm>
            <a:off x="6367746" y="5763344"/>
            <a:ext cx="5890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5</a:t>
            </a:r>
            <a:r>
              <a:rPr lang="en-US" sz="2000" dirty="0"/>
              <a:t>: Cross section for elastic proton scattering from </a:t>
            </a:r>
            <a:r>
              <a:rPr lang="en-US" sz="2000" baseline="30000" dirty="0"/>
              <a:t>4</a:t>
            </a:r>
            <a:r>
              <a:rPr lang="en-US" sz="2000" dirty="0"/>
              <a:t>He using the multiple-scattering approach.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8686-01DD-314D-A11B-35FE0D9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C2197-2BCD-4347-8D22-49D16F67C99F}"/>
                  </a:ext>
                </a:extLst>
              </p:cNvPr>
              <p:cNvSpPr txBox="1"/>
              <p:nvPr/>
            </p:nvSpPr>
            <p:spPr>
              <a:xfrm rot="16200000" flipH="1">
                <a:off x="7811049" y="2861639"/>
                <a:ext cx="440586" cy="517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𝑅𝑢𝑡h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C2197-2BCD-4347-8D22-49D16F67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811049" y="2861639"/>
                <a:ext cx="440586" cy="517770"/>
              </a:xfrm>
              <a:prstGeom prst="rect">
                <a:avLst/>
              </a:prstGeom>
              <a:blipFill>
                <a:blip r:embed="rId4"/>
                <a:stretch>
                  <a:fillRect t="-28571" r="-975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246C28-7728-D540-A630-C6403456D43B}"/>
                  </a:ext>
                </a:extLst>
              </p:cNvPr>
              <p:cNvSpPr txBox="1"/>
              <p:nvPr/>
            </p:nvSpPr>
            <p:spPr>
              <a:xfrm>
                <a:off x="9252680" y="365125"/>
                <a:ext cx="925638" cy="3657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n-US" dirty="0"/>
                  <a:t> [deg]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246C28-7728-D540-A630-C6403456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80" y="365125"/>
                <a:ext cx="925638" cy="365760"/>
              </a:xfrm>
              <a:prstGeom prst="rect">
                <a:avLst/>
              </a:prstGeom>
              <a:blipFill>
                <a:blip r:embed="rId5"/>
                <a:stretch>
                  <a:fillRect l="-8219" t="-16667" r="-1506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6D00C2-8D8C-B443-B33C-6F9099E2759E}"/>
                  </a:ext>
                </a:extLst>
              </p:cNvPr>
              <p:cNvSpPr txBox="1"/>
              <p:nvPr/>
            </p:nvSpPr>
            <p:spPr>
              <a:xfrm rot="16200000" flipH="1">
                <a:off x="7856905" y="1346447"/>
                <a:ext cx="440586" cy="517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𝑅𝑢𝑡h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6D00C2-8D8C-B443-B33C-6F9099E2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856905" y="1346447"/>
                <a:ext cx="440586" cy="517770"/>
              </a:xfrm>
              <a:prstGeom prst="rect">
                <a:avLst/>
              </a:prstGeom>
              <a:blipFill>
                <a:blip r:embed="rId6"/>
                <a:stretch>
                  <a:fillRect t="-25000" r="-97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BA6F1-946B-244C-BC10-0ED99989FD0C}"/>
                  </a:ext>
                </a:extLst>
              </p:cNvPr>
              <p:cNvSpPr txBox="1"/>
              <p:nvPr/>
            </p:nvSpPr>
            <p:spPr>
              <a:xfrm rot="16200000" flipH="1">
                <a:off x="7811049" y="4506279"/>
                <a:ext cx="440586" cy="5177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𝑅𝑢𝑡h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BA6F1-946B-244C-BC10-0ED99989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7811049" y="4506279"/>
                <a:ext cx="440586" cy="517770"/>
              </a:xfrm>
              <a:prstGeom prst="rect">
                <a:avLst/>
              </a:prstGeom>
              <a:blipFill>
                <a:blip r:embed="rId7"/>
                <a:stretch>
                  <a:fillRect t="-25000" r="-97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88C89FC-F446-BE41-A70E-90F1E18AD34E}"/>
              </a:ext>
            </a:extLst>
          </p:cNvPr>
          <p:cNvSpPr txBox="1"/>
          <p:nvPr/>
        </p:nvSpPr>
        <p:spPr>
          <a:xfrm>
            <a:off x="9407050" y="5505849"/>
            <a:ext cx="880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 [fm</a:t>
            </a:r>
            <a:r>
              <a:rPr lang="en-US" baseline="30000" dirty="0"/>
              <a:t>-1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415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for scattering states is identified with single particle self-energy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This approach calculates the nucleon self-energy in nuclear matter using interactions derived from chiral effective field theory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27CD7-DCA6-B841-BC79-C396E9D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r>
                  <a:rPr lang="en-US" dirty="0"/>
                  <a:t> gives a low-energy description of the nuclear force involving proton, neutron, and pion degrees of freedom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Nucleons interact via pion exchanges (long-range) and contact forces (short-range)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Requires a</a:t>
                </a:r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</a:rPr>
                  <a:t>regularization procedure to separate the high- and low-energy physics via a momentum-space cutoff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0527-F0FF-7947-AFD2-858F3DE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8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first- and second-order contributions to the nucleon self-energy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effective potentials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lang="en-US" dirty="0"/>
                  <a:t> derived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consist of an NN potential with an effective, medium-dependent NN interaction (depends on 3NF)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A07F21-D214-D24F-BBFE-336A57F1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977126"/>
            <a:ext cx="52324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D67D0-CBBB-804F-B7F4-F8704878F72C}"/>
              </a:ext>
            </a:extLst>
          </p:cNvPr>
          <p:cNvSpPr txBox="1"/>
          <p:nvPr/>
        </p:nvSpPr>
        <p:spPr>
          <a:xfrm>
            <a:off x="1524000" y="5805926"/>
            <a:ext cx="9144000" cy="1415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/>
              <a:t>Fig. 6</a:t>
            </a:r>
            <a:r>
              <a:rPr lang="en-US" sz="2000" dirty="0"/>
              <a:t>: First- and second-order contributions to the nucleon self-energy where the solid lines indicate nucleon propagators and the wavy lines indicate the in-medium, anti-symmetrized NN interaction. </a:t>
            </a:r>
            <a:r>
              <a:rPr lang="en-US" sz="1400" dirty="0"/>
              <a:t>(T. R. Whitehead, et al., Phys. Rev. C </a:t>
            </a:r>
            <a:r>
              <a:rPr lang="en-US" sz="1400" b="1" dirty="0"/>
              <a:t>100</a:t>
            </a:r>
            <a:r>
              <a:rPr lang="en-US" sz="1400" dirty="0"/>
              <a:t>, 014601 (2019).)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8C90-4159-974F-8719-9D30B4E2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Optical potential given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Well-suited to describe low-energy scattering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Momentum-space cutoff of the EFT limits the capability of this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MeV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1D809-3661-4448-B5C9-9C1F8647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3B76-39B7-274C-AB25-1DCA41D7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40" y="1425407"/>
            <a:ext cx="9838319" cy="4297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024B6-B2FC-EB44-B2D2-BC7D88DEF360}"/>
              </a:ext>
            </a:extLst>
          </p:cNvPr>
          <p:cNvSpPr txBox="1"/>
          <p:nvPr/>
        </p:nvSpPr>
        <p:spPr>
          <a:xfrm>
            <a:off x="1524000" y="5711524"/>
            <a:ext cx="9144000" cy="1415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dirty="0"/>
              <a:t>Fig. 7</a:t>
            </a:r>
            <a:r>
              <a:rPr lang="en-US" sz="2000" dirty="0"/>
              <a:t>: Cross section for elastic scattering of protons from calcium isotopes at several lab energies. Blue lines correspond to microscopic cross sections and green lines correspond to a phenomenological model. </a:t>
            </a:r>
            <a:r>
              <a:rPr lang="en-US" sz="1400" dirty="0"/>
              <a:t>(T. R. Whitehead, et al., Phys. Rev. C </a:t>
            </a:r>
            <a:r>
              <a:rPr lang="en-US" sz="1400" b="1" dirty="0"/>
              <a:t>100</a:t>
            </a:r>
            <a:r>
              <a:rPr lang="en-US" sz="1400" dirty="0"/>
              <a:t>, 014601 (2019).)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1AC7-F7BD-6241-934F-3AC2FE2B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40A9-8241-0B49-937A-178A1D6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Phenomenological models are constrained by </a:t>
            </a:r>
            <a:r>
              <a:rPr lang="en-US" sz="2600" dirty="0">
                <a:solidFill>
                  <a:srgbClr val="C00000"/>
                </a:solidFill>
              </a:rPr>
              <a:t>scattering data and work well where data are available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Lack predictive power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No means for uncertainty quantification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0D198-116B-CA4F-8A5F-BA6B8551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Critical to understand nuclear reactions since facilities must use reactions to produce and study short-lived exotic nuclei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CB0B-BA63-2F4D-B593-B114DF57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0031-A8DB-C644-AB9D-45F7E7C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3A8A1-F109-F648-BDBC-E6B0D8A147C6}"/>
              </a:ext>
            </a:extLst>
          </p:cNvPr>
          <p:cNvSpPr txBox="1"/>
          <p:nvPr/>
        </p:nvSpPr>
        <p:spPr>
          <a:xfrm>
            <a:off x="6096000" y="5709602"/>
            <a:ext cx="617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Fig. 1</a:t>
            </a:r>
            <a:r>
              <a:rPr lang="en-US" sz="2000" dirty="0"/>
              <a:t>: Chart of nuclides with neutron number, N, counted</a:t>
            </a:r>
          </a:p>
          <a:p>
            <a:r>
              <a:rPr lang="en-US" sz="2000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3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Phenomenological models are constrained by scattering data and work well where data are available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Lack predictive power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No means for uncertainty quantification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Microscopic methods </a:t>
            </a:r>
            <a:r>
              <a:rPr lang="en-US" sz="2600" dirty="0">
                <a:solidFill>
                  <a:srgbClr val="C00000"/>
                </a:solidFill>
              </a:rPr>
              <a:t>use NN interactions from nuclear structure as inputs in computing optical potentials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Extends to reactions involving rare isotopes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Offers a means to quantify theoretical uncertainty estimates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0154C-216B-444A-9BC0-A1771B6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3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Necessary to understand what components are key in computing microscopic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36A03-8A50-2243-9D90-7A5B2F32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Necessary to understand what components are key in computing microscopic models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Need to further understand uncertainty quantification in optical potentials to reliably compare different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66E40-39BE-1C4A-80C8-28128D83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Factorization of nuclear structure from the scattering probe is important for extracting information on process independent quantities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The Similarity Renormalization Group (SRG) is a tool that can be used to analyze scale and scheme dependence of optical potentials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09DE-6F55-8E42-9188-97B921D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35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DCB8-28AC-7B44-8D01-C80D9B23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3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scattering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Projectile-nucleus scattering is a quantum many-body problem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An incident particle interacts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nucleons (protons and neutrons) in a target nucleus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Difficulties of nuclear many-body systems: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Often non-perturbative 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Computational difficulty of the problem drastically increases with nuclear mass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Optical potentials simplify the problem by giving an effective projectile-nucleus interaction that accounts for absorption of incident particles (inelastic scattering)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 b="-7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2C8E5-9919-C442-9C6C-EBE7C2D0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first- and second-order contributions to the nucleon self-energy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𝑒𝑓𝑓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912" b="-2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8CA319-CFB6-8C4D-B398-E338A459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039710"/>
            <a:ext cx="5232400" cy="1828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CDA7-4910-944E-8146-E526AA1D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1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</a:t>
                </a:r>
                <a:r>
                  <a:rPr lang="en-US" dirty="0">
                    <a:latin typeface="Arial" panose="020B0604020202020204" pitchFamily="34" charset="0"/>
                  </a:rPr>
                  <a:t>ptical potential is given by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sz="2600" b="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C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C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defines the effective k-mass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E71CE-8EF8-9A49-B063-2F2EF1EB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8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/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Necessary to understand what components are key in computing microscopic models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Need to further understand uncertainty quantification in optical potentials to reliably compare different models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Can use renormalization group (RG) methods to investigate scheme dependence in factorization of nuclear structure from the scattering probe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909DE-6F55-8E42-9188-97B921D6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scattering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Projectile-nucleus scattering is a quantum many-body problem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An incident particle interacts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nucleons (protons and neutrons) in a target nucleus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Difficulties of nuclear many-body systems: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Often non-perturbative 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Computational difficulty of the problem drastically increases with nuclear mass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B160-2D38-2541-9639-31098FFB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D07F-7CBD-2149-8481-BFF28B0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Non-Hermitian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78613-2E09-6B45-8C43-B367B19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Gives non-unitary S-matrix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613F0-8FA9-E947-9933-13E8EED5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These </a:t>
                </a:r>
                <a:r>
                  <a:rPr lang="en-US" dirty="0"/>
                  <a:t>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Gives non-unitary S-matrix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gives an absorptive potential meaning a loss of flux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1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CFD9-2C87-3B46-AF1B-BF6C7DA0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2550</TotalTime>
  <Words>2322</Words>
  <Application>Microsoft Macintosh PowerPoint</Application>
  <PresentationFormat>Widescreen</PresentationFormat>
  <Paragraphs>342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Cambria Math</vt:lpstr>
      <vt:lpstr>Office Theme</vt:lpstr>
      <vt:lpstr>Status of nuclear optical potentials and future prospects</vt:lpstr>
      <vt:lpstr>Introduction</vt:lpstr>
      <vt:lpstr>Introduction</vt:lpstr>
      <vt:lpstr>Introduction</vt:lpstr>
      <vt:lpstr>Nuclear scattering</vt:lpstr>
      <vt:lpstr>Nuclear optical potential</vt:lpstr>
      <vt:lpstr>Nuclear optical potential</vt:lpstr>
      <vt:lpstr>Nuclear optical potential</vt:lpstr>
      <vt:lpstr>Nuclear optical potential</vt:lpstr>
      <vt:lpstr>Nuclear optical potential</vt:lpstr>
      <vt:lpstr>Nuclear optical potential</vt:lpstr>
      <vt:lpstr>Formalism</vt:lpstr>
      <vt:lpstr>Formalism</vt:lpstr>
      <vt:lpstr>Formalism</vt:lpstr>
      <vt:lpstr>Formalism</vt:lpstr>
      <vt:lpstr>Formalism</vt:lpstr>
      <vt:lpstr>Formalism</vt:lpstr>
      <vt:lpstr>Phenomenology</vt:lpstr>
      <vt:lpstr>Phenomenology</vt:lpstr>
      <vt:lpstr>Phenomenology</vt:lpstr>
      <vt:lpstr>Phenomenology</vt:lpstr>
      <vt:lpstr>Phenomenology</vt:lpstr>
      <vt:lpstr>Microscopic approaches</vt:lpstr>
      <vt:lpstr>Microscopic approaches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Summary</vt:lpstr>
      <vt:lpstr>Summary</vt:lpstr>
      <vt:lpstr>Summary</vt:lpstr>
      <vt:lpstr>Outlook</vt:lpstr>
      <vt:lpstr>Outlook</vt:lpstr>
      <vt:lpstr>Outlook</vt:lpstr>
      <vt:lpstr>Extras</vt:lpstr>
      <vt:lpstr>Nuclear scattering</vt:lpstr>
      <vt:lpstr>Nucleon self-energy with chiral interactions</vt:lpstr>
      <vt:lpstr>Nucleon self-energy with chiral interactions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nuclear optical potentials and future prospects</dc:title>
  <dc:creator>Anthony Tropiano</dc:creator>
  <cp:lastModifiedBy>Anthony Tropiano</cp:lastModifiedBy>
  <cp:revision>64</cp:revision>
  <cp:lastPrinted>2019-08-05T15:52:01Z</cp:lastPrinted>
  <dcterms:created xsi:type="dcterms:W3CDTF">2019-07-04T18:28:31Z</dcterms:created>
  <dcterms:modified xsi:type="dcterms:W3CDTF">2019-08-05T22:31:57Z</dcterms:modified>
</cp:coreProperties>
</file>