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72" r:id="rId6"/>
    <p:sldId id="273" r:id="rId7"/>
    <p:sldId id="274" r:id="rId8"/>
    <p:sldId id="271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8991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08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49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5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50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98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78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7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.how2oauth.sit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2makessowork.auth0.com/" TargetMode="External"/><Relationship Id="rId4" Type="http://schemas.openxmlformats.org/officeDocument/2006/relationships/hyperlink" Target="https://api.how2makesso.work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.how2oauth.sit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how2makesso.work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Exercise – Time-off Request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Abhishek J.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TORT(SPA)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Use </a:t>
            </a:r>
            <a:r>
              <a:rPr lang="en-US" dirty="0" err="1"/>
              <a:t>sesssionStorage</a:t>
            </a:r>
            <a:r>
              <a:rPr lang="en-US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Set Security Headers: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1" dirty="0"/>
              <a:t>Strict-Transport-Security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1" dirty="0"/>
              <a:t>Content-Security-Policy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1" dirty="0"/>
              <a:t>X-XSS-Protection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1" dirty="0"/>
              <a:t>Referrer-Policy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1" dirty="0"/>
              <a:t>X-Frame-Options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1" dirty="0"/>
              <a:t>X-Content-Type-Options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Token Expiration: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1" dirty="0"/>
              <a:t>1800 seconds.</a:t>
            </a:r>
          </a:p>
          <a:p>
            <a:pPr lvl="4">
              <a:buFont typeface="Arial" panose="020B0604020202020204" pitchFamily="34" charset="0"/>
              <a:buChar char="•"/>
            </a:pPr>
            <a:endParaRPr lang="en-US" b="1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JS Obfuscation, minification and code traps</a:t>
            </a:r>
            <a:endParaRPr lang="en-US" b="1" dirty="0"/>
          </a:p>
          <a:p>
            <a:pPr lvl="4">
              <a:buFont typeface="Arial" panose="020B0604020202020204" pitchFamily="34" charset="0"/>
              <a:buChar char="•"/>
            </a:pPr>
            <a:endParaRPr lang="en-US" b="1" dirty="0"/>
          </a:p>
          <a:p>
            <a:pPr lvl="4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TORT(API)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Perform token validation.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Allow strict scope matching for API call.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Input validation.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Length, format , not null validations.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Verify requests against current state of data in DB and only allow valid requests. </a:t>
            </a:r>
          </a:p>
          <a:p>
            <a:pPr marL="978408" lvl="3" indent="0">
              <a:buNone/>
            </a:pPr>
            <a:r>
              <a:rPr lang="en-US" dirty="0"/>
              <a:t>     </a:t>
            </a:r>
            <a:r>
              <a:rPr lang="en-US" dirty="0" err="1"/>
              <a:t>e.g</a:t>
            </a:r>
            <a:r>
              <a:rPr lang="en-US" dirty="0"/>
              <a:t> check DB for request status and only if status is pending, allow cancel request.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Set Security Headers: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dirty="0"/>
              <a:t>Set restricted Allow-Control-Allow-Origin.</a:t>
            </a:r>
            <a:endParaRPr lang="en-US" b="1" dirty="0"/>
          </a:p>
          <a:p>
            <a:pPr marL="704088" lvl="2" indent="0">
              <a:buNone/>
            </a:pPr>
            <a:endParaRPr lang="en-US" b="1" dirty="0"/>
          </a:p>
          <a:p>
            <a:pPr lvl="4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5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Auth0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Allow to request limited scopes.</a:t>
            </a:r>
            <a:endParaRPr lang="en-US" b="1" dirty="0"/>
          </a:p>
          <a:p>
            <a:pPr lvl="4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8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200" dirty="0"/>
              <a:t>Provide a solution that allows a customer to define limited access to their API.</a:t>
            </a:r>
          </a:p>
          <a:p>
            <a:pPr>
              <a:buFontTx/>
              <a:buChar char="-"/>
            </a:pPr>
            <a:r>
              <a:rPr lang="en-US" sz="2200" dirty="0"/>
              <a:t>The user authenticates using Auth0. </a:t>
            </a:r>
          </a:p>
          <a:p>
            <a:pPr>
              <a:buFontTx/>
              <a:buChar char="-"/>
            </a:pPr>
            <a:r>
              <a:rPr lang="en-US" sz="2200" dirty="0"/>
              <a:t>Based on the user job title the user may have access to- Read Data- Write Data or- Delete Data.</a:t>
            </a:r>
          </a:p>
          <a:p>
            <a:pPr>
              <a:buFontTx/>
              <a:buChar char="-"/>
            </a:pPr>
            <a:r>
              <a:rPr lang="en-US" sz="2200" dirty="0"/>
              <a:t>The application gets a token to act on behalf of the user.</a:t>
            </a:r>
          </a:p>
          <a:p>
            <a:pPr>
              <a:buFontTx/>
              <a:buChar char="-"/>
            </a:pPr>
            <a:r>
              <a:rPr lang="en-US" sz="2200" dirty="0"/>
              <a:t>The application calls the API to perform any activities.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Build a sample application (SPA or Web Application) and a dummy service that depict the flow required to implement the authentication and the API Call.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the Authorization Extension.</a:t>
            </a:r>
          </a:p>
          <a:p>
            <a:r>
              <a:rPr lang="en-US" dirty="0"/>
              <a:t>Enable usage of </a:t>
            </a:r>
            <a:r>
              <a:rPr lang="en-US" dirty="0" err="1"/>
              <a:t>refresh_token</a:t>
            </a:r>
            <a:r>
              <a:rPr lang="en-US" dirty="0"/>
              <a:t> for mobile applications.</a:t>
            </a:r>
          </a:p>
          <a:p>
            <a:r>
              <a:rPr lang="en-US" dirty="0"/>
              <a:t>Add your own custom rule (not from a template) that enriches the user profile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sz="4000" dirty="0"/>
              <a:t>The Time-off Request Tool(TORT)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Description</a:t>
            </a:r>
          </a:p>
          <a:p>
            <a:pPr marL="109728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Components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   Apache : serve SPA. (</a:t>
            </a:r>
            <a:r>
              <a:rPr lang="en-US" dirty="0">
                <a:hlinkClick r:id="rId3"/>
              </a:rPr>
              <a:t>https://tort.how2oauth.site</a:t>
            </a:r>
            <a:r>
              <a:rPr lang="en-US" dirty="0"/>
              <a:t>)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   Flask  : serve API (</a:t>
            </a:r>
            <a:r>
              <a:rPr lang="en-US" dirty="0">
                <a:hlinkClick r:id="rId4"/>
              </a:rPr>
              <a:t>https://api.how2makesso.work</a:t>
            </a:r>
            <a:r>
              <a:rPr lang="en-US" dirty="0"/>
              <a:t>)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   Auth0 : User authentication and authorization processing. </a:t>
            </a:r>
          </a:p>
          <a:p>
            <a:pPr marL="978408" lvl="3" indent="0">
              <a:buNone/>
            </a:pPr>
            <a:r>
              <a:rPr lang="en-US" dirty="0"/>
              <a:t>       (tenant : </a:t>
            </a:r>
            <a:r>
              <a:rPr lang="en-US" dirty="0">
                <a:hlinkClick r:id="rId5"/>
              </a:rPr>
              <a:t>https://how2makessowork.auth0.com</a:t>
            </a:r>
            <a:r>
              <a:rPr lang="en-US" dirty="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Apache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Index.html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JavaScripts</a:t>
            </a:r>
            <a:r>
              <a:rPr lang="en-US" dirty="0"/>
              <a:t>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app.js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auth0.min.js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auth0-variables.js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myapp.js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jquery.min.js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dirty="0"/>
          </a:p>
          <a:p>
            <a:pPr marL="146304" indent="0">
              <a:buNone/>
            </a:pPr>
            <a:r>
              <a:rPr lang="en-US" dirty="0">
                <a:hlinkClick r:id="rId3"/>
              </a:rPr>
              <a:t>https://tort.how2oauth.site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754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api.py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modules 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Flask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SQLAlchemy</a:t>
            </a:r>
            <a:r>
              <a:rPr lang="en-US" dirty="0"/>
              <a:t>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Python-Jose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JSON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…..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dirty="0"/>
          </a:p>
          <a:p>
            <a:pPr marL="146304" indent="0">
              <a:buNone/>
            </a:pPr>
            <a:r>
              <a:rPr lang="en-US" dirty="0">
                <a:hlinkClick r:id="rId3"/>
              </a:rPr>
              <a:t>https://api.how2makesso.work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626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765"/>
            <a:ext cx="10972800" cy="1066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Auth0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5018"/>
            <a:ext cx="10972800" cy="529996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Tenant 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Name : how2makessowork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Domain : https://how2makessowork.auth0.com</a:t>
            </a:r>
          </a:p>
          <a:p>
            <a:pPr marL="109728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Applications 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TORT (SPA) : Single Page Application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TORT (API) : Custom API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TORT (Service) : Machine to Machine</a:t>
            </a:r>
          </a:p>
          <a:p>
            <a:pPr marL="146304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Hook 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tort-user-registration-hook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Rules 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User Title Status Fetch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Add username and Title to ID token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Grant Access On Title</a:t>
            </a:r>
          </a:p>
          <a:p>
            <a:pPr marL="704088" lvl="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Lock 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/>
              <a:t> Addition </a:t>
            </a:r>
            <a:r>
              <a:rPr lang="en-US" dirty="0"/>
              <a:t>Fields in the Signup form.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dirty="0"/>
          </a:p>
          <a:p>
            <a:pPr marL="438912" lvl="1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7175"/>
            <a:ext cx="10972800" cy="1066800"/>
          </a:xfrm>
        </p:spPr>
        <p:txBody>
          <a:bodyPr/>
          <a:lstStyle/>
          <a:p>
            <a:r>
              <a:rPr lang="en-US" dirty="0"/>
              <a:t>Userbase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639CDF-5DF7-4A20-9F52-873E6E44A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754468"/>
              </p:ext>
            </p:extLst>
          </p:nvPr>
        </p:nvGraphicFramePr>
        <p:xfrm>
          <a:off x="612559" y="1841115"/>
          <a:ext cx="10969841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0241">
                  <a:extLst>
                    <a:ext uri="{9D8B030D-6E8A-4147-A177-3AD203B41FA5}">
                      <a16:colId xmlns:a16="http://schemas.microsoft.com/office/drawing/2014/main" val="111587700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261947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9786044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38457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5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Philc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9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Iron.man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Philc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1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Philc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5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Philc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nickf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0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nickf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142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63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:</a:t>
            </a:r>
          </a:p>
        </p:txBody>
      </p:sp>
    </p:spTree>
    <p:extLst>
      <p:ext uri="{BB962C8B-B14F-4D97-AF65-F5344CB8AC3E}">
        <p14:creationId xmlns:p14="http://schemas.microsoft.com/office/powerpoint/2010/main" val="223513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383</TotalTime>
  <Words>913</Words>
  <Application>Microsoft Office PowerPoint</Application>
  <PresentationFormat>Widescreen</PresentationFormat>
  <Paragraphs>177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</vt:lpstr>
      <vt:lpstr>Wingdings</vt:lpstr>
      <vt:lpstr>Wingdings 2</vt:lpstr>
      <vt:lpstr>Training presentation</vt:lpstr>
      <vt:lpstr>Technical Exercise – Time-off Request Tool</vt:lpstr>
      <vt:lpstr>Problem Statement</vt:lpstr>
      <vt:lpstr>Extra Credits</vt:lpstr>
      <vt:lpstr>Solution</vt:lpstr>
      <vt:lpstr>Apache</vt:lpstr>
      <vt:lpstr>Flask</vt:lpstr>
      <vt:lpstr>Auth0</vt:lpstr>
      <vt:lpstr>Userbase</vt:lpstr>
      <vt:lpstr>Demo :</vt:lpstr>
      <vt:lpstr>Security Considerations</vt:lpstr>
      <vt:lpstr>Security Considerations</vt:lpstr>
      <vt:lpstr>Security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Exercise – Time-off Request Tool</dc:title>
  <dc:creator>JAMODKAR, ABHISHEK</dc:creator>
  <cp:lastModifiedBy>ABHISHEK JAMODKAR</cp:lastModifiedBy>
  <cp:revision>27</cp:revision>
  <dcterms:created xsi:type="dcterms:W3CDTF">2018-12-10T17:17:50Z</dcterms:created>
  <dcterms:modified xsi:type="dcterms:W3CDTF">2018-12-11T01:46:56Z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