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Zane Tow"/>
  <p:cmAuthor clrIdx="1" id="1" initials="" lastIdx="2" name="Tyson Ross"/>
  <p:cmAuthor clrIdx="2" id="2" initials="" lastIdx="2" name="Andrew Gran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MARKED</p:text>
  </p:cm>
  <p:cm authorId="1" idx="1">
    <p:pos x="6000" y="100"/>
    <p:text>This one is a big vague. Delete or reword?</p:text>
  </p:cm>
  <p:cm authorId="2" idx="1">
    <p:pos x="6000" y="200"/>
    <p:text>Delete, kitchen helps will have access to student's dietary requirements if they enter any upon booking. The website does not need too store data on food's nutritional information as that will be available on the packets of the ingredients they are using.</p:text>
  </p:cm>
  <p:cm authorId="2" idx="2">
    <p:pos x="6000" y="300"/>
    <p:text>_Marked as resolved_</p:text>
  </p:cm>
  <p:cm authorId="1" idx="2">
    <p:pos x="6000" y="400"/>
    <p:text>_Re-opened_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0" name="Shape 2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6" name="Shape 2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3" name="Shape 3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24" name="Shape 3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5" name="Shape 3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52" name="Shape 3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3" name="Shape 3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74" name="Shape 3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85" name="Shape 3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96" name="Shape 3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07" name="Shape 4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24" name="Shape 4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35" name="Shape 4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46" name="Shape 4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57" name="Shape 4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7"/>
            <a:ext cx="4525963" cy="8915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742950" y="2130425"/>
            <a:ext cx="8420099"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485900" y="3886200"/>
            <a:ext cx="69341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099"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82506" y="2906713"/>
            <a:ext cx="8420099"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2"/>
            <a:ext cx="4376870"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0" y="1535112"/>
            <a:ext cx="4378589"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0" y="2174875"/>
            <a:ext cx="4378589"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5"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0"/>
            <a:ext cx="3259005"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4" y="4800600"/>
            <a:ext cx="59435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4" y="612775"/>
            <a:ext cx="59435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4" y="5367337"/>
            <a:ext cx="59435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742950" y="2130425"/>
            <a:ext cx="8420100" cy="1470000"/>
          </a:xfrm>
          <a:prstGeom prst="rect">
            <a:avLst/>
          </a:prstGeom>
        </p:spPr>
        <p:txBody>
          <a:bodyPr anchorCtr="0" anchor="ctr" bIns="91425" lIns="91425" rIns="91425" tIns="91425">
            <a:noAutofit/>
          </a:bodyPr>
          <a:lstStyle/>
          <a:p>
            <a:pPr lvl="0">
              <a:spcBef>
                <a:spcPts val="0"/>
              </a:spcBef>
              <a:buNone/>
            </a:pPr>
            <a:r>
              <a:rPr lang="en-AU"/>
              <a:t>Meditation Centre Booking Website</a:t>
            </a:r>
          </a:p>
        </p:txBody>
      </p:sp>
      <p:sp>
        <p:nvSpPr>
          <p:cNvPr id="85" name="Shape 85"/>
          <p:cNvSpPr txBox="1"/>
          <p:nvPr>
            <p:ph idx="1" type="subTitle"/>
          </p:nvPr>
        </p:nvSpPr>
        <p:spPr>
          <a:xfrm>
            <a:off x="1485900" y="3886200"/>
            <a:ext cx="6934200" cy="1752600"/>
          </a:xfrm>
          <a:prstGeom prst="rect">
            <a:avLst/>
          </a:prstGeom>
        </p:spPr>
        <p:txBody>
          <a:bodyPr anchorCtr="0" anchor="t" bIns="91425" lIns="91425" rIns="91425" tIns="91425">
            <a:noAutofit/>
          </a:bodyPr>
          <a:lstStyle/>
          <a:p>
            <a:pPr lvl="0">
              <a:spcBef>
                <a:spcPts val="0"/>
              </a:spcBef>
              <a:buNone/>
            </a:pPr>
            <a:r>
              <a:rPr lang="en-AU"/>
              <a:t>By Team Hawke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11</a:t>
            </a:r>
          </a:p>
        </p:txBody>
      </p:sp>
      <p:sp>
        <p:nvSpPr>
          <p:cNvPr id="154" name="Shape 15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400">
                <a:solidFill>
                  <a:srgbClr val="FFFFFF"/>
                </a:solidFill>
              </a:rPr>
              <a:t>Student Information</a:t>
            </a:r>
          </a:p>
        </p:txBody>
      </p:sp>
      <p:sp>
        <p:nvSpPr>
          <p:cNvPr id="155" name="Shape 15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new student I want to easily find address/phone number on the website so that I can ask any inquiries I may have.</a:t>
            </a:r>
          </a:p>
          <a:p>
            <a:pPr indent="0" lvl="0" marL="0" marR="0" rtl="0" algn="l">
              <a:spcBef>
                <a:spcPts val="0"/>
              </a:spcBef>
              <a:buNone/>
            </a:pPr>
            <a:r>
              <a:t/>
            </a:r>
            <a:endParaRPr sz="2400">
              <a:solidFill>
                <a:schemeClr val="dk1"/>
              </a:solidFill>
              <a:latin typeface="Calibri"/>
              <a:ea typeface="Calibri"/>
              <a:cs typeface="Calibri"/>
              <a:sym typeface="Calibri"/>
            </a:endParaRPr>
          </a:p>
        </p:txBody>
      </p:sp>
      <p:sp>
        <p:nvSpPr>
          <p:cNvPr id="156" name="Shape 15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the top header bar, have a button with “Contact us”, “Location” that directs you to the information down the page</a:t>
            </a:r>
          </a:p>
        </p:txBody>
      </p:sp>
      <p:sp>
        <p:nvSpPr>
          <p:cNvPr id="157" name="Shape 15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1</a:t>
            </a:r>
          </a:p>
        </p:txBody>
      </p:sp>
      <p:sp>
        <p:nvSpPr>
          <p:cNvPr id="158" name="Shape 15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159" name="Shape 15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Simply perhaps just when you click the contact us/location button it directs you down the page, same description that the acceptance criteria gives.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36</a:t>
            </a:r>
          </a:p>
        </p:txBody>
      </p:sp>
      <p:sp>
        <p:nvSpPr>
          <p:cNvPr id="165" name="Shape 165"/>
          <p:cNvSpPr/>
          <p:nvPr/>
        </p:nvSpPr>
        <p:spPr>
          <a:xfrm>
            <a:off x="831150" y="109400"/>
            <a:ext cx="70326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Development Environment Configuration </a:t>
            </a:r>
          </a:p>
        </p:txBody>
      </p:sp>
      <p:sp>
        <p:nvSpPr>
          <p:cNvPr id="166" name="Shape 16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web developer I would want to configure my environment so that I can start the development effectively.</a:t>
            </a: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p:txBody>
      </p:sp>
      <p:sp>
        <p:nvSpPr>
          <p:cNvPr id="167" name="Shape 16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Setting up development tools, git, etc.</a:t>
            </a:r>
          </a:p>
        </p:txBody>
      </p:sp>
      <p:sp>
        <p:nvSpPr>
          <p:cNvPr id="168" name="Shape 168"/>
          <p:cNvSpPr/>
          <p:nvPr/>
        </p:nvSpPr>
        <p:spPr>
          <a:xfrm>
            <a:off x="8868150" y="109400"/>
            <a:ext cx="9993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a:t>
            </a:r>
            <a:r>
              <a:rPr lang="en-AU" sz="2000">
                <a:solidFill>
                  <a:schemeClr val="dk1"/>
                </a:solidFill>
                <a:latin typeface="Calibri"/>
                <a:ea typeface="Calibri"/>
                <a:cs typeface="Calibri"/>
                <a:sym typeface="Calibri"/>
              </a:rPr>
              <a:t>: 3</a:t>
            </a:r>
          </a:p>
        </p:txBody>
      </p:sp>
      <p:sp>
        <p:nvSpPr>
          <p:cNvPr id="169" name="Shape 169"/>
          <p:cNvSpPr/>
          <p:nvPr/>
        </p:nvSpPr>
        <p:spPr>
          <a:xfrm>
            <a:off x="7931437" y="109400"/>
            <a:ext cx="8748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1</a:t>
            </a:r>
          </a:p>
        </p:txBody>
      </p:sp>
      <p:sp>
        <p:nvSpPr>
          <p:cNvPr id="170" name="Shape 17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Heroku (or other) tooling setup, deploying via Github or whatever is applicable to development team.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95300" y="274637"/>
            <a:ext cx="8915400" cy="1143000"/>
          </a:xfrm>
          <a:prstGeom prst="rect">
            <a:avLst/>
          </a:prstGeom>
        </p:spPr>
        <p:txBody>
          <a:bodyPr anchorCtr="0" anchor="ctr" bIns="91425" lIns="91425" rIns="91425" tIns="91425">
            <a:noAutofit/>
          </a:bodyPr>
          <a:lstStyle/>
          <a:p>
            <a:pPr lvl="0" rtl="0">
              <a:spcBef>
                <a:spcPts val="0"/>
              </a:spcBef>
              <a:buNone/>
            </a:pPr>
            <a:r>
              <a:rPr lang="en-AU"/>
              <a:t>Release 1: Student Logins</a:t>
            </a:r>
          </a:p>
        </p:txBody>
      </p:sp>
      <p:sp>
        <p:nvSpPr>
          <p:cNvPr id="176" name="Shape 176"/>
          <p:cNvSpPr txBox="1"/>
          <p:nvPr>
            <p:ph idx="1" type="body"/>
          </p:nvPr>
        </p:nvSpPr>
        <p:spPr>
          <a:xfrm>
            <a:off x="495300" y="1600200"/>
            <a:ext cx="8915400" cy="45261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32</a:t>
            </a:r>
          </a:p>
        </p:txBody>
      </p:sp>
      <p:sp>
        <p:nvSpPr>
          <p:cNvPr id="182" name="Shape 182"/>
          <p:cNvSpPr/>
          <p:nvPr/>
        </p:nvSpPr>
        <p:spPr>
          <a:xfrm>
            <a:off x="831150" y="109400"/>
            <a:ext cx="70524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Terms of Service</a:t>
            </a:r>
          </a:p>
        </p:txBody>
      </p:sp>
      <p:sp>
        <p:nvSpPr>
          <p:cNvPr id="183" name="Shape 18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customer I would like to know the businesses’ insurance policy/how you handle </a:t>
            </a:r>
            <a:r>
              <a:rPr lang="en-AU" sz="2400">
                <a:solidFill>
                  <a:schemeClr val="dk1"/>
                </a:solidFill>
                <a:latin typeface="Calibri"/>
                <a:ea typeface="Calibri"/>
                <a:cs typeface="Calibri"/>
                <a:sym typeface="Calibri"/>
              </a:rPr>
              <a:t>any accidents</a:t>
            </a:r>
            <a:r>
              <a:rPr lang="en-AU" sz="2400">
                <a:solidFill>
                  <a:schemeClr val="dk1"/>
                </a:solidFill>
                <a:latin typeface="Calibri"/>
                <a:ea typeface="Calibri"/>
                <a:cs typeface="Calibri"/>
                <a:sym typeface="Calibri"/>
              </a:rPr>
              <a:t> before I place my booking so that I am informed and aware of what happens.</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p:txBody>
      </p:sp>
      <p:sp>
        <p:nvSpPr>
          <p:cNvPr id="184" name="Shape 18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Upon placing an order, customers must be shown and must accept terms of service and acknowledge the consequences related to any injuries.</a:t>
            </a:r>
          </a:p>
        </p:txBody>
      </p:sp>
      <p:sp>
        <p:nvSpPr>
          <p:cNvPr id="185" name="Shape 185"/>
          <p:cNvSpPr/>
          <p:nvPr/>
        </p:nvSpPr>
        <p:spPr>
          <a:xfrm>
            <a:off x="8940599" y="109400"/>
            <a:ext cx="9267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SP:1</a:t>
            </a:r>
          </a:p>
        </p:txBody>
      </p:sp>
      <p:sp>
        <p:nvSpPr>
          <p:cNvPr id="186" name="Shape 186"/>
          <p:cNvSpPr/>
          <p:nvPr/>
        </p:nvSpPr>
        <p:spPr>
          <a:xfrm>
            <a:off x="7977527" y="109400"/>
            <a:ext cx="8691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5</a:t>
            </a:r>
          </a:p>
        </p:txBody>
      </p:sp>
      <p:sp>
        <p:nvSpPr>
          <p:cNvPr id="187" name="Shape 18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No need for excessive amounts of information on the terms of service, just some simple messages saying that they agree to some of the important terms of agreement. Though it’s completely acceptable to recreate a legal document if you feel need be.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b="0" i="0" lang="en-AU" sz="2000" u="none" cap="none" strike="noStrike">
                <a:solidFill>
                  <a:schemeClr val="dk1"/>
                </a:solidFill>
                <a:latin typeface="Calibri"/>
                <a:ea typeface="Calibri"/>
                <a:cs typeface="Calibri"/>
                <a:sym typeface="Calibri"/>
              </a:rPr>
              <a:t>3</a:t>
            </a:r>
          </a:p>
        </p:txBody>
      </p:sp>
      <p:sp>
        <p:nvSpPr>
          <p:cNvPr id="193" name="Shape 19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Account Registration</a:t>
            </a:r>
          </a:p>
        </p:txBody>
      </p:sp>
      <p:sp>
        <p:nvSpPr>
          <p:cNvPr id="194" name="Shape 19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student I want to be able to register an account and login so that I can manage my lessons.</a:t>
            </a:r>
          </a:p>
        </p:txBody>
      </p:sp>
      <p:sp>
        <p:nvSpPr>
          <p:cNvPr id="195" name="Shape 19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rtl="0">
              <a:lnSpc>
                <a:spcPct val="120000"/>
              </a:lnSpc>
              <a:spcBef>
                <a:spcPts val="0"/>
              </a:spcBef>
              <a:buClr>
                <a:srgbClr val="000000"/>
              </a:buClr>
              <a:buSzPct val="55000"/>
              <a:buNone/>
            </a:pPr>
            <a:r>
              <a:rPr lang="en-AU" sz="2000">
                <a:solidFill>
                  <a:schemeClr val="dk1"/>
                </a:solidFill>
                <a:latin typeface="Calibri"/>
                <a:ea typeface="Calibri"/>
                <a:cs typeface="Calibri"/>
                <a:sym typeface="Calibri"/>
              </a:rPr>
              <a:t>Acceptance Criteria</a:t>
            </a:r>
          </a:p>
          <a:p>
            <a:pPr indent="-355600" lvl="0" marL="355600" rtl="0">
              <a:lnSpc>
                <a:spcPct val="120000"/>
              </a:lnSpc>
              <a:spcBef>
                <a:spcPts val="0"/>
              </a:spcBef>
              <a:buClr>
                <a:schemeClr val="dk1"/>
              </a:buClr>
              <a:buSzPct val="100000"/>
            </a:pPr>
            <a:r>
              <a:rPr lang="en-AU" sz="2000">
                <a:solidFill>
                  <a:schemeClr val="dk1"/>
                </a:solidFill>
                <a:latin typeface="Calibri"/>
                <a:ea typeface="Calibri"/>
                <a:cs typeface="Calibri"/>
                <a:sym typeface="Calibri"/>
              </a:rPr>
              <a:t>A user can register a new account by giving a unique email address and password as well as contact information and medical issues, gender, age, contact information.</a:t>
            </a:r>
          </a:p>
          <a:p>
            <a:pPr indent="-355600" lvl="0" marL="355600" rtl="0">
              <a:lnSpc>
                <a:spcPct val="115000"/>
              </a:lnSpc>
              <a:spcBef>
                <a:spcPts val="0"/>
              </a:spcBef>
              <a:buClr>
                <a:schemeClr val="dk1"/>
              </a:buClr>
              <a:buSzPct val="100000"/>
              <a:buFont typeface="Calibri"/>
            </a:pPr>
            <a:r>
              <a:rPr lang="en-AU" sz="2000">
                <a:solidFill>
                  <a:schemeClr val="dk1"/>
                </a:solidFill>
                <a:latin typeface="Calibri"/>
                <a:ea typeface="Calibri"/>
                <a:cs typeface="Calibri"/>
                <a:sym typeface="Calibri"/>
              </a:rPr>
              <a:t>Students must be 18 yrs of age.</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196" name="Shape 19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 4</a:t>
            </a:r>
          </a:p>
        </p:txBody>
      </p:sp>
      <p:sp>
        <p:nvSpPr>
          <p:cNvPr id="197" name="Shape 19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198" name="Shape 19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Employees</a:t>
            </a:r>
            <a:r>
              <a:rPr lang="en-AU" sz="2000">
                <a:solidFill>
                  <a:schemeClr val="dk1"/>
                </a:solidFill>
                <a:latin typeface="Calibri"/>
                <a:ea typeface="Calibri"/>
                <a:cs typeface="Calibri"/>
                <a:sym typeface="Calibri"/>
              </a:rPr>
              <a:t> will have different rights on the website, being able to control and see more information.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95300" y="274637"/>
            <a:ext cx="8915400" cy="1143000"/>
          </a:xfrm>
          <a:prstGeom prst="rect">
            <a:avLst/>
          </a:prstGeom>
        </p:spPr>
        <p:txBody>
          <a:bodyPr anchorCtr="0" anchor="ctr" bIns="91425" lIns="91425" rIns="91425" tIns="91425">
            <a:noAutofit/>
          </a:bodyPr>
          <a:lstStyle/>
          <a:p>
            <a:pPr lvl="0">
              <a:spcBef>
                <a:spcPts val="0"/>
              </a:spcBef>
              <a:buNone/>
            </a:pPr>
            <a:r>
              <a:rPr lang="en-AU"/>
              <a:t>Release 1: Bookings</a:t>
            </a:r>
          </a:p>
        </p:txBody>
      </p:sp>
      <p:sp>
        <p:nvSpPr>
          <p:cNvPr id="204" name="Shape 204"/>
          <p:cNvSpPr txBox="1"/>
          <p:nvPr>
            <p:ph idx="1" type="body"/>
          </p:nvPr>
        </p:nvSpPr>
        <p:spPr>
          <a:xfrm>
            <a:off x="495300" y="1600200"/>
            <a:ext cx="8915400" cy="45261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6</a:t>
            </a:r>
          </a:p>
        </p:txBody>
      </p:sp>
      <p:sp>
        <p:nvSpPr>
          <p:cNvPr id="210" name="Shape 21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Student/Server Booking</a:t>
            </a:r>
          </a:p>
        </p:txBody>
      </p:sp>
      <p:sp>
        <p:nvSpPr>
          <p:cNvPr id="211" name="Shape 211"/>
          <p:cNvSpPr/>
          <p:nvPr/>
        </p:nvSpPr>
        <p:spPr>
          <a:xfrm>
            <a:off x="39150" y="822474"/>
            <a:ext cx="9828000" cy="12237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student/server I want to be able to book a spot in a meditation course from the website so that I can secure my spot without having to phone up.</a:t>
            </a:r>
          </a:p>
        </p:txBody>
      </p:sp>
      <p:sp>
        <p:nvSpPr>
          <p:cNvPr id="212" name="Shape 212"/>
          <p:cNvSpPr/>
          <p:nvPr/>
        </p:nvSpPr>
        <p:spPr>
          <a:xfrm>
            <a:off x="39150" y="2150675"/>
            <a:ext cx="9828000" cy="34083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On the homepage is a link you can click with “Register for a course”, users will login, then they’ll be directed to a page where they can choose either a 3-day course, 10-day, or 30-day. And also whether they are registering as a student or a server.</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a student has finished registering they are displayed with the options “Will that be all?”, “Would you like to book another course?”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Don’t allow submission unless the account information is complete. </a:t>
            </a:r>
          </a:p>
        </p:txBody>
      </p:sp>
      <p:sp>
        <p:nvSpPr>
          <p:cNvPr id="213" name="Shape 21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 4</a:t>
            </a:r>
          </a:p>
        </p:txBody>
      </p:sp>
      <p:sp>
        <p:nvSpPr>
          <p:cNvPr id="214" name="Shape 21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215" name="Shape 215"/>
          <p:cNvSpPr/>
          <p:nvPr/>
        </p:nvSpPr>
        <p:spPr>
          <a:xfrm>
            <a:off x="39150" y="5757325"/>
            <a:ext cx="9828000" cy="10443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you click on a ‘3-day course’ for example, it lists all the dates for the 3-day courses for the next 2 months.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8</a:t>
            </a:r>
          </a:p>
        </p:txBody>
      </p:sp>
      <p:sp>
        <p:nvSpPr>
          <p:cNvPr id="221" name="Shape 22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Student Bookings Check</a:t>
            </a:r>
          </a:p>
        </p:txBody>
      </p:sp>
      <p:sp>
        <p:nvSpPr>
          <p:cNvPr id="222" name="Shape 22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None/>
            </a:pPr>
            <a:r>
              <a:rPr lang="en-AU" sz="2400">
                <a:latin typeface="Calibri"/>
                <a:ea typeface="Calibri"/>
                <a:cs typeface="Calibri"/>
                <a:sym typeface="Calibri"/>
              </a:rPr>
              <a:t>As a student I want to be able to check when I scheduled my course so that I know if it successfully booked. </a:t>
            </a:r>
          </a:p>
          <a:p>
            <a:pPr lvl="0" rtl="0">
              <a:lnSpc>
                <a:spcPct val="115000"/>
              </a:lnSpc>
              <a:spcBef>
                <a:spcPts val="0"/>
              </a:spcBef>
              <a:buNone/>
            </a:pPr>
            <a:r>
              <a:rPr lang="en-AU" sz="2400">
                <a:latin typeface="Calibri"/>
                <a:ea typeface="Calibri"/>
                <a:cs typeface="Calibri"/>
                <a:sym typeface="Calibri"/>
              </a:rPr>
              <a:t> </a:t>
            </a:r>
          </a:p>
        </p:txBody>
      </p:sp>
      <p:sp>
        <p:nvSpPr>
          <p:cNvPr id="223" name="Shape 22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a student logs into their account and gives a display of courses that they are registered for, giving an indication as well as the start and end date. </a:t>
            </a:r>
          </a:p>
        </p:txBody>
      </p:sp>
      <p:sp>
        <p:nvSpPr>
          <p:cNvPr id="224" name="Shape 22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2</a:t>
            </a:r>
          </a:p>
        </p:txBody>
      </p:sp>
      <p:sp>
        <p:nvSpPr>
          <p:cNvPr id="225" name="Shape 22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226" name="Shape 22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Perhaps have a calendar that when you click on a specific course, it gives a list of all the names, or just initials of people who are successfully booked in that session/course.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12</a:t>
            </a:r>
          </a:p>
        </p:txBody>
      </p:sp>
      <p:sp>
        <p:nvSpPr>
          <p:cNvPr id="232" name="Shape 23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Clr>
                <a:srgbClr val="000000"/>
              </a:buClr>
              <a:buSzPct val="25000"/>
              <a:buFont typeface="Arial"/>
              <a:buNone/>
            </a:pPr>
            <a:r>
              <a:rPr lang="en-AU" sz="2800">
                <a:solidFill>
                  <a:schemeClr val="lt1"/>
                </a:solidFill>
                <a:latin typeface="Calibri"/>
                <a:ea typeface="Calibri"/>
                <a:cs typeface="Calibri"/>
                <a:sym typeface="Calibri"/>
              </a:rPr>
              <a:t>Students/Servers Can Cancel Their Bookings</a:t>
            </a:r>
          </a:p>
        </p:txBody>
      </p:sp>
      <p:sp>
        <p:nvSpPr>
          <p:cNvPr id="233" name="Shape 233"/>
          <p:cNvSpPr/>
          <p:nvPr/>
        </p:nvSpPr>
        <p:spPr>
          <a:xfrm>
            <a:off x="39152" y="858145"/>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student/server I want to be able to easily cancel my booking if I can withdraw if I am no longer able to attend my registered course.</a:t>
            </a:r>
          </a:p>
        </p:txBody>
      </p:sp>
      <p:sp>
        <p:nvSpPr>
          <p:cNvPr id="234" name="Shape 23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Users</a:t>
            </a:r>
            <a:r>
              <a:rPr lang="en-AU" sz="2000">
                <a:solidFill>
                  <a:schemeClr val="dk1"/>
                </a:solidFill>
                <a:latin typeface="Calibri"/>
                <a:ea typeface="Calibri"/>
                <a:cs typeface="Calibri"/>
                <a:sym typeface="Calibri"/>
              </a:rPr>
              <a:t> (except for managers) will be able to log on and withdraw from the courses they have registered into, removing their name from that courses list of enrolled students/servers.</a:t>
            </a:r>
          </a:p>
        </p:txBody>
      </p:sp>
      <p:sp>
        <p:nvSpPr>
          <p:cNvPr id="235" name="Shape 23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1</a:t>
            </a:r>
          </a:p>
        </p:txBody>
      </p:sp>
      <p:sp>
        <p:nvSpPr>
          <p:cNvPr id="236" name="Shape 23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237" name="Shape 23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Could potentially provide an option upon cancelling to instead edit or move the booking, to another day/time.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33</a:t>
            </a:r>
          </a:p>
        </p:txBody>
      </p:sp>
      <p:sp>
        <p:nvSpPr>
          <p:cNvPr id="243" name="Shape 24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3 and 30 Day Courses</a:t>
            </a:r>
          </a:p>
        </p:txBody>
      </p:sp>
      <p:sp>
        <p:nvSpPr>
          <p:cNvPr id="244" name="Shape 24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manager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only ‘old students’ to be able to book 3 or 30 day courses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students will first have to experience the 10 day course.</a:t>
            </a:r>
          </a:p>
        </p:txBody>
      </p:sp>
      <p:sp>
        <p:nvSpPr>
          <p:cNvPr id="245" name="Shape 24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Old Students are the only ones able to book the 3 or 30 day course.</a:t>
            </a:r>
          </a:p>
        </p:txBody>
      </p:sp>
      <p:sp>
        <p:nvSpPr>
          <p:cNvPr id="246" name="Shape 24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a:t>
            </a:r>
            <a:r>
              <a:rPr lang="en-AU" sz="2000">
                <a:solidFill>
                  <a:schemeClr val="dk1"/>
                </a:solidFill>
                <a:latin typeface="Calibri"/>
                <a:ea typeface="Calibri"/>
                <a:cs typeface="Calibri"/>
                <a:sym typeface="Calibri"/>
              </a:rPr>
              <a:t> 2</a:t>
            </a:r>
          </a:p>
        </p:txBody>
      </p:sp>
      <p:sp>
        <p:nvSpPr>
          <p:cNvPr id="247" name="Shape 24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248" name="Shape 24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Font typeface="Arial"/>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95300" y="274637"/>
            <a:ext cx="8915400" cy="1143000"/>
          </a:xfrm>
          <a:prstGeom prst="rect">
            <a:avLst/>
          </a:prstGeom>
        </p:spPr>
        <p:txBody>
          <a:bodyPr anchorCtr="0" anchor="ctr" bIns="91425" lIns="91425" rIns="91425" tIns="91425">
            <a:noAutofit/>
          </a:bodyPr>
          <a:lstStyle/>
          <a:p>
            <a:pPr lvl="0">
              <a:spcBef>
                <a:spcPts val="0"/>
              </a:spcBef>
              <a:buNone/>
            </a:pPr>
            <a:r>
              <a:rPr lang="en-AU"/>
              <a:t>Project</a:t>
            </a:r>
          </a:p>
        </p:txBody>
      </p:sp>
      <p:sp>
        <p:nvSpPr>
          <p:cNvPr id="91" name="Shape 91"/>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228600" lvl="0" marL="457200" rtl="0">
              <a:spcBef>
                <a:spcPts val="0"/>
              </a:spcBef>
            </a:pPr>
            <a:r>
              <a:rPr lang="en-AU"/>
              <a:t>Website for meditation centre</a:t>
            </a:r>
          </a:p>
          <a:p>
            <a:pPr indent="-228600" lvl="1" marL="914400" rtl="0">
              <a:spcBef>
                <a:spcPts val="0"/>
              </a:spcBef>
            </a:pPr>
            <a:r>
              <a:rPr lang="en-AU"/>
              <a:t>Course listings</a:t>
            </a:r>
          </a:p>
          <a:p>
            <a:pPr indent="-228600" lvl="1" marL="914400" rtl="0">
              <a:spcBef>
                <a:spcPts val="0"/>
              </a:spcBef>
            </a:pPr>
            <a:r>
              <a:rPr lang="en-AU"/>
              <a:t>Session scheduling &amp; booking</a:t>
            </a:r>
          </a:p>
          <a:p>
            <a:pPr indent="-228600" lvl="1" marL="914400" rtl="0">
              <a:spcBef>
                <a:spcPts val="0"/>
              </a:spcBef>
            </a:pPr>
            <a:r>
              <a:rPr lang="en-AU"/>
              <a:t>Accommodation information</a:t>
            </a:r>
          </a:p>
          <a:p>
            <a:pPr indent="-228600" lvl="1" marL="914400" rtl="0">
              <a:spcBef>
                <a:spcPts val="0"/>
              </a:spcBef>
            </a:pPr>
            <a:r>
              <a:rPr lang="en-AU"/>
              <a:t>Gender segregation</a:t>
            </a:r>
          </a:p>
          <a:p>
            <a:pPr lvl="0">
              <a:spcBef>
                <a:spcPts val="0"/>
              </a:spcBef>
              <a:buNone/>
            </a:pPr>
            <a:r>
              <a:t/>
            </a:r>
            <a:endParaRPr/>
          </a:p>
          <a:p>
            <a:pPr indent="0" lvl="0" marL="20320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37</a:t>
            </a:r>
          </a:p>
        </p:txBody>
      </p:sp>
      <p:sp>
        <p:nvSpPr>
          <p:cNvPr id="254" name="Shape 25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Course Applicant Waiting List </a:t>
            </a:r>
          </a:p>
        </p:txBody>
      </p:sp>
      <p:sp>
        <p:nvSpPr>
          <p:cNvPr id="255" name="Shape 255"/>
          <p:cNvSpPr/>
          <p:nvPr/>
        </p:nvSpPr>
        <p:spPr>
          <a:xfrm>
            <a:off x="39150" y="822474"/>
            <a:ext cx="9828000" cy="19689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manager</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the website to only accept up to 7 more students when a course is full</a:t>
            </a:r>
            <a:r>
              <a:rPr b="0" i="0" lang="en-AU" sz="2400" u="none" cap="none" strike="noStrike">
                <a:solidFill>
                  <a:schemeClr val="dk1"/>
                </a:solidFill>
                <a:latin typeface="Calibri"/>
                <a:ea typeface="Calibri"/>
                <a:cs typeface="Calibri"/>
                <a:sym typeface="Calibri"/>
              </a:rPr>
              <a:t> so tha</a:t>
            </a:r>
            <a:r>
              <a:rPr lang="en-AU" sz="2400">
                <a:solidFill>
                  <a:schemeClr val="dk1"/>
                </a:solidFill>
                <a:latin typeface="Calibri"/>
                <a:ea typeface="Calibri"/>
                <a:cs typeface="Calibri"/>
                <a:sym typeface="Calibri"/>
              </a:rPr>
              <a:t>t we don’t have too many people on a waiting list for a single course.</a:t>
            </a:r>
          </a:p>
        </p:txBody>
      </p:sp>
      <p:sp>
        <p:nvSpPr>
          <p:cNvPr id="256" name="Shape 256"/>
          <p:cNvSpPr/>
          <p:nvPr/>
        </p:nvSpPr>
        <p:spPr>
          <a:xfrm>
            <a:off x="39150" y="2986623"/>
            <a:ext cx="9828000" cy="19689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a course becomes full, it notifies students registering </a:t>
            </a:r>
            <a:r>
              <a:rPr lang="en-AU" sz="2000">
                <a:solidFill>
                  <a:schemeClr val="dk1"/>
                </a:solidFill>
                <a:latin typeface="Calibri"/>
                <a:ea typeface="Calibri"/>
                <a:cs typeface="Calibri"/>
                <a:sym typeface="Calibri"/>
              </a:rPr>
              <a:t>via email </a:t>
            </a:r>
            <a:r>
              <a:rPr lang="en-AU" sz="2000">
                <a:solidFill>
                  <a:schemeClr val="dk1"/>
                </a:solidFill>
                <a:latin typeface="Calibri"/>
                <a:ea typeface="Calibri"/>
                <a:cs typeface="Calibri"/>
                <a:sym typeface="Calibri"/>
              </a:rPr>
              <a:t>that they can still register but they will be put on a waiting list</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If there are 7 people on the waiting list, no more people can register for that course.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If a student cancels the first student on the waiting list gets automatically moved in and notified via email.</a:t>
            </a:r>
          </a:p>
        </p:txBody>
      </p:sp>
      <p:sp>
        <p:nvSpPr>
          <p:cNvPr id="257" name="Shape 25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 2 </a:t>
            </a:r>
          </a:p>
        </p:txBody>
      </p:sp>
      <p:sp>
        <p:nvSpPr>
          <p:cNvPr id="258" name="Shape 25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259" name="Shape 25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Simply make it so that once a course is full, display a message stating they will be on a “waiting list”. And if there’s 7 people already on the waiting list, display a message like “This course is full, as well as the waiting list, sorry for the </a:t>
            </a:r>
            <a:r>
              <a:rPr lang="en-AU" sz="2000">
                <a:solidFill>
                  <a:schemeClr val="dk1"/>
                </a:solidFill>
                <a:latin typeface="Calibri"/>
                <a:ea typeface="Calibri"/>
                <a:cs typeface="Calibri"/>
                <a:sym typeface="Calibri"/>
              </a:rPr>
              <a:t>inconvenience</a:t>
            </a:r>
            <a:r>
              <a:rPr lang="en-AU" sz="2000">
                <a:solidFill>
                  <a:schemeClr val="dk1"/>
                </a:solidFill>
                <a:latin typeface="Calibri"/>
                <a:ea typeface="Calibri"/>
                <a:cs typeface="Calibri"/>
                <a:sym typeface="Calibri"/>
              </a:rPr>
              <a:t>”, and don’t allow more registrations.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3</a:t>
            </a:r>
            <a:r>
              <a:rPr lang="en-AU" sz="2000">
                <a:solidFill>
                  <a:schemeClr val="dk1"/>
                </a:solidFill>
                <a:latin typeface="Calibri"/>
                <a:ea typeface="Calibri"/>
                <a:cs typeface="Calibri"/>
                <a:sym typeface="Calibri"/>
              </a:rPr>
              <a:t>8</a:t>
            </a:r>
          </a:p>
        </p:txBody>
      </p:sp>
      <p:sp>
        <p:nvSpPr>
          <p:cNvPr id="265" name="Shape 26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Course commencement notification</a:t>
            </a:r>
          </a:p>
        </p:txBody>
      </p:sp>
      <p:sp>
        <p:nvSpPr>
          <p:cNvPr id="266" name="Shape 26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manager</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send out an email to registered students 10 days prior to the course commencement date</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confirm numbers and allocate waiting list registrants appropriately.</a:t>
            </a:r>
          </a:p>
        </p:txBody>
      </p:sp>
      <p:sp>
        <p:nvSpPr>
          <p:cNvPr id="267" name="Shape 26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An email is sent to all registered students 10 days prior to the commencement date, if a response of confirmation or declination hasn’t been received within 2 days of the first email, they will automatically be removed from registry and waiting list applicants will be placed in.</a:t>
            </a:r>
          </a:p>
        </p:txBody>
      </p:sp>
      <p:sp>
        <p:nvSpPr>
          <p:cNvPr id="268" name="Shape 26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 3</a:t>
            </a:r>
          </a:p>
        </p:txBody>
      </p:sp>
      <p:sp>
        <p:nvSpPr>
          <p:cNvPr id="269" name="Shape 26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270" name="Shape 27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Something like sending out an email, that when clicked redirects them to the website where they are supplied with the date and information of the course, and they can either click ‘Confirm’ or ‘Decline’ to this.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95300" y="274637"/>
            <a:ext cx="8915400" cy="1143000"/>
          </a:xfrm>
          <a:prstGeom prst="rect">
            <a:avLst/>
          </a:prstGeom>
        </p:spPr>
        <p:txBody>
          <a:bodyPr anchorCtr="0" anchor="ctr" bIns="91425" lIns="91425" rIns="91425" tIns="91425">
            <a:noAutofit/>
          </a:bodyPr>
          <a:lstStyle/>
          <a:p>
            <a:pPr lvl="0">
              <a:spcBef>
                <a:spcPts val="0"/>
              </a:spcBef>
              <a:buNone/>
            </a:pPr>
            <a:r>
              <a:rPr lang="en-AU"/>
              <a:t>Release 2: Tests</a:t>
            </a:r>
          </a:p>
        </p:txBody>
      </p:sp>
      <p:sp>
        <p:nvSpPr>
          <p:cNvPr id="276" name="Shape 276"/>
          <p:cNvSpPr txBox="1"/>
          <p:nvPr>
            <p:ph idx="1" type="body"/>
          </p:nvPr>
        </p:nvSpPr>
        <p:spPr>
          <a:xfrm>
            <a:off x="495300" y="1600200"/>
            <a:ext cx="8915400" cy="45261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34</a:t>
            </a:r>
          </a:p>
        </p:txBody>
      </p:sp>
      <p:sp>
        <p:nvSpPr>
          <p:cNvPr id="282" name="Shape 282"/>
          <p:cNvSpPr/>
          <p:nvPr/>
        </p:nvSpPr>
        <p:spPr>
          <a:xfrm>
            <a:off x="831150" y="109400"/>
            <a:ext cx="70326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Unit Tests </a:t>
            </a:r>
          </a:p>
        </p:txBody>
      </p:sp>
      <p:sp>
        <p:nvSpPr>
          <p:cNvPr id="283" name="Shape 28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web developer I would like to implement unit tests to ensure the site works as intended and to test for bugs so that the customer is not disadvantaged</a:t>
            </a: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p:txBody>
      </p:sp>
      <p:sp>
        <p:nvSpPr>
          <p:cNvPr id="284" name="Shape 28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Font typeface="Arial"/>
              <a:buChar char="•"/>
            </a:pPr>
            <a:r>
              <a:rPr lang="en-AU"/>
              <a:t>All features are sufficiently unit tested and all tests pass</a:t>
            </a:r>
          </a:p>
        </p:txBody>
      </p:sp>
      <p:sp>
        <p:nvSpPr>
          <p:cNvPr id="285" name="Shape 285"/>
          <p:cNvSpPr/>
          <p:nvPr/>
        </p:nvSpPr>
        <p:spPr>
          <a:xfrm>
            <a:off x="8868150" y="109400"/>
            <a:ext cx="9993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a:t>
            </a:r>
            <a:r>
              <a:rPr lang="en-AU" sz="2000">
                <a:solidFill>
                  <a:schemeClr val="dk1"/>
                </a:solidFill>
                <a:latin typeface="Calibri"/>
                <a:ea typeface="Calibri"/>
                <a:cs typeface="Calibri"/>
                <a:sym typeface="Calibri"/>
              </a:rPr>
              <a:t>:13</a:t>
            </a:r>
          </a:p>
        </p:txBody>
      </p:sp>
      <p:sp>
        <p:nvSpPr>
          <p:cNvPr id="286" name="Shape 286"/>
          <p:cNvSpPr/>
          <p:nvPr/>
        </p:nvSpPr>
        <p:spPr>
          <a:xfrm>
            <a:off x="7931437" y="109400"/>
            <a:ext cx="8748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2</a:t>
            </a:r>
          </a:p>
        </p:txBody>
      </p:sp>
      <p:sp>
        <p:nvSpPr>
          <p:cNvPr id="287" name="Shape 28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Unit tests in PHPUnit (supported by CakePHP) (or developer chosen alternative)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Story points 20 at least since you should be unit testing all of your features from the beginning all the way through to the end. Unit tests themselves are not hard to write though, just time consuming..</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95300" y="274637"/>
            <a:ext cx="8915400" cy="1143000"/>
          </a:xfrm>
          <a:prstGeom prst="rect">
            <a:avLst/>
          </a:prstGeom>
        </p:spPr>
        <p:txBody>
          <a:bodyPr anchorCtr="0" anchor="ctr" bIns="91425" lIns="91425" rIns="91425" tIns="91425">
            <a:noAutofit/>
          </a:bodyPr>
          <a:lstStyle/>
          <a:p>
            <a:pPr lvl="0">
              <a:spcBef>
                <a:spcPts val="0"/>
              </a:spcBef>
              <a:buNone/>
            </a:pPr>
            <a:r>
              <a:rPr lang="en-AU"/>
              <a:t>Release 2: Teacher Logins</a:t>
            </a:r>
          </a:p>
        </p:txBody>
      </p:sp>
      <p:sp>
        <p:nvSpPr>
          <p:cNvPr id="293" name="Shape 293"/>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0" lvl="0" marL="0" rtl="0" algn="ctr">
              <a:spcBef>
                <a:spcPts val="0"/>
              </a:spcBef>
              <a:buNone/>
            </a:pPr>
            <a:r>
              <a:t/>
            </a:r>
            <a:endParaRPr sz="4400">
              <a:solidFill>
                <a:srgbClr val="D9D9D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28</a:t>
            </a:r>
          </a:p>
        </p:txBody>
      </p:sp>
      <p:sp>
        <p:nvSpPr>
          <p:cNvPr id="299" name="Shape 29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Clr>
                <a:srgbClr val="000000"/>
              </a:buClr>
              <a:buSzPct val="25000"/>
              <a:buFont typeface="Arial"/>
              <a:buNone/>
            </a:pPr>
            <a:r>
              <a:rPr lang="en-AU" sz="2800">
                <a:solidFill>
                  <a:schemeClr val="lt1"/>
                </a:solidFill>
                <a:latin typeface="Calibri"/>
                <a:ea typeface="Calibri"/>
                <a:cs typeface="Calibri"/>
                <a:sym typeface="Calibri"/>
              </a:rPr>
              <a:t>Daily Schedules</a:t>
            </a:r>
          </a:p>
        </p:txBody>
      </p:sp>
      <p:sp>
        <p:nvSpPr>
          <p:cNvPr id="300" name="Shape 30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 Student/Server</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be able to access my daily schedule for my classes/areas</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make it to my scheduled events on time.</a:t>
            </a:r>
          </a:p>
        </p:txBody>
      </p:sp>
      <p:sp>
        <p:nvSpPr>
          <p:cNvPr id="301" name="Shape 30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Can login to account and click link to view daily schedule. </a:t>
            </a:r>
          </a:p>
        </p:txBody>
      </p:sp>
      <p:sp>
        <p:nvSpPr>
          <p:cNvPr id="302" name="Shape 30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3</a:t>
            </a:r>
          </a:p>
        </p:txBody>
      </p:sp>
      <p:sp>
        <p:nvSpPr>
          <p:cNvPr id="303" name="Shape 30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304" name="Shape 30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Manager is able to view the daily schedule of a teacher or student</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daily schedule is managed by the managers, they can’t be changed by students or servers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95300" y="274637"/>
            <a:ext cx="8915400" cy="1143000"/>
          </a:xfrm>
          <a:prstGeom prst="rect">
            <a:avLst/>
          </a:prstGeom>
        </p:spPr>
        <p:txBody>
          <a:bodyPr anchorCtr="0" anchor="ctr" bIns="91425" lIns="91425" rIns="91425" tIns="91425">
            <a:noAutofit/>
          </a:bodyPr>
          <a:lstStyle/>
          <a:p>
            <a:pPr lvl="0">
              <a:spcBef>
                <a:spcPts val="0"/>
              </a:spcBef>
              <a:buNone/>
            </a:pPr>
            <a:r>
              <a:rPr lang="en-AU"/>
              <a:t>Release 2: Catering</a:t>
            </a:r>
          </a:p>
        </p:txBody>
      </p:sp>
      <p:sp>
        <p:nvSpPr>
          <p:cNvPr id="310" name="Shape 310"/>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69850" lvl="0" marL="0" algn="ctr">
              <a:spcBef>
                <a:spcPts val="0"/>
              </a:spcBef>
              <a:buClr>
                <a:schemeClr val="dk1"/>
              </a:buClr>
              <a:buSzPct val="34375"/>
              <a:buFont typeface="Arial"/>
              <a:buNone/>
            </a:pPr>
            <a:r>
              <a:t/>
            </a:r>
            <a:endParaRPr>
              <a:solidFill>
                <a:srgbClr val="D9D9D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20</a:t>
            </a:r>
          </a:p>
        </p:txBody>
      </p:sp>
      <p:sp>
        <p:nvSpPr>
          <p:cNvPr id="316" name="Shape 31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Vegetarian Food Disclaimer</a:t>
            </a:r>
          </a:p>
        </p:txBody>
      </p:sp>
      <p:sp>
        <p:nvSpPr>
          <p:cNvPr id="317" name="Shape 31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t>As a manager I want to ensure that the website provides students with a disclaimer upon booking that the centre only serves vegetarian food so that customers are informed about their food options.</a:t>
            </a:r>
          </a:p>
        </p:txBody>
      </p:sp>
      <p:sp>
        <p:nvSpPr>
          <p:cNvPr id="318" name="Shape 31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Upon booking, a disclaimer will pop up informing the user that the centre only </a:t>
            </a:r>
            <a:r>
              <a:rPr lang="en-AU" sz="2000">
                <a:solidFill>
                  <a:schemeClr val="dk1"/>
                </a:solidFill>
                <a:latin typeface="Calibri"/>
                <a:ea typeface="Calibri"/>
                <a:cs typeface="Calibri"/>
                <a:sym typeface="Calibri"/>
              </a:rPr>
              <a:t>serves</a:t>
            </a:r>
            <a:r>
              <a:rPr lang="en-AU" sz="2000">
                <a:solidFill>
                  <a:schemeClr val="dk1"/>
                </a:solidFill>
                <a:latin typeface="Calibri"/>
                <a:ea typeface="Calibri"/>
                <a:cs typeface="Calibri"/>
                <a:sym typeface="Calibri"/>
              </a:rPr>
              <a:t> vegetarian food.</a:t>
            </a:r>
          </a:p>
        </p:txBody>
      </p:sp>
      <p:sp>
        <p:nvSpPr>
          <p:cNvPr id="319" name="Shape 31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 1</a:t>
            </a:r>
          </a:p>
        </p:txBody>
      </p:sp>
      <p:sp>
        <p:nvSpPr>
          <p:cNvPr id="320" name="Shape 32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321" name="Shape 32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Probably also include this on an about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Easy to implement, Low priority.</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5</a:t>
            </a:r>
          </a:p>
        </p:txBody>
      </p:sp>
      <p:sp>
        <p:nvSpPr>
          <p:cNvPr id="327" name="Shape 32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Student Dietary Information</a:t>
            </a:r>
          </a:p>
        </p:txBody>
      </p:sp>
      <p:sp>
        <p:nvSpPr>
          <p:cNvPr id="328" name="Shape 32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None/>
            </a:pPr>
            <a:r>
              <a:rPr lang="en-AU" sz="2400">
                <a:latin typeface="Calibri"/>
                <a:ea typeface="Calibri"/>
                <a:cs typeface="Calibri"/>
                <a:sym typeface="Calibri"/>
              </a:rPr>
              <a:t>As a student, I want the ability to be able to notify the centre of any dietary requirements so that I don’t come into contacts with foods that could adversely affect my health.</a:t>
            </a:r>
          </a:p>
        </p:txBody>
      </p:sp>
      <p:sp>
        <p:nvSpPr>
          <p:cNvPr id="329" name="Shape 32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t>When students are registering for a course, at the end before the student submits their registration have a question saying “Do you have any dietary requirements?”, with at least a textbox that you can enter extra information.</a:t>
            </a:r>
          </a:p>
        </p:txBody>
      </p:sp>
      <p:sp>
        <p:nvSpPr>
          <p:cNvPr id="330" name="Shape 33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2</a:t>
            </a:r>
          </a:p>
        </p:txBody>
      </p:sp>
      <p:sp>
        <p:nvSpPr>
          <p:cNvPr id="331" name="Shape 33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332" name="Shape 33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Possible also list a comment under the first question listing possible things may be an issue, e.g “I’m vegan”, “Kosher certified”, “Allergic to nuts”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Only have the textbox allowed up to 30 words or so in order for students submitting lots of text when stored in the website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b="0" i="0" lang="en-AU" sz="2000" u="none" cap="none" strike="noStrike">
                <a:solidFill>
                  <a:schemeClr val="dk1"/>
                </a:solidFill>
                <a:latin typeface="Calibri"/>
                <a:ea typeface="Calibri"/>
                <a:cs typeface="Calibri"/>
                <a:sym typeface="Calibri"/>
              </a:rPr>
              <a:t>6</a:t>
            </a:r>
          </a:p>
        </p:txBody>
      </p:sp>
      <p:sp>
        <p:nvSpPr>
          <p:cNvPr id="338" name="Shape 33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Server’s Access to Dietary Requirements</a:t>
            </a:r>
          </a:p>
        </p:txBody>
      </p:sp>
      <p:sp>
        <p:nvSpPr>
          <p:cNvPr id="339" name="Shape 33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None/>
            </a:pPr>
            <a:r>
              <a:rPr lang="en-AU" sz="2400">
                <a:latin typeface="Calibri"/>
                <a:ea typeface="Calibri"/>
                <a:cs typeface="Calibri"/>
                <a:sym typeface="Calibri"/>
              </a:rPr>
              <a:t>As a Server I want to be able to access the students’ dietary requirements so that we can cater to the students’ varying needs.</a:t>
            </a:r>
          </a:p>
        </p:txBody>
      </p:sp>
      <p:sp>
        <p:nvSpPr>
          <p:cNvPr id="340" name="Shape 340"/>
          <p:cNvSpPr/>
          <p:nvPr/>
        </p:nvSpPr>
        <p:spPr>
          <a:xfrm>
            <a:off x="39150" y="3335523"/>
            <a:ext cx="9828000" cy="19707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Server’s of the “Manager” or “Kitchen Help” class will have access to this information.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Upon login</a:t>
            </a:r>
            <a:r>
              <a:rPr lang="en-AU" sz="2000">
                <a:solidFill>
                  <a:schemeClr val="dk1"/>
                </a:solidFill>
                <a:latin typeface="Calibri"/>
                <a:ea typeface="Calibri"/>
                <a:cs typeface="Calibri"/>
                <a:sym typeface="Calibri"/>
              </a:rPr>
              <a:t>, they can access a list of the students currently lodging at the centre. There will be an “x” next to the names of students who have listed dietary requirements. clicking on their name will bring up the box of dietary requirements that the student filled in upon booking.</a:t>
            </a:r>
          </a:p>
        </p:txBody>
      </p:sp>
      <p:sp>
        <p:nvSpPr>
          <p:cNvPr id="341" name="Shape 34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2</a:t>
            </a:r>
          </a:p>
        </p:txBody>
      </p:sp>
      <p:sp>
        <p:nvSpPr>
          <p:cNvPr id="342" name="Shape 34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343" name="Shape 343"/>
          <p:cNvSpPr/>
          <p:nvPr/>
        </p:nvSpPr>
        <p:spPr>
          <a:xfrm>
            <a:off x="39150" y="5386523"/>
            <a:ext cx="9828000" cy="1362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Shows students by course so catering can be planned accordingly</a:t>
            </a:r>
            <a:r>
              <a:rPr lang="en-AU" sz="2000">
                <a:solidFill>
                  <a:schemeClr val="dk1"/>
                </a:solidFill>
                <a:latin typeface="Calibri"/>
                <a:ea typeface="Calibri"/>
                <a:cs typeface="Calibri"/>
                <a:sym typeface="Calibri"/>
              </a:rPr>
              <a:t> </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Depends on ID 5</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95300" y="274637"/>
            <a:ext cx="8915400" cy="1143000"/>
          </a:xfrm>
          <a:prstGeom prst="rect">
            <a:avLst/>
          </a:prstGeom>
        </p:spPr>
        <p:txBody>
          <a:bodyPr anchorCtr="0" anchor="ctr" bIns="91425" lIns="91425" rIns="91425" tIns="91425">
            <a:noAutofit/>
          </a:bodyPr>
          <a:lstStyle/>
          <a:p>
            <a:pPr lvl="0">
              <a:spcBef>
                <a:spcPts val="0"/>
              </a:spcBef>
              <a:buNone/>
            </a:pPr>
            <a:r>
              <a:rPr lang="en-AU"/>
              <a:t>Minimum Requirements</a:t>
            </a:r>
          </a:p>
        </p:txBody>
      </p:sp>
      <p:sp>
        <p:nvSpPr>
          <p:cNvPr id="97" name="Shape 97"/>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228600" lvl="0" marL="457200">
              <a:spcBef>
                <a:spcPts val="0"/>
              </a:spcBef>
            </a:pPr>
            <a:r>
              <a:rPr lang="en-AU"/>
              <a:t>Course listing page</a:t>
            </a:r>
          </a:p>
          <a:p>
            <a:pPr indent="-228600" lvl="0" marL="457200" rtl="0">
              <a:spcBef>
                <a:spcPts val="0"/>
              </a:spcBef>
            </a:pPr>
            <a:r>
              <a:rPr lang="en-AU"/>
              <a:t>Student account registration</a:t>
            </a:r>
          </a:p>
          <a:p>
            <a:pPr indent="-228600" lvl="0" marL="457200" rtl="0">
              <a:spcBef>
                <a:spcPts val="0"/>
              </a:spcBef>
            </a:pPr>
            <a:r>
              <a:rPr lang="en-AU"/>
              <a:t>Scheduling of session bookings</a:t>
            </a:r>
          </a:p>
          <a:p>
            <a:pPr indent="-228600" lvl="0" marL="457200" rtl="0">
              <a:spcBef>
                <a:spcPts val="0"/>
              </a:spcBef>
            </a:pPr>
            <a:r>
              <a:rPr lang="en-AU"/>
              <a:t>Ability for accounts to be elevated to ‘server’, teacher or ‘manager’</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495300" y="274637"/>
            <a:ext cx="8915400" cy="1143000"/>
          </a:xfrm>
          <a:prstGeom prst="rect">
            <a:avLst/>
          </a:prstGeom>
        </p:spPr>
        <p:txBody>
          <a:bodyPr anchorCtr="0" anchor="ctr" bIns="91425" lIns="91425" rIns="91425" tIns="91425">
            <a:noAutofit/>
          </a:bodyPr>
          <a:lstStyle/>
          <a:p>
            <a:pPr lvl="0">
              <a:spcBef>
                <a:spcPts val="0"/>
              </a:spcBef>
              <a:buNone/>
            </a:pPr>
            <a:r>
              <a:rPr lang="en-AU"/>
              <a:t>Release 2: Manager Tasks</a:t>
            </a:r>
          </a:p>
        </p:txBody>
      </p:sp>
      <p:sp>
        <p:nvSpPr>
          <p:cNvPr id="349" name="Shape 349"/>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69850" lvl="0" marL="0" algn="ctr">
              <a:spcBef>
                <a:spcPts val="0"/>
              </a:spcBef>
              <a:buClr>
                <a:schemeClr val="dk1"/>
              </a:buClr>
              <a:buSzPct val="34375"/>
              <a:buFont typeface="Arial"/>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39</a:t>
            </a:r>
          </a:p>
        </p:txBody>
      </p:sp>
      <p:sp>
        <p:nvSpPr>
          <p:cNvPr id="355" name="Shape 355"/>
          <p:cNvSpPr/>
          <p:nvPr/>
        </p:nvSpPr>
        <p:spPr>
          <a:xfrm>
            <a:off x="831150" y="109400"/>
            <a:ext cx="70326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Old students as servers</a:t>
            </a:r>
          </a:p>
        </p:txBody>
      </p:sp>
      <p:sp>
        <p:nvSpPr>
          <p:cNvPr id="356" name="Shape 35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manager I want to only allow users to register into a course as a server if that have been a student in at least a 10 day course prior to booking, in order to make sure that only experienced students are becoming staff. </a:t>
            </a: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lvl="0" rtl="0">
              <a:lnSpc>
                <a:spcPct val="115000"/>
              </a:lnSpc>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p:txBody>
      </p:sp>
      <p:sp>
        <p:nvSpPr>
          <p:cNvPr id="357" name="Shape 35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Only “Old students” are allowed to register into a course as a server</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Trying to register into a course as a server when you are only a “New Student” will provide you with an error message.</a:t>
            </a:r>
          </a:p>
        </p:txBody>
      </p:sp>
      <p:sp>
        <p:nvSpPr>
          <p:cNvPr id="358" name="Shape 358"/>
          <p:cNvSpPr/>
          <p:nvPr/>
        </p:nvSpPr>
        <p:spPr>
          <a:xfrm>
            <a:off x="8868150" y="109400"/>
            <a:ext cx="9993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SP:1</a:t>
            </a:r>
          </a:p>
        </p:txBody>
      </p:sp>
      <p:sp>
        <p:nvSpPr>
          <p:cNvPr id="359" name="Shape 359"/>
          <p:cNvSpPr/>
          <p:nvPr/>
        </p:nvSpPr>
        <p:spPr>
          <a:xfrm>
            <a:off x="7931437" y="109400"/>
            <a:ext cx="8748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Priority2</a:t>
            </a:r>
          </a:p>
        </p:txBody>
      </p:sp>
      <p:sp>
        <p:nvSpPr>
          <p:cNvPr id="360" name="Shape 36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Basic test, simply doesn’t allow accounts from the “New Students” Class to become servers.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42</a:t>
            </a:r>
          </a:p>
        </p:txBody>
      </p:sp>
      <p:sp>
        <p:nvSpPr>
          <p:cNvPr id="366" name="Shape 36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Manager statistics/attendance</a:t>
            </a:r>
          </a:p>
        </p:txBody>
      </p:sp>
      <p:sp>
        <p:nvSpPr>
          <p:cNvPr id="367" name="Shape 367"/>
          <p:cNvSpPr/>
          <p:nvPr/>
        </p:nvSpPr>
        <p:spPr>
          <a:xfrm>
            <a:off x="39150" y="822473"/>
            <a:ext cx="9828000" cy="17544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t>As a manager I would like to be able to be given a representation of attendance so that we can allocate the appropriate amount of servers for specific days.</a:t>
            </a:r>
          </a:p>
          <a:p>
            <a:pPr indent="0" lvl="0" marL="0" marR="0" rtl="0" algn="l">
              <a:spcBef>
                <a:spcPts val="0"/>
              </a:spcBef>
              <a:buNone/>
            </a:pPr>
            <a:r>
              <a:t/>
            </a:r>
            <a:endParaRPr sz="2400"/>
          </a:p>
          <a:p>
            <a:pPr indent="0" lvl="0" marL="0" marR="0" rtl="0" algn="l">
              <a:spcBef>
                <a:spcPts val="0"/>
              </a:spcBef>
              <a:buNone/>
            </a:pPr>
            <a:r>
              <a:t/>
            </a:r>
            <a:endParaRPr sz="2400"/>
          </a:p>
        </p:txBody>
      </p:sp>
      <p:sp>
        <p:nvSpPr>
          <p:cNvPr id="368" name="Shape 368"/>
          <p:cNvSpPr/>
          <p:nvPr/>
        </p:nvSpPr>
        <p:spPr>
          <a:xfrm>
            <a:off x="39150" y="2576874"/>
            <a:ext cx="9828000" cy="20976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 manager has access to a page that presents them with statistics on upcoming classes, of which gives a number of the amount of people attending on each day for each class.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 manager can then assign Teachers to student classes creating the daily schedules.</a:t>
            </a:r>
          </a:p>
        </p:txBody>
      </p:sp>
      <p:sp>
        <p:nvSpPr>
          <p:cNvPr id="369" name="Shape 36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5</a:t>
            </a:r>
          </a:p>
        </p:txBody>
      </p:sp>
      <p:sp>
        <p:nvSpPr>
          <p:cNvPr id="370" name="Shape 37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371" name="Shape 371"/>
          <p:cNvSpPr/>
          <p:nvPr/>
        </p:nvSpPr>
        <p:spPr>
          <a:xfrm>
            <a:off x="39000" y="4726399"/>
            <a:ext cx="9828000" cy="22014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11111"/>
              <a:buFont typeface="Arial"/>
              <a:buChar char="•"/>
            </a:pPr>
            <a:r>
              <a:rPr lang="en-AU" sz="1800">
                <a:solidFill>
                  <a:schemeClr val="dk1"/>
                </a:solidFill>
              </a:rPr>
              <a:t>Perhaps just have a link/button that can be clicked by the manager saying “Upcoming classes”, where a drop down menu appears or you're redirected to a new page.</a:t>
            </a:r>
          </a:p>
          <a:p>
            <a:pPr indent="-166687" lvl="0" marL="179387" marR="0" rtl="0" algn="l">
              <a:spcBef>
                <a:spcPts val="0"/>
              </a:spcBef>
              <a:buClr>
                <a:schemeClr val="dk1"/>
              </a:buClr>
              <a:buSzPct val="100000"/>
              <a:buFont typeface="Arial"/>
              <a:buChar char="•"/>
            </a:pPr>
            <a:r>
              <a:rPr lang="en-AU" sz="1800">
                <a:solidFill>
                  <a:schemeClr val="dk1"/>
                </a:solidFill>
              </a:rPr>
              <a:t>On this page you can click on various classes and see how many people are attending.</a:t>
            </a:r>
          </a:p>
          <a:p>
            <a:pPr indent="-166687" lvl="0" marL="179387" marR="0" rtl="0" algn="l">
              <a:spcBef>
                <a:spcPts val="0"/>
              </a:spcBef>
              <a:buClr>
                <a:schemeClr val="dk1"/>
              </a:buClr>
              <a:buSzPct val="100000"/>
              <a:buFont typeface="Arial"/>
              <a:buChar char="•"/>
            </a:pPr>
            <a:r>
              <a:rPr lang="en-AU" sz="1800">
                <a:solidFill>
                  <a:schemeClr val="dk1"/>
                </a:solidFill>
              </a:rPr>
              <a:t>Daily schedules as in Story ID: 28</a:t>
            </a:r>
          </a:p>
          <a:p>
            <a:pPr lvl="0" marR="0" rtl="0" algn="l">
              <a:spcBef>
                <a:spcPts val="0"/>
              </a:spcBef>
              <a:buNone/>
            </a:pPr>
            <a:r>
              <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22</a:t>
            </a:r>
          </a:p>
        </p:txBody>
      </p:sp>
      <p:sp>
        <p:nvSpPr>
          <p:cNvPr id="377" name="Shape 37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Managers can Ban Students/Servers</a:t>
            </a:r>
          </a:p>
        </p:txBody>
      </p:sp>
      <p:sp>
        <p:nvSpPr>
          <p:cNvPr id="378" name="Shape 37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00000"/>
              </a:lnSpc>
              <a:spcBef>
                <a:spcPts val="0"/>
              </a:spcBef>
              <a:buNone/>
            </a:pPr>
            <a:r>
              <a:rPr lang="en-AU" sz="2400">
                <a:solidFill>
                  <a:schemeClr val="dk1"/>
                </a:solidFill>
                <a:latin typeface="Calibri"/>
                <a:ea typeface="Calibri"/>
                <a:cs typeface="Calibri"/>
                <a:sym typeface="Calibri"/>
              </a:rPr>
              <a:t>As a manager I want to be able to take disciplinary actions and terminate student or server’s account and ban them from booking sessions / volunteering, so that I have the ability to keep unsatisfactory or offending persons from returning to the centre and keep the rest of the student's / servers in a safe environment.</a:t>
            </a:r>
          </a:p>
          <a:p>
            <a:pPr lvl="0" rtl="0">
              <a:lnSpc>
                <a:spcPct val="115000"/>
              </a:lnSpc>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p:txBody>
      </p:sp>
      <p:sp>
        <p:nvSpPr>
          <p:cNvPr id="379" name="Shape 379"/>
          <p:cNvSpPr/>
          <p:nvPr/>
        </p:nvSpPr>
        <p:spPr>
          <a:xfrm>
            <a:off x="39150" y="3335523"/>
            <a:ext cx="9828000" cy="19707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Manager can terminate a student or server class.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an account has been terminated, it will appear in an “terminated accounts” list that can be found in the manage log in.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Users who are on the “terminated accounts” list will no longer be able to login and access the site. </a:t>
            </a:r>
          </a:p>
        </p:txBody>
      </p:sp>
      <p:sp>
        <p:nvSpPr>
          <p:cNvPr id="380" name="Shape 38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4</a:t>
            </a:r>
          </a:p>
        </p:txBody>
      </p:sp>
      <p:sp>
        <p:nvSpPr>
          <p:cNvPr id="381" name="Shape 38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382" name="Shape 382"/>
          <p:cNvSpPr/>
          <p:nvPr/>
        </p:nvSpPr>
        <p:spPr>
          <a:xfrm>
            <a:off x="39150" y="5395423"/>
            <a:ext cx="9828000" cy="13533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Should be easy enough to implement, can add users to ban list and stop them using the site.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23</a:t>
            </a:r>
          </a:p>
        </p:txBody>
      </p:sp>
      <p:sp>
        <p:nvSpPr>
          <p:cNvPr id="388" name="Shape 38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Managers Can Manage Servers</a:t>
            </a:r>
          </a:p>
        </p:txBody>
      </p:sp>
      <p:sp>
        <p:nvSpPr>
          <p:cNvPr id="389" name="Shape 38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manager I want to be able to manage the other servers, access their contact information, see their previous course history and set their daily shifts so that I can ensure we are correctly staffed and with the right people.</a:t>
            </a:r>
          </a:p>
        </p:txBody>
      </p:sp>
      <p:sp>
        <p:nvSpPr>
          <p:cNvPr id="390" name="Shape 39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Access to a list of servers, filtered by servers </a:t>
            </a:r>
            <a:r>
              <a:rPr lang="en-AU" sz="2000">
                <a:solidFill>
                  <a:schemeClr val="dk1"/>
                </a:solidFill>
                <a:latin typeface="Calibri"/>
                <a:ea typeface="Calibri"/>
                <a:cs typeface="Calibri"/>
                <a:sym typeface="Calibri"/>
              </a:rPr>
              <a:t>enrolled</a:t>
            </a:r>
            <a:r>
              <a:rPr lang="en-AU" sz="2000">
                <a:solidFill>
                  <a:schemeClr val="dk1"/>
                </a:solidFill>
                <a:latin typeface="Calibri"/>
                <a:ea typeface="Calibri"/>
                <a:cs typeface="Calibri"/>
                <a:sym typeface="Calibri"/>
              </a:rPr>
              <a:t> into courses currently underway at the centre and past servers who were enrolled as staff in from previous courses.</a:t>
            </a:r>
          </a:p>
        </p:txBody>
      </p:sp>
      <p:sp>
        <p:nvSpPr>
          <p:cNvPr id="391" name="Shape 39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4</a:t>
            </a:r>
          </a:p>
        </p:txBody>
      </p:sp>
      <p:sp>
        <p:nvSpPr>
          <p:cNvPr id="392" name="Shape 39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393" name="Shape 39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Being able to contact past servers gives the managers the ability to seek help if they’re short staffed for a particular course or day.</a:t>
            </a:r>
            <a:r>
              <a:rPr lang="en-AU" sz="2000">
                <a:solidFill>
                  <a:schemeClr val="dk1"/>
                </a:solidFill>
                <a:latin typeface="Calibri"/>
                <a:ea typeface="Calibri"/>
                <a:cs typeface="Calibri"/>
                <a:sym typeface="Calibri"/>
              </a:rPr>
              <a:t> </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24</a:t>
            </a:r>
          </a:p>
        </p:txBody>
      </p:sp>
      <p:sp>
        <p:nvSpPr>
          <p:cNvPr id="399" name="Shape 399"/>
          <p:cNvSpPr/>
          <p:nvPr/>
        </p:nvSpPr>
        <p:spPr>
          <a:xfrm>
            <a:off x="759153" y="109434"/>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Manager can Cancel Scheduled Courses</a:t>
            </a:r>
          </a:p>
        </p:txBody>
      </p:sp>
      <p:sp>
        <p:nvSpPr>
          <p:cNvPr id="400" name="Shape 40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manager I want to be able to cancel scheduled courses if required, and send out notifications to the student's/servers who were registered into that course and notify them of the cancellation in case something prevents the course from taking place as planned.</a:t>
            </a:r>
          </a:p>
        </p:txBody>
      </p:sp>
      <p:sp>
        <p:nvSpPr>
          <p:cNvPr id="401" name="Shape 40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Managers can access the list of </a:t>
            </a:r>
            <a:r>
              <a:rPr lang="en-AU" sz="2000">
                <a:solidFill>
                  <a:schemeClr val="dk1"/>
                </a:solidFill>
                <a:latin typeface="Calibri"/>
                <a:ea typeface="Calibri"/>
                <a:cs typeface="Calibri"/>
                <a:sym typeface="Calibri"/>
              </a:rPr>
              <a:t>courses</a:t>
            </a:r>
            <a:r>
              <a:rPr lang="en-AU" sz="2000">
                <a:solidFill>
                  <a:schemeClr val="dk1"/>
                </a:solidFill>
                <a:latin typeface="Calibri"/>
                <a:ea typeface="Calibri"/>
                <a:cs typeface="Calibri"/>
                <a:sym typeface="Calibri"/>
              </a:rPr>
              <a:t> and </a:t>
            </a:r>
            <a:r>
              <a:rPr lang="en-AU" sz="2000">
                <a:solidFill>
                  <a:schemeClr val="dk1"/>
                </a:solidFill>
                <a:latin typeface="Calibri"/>
                <a:ea typeface="Calibri"/>
                <a:cs typeface="Calibri"/>
                <a:sym typeface="Calibri"/>
              </a:rPr>
              <a:t>cancel</a:t>
            </a:r>
            <a:r>
              <a:rPr lang="en-AU" sz="2000">
                <a:solidFill>
                  <a:schemeClr val="dk1"/>
                </a:solidFill>
                <a:latin typeface="Calibri"/>
                <a:ea typeface="Calibri"/>
                <a:cs typeface="Calibri"/>
                <a:sym typeface="Calibri"/>
              </a:rPr>
              <a:t> them at any time prior to course </a:t>
            </a:r>
            <a:r>
              <a:rPr lang="en-AU" sz="2000">
                <a:solidFill>
                  <a:schemeClr val="dk1"/>
                </a:solidFill>
                <a:latin typeface="Calibri"/>
                <a:ea typeface="Calibri"/>
                <a:cs typeface="Calibri"/>
                <a:sym typeface="Calibri"/>
              </a:rPr>
              <a:t>commencement</a:t>
            </a:r>
            <a:r>
              <a:rPr lang="en-AU" sz="2000">
                <a:solidFill>
                  <a:schemeClr val="dk1"/>
                </a:solidFill>
                <a:latin typeface="Calibri"/>
                <a:ea typeface="Calibri"/>
                <a:cs typeface="Calibri"/>
                <a:sym typeface="Calibri"/>
              </a:rPr>
              <a:t>.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Canceling a course will send out an email notification to the registered students and servers enrolled in that course to notify them of it’s cancellation.</a:t>
            </a:r>
          </a:p>
        </p:txBody>
      </p:sp>
      <p:sp>
        <p:nvSpPr>
          <p:cNvPr id="402" name="Shape 40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8</a:t>
            </a:r>
          </a:p>
        </p:txBody>
      </p:sp>
      <p:sp>
        <p:nvSpPr>
          <p:cNvPr id="403" name="Shape 40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404" name="Shape 40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Once cancelled an automated system should send the message to the students if </a:t>
            </a:r>
            <a:r>
              <a:rPr lang="en-AU" sz="2000">
                <a:solidFill>
                  <a:schemeClr val="dk1"/>
                </a:solidFill>
                <a:latin typeface="Calibri"/>
                <a:ea typeface="Calibri"/>
                <a:cs typeface="Calibri"/>
                <a:sym typeface="Calibri"/>
              </a:rPr>
              <a:t>implemented</a:t>
            </a:r>
            <a:r>
              <a:rPr lang="en-AU" sz="2000">
                <a:solidFill>
                  <a:schemeClr val="dk1"/>
                </a:solidFill>
                <a:latin typeface="Calibri"/>
                <a:ea typeface="Calibri"/>
                <a:cs typeface="Calibri"/>
                <a:sym typeface="Calibri"/>
              </a:rPr>
              <a:t> electronically.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The reason this is SP: 8 is due to automated messaging. maybe be more than 8 depending on ease of implementation.</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41</a:t>
            </a:r>
          </a:p>
        </p:txBody>
      </p:sp>
      <p:sp>
        <p:nvSpPr>
          <p:cNvPr id="410" name="Shape 410"/>
          <p:cNvSpPr/>
          <p:nvPr/>
        </p:nvSpPr>
        <p:spPr>
          <a:xfrm>
            <a:off x="759153" y="109434"/>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Gender segregation</a:t>
            </a:r>
          </a:p>
        </p:txBody>
      </p:sp>
      <p:sp>
        <p:nvSpPr>
          <p:cNvPr id="411" name="Shape 41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manager I want there to be both male and female classes to ensure that both genders feel safe and comfortable. </a:t>
            </a:r>
          </a:p>
        </p:txBody>
      </p:sp>
      <p:sp>
        <p:nvSpPr>
          <p:cNvPr id="412" name="Shape 41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26 male and 26 female students. 1 of each for assistant teachers, 1 of each for managers, </a:t>
            </a:r>
            <a:r>
              <a:rPr lang="en-AU" sz="2000">
                <a:solidFill>
                  <a:schemeClr val="dk1"/>
                </a:solidFill>
                <a:latin typeface="Calibri"/>
                <a:ea typeface="Calibri"/>
                <a:cs typeface="Calibri"/>
                <a:sym typeface="Calibri"/>
              </a:rPr>
              <a:t>equal</a:t>
            </a:r>
            <a:r>
              <a:rPr lang="en-AU" sz="2000">
                <a:solidFill>
                  <a:schemeClr val="dk1"/>
                </a:solidFill>
                <a:latin typeface="Calibri"/>
                <a:ea typeface="Calibri"/>
                <a:cs typeface="Calibri"/>
                <a:sym typeface="Calibri"/>
              </a:rPr>
              <a:t> numbers </a:t>
            </a:r>
            <a:r>
              <a:rPr lang="en-AU" sz="2000">
                <a:solidFill>
                  <a:schemeClr val="dk1"/>
                </a:solidFill>
                <a:latin typeface="Calibri"/>
                <a:ea typeface="Calibri"/>
                <a:cs typeface="Calibri"/>
                <a:sym typeface="Calibri"/>
              </a:rPr>
              <a:t>amongst</a:t>
            </a:r>
            <a:r>
              <a:rPr lang="en-AU" sz="2000">
                <a:solidFill>
                  <a:schemeClr val="dk1"/>
                </a:solidFill>
                <a:latin typeface="Calibri"/>
                <a:ea typeface="Calibri"/>
                <a:cs typeface="Calibri"/>
                <a:sym typeface="Calibri"/>
              </a:rPr>
              <a:t> the kitchen staff can be registered in a course.</a:t>
            </a:r>
          </a:p>
        </p:txBody>
      </p:sp>
      <p:sp>
        <p:nvSpPr>
          <p:cNvPr id="413" name="Shape 41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1</a:t>
            </a:r>
          </a:p>
        </p:txBody>
      </p:sp>
      <p:sp>
        <p:nvSpPr>
          <p:cNvPr id="414" name="Shape 41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415" name="Shape 41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95300" y="274637"/>
            <a:ext cx="8915400" cy="1143000"/>
          </a:xfrm>
          <a:prstGeom prst="rect">
            <a:avLst/>
          </a:prstGeom>
        </p:spPr>
        <p:txBody>
          <a:bodyPr anchorCtr="0" anchor="ctr" bIns="91425" lIns="91425" rIns="91425" tIns="91425">
            <a:noAutofit/>
          </a:bodyPr>
          <a:lstStyle/>
          <a:p>
            <a:pPr lvl="0">
              <a:spcBef>
                <a:spcPts val="0"/>
              </a:spcBef>
              <a:buClr>
                <a:srgbClr val="000000"/>
              </a:buClr>
              <a:buSzPct val="25000"/>
              <a:buFont typeface="Arial"/>
              <a:buNone/>
            </a:pPr>
            <a:r>
              <a:rPr lang="en-AU"/>
              <a:t>Release 3: Calendar Integration</a:t>
            </a:r>
          </a:p>
        </p:txBody>
      </p:sp>
      <p:sp>
        <p:nvSpPr>
          <p:cNvPr id="421" name="Shape 421"/>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69850" lvl="0" marL="0" algn="ctr">
              <a:spcBef>
                <a:spcPts val="0"/>
              </a:spcBef>
              <a:buClr>
                <a:schemeClr val="dk1"/>
              </a:buClr>
              <a:buSzPct val="25000"/>
              <a:buFont typeface="Arial"/>
              <a:buNone/>
            </a:pPr>
            <a:r>
              <a:t/>
            </a:r>
            <a:endParaRPr sz="4400"/>
          </a:p>
          <a:p>
            <a:pPr lvl="0">
              <a:spcBef>
                <a:spcPts val="0"/>
              </a:spcBef>
              <a:buNone/>
            </a:pPr>
            <a:r>
              <a:t/>
            </a:r>
            <a:endParaRPr sz="4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35</a:t>
            </a:r>
          </a:p>
        </p:txBody>
      </p:sp>
      <p:sp>
        <p:nvSpPr>
          <p:cNvPr id="427" name="Shape 42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Calendar Page</a:t>
            </a:r>
          </a:p>
        </p:txBody>
      </p:sp>
      <p:sp>
        <p:nvSpPr>
          <p:cNvPr id="428" name="Shape 428"/>
          <p:cNvSpPr/>
          <p:nvPr/>
        </p:nvSpPr>
        <p:spPr>
          <a:xfrm>
            <a:off x="39150" y="822474"/>
            <a:ext cx="9828000" cy="27174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student/server I would like there to be a link that directs me to “My Courses”, that displays a calendar with information about ‘Past courses attended’, ‘Current courses attending’, ‘Upcoming courses’ so that I can find my course start and end dates.</a:t>
            </a:r>
          </a:p>
          <a:p>
            <a:pPr indent="0" lvl="0" marL="0" marR="0" rtl="0" algn="l">
              <a:spcBef>
                <a:spcPts val="0"/>
              </a:spcBef>
              <a:buNone/>
            </a:pPr>
            <a:r>
              <a:t/>
            </a:r>
            <a:endParaRPr sz="2400">
              <a:solidFill>
                <a:schemeClr val="dk1"/>
              </a:solidFill>
              <a:latin typeface="Calibri"/>
              <a:ea typeface="Calibri"/>
              <a:cs typeface="Calibri"/>
              <a:sym typeface="Calibri"/>
            </a:endParaRPr>
          </a:p>
        </p:txBody>
      </p:sp>
      <p:sp>
        <p:nvSpPr>
          <p:cNvPr id="429" name="Shape 429"/>
          <p:cNvSpPr/>
          <p:nvPr/>
        </p:nvSpPr>
        <p:spPr>
          <a:xfrm>
            <a:off x="39150" y="3673975"/>
            <a:ext cx="9828000" cy="14985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41287" lvl="0" marL="179387" rtl="0">
              <a:lnSpc>
                <a:spcPct val="115000"/>
              </a:lnSpc>
              <a:spcBef>
                <a:spcPts val="0"/>
              </a:spcBef>
              <a:buClr>
                <a:schemeClr val="dk1"/>
              </a:buClr>
              <a:buFont typeface="Arial"/>
              <a:buChar char="•"/>
            </a:pPr>
            <a:r>
              <a:rPr lang="en-AU">
                <a:solidFill>
                  <a:schemeClr val="dk1"/>
                </a:solidFill>
                <a:latin typeface="Calibri"/>
                <a:ea typeface="Calibri"/>
                <a:cs typeface="Calibri"/>
                <a:sym typeface="Calibri"/>
              </a:rPr>
              <a:t>Calendar widget/plugin accessible from login that keeps track of all of the courses the student has registered into so that when they need to know course start and end dates, they can easily find that from their account.</a:t>
            </a:r>
          </a:p>
          <a:p>
            <a:pPr indent="-141287" lvl="0" marL="179387" marR="0" rtl="0" algn="l">
              <a:spcBef>
                <a:spcPts val="0"/>
              </a:spcBef>
              <a:buClr>
                <a:schemeClr val="dk1"/>
              </a:buClr>
              <a:buFont typeface="Arial"/>
              <a:buChar char="•"/>
            </a:pPr>
            <a:r>
              <a:rPr lang="en-AU">
                <a:solidFill>
                  <a:schemeClr val="dk1"/>
                </a:solidFill>
                <a:latin typeface="Calibri"/>
                <a:ea typeface="Calibri"/>
                <a:cs typeface="Calibri"/>
                <a:sym typeface="Calibri"/>
              </a:rPr>
              <a:t>Page for all users’ </a:t>
            </a:r>
            <a:r>
              <a:rPr lang="en-AU">
                <a:solidFill>
                  <a:schemeClr val="dk1"/>
                </a:solidFill>
                <a:latin typeface="Calibri"/>
                <a:ea typeface="Calibri"/>
                <a:cs typeface="Calibri"/>
                <a:sym typeface="Calibri"/>
              </a:rPr>
              <a:t>accounts</a:t>
            </a:r>
            <a:r>
              <a:rPr lang="en-AU">
                <a:solidFill>
                  <a:schemeClr val="dk1"/>
                </a:solidFill>
                <a:latin typeface="Calibri"/>
                <a:ea typeface="Calibri"/>
                <a:cs typeface="Calibri"/>
                <a:sym typeface="Calibri"/>
              </a:rPr>
              <a:t> that displays a personalised </a:t>
            </a:r>
            <a:r>
              <a:rPr lang="en-AU">
                <a:solidFill>
                  <a:schemeClr val="dk1"/>
                </a:solidFill>
                <a:latin typeface="Calibri"/>
                <a:ea typeface="Calibri"/>
                <a:cs typeface="Calibri"/>
                <a:sym typeface="Calibri"/>
              </a:rPr>
              <a:t>Calendar</a:t>
            </a:r>
            <a:r>
              <a:rPr lang="en-AU">
                <a:solidFill>
                  <a:schemeClr val="dk1"/>
                </a:solidFill>
                <a:latin typeface="Calibri"/>
                <a:ea typeface="Calibri"/>
                <a:cs typeface="Calibri"/>
                <a:sym typeface="Calibri"/>
              </a:rPr>
              <a:t> of the entire year, month at a time.</a:t>
            </a:r>
          </a:p>
        </p:txBody>
      </p:sp>
      <p:sp>
        <p:nvSpPr>
          <p:cNvPr id="430" name="Shape 43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 4</a:t>
            </a:r>
          </a:p>
        </p:txBody>
      </p:sp>
      <p:sp>
        <p:nvSpPr>
          <p:cNvPr id="431" name="Shape 43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432" name="Shape 432"/>
          <p:cNvSpPr/>
          <p:nvPr/>
        </p:nvSpPr>
        <p:spPr>
          <a:xfrm>
            <a:off x="39150" y="5315173"/>
            <a:ext cx="9828000" cy="14334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rtl="0">
              <a:spcBef>
                <a:spcPts val="0"/>
              </a:spcBef>
              <a:buClr>
                <a:schemeClr val="dk1"/>
              </a:buClr>
              <a:buSzPct val="100000"/>
              <a:buChar char="●"/>
            </a:pPr>
            <a:r>
              <a:rPr lang="en-AU" sz="2000">
                <a:solidFill>
                  <a:schemeClr val="dk1"/>
                </a:solidFill>
                <a:latin typeface="Calibri"/>
                <a:ea typeface="Calibri"/>
                <a:cs typeface="Calibri"/>
                <a:sym typeface="Calibri"/>
              </a:rPr>
              <a:t>Will require a event/reservation plugin for CakePHP</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It is ‘personalised’ in that it has scheduled into it the days that that specific user has courses that they have registered into.</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9</a:t>
            </a:r>
          </a:p>
        </p:txBody>
      </p:sp>
      <p:sp>
        <p:nvSpPr>
          <p:cNvPr id="438" name="Shape 43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Export Calendar</a:t>
            </a:r>
          </a:p>
        </p:txBody>
      </p:sp>
      <p:sp>
        <p:nvSpPr>
          <p:cNvPr id="439" name="Shape 43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None/>
            </a:pPr>
            <a:r>
              <a:rPr lang="en-AU" sz="2400">
                <a:solidFill>
                  <a:schemeClr val="dk1"/>
                </a:solidFill>
                <a:latin typeface="Calibri"/>
                <a:ea typeface="Calibri"/>
                <a:cs typeface="Calibri"/>
                <a:sym typeface="Calibri"/>
              </a:rPr>
              <a:t>As a student I want to be able to export my calendar using ICS so that I can keep track of the courses that I am registered into.</a:t>
            </a:r>
          </a:p>
          <a:p>
            <a:pPr indent="0" lvl="0" marL="0" marR="0" rtl="0" algn="l">
              <a:spcBef>
                <a:spcPts val="0"/>
              </a:spcBef>
              <a:buNone/>
            </a:pPr>
            <a:r>
              <a:t/>
            </a:r>
            <a:endParaRPr sz="2400">
              <a:solidFill>
                <a:schemeClr val="dk1"/>
              </a:solidFill>
              <a:latin typeface="Calibri"/>
              <a:ea typeface="Calibri"/>
              <a:cs typeface="Calibri"/>
              <a:sym typeface="Calibri"/>
            </a:endParaRPr>
          </a:p>
        </p:txBody>
      </p:sp>
      <p:sp>
        <p:nvSpPr>
          <p:cNvPr id="440" name="Shape 44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 user’s </a:t>
            </a:r>
            <a:r>
              <a:rPr lang="en-AU" sz="2000">
                <a:solidFill>
                  <a:schemeClr val="dk1"/>
                </a:solidFill>
                <a:latin typeface="Calibri"/>
                <a:ea typeface="Calibri"/>
                <a:cs typeface="Calibri"/>
                <a:sym typeface="Calibri"/>
              </a:rPr>
              <a:t>Calendar</a:t>
            </a:r>
            <a:r>
              <a:rPr lang="en-AU" sz="2000">
                <a:solidFill>
                  <a:schemeClr val="dk1"/>
                </a:solidFill>
                <a:latin typeface="Calibri"/>
                <a:ea typeface="Calibri"/>
                <a:cs typeface="Calibri"/>
                <a:sym typeface="Calibri"/>
              </a:rPr>
              <a:t> page allows the user to export their personalised </a:t>
            </a:r>
            <a:r>
              <a:rPr lang="en-AU" sz="2000">
                <a:solidFill>
                  <a:schemeClr val="dk1"/>
                </a:solidFill>
                <a:latin typeface="Calibri"/>
                <a:ea typeface="Calibri"/>
                <a:cs typeface="Calibri"/>
                <a:sym typeface="Calibri"/>
              </a:rPr>
              <a:t>Calendar</a:t>
            </a:r>
            <a:r>
              <a:rPr lang="en-AU" sz="2000">
                <a:solidFill>
                  <a:schemeClr val="dk1"/>
                </a:solidFill>
                <a:latin typeface="Calibri"/>
                <a:ea typeface="Calibri"/>
                <a:cs typeface="Calibri"/>
                <a:sym typeface="Calibri"/>
              </a:rPr>
              <a:t> to ICS via a button click.</a:t>
            </a:r>
          </a:p>
        </p:txBody>
      </p:sp>
      <p:sp>
        <p:nvSpPr>
          <p:cNvPr id="441" name="Shape 44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SP: 2</a:t>
            </a:r>
          </a:p>
        </p:txBody>
      </p:sp>
      <p:sp>
        <p:nvSpPr>
          <p:cNvPr id="442" name="Shape 44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443" name="Shape 44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rtl="0">
              <a:spcBef>
                <a:spcPts val="0"/>
              </a:spcBef>
              <a:buClr>
                <a:schemeClr val="dk1"/>
              </a:buClr>
              <a:buSzPct val="100000"/>
              <a:buChar char="●"/>
            </a:pPr>
            <a:r>
              <a:rPr lang="en-AU" sz="2000">
                <a:solidFill>
                  <a:schemeClr val="dk1"/>
                </a:solidFill>
                <a:latin typeface="Calibri"/>
                <a:ea typeface="Calibri"/>
                <a:cs typeface="Calibri"/>
                <a:sym typeface="Calibri"/>
              </a:rPr>
              <a:t>Will require a plugin for CakePHP</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This feature is mainly a user pleaser, low priority. </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Dependent on ID 40 for calendar export (above slide)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 type="body"/>
          </p:nvPr>
        </p:nvSpPr>
        <p:spPr>
          <a:xfrm>
            <a:off x="207115" y="867508"/>
            <a:ext cx="9585600" cy="5258700"/>
          </a:xfrm>
          <a:prstGeom prst="rect">
            <a:avLst/>
          </a:prstGeom>
          <a:noFill/>
          <a:ln>
            <a:noFill/>
          </a:ln>
        </p:spPr>
        <p:txBody>
          <a:bodyPr anchorCtr="0" anchor="t" bIns="45700" lIns="91425" rIns="91425" tIns="45700">
            <a:noAutofit/>
          </a:bodyPr>
          <a:lstStyle/>
          <a:p>
            <a:pPr indent="0" lvl="0" marL="0" rtl="0">
              <a:spcBef>
                <a:spcPts val="900"/>
              </a:spcBef>
              <a:buClr>
                <a:schemeClr val="dk1"/>
              </a:buClr>
              <a:buSzPct val="25000"/>
              <a:buFont typeface="Arial"/>
              <a:buNone/>
            </a:pPr>
            <a:r>
              <a:rPr b="1" lang="en-AU" sz="2000" u="sng"/>
              <a:t>Students</a:t>
            </a:r>
            <a:r>
              <a:rPr lang="en-AU" sz="2000"/>
              <a:t> – </a:t>
            </a:r>
            <a:r>
              <a:rPr lang="en-AU" sz="1700"/>
              <a:t>Must be 18+ and required to stay in the centre throughout the course duration. </a:t>
            </a:r>
            <a:r>
              <a:rPr lang="en-AU" sz="1700"/>
              <a:t>New or</a:t>
            </a:r>
            <a:r>
              <a:rPr lang="en-AU" sz="1700"/>
              <a:t> Old:</a:t>
            </a:r>
          </a:p>
          <a:p>
            <a:pPr indent="0" lvl="0" marL="457200" marR="0" rtl="0" algn="l">
              <a:spcBef>
                <a:spcPts val="0"/>
              </a:spcBef>
              <a:spcAft>
                <a:spcPts val="0"/>
              </a:spcAft>
              <a:buClr>
                <a:schemeClr val="dk1"/>
              </a:buClr>
              <a:buSzPct val="25000"/>
              <a:buFont typeface="Arial"/>
              <a:buNone/>
            </a:pPr>
            <a:r>
              <a:rPr lang="en-AU" sz="1800" u="sng"/>
              <a:t>New Student</a:t>
            </a:r>
            <a:r>
              <a:rPr b="0" i="0" lang="en-AU" sz="2000" u="none" cap="none" strike="noStrike">
                <a:solidFill>
                  <a:schemeClr val="dk1"/>
                </a:solidFill>
                <a:latin typeface="Calibri"/>
                <a:ea typeface="Calibri"/>
                <a:cs typeface="Calibri"/>
                <a:sym typeface="Calibri"/>
              </a:rPr>
              <a:t> – </a:t>
            </a:r>
            <a:r>
              <a:rPr lang="en-AU" sz="1700"/>
              <a:t>Students new to the centre, who have never participated in a session before.</a:t>
            </a:r>
          </a:p>
          <a:p>
            <a:pPr indent="0" lvl="0" marL="457200" marR="0" rtl="0" algn="l">
              <a:spcBef>
                <a:spcPts val="900"/>
              </a:spcBef>
              <a:buClr>
                <a:schemeClr val="dk1"/>
              </a:buClr>
              <a:buSzPct val="25000"/>
              <a:buFont typeface="Arial"/>
              <a:buNone/>
            </a:pPr>
            <a:r>
              <a:rPr lang="en-AU" sz="1800" u="sng"/>
              <a:t>Old Student</a:t>
            </a:r>
            <a:r>
              <a:rPr lang="en-AU" sz="2000"/>
              <a:t> </a:t>
            </a:r>
            <a:r>
              <a:rPr b="0" i="0" lang="en-AU" sz="2000" u="none" cap="none" strike="noStrike">
                <a:solidFill>
                  <a:schemeClr val="dk1"/>
                </a:solidFill>
                <a:latin typeface="Calibri"/>
                <a:ea typeface="Calibri"/>
                <a:cs typeface="Calibri"/>
                <a:sym typeface="Calibri"/>
              </a:rPr>
              <a:t>– </a:t>
            </a:r>
            <a:r>
              <a:rPr lang="en-AU" sz="1700"/>
              <a:t>Students who have completed at least one 10 day course at the centre.</a:t>
            </a:r>
          </a:p>
          <a:p>
            <a:pPr indent="0" lvl="0" marL="0" rtl="0">
              <a:spcBef>
                <a:spcPts val="900"/>
              </a:spcBef>
              <a:buClr>
                <a:schemeClr val="dk1"/>
              </a:buClr>
              <a:buSzPct val="25000"/>
              <a:buFont typeface="Arial"/>
              <a:buNone/>
            </a:pPr>
            <a:r>
              <a:t/>
            </a:r>
            <a:endParaRPr b="1" sz="2000" u="sng"/>
          </a:p>
          <a:p>
            <a:pPr indent="0" lvl="0" marL="0" rtl="0">
              <a:spcBef>
                <a:spcPts val="900"/>
              </a:spcBef>
              <a:buClr>
                <a:schemeClr val="dk1"/>
              </a:buClr>
              <a:buSzPct val="25000"/>
              <a:buFont typeface="Arial"/>
              <a:buNone/>
            </a:pPr>
            <a:r>
              <a:rPr b="1" lang="en-AU" sz="2000" u="sng"/>
              <a:t>Server</a:t>
            </a:r>
            <a:r>
              <a:rPr lang="en-AU" sz="2000"/>
              <a:t> – </a:t>
            </a:r>
            <a:r>
              <a:rPr lang="en-AU" sz="1700"/>
              <a:t>A person can register to be a server. Only old students are allowed to serve in a course.</a:t>
            </a:r>
          </a:p>
          <a:p>
            <a:pPr indent="0" lvl="0" marL="457200" rtl="0">
              <a:spcBef>
                <a:spcPts val="900"/>
              </a:spcBef>
              <a:buClr>
                <a:schemeClr val="dk1"/>
              </a:buClr>
              <a:buSzPct val="25000"/>
              <a:buFont typeface="Arial"/>
              <a:buNone/>
            </a:pPr>
            <a:r>
              <a:rPr lang="en-AU" sz="1800" u="sng"/>
              <a:t>Assitant Teacher</a:t>
            </a:r>
            <a:r>
              <a:rPr lang="en-AU" sz="2000"/>
              <a:t> – </a:t>
            </a:r>
            <a:r>
              <a:rPr lang="en-AU" sz="1700"/>
              <a:t>Are required in the course for guidance and for the supervision of students.</a:t>
            </a:r>
          </a:p>
          <a:p>
            <a:pPr indent="0" lvl="0" marL="457200" rtl="0">
              <a:spcBef>
                <a:spcPts val="900"/>
              </a:spcBef>
              <a:buClr>
                <a:schemeClr val="dk1"/>
              </a:buClr>
              <a:buSzPct val="25000"/>
              <a:buFont typeface="Arial"/>
              <a:buNone/>
            </a:pPr>
            <a:r>
              <a:rPr lang="en-AU" sz="1800" u="sng"/>
              <a:t>Kitchen Help</a:t>
            </a:r>
            <a:r>
              <a:rPr lang="en-AU" sz="2000"/>
              <a:t> – </a:t>
            </a:r>
            <a:r>
              <a:rPr lang="en-AU" sz="1700"/>
              <a:t>Servers who operate the kitchen, and tend to cooking, cleaning, etc.</a:t>
            </a:r>
          </a:p>
          <a:p>
            <a:pPr indent="0" lvl="0" marL="457200" rtl="0">
              <a:spcBef>
                <a:spcPts val="900"/>
              </a:spcBef>
              <a:buClr>
                <a:schemeClr val="dk1"/>
              </a:buClr>
              <a:buSzPct val="25000"/>
              <a:buFont typeface="Arial"/>
              <a:buNone/>
            </a:pPr>
            <a:r>
              <a:rPr lang="en-AU" sz="1800" u="sng"/>
              <a:t>Manager</a:t>
            </a:r>
            <a:r>
              <a:rPr lang="en-AU" sz="2000"/>
              <a:t> – </a:t>
            </a:r>
            <a:r>
              <a:rPr lang="en-AU" sz="1700"/>
              <a:t>In charge of Managing the students, the course, and the centre itself.</a:t>
            </a:r>
          </a:p>
          <a:p>
            <a:pPr indent="0" lvl="0" marL="0" rtl="0">
              <a:spcBef>
                <a:spcPts val="900"/>
              </a:spcBef>
              <a:buClr>
                <a:schemeClr val="dk1"/>
              </a:buClr>
              <a:buSzPct val="25000"/>
              <a:buFont typeface="Arial"/>
              <a:buNone/>
            </a:pPr>
            <a:r>
              <a:t/>
            </a:r>
            <a:endParaRPr b="1" sz="2000" u="sng"/>
          </a:p>
          <a:p>
            <a:pPr indent="0" lvl="0" marL="0" rtl="0">
              <a:spcBef>
                <a:spcPts val="900"/>
              </a:spcBef>
              <a:buClr>
                <a:schemeClr val="dk1"/>
              </a:buClr>
              <a:buSzPct val="25000"/>
              <a:buFont typeface="Arial"/>
              <a:buNone/>
            </a:pPr>
            <a:r>
              <a:rPr b="1" lang="en-AU" sz="2000" u="sng"/>
              <a:t>Web Developer</a:t>
            </a:r>
            <a:r>
              <a:rPr lang="en-AU" sz="2000"/>
              <a:t> – </a:t>
            </a:r>
            <a:r>
              <a:rPr lang="en-AU" sz="1700"/>
              <a:t>Part of the development team, developing the system for the client.</a:t>
            </a:r>
          </a:p>
        </p:txBody>
      </p:sp>
      <p:sp>
        <p:nvSpPr>
          <p:cNvPr id="103" name="Shape 103"/>
          <p:cNvSpPr/>
          <p:nvPr/>
        </p:nvSpPr>
        <p:spPr>
          <a:xfrm>
            <a:off x="101504" y="109409"/>
            <a:ext cx="969117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AU" sz="2800" u="none" cap="none" strike="noStrike">
                <a:solidFill>
                  <a:schemeClr val="lt1"/>
                </a:solidFill>
                <a:latin typeface="Calibri"/>
                <a:ea typeface="Calibri"/>
                <a:cs typeface="Calibri"/>
                <a:sym typeface="Calibri"/>
              </a:rPr>
              <a:t>System Roles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27</a:t>
            </a:r>
          </a:p>
        </p:txBody>
      </p:sp>
      <p:sp>
        <p:nvSpPr>
          <p:cNvPr id="449" name="Shape 44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Calendar and Daily Schedule Printing</a:t>
            </a:r>
          </a:p>
        </p:txBody>
      </p:sp>
      <p:sp>
        <p:nvSpPr>
          <p:cNvPr id="450" name="Shape 45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a:t>
            </a:r>
            <a:r>
              <a:rPr lang="en-AU" sz="2400">
                <a:solidFill>
                  <a:schemeClr val="dk1"/>
                </a:solidFill>
                <a:latin typeface="Calibri"/>
                <a:ea typeface="Calibri"/>
                <a:cs typeface="Calibri"/>
                <a:sym typeface="Calibri"/>
              </a:rPr>
              <a:t>tudent/</a:t>
            </a:r>
            <a:r>
              <a:rPr lang="en-AU" sz="2400">
                <a:solidFill>
                  <a:schemeClr val="dk1"/>
                </a:solidFill>
                <a:latin typeface="Calibri"/>
                <a:ea typeface="Calibri"/>
                <a:cs typeface="Calibri"/>
                <a:sym typeface="Calibri"/>
              </a:rPr>
              <a:t>S</a:t>
            </a:r>
            <a:r>
              <a:rPr lang="en-AU" sz="2400">
                <a:solidFill>
                  <a:schemeClr val="dk1"/>
                </a:solidFill>
                <a:latin typeface="Calibri"/>
                <a:ea typeface="Calibri"/>
                <a:cs typeface="Calibri"/>
                <a:sym typeface="Calibri"/>
              </a:rPr>
              <a:t>erver I want to </a:t>
            </a:r>
            <a:r>
              <a:rPr lang="en-AU" sz="2400">
                <a:solidFill>
                  <a:schemeClr val="dk1"/>
                </a:solidFill>
                <a:latin typeface="Calibri"/>
                <a:ea typeface="Calibri"/>
                <a:cs typeface="Calibri"/>
                <a:sym typeface="Calibri"/>
              </a:rPr>
              <a:t>be able to print out the current month’s Calendar and each day’s daily schedules and other important forms easily from the website so that I can obtain a physical copy with ease.</a:t>
            </a:r>
          </a:p>
        </p:txBody>
      </p:sp>
      <p:sp>
        <p:nvSpPr>
          <p:cNvPr id="451" name="Shape 45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When users view any of the aforementioned forms or tables etc, from their accounts, they will see a button that indicates that they can print a physical copy of this data.</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Clicking the button correctly formats the page to be printed and then proceeds to do so.</a:t>
            </a:r>
          </a:p>
        </p:txBody>
      </p:sp>
      <p:sp>
        <p:nvSpPr>
          <p:cNvPr id="452" name="Shape 45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4</a:t>
            </a:r>
          </a:p>
        </p:txBody>
      </p:sp>
      <p:sp>
        <p:nvSpPr>
          <p:cNvPr id="453" name="Shape 45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454" name="Shape 45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Might be useful for printing out that month’s </a:t>
            </a:r>
            <a:r>
              <a:rPr lang="en-AU" sz="2000">
                <a:solidFill>
                  <a:schemeClr val="dk1"/>
                </a:solidFill>
                <a:latin typeface="Calibri"/>
                <a:ea typeface="Calibri"/>
                <a:cs typeface="Calibri"/>
                <a:sym typeface="Calibri"/>
              </a:rPr>
              <a:t>calendar,</a:t>
            </a:r>
            <a:r>
              <a:rPr lang="en-AU" sz="2000">
                <a:solidFill>
                  <a:schemeClr val="dk1"/>
                </a:solidFill>
                <a:latin typeface="Calibri"/>
                <a:ea typeface="Calibri"/>
                <a:cs typeface="Calibri"/>
                <a:sym typeface="Calibri"/>
              </a:rPr>
              <a:t> etc.</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19</a:t>
            </a:r>
          </a:p>
        </p:txBody>
      </p:sp>
      <p:sp>
        <p:nvSpPr>
          <p:cNvPr id="460" name="Shape 46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Managers personal Calendar</a:t>
            </a:r>
          </a:p>
        </p:txBody>
      </p:sp>
      <p:sp>
        <p:nvSpPr>
          <p:cNvPr id="461" name="Shape 461"/>
          <p:cNvSpPr/>
          <p:nvPr/>
        </p:nvSpPr>
        <p:spPr>
          <a:xfrm>
            <a:off x="39150" y="822473"/>
            <a:ext cx="9828000" cy="17544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t>As a manager I would like to be able to have access to a calendar that gives me a representation of all past, present and future months, where I can view statistics on weekly, monthly and yearly attendance so that I can manage the business more effectively.</a:t>
            </a:r>
          </a:p>
          <a:p>
            <a:pPr indent="0" lvl="0" marL="0" marR="0" rtl="0" algn="l">
              <a:spcBef>
                <a:spcPts val="0"/>
              </a:spcBef>
              <a:buNone/>
            </a:pPr>
            <a:r>
              <a:t/>
            </a:r>
            <a:endParaRPr sz="2400"/>
          </a:p>
          <a:p>
            <a:pPr indent="0" lvl="0" marL="0" marR="0" rtl="0" algn="l">
              <a:spcBef>
                <a:spcPts val="0"/>
              </a:spcBef>
              <a:buNone/>
            </a:pPr>
            <a:r>
              <a:t/>
            </a:r>
            <a:endParaRPr sz="2400"/>
          </a:p>
        </p:txBody>
      </p:sp>
      <p:sp>
        <p:nvSpPr>
          <p:cNvPr id="462" name="Shape 462"/>
          <p:cNvSpPr/>
          <p:nvPr/>
        </p:nvSpPr>
        <p:spPr>
          <a:xfrm>
            <a:off x="39150" y="2576872"/>
            <a:ext cx="9828000" cy="23787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The manager has access to a page that presents a statistics on attend for every month of the year, for the past, present and future.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On each calendar off to the side it has subsections like ‘classes in progress’, ‘upcoming classes’, ‘past classes/courses’.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Within each subsections, it displays the name of the allocated servers, as well as a list of the people that are in the class.</a:t>
            </a:r>
          </a:p>
        </p:txBody>
      </p:sp>
      <p:sp>
        <p:nvSpPr>
          <p:cNvPr id="463" name="Shape 46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5</a:t>
            </a:r>
          </a:p>
        </p:txBody>
      </p:sp>
      <p:sp>
        <p:nvSpPr>
          <p:cNvPr id="464" name="Shape 46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465" name="Shape 465"/>
          <p:cNvSpPr/>
          <p:nvPr/>
        </p:nvSpPr>
        <p:spPr>
          <a:xfrm>
            <a:off x="39000" y="4955577"/>
            <a:ext cx="9828000" cy="19722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66687" lvl="0" marL="179387" marR="0" rtl="0" algn="l">
              <a:spcBef>
                <a:spcPts val="0"/>
              </a:spcBef>
              <a:buClr>
                <a:schemeClr val="dk1"/>
              </a:buClr>
              <a:buSzPct val="100000"/>
              <a:buFont typeface="Arial"/>
              <a:buChar char="•"/>
            </a:pPr>
            <a:r>
              <a:rPr lang="en-AU" sz="1800">
                <a:solidFill>
                  <a:schemeClr val="dk1"/>
                </a:solidFill>
              </a:rPr>
              <a:t>Possibly for each subsection you have an associated color for ‘classes in progress’, ‘upcoming classes’ etc, possible also </a:t>
            </a:r>
            <a:r>
              <a:rPr lang="en-AU" sz="2000">
                <a:solidFill>
                  <a:schemeClr val="dk1"/>
                </a:solidFill>
                <a:latin typeface="Calibri"/>
                <a:ea typeface="Calibri"/>
                <a:cs typeface="Calibri"/>
                <a:sym typeface="Calibri"/>
              </a:rPr>
              <a:t>with computed statistical data with.</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Perhaps when you hover over a certain day on the calendar it displays the total number of people attending their centre that day. This would be good when it comes finding what parts of the year show to have attendance trends.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95300" y="274637"/>
            <a:ext cx="8915400" cy="1143000"/>
          </a:xfrm>
          <a:prstGeom prst="rect">
            <a:avLst/>
          </a:prstGeom>
        </p:spPr>
        <p:txBody>
          <a:bodyPr anchorCtr="0" anchor="ctr" bIns="91425" lIns="91425" rIns="91425" tIns="91425">
            <a:noAutofit/>
          </a:bodyPr>
          <a:lstStyle/>
          <a:p>
            <a:pPr lvl="0" rtl="0">
              <a:spcBef>
                <a:spcPts val="0"/>
              </a:spcBef>
              <a:buNone/>
            </a:pPr>
            <a:r>
              <a:rPr lang="en-AU" sz="2400">
                <a:solidFill>
                  <a:srgbClr val="CC0000"/>
                </a:solidFill>
              </a:rPr>
              <a:t>Info to Consider</a:t>
            </a:r>
          </a:p>
        </p:txBody>
      </p:sp>
      <p:sp>
        <p:nvSpPr>
          <p:cNvPr id="109" name="Shape 109"/>
          <p:cNvSpPr txBox="1"/>
          <p:nvPr>
            <p:ph idx="1" type="body"/>
          </p:nvPr>
        </p:nvSpPr>
        <p:spPr>
          <a:xfrm>
            <a:off x="495300" y="1600200"/>
            <a:ext cx="8915400" cy="4526100"/>
          </a:xfrm>
          <a:prstGeom prst="rect">
            <a:avLst/>
          </a:prstGeom>
        </p:spPr>
        <p:txBody>
          <a:bodyPr anchorCtr="0" anchor="t" bIns="91425" lIns="91425" rIns="91425" tIns="91425">
            <a:noAutofit/>
          </a:bodyPr>
          <a:lstStyle/>
          <a:p>
            <a:pPr lvl="0" rtl="0">
              <a:spcBef>
                <a:spcPts val="0"/>
              </a:spcBef>
              <a:buNone/>
            </a:pPr>
            <a:r>
              <a:rPr lang="en-AU" sz="3000"/>
              <a:t>Priority 1 to 5</a:t>
            </a:r>
            <a:r>
              <a:rPr lang="en-AU"/>
              <a:t> </a:t>
            </a:r>
            <a:r>
              <a:rPr lang="en-AU" sz="1800"/>
              <a:t>(1 being the highest)</a:t>
            </a:r>
          </a:p>
          <a:p>
            <a:pPr indent="0" lvl="0" marL="0" rtl="0">
              <a:spcBef>
                <a:spcPts val="0"/>
              </a:spcBef>
              <a:buNone/>
            </a:pPr>
            <a:r>
              <a:t/>
            </a:r>
            <a:endParaRPr sz="1800"/>
          </a:p>
          <a:p>
            <a:pPr lvl="0" rtl="0">
              <a:spcBef>
                <a:spcPts val="0"/>
              </a:spcBef>
              <a:buNone/>
            </a:pPr>
            <a:r>
              <a:rPr lang="en-AU" sz="3000"/>
              <a:t>Story Points 1</a:t>
            </a:r>
            <a:r>
              <a:rPr lang="en-AU" sz="1800"/>
              <a:t>(4hrs)</a:t>
            </a:r>
            <a:r>
              <a:rPr lang="en-AU" sz="3000"/>
              <a:t>, 2</a:t>
            </a:r>
            <a:r>
              <a:rPr lang="en-AU" sz="1800"/>
              <a:t>(8hrs)</a:t>
            </a:r>
            <a:r>
              <a:rPr lang="en-AU" sz="3000"/>
              <a:t>, 3</a:t>
            </a:r>
            <a:r>
              <a:rPr lang="en-AU" sz="1800"/>
              <a:t>(12hrs)</a:t>
            </a:r>
            <a:r>
              <a:rPr lang="en-AU" sz="3000"/>
              <a:t>, 5</a:t>
            </a:r>
            <a:r>
              <a:rPr lang="en-AU" sz="1800"/>
              <a:t>(20hrs)</a:t>
            </a:r>
            <a:r>
              <a:rPr lang="en-AU" sz="3000"/>
              <a:t>, 8</a:t>
            </a:r>
            <a:r>
              <a:rPr lang="en-AU" sz="1800"/>
              <a:t>(32hrs)</a:t>
            </a:r>
            <a:r>
              <a:rPr lang="en-AU" sz="3000"/>
              <a:t>, 13</a:t>
            </a:r>
            <a:r>
              <a:rPr lang="en-AU" sz="1800"/>
              <a:t>(52hrs)</a:t>
            </a:r>
            <a:r>
              <a:rPr lang="en-AU" sz="3000"/>
              <a:t>, 20</a:t>
            </a:r>
            <a:r>
              <a:rPr lang="en-AU" sz="1800"/>
              <a:t>(80hrs)</a:t>
            </a:r>
          </a:p>
          <a:p>
            <a:pPr lvl="0" rtl="0">
              <a:spcBef>
                <a:spcPts val="0"/>
              </a:spcBef>
              <a:buNone/>
            </a:pPr>
            <a:r>
              <a:t/>
            </a:r>
            <a:endParaRPr sz="1800"/>
          </a:p>
          <a:p>
            <a:pPr lvl="0" rtl="0">
              <a:spcBef>
                <a:spcPts val="0"/>
              </a:spcBef>
              <a:buNone/>
            </a:pPr>
            <a:r>
              <a:rPr lang="en-AU" sz="3000"/>
              <a:t>Acceptance criteria:</a:t>
            </a:r>
            <a:r>
              <a:rPr lang="en-AU" sz="1800"/>
              <a:t> Things that can be tested to ensure the story has been successfully implemented.</a:t>
            </a:r>
          </a:p>
          <a:p>
            <a:pPr lvl="0" rtl="0">
              <a:spcBef>
                <a:spcPts val="0"/>
              </a:spcBef>
              <a:buNone/>
            </a:pPr>
            <a:r>
              <a:t/>
            </a:r>
            <a:endParaRPr sz="1800"/>
          </a:p>
          <a:p>
            <a:pPr indent="0" lvl="0" marL="203200" rtl="0">
              <a:spcBef>
                <a:spcPts val="0"/>
              </a:spcBef>
              <a:buNone/>
            </a:pPr>
            <a:r>
              <a:rPr lang="en-AU" sz="3000"/>
              <a:t>Notes: </a:t>
            </a:r>
            <a:r>
              <a:rPr lang="en-AU" sz="1800"/>
              <a:t>implementation notes for the development team, used to explain our thinking.</a:t>
            </a:r>
          </a:p>
          <a:p>
            <a:pPr lvl="0" rtl="0">
              <a:spcBef>
                <a:spcPts val="0"/>
              </a:spcBef>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95300" y="274637"/>
            <a:ext cx="8915400" cy="1143000"/>
          </a:xfrm>
          <a:prstGeom prst="rect">
            <a:avLst/>
          </a:prstGeom>
        </p:spPr>
        <p:txBody>
          <a:bodyPr anchorCtr="0" anchor="ctr" bIns="91425" lIns="91425" rIns="91425" tIns="91425">
            <a:noAutofit/>
          </a:bodyPr>
          <a:lstStyle/>
          <a:p>
            <a:pPr lvl="0">
              <a:spcBef>
                <a:spcPts val="0"/>
              </a:spcBef>
              <a:buNone/>
            </a:pPr>
            <a:r>
              <a:rPr lang="en-AU"/>
              <a:t>Release 1: Website Usability</a:t>
            </a:r>
          </a:p>
        </p:txBody>
      </p:sp>
      <p:sp>
        <p:nvSpPr>
          <p:cNvPr id="115" name="Shape 115"/>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69850" lvl="0" marL="0" algn="l">
              <a:spcBef>
                <a:spcPts val="0"/>
              </a:spcBef>
              <a:buClr>
                <a:schemeClr val="dk1"/>
              </a:buClr>
              <a:buSzPct val="34375"/>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5</a:t>
            </a:r>
          </a:p>
        </p:txBody>
      </p:sp>
      <p:sp>
        <p:nvSpPr>
          <p:cNvPr id="121" name="Shape 12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Customer website usability</a:t>
            </a:r>
          </a:p>
        </p:txBody>
      </p:sp>
      <p:sp>
        <p:nvSpPr>
          <p:cNvPr id="122" name="Shape 12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SzPct val="25000"/>
              <a:buNone/>
            </a:pPr>
            <a:r>
              <a:rPr lang="en-AU" sz="2400">
                <a:solidFill>
                  <a:schemeClr val="dk1"/>
                </a:solidFill>
                <a:latin typeface="Calibri"/>
                <a:ea typeface="Calibri"/>
                <a:cs typeface="Calibri"/>
                <a:sym typeface="Calibri"/>
              </a:rPr>
              <a:t>As a customer I want a high usability and design consistency for the website so that I will be able to use it more effectively.</a:t>
            </a:r>
          </a:p>
        </p:txBody>
      </p:sp>
      <p:sp>
        <p:nvSpPr>
          <p:cNvPr id="123" name="Shape 12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rtl="0">
              <a:spcBef>
                <a:spcPts val="0"/>
              </a:spcBef>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Char char="•"/>
            </a:pPr>
            <a:r>
              <a:rPr lang="en-AU" sz="2000">
                <a:solidFill>
                  <a:schemeClr val="dk1"/>
                </a:solidFill>
                <a:latin typeface="Calibri"/>
                <a:ea typeface="Calibri"/>
                <a:cs typeface="Calibri"/>
                <a:sym typeface="Calibri"/>
              </a:rPr>
              <a:t>Adherence to best practice UI/UX principles. (Possibly from https://www.usability.gov/)</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Customer interaction while on the website is easy to follow</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Doesn’t require javascript dependencies, works on your handheld device</a:t>
            </a:r>
          </a:p>
        </p:txBody>
      </p:sp>
      <p:sp>
        <p:nvSpPr>
          <p:cNvPr id="124" name="Shape 12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13</a:t>
            </a:r>
          </a:p>
        </p:txBody>
      </p:sp>
      <p:sp>
        <p:nvSpPr>
          <p:cNvPr id="125" name="Shape 12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126" name="Shape 12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Arial"/>
              <a:buChar char="•"/>
            </a:pPr>
            <a:r>
              <a:rPr lang="en-AU" sz="2000">
                <a:solidFill>
                  <a:schemeClr val="dk1"/>
                </a:solidFill>
                <a:latin typeface="Calibri"/>
                <a:ea typeface="Calibri"/>
                <a:cs typeface="Calibri"/>
                <a:sym typeface="Calibri"/>
              </a:rPr>
              <a:t> Consistent feel and same basic look to all web pages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Text is appropriately displayed (not too small, proper font/color/general text is not italics)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Simple, yet effective color palette (nothing to visually overpowering or distracting)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17</a:t>
            </a:r>
          </a:p>
        </p:txBody>
      </p:sp>
      <p:sp>
        <p:nvSpPr>
          <p:cNvPr id="132" name="Shape 13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Website Hosting</a:t>
            </a:r>
          </a:p>
        </p:txBody>
      </p:sp>
      <p:sp>
        <p:nvSpPr>
          <p:cNvPr id="133" name="Shape 13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latin typeface="Calibri"/>
                <a:ea typeface="Calibri"/>
                <a:cs typeface="Calibri"/>
                <a:sym typeface="Calibri"/>
              </a:rPr>
              <a:t>As a manager I want to be able to update all aspects of the website without much effort </a:t>
            </a:r>
            <a:r>
              <a:rPr lang="en-AU" sz="2400">
                <a:solidFill>
                  <a:schemeClr val="dk1"/>
                </a:solidFill>
                <a:latin typeface="Calibri"/>
                <a:ea typeface="Calibri"/>
                <a:cs typeface="Calibri"/>
                <a:sym typeface="Calibri"/>
              </a:rPr>
              <a:t>so that customers/employees are not affected during those periods.</a:t>
            </a:r>
          </a:p>
        </p:txBody>
      </p:sp>
      <p:sp>
        <p:nvSpPr>
          <p:cNvPr id="134" name="Shape 134"/>
          <p:cNvSpPr/>
          <p:nvPr/>
        </p:nvSpPr>
        <p:spPr>
          <a:xfrm>
            <a:off x="39150" y="3335524"/>
            <a:ext cx="9828000" cy="19026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As a manager, they can control what happens with the </a:t>
            </a:r>
            <a:r>
              <a:rPr lang="en-AU" sz="2000">
                <a:solidFill>
                  <a:schemeClr val="dk1"/>
                </a:solidFill>
                <a:latin typeface="Calibri"/>
                <a:ea typeface="Calibri"/>
                <a:cs typeface="Calibri"/>
                <a:sym typeface="Calibri"/>
              </a:rPr>
              <a:t>organization</a:t>
            </a:r>
            <a:r>
              <a:rPr lang="en-AU" sz="2000">
                <a:solidFill>
                  <a:schemeClr val="dk1"/>
                </a:solidFill>
                <a:latin typeface="Calibri"/>
                <a:ea typeface="Calibri"/>
                <a:cs typeface="Calibri"/>
                <a:sym typeface="Calibri"/>
              </a:rPr>
              <a:t> of the classes. T</a:t>
            </a:r>
            <a:r>
              <a:rPr lang="en-AU" sz="2000">
                <a:solidFill>
                  <a:schemeClr val="dk1"/>
                </a:solidFill>
                <a:latin typeface="Calibri"/>
                <a:ea typeface="Calibri"/>
                <a:cs typeface="Calibri"/>
                <a:sym typeface="Calibri"/>
              </a:rPr>
              <a:t>hey would have the a higher level of permission when it comes to controlling the information on the website.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Being able to update the website easily would allow the manager not to hire professional help.</a:t>
            </a:r>
          </a:p>
          <a:p>
            <a:pPr lvl="0" marR="0" rtl="0" algn="l">
              <a:spcBef>
                <a:spcPts val="0"/>
              </a:spcBef>
              <a:buNone/>
            </a:pPr>
            <a:r>
              <a:rPr lang="en-AU" sz="2000">
                <a:solidFill>
                  <a:schemeClr val="dk1"/>
                </a:solidFill>
                <a:latin typeface="Calibri"/>
                <a:ea typeface="Calibri"/>
                <a:cs typeface="Calibri"/>
                <a:sym typeface="Calibri"/>
              </a:rPr>
              <a:t> </a:t>
            </a:r>
          </a:p>
        </p:txBody>
      </p:sp>
      <p:sp>
        <p:nvSpPr>
          <p:cNvPr id="135" name="Shape 13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5</a:t>
            </a:r>
          </a:p>
        </p:txBody>
      </p:sp>
      <p:sp>
        <p:nvSpPr>
          <p:cNvPr id="136" name="Shape 13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137" name="Shape 137"/>
          <p:cNvSpPr/>
          <p:nvPr/>
        </p:nvSpPr>
        <p:spPr>
          <a:xfrm>
            <a:off x="39152" y="52379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The manager would be able to oversee what users are doing and control what’s happening on the website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18</a:t>
            </a:r>
          </a:p>
        </p:txBody>
      </p:sp>
      <p:sp>
        <p:nvSpPr>
          <p:cNvPr id="143" name="Shape 14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Accept Donations</a:t>
            </a:r>
          </a:p>
        </p:txBody>
      </p:sp>
      <p:sp>
        <p:nvSpPr>
          <p:cNvPr id="144" name="Shape 14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t>As a manager I want to see on the website that we accept donations, but not accepted through the website, so that we can get funding to maintain the facility.</a:t>
            </a:r>
          </a:p>
        </p:txBody>
      </p:sp>
      <p:sp>
        <p:nvSpPr>
          <p:cNvPr id="145" name="Shape 14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Voluntary donations would be ‘advertised’ on the homepage in the top right hand corner.</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States that we run our business on donations but only accept donations through the business, not through the website</a:t>
            </a:r>
          </a:p>
        </p:txBody>
      </p:sp>
      <p:sp>
        <p:nvSpPr>
          <p:cNvPr id="146" name="Shape 14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SP: 1</a:t>
            </a:r>
          </a:p>
        </p:txBody>
      </p:sp>
      <p:sp>
        <p:nvSpPr>
          <p:cNvPr id="147" name="Shape 14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148" name="Shape 14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Basically just have a message, and a nice looking box displayed off to the right in one section of the homepage stating a message about how we accept donations.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Nice to have a ‘goal’ and amount of donations currently raised.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