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67" r:id="rId14"/>
    <p:sldId id="269" r:id="rId15"/>
    <p:sldId id="283" r:id="rId16"/>
    <p:sldId id="268" r:id="rId17"/>
    <p:sldId id="270" r:id="rId18"/>
    <p:sldId id="271" r:id="rId19"/>
    <p:sldId id="291" r:id="rId20"/>
    <p:sldId id="272" r:id="rId21"/>
    <p:sldId id="273" r:id="rId22"/>
    <p:sldId id="286" r:id="rId23"/>
    <p:sldId id="274" r:id="rId24"/>
    <p:sldId id="275" r:id="rId25"/>
    <p:sldId id="277" r:id="rId26"/>
    <p:sldId id="278" r:id="rId27"/>
    <p:sldId id="279" r:id="rId28"/>
    <p:sldId id="280" r:id="rId29"/>
    <p:sldId id="284" r:id="rId30"/>
    <p:sldId id="285" r:id="rId31"/>
    <p:sldId id="288" r:id="rId32"/>
    <p:sldId id="289" r:id="rId33"/>
    <p:sldId id="290" r:id="rId34"/>
    <p:sldId id="276" r:id="rId35"/>
    <p:sldId id="287" r:id="rId36"/>
    <p:sldId id="292" r:id="rId37"/>
    <p:sldId id="293" r:id="rId38"/>
    <p:sldId id="294" r:id="rId39"/>
    <p:sldId id="295" r:id="rId40"/>
    <p:sldId id="296" r:id="rId41"/>
    <p:sldId id="297" r:id="rId42"/>
    <p:sldId id="298" r:id="rId43"/>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ne Tow" initials="" lastIdx="1" clrIdx="0"/>
  <p:cmAuthor id="1" name="Tyson Ross" initials="" lastIdx="2" clrIdx="1"/>
  <p:cmAuthor id="2" name="Andrew Grant"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0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9-08T12:20:07.905" idx="1">
    <p:pos x="6000" y="0"/>
    <p:text>MARKED</p:text>
  </p:cm>
  <p:cm authorId="1" dt="2016-09-08T12:20:07.905" idx="1">
    <p:pos x="6000" y="100"/>
    <p:text>This one is a big vague. Delete or reword?</p:text>
  </p:cm>
  <p:cm authorId="2" dt="2016-09-08T12:20:07.905" idx="1">
    <p:pos x="6000" y="200"/>
    <p:text>Delete, kitchen helps will have access to student's dietary requirements if they enter any upon booking. The website does not need too store data on food's nutritional information as that will be available on the packets of the ingredients they are using.</p:text>
  </p:cm>
  <p:cm authorId="2" dt="2016-09-08T12:20:07.905" idx="2">
    <p:pos x="6000" y="300"/>
    <p:text>_Marked as resolved_</p:text>
  </p:cm>
  <p:cm authorId="1" dt="2016-09-08T12:20:07.905" idx="2">
    <p:pos x="6000" y="400"/>
    <p:text>_Re-opened_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51" name="Shape 15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2" name="Shape 16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13" name="Shape 31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0" name="Shape 19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24" name="Shape 3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79" name="Shape 17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7" name="Shape 20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07" name="Shape 40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8" name="Shape 21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9" name="Shape 22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52" name="Shape 35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40" name="Shape 24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51" name="Shape 25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79" name="Shape 27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6" name="Shape 2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35" name="Shape 33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74" name="Shape 3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85" name="Shape 3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96" name="Shape 3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62" name="Shape 26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63" name="Shape 36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24" name="Shape 42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35" name="Shape 43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46" name="Shape 4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57" name="Shape 45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83633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24" name="Shape 4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3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8" name="Shape 11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29" name="Shape 12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0" name="Shape 14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2690018" y="-594517"/>
            <a:ext cx="4525963" cy="89154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5370512" y="2085976"/>
            <a:ext cx="5851525" cy="22288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830262" y="-60323"/>
            <a:ext cx="5851525" cy="652145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742950" y="2130425"/>
            <a:ext cx="8420099"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485900" y="3886200"/>
            <a:ext cx="69341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82506" y="4406901"/>
            <a:ext cx="8420099"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782506" y="2906713"/>
            <a:ext cx="8420099"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495300" y="1600200"/>
            <a:ext cx="437514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5035550" y="1600200"/>
            <a:ext cx="437514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95300" y="1535112"/>
            <a:ext cx="4376870"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95300" y="2174875"/>
            <a:ext cx="4376870"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5032110" y="1535112"/>
            <a:ext cx="4378589"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5032110" y="2174875"/>
            <a:ext cx="4378589"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5300" y="273050"/>
            <a:ext cx="3259005"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3872971" y="273051"/>
            <a:ext cx="5537729"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95300" y="1435100"/>
            <a:ext cx="3259005"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941644" y="4800600"/>
            <a:ext cx="59435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1941644" y="612775"/>
            <a:ext cx="59435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941644" y="5367337"/>
            <a:ext cx="59435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42950" y="2130425"/>
            <a:ext cx="8420100" cy="1470000"/>
          </a:xfrm>
          <a:prstGeom prst="rect">
            <a:avLst/>
          </a:prstGeom>
        </p:spPr>
        <p:txBody>
          <a:bodyPr lIns="91425" tIns="91425" rIns="91425" bIns="91425" anchor="ctr" anchorCtr="0">
            <a:noAutofit/>
          </a:bodyPr>
          <a:lstStyle/>
          <a:p>
            <a:pPr lvl="0">
              <a:spcBef>
                <a:spcPts val="0"/>
              </a:spcBef>
              <a:buNone/>
            </a:pPr>
            <a:r>
              <a:rPr lang="en-AU"/>
              <a:t>Meditation Centre Booking Website</a:t>
            </a:r>
          </a:p>
        </p:txBody>
      </p:sp>
      <p:sp>
        <p:nvSpPr>
          <p:cNvPr id="85" name="Shape 85"/>
          <p:cNvSpPr txBox="1">
            <a:spLocks noGrp="1"/>
          </p:cNvSpPr>
          <p:nvPr>
            <p:ph type="subTitle" idx="1"/>
          </p:nvPr>
        </p:nvSpPr>
        <p:spPr>
          <a:xfrm>
            <a:off x="1485900" y="3886200"/>
            <a:ext cx="6934200" cy="1752600"/>
          </a:xfrm>
          <a:prstGeom prst="rect">
            <a:avLst/>
          </a:prstGeom>
        </p:spPr>
        <p:txBody>
          <a:bodyPr lIns="91425" tIns="91425" rIns="91425" bIns="91425" anchor="t" anchorCtr="0">
            <a:noAutofit/>
          </a:bodyPr>
          <a:lstStyle/>
          <a:p>
            <a:pPr lvl="0">
              <a:spcBef>
                <a:spcPts val="0"/>
              </a:spcBef>
              <a:buNone/>
            </a:pPr>
            <a:r>
              <a:rPr lang="en-AU"/>
              <a:t>By Team Hawke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11</a:t>
            </a:r>
          </a:p>
        </p:txBody>
      </p:sp>
      <p:sp>
        <p:nvSpPr>
          <p:cNvPr id="154" name="Shape 15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400">
                <a:solidFill>
                  <a:srgbClr val="FFFFFF"/>
                </a:solidFill>
              </a:rPr>
              <a:t>Student Information</a:t>
            </a:r>
          </a:p>
        </p:txBody>
      </p:sp>
      <p:sp>
        <p:nvSpPr>
          <p:cNvPr id="155" name="Shape 155"/>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new student I want to easily find address/phone number on the website so that I can ask any inquiries I may have.</a:t>
            </a: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156" name="Shape 156"/>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the top header bar, have a button with “Contact us”, “Location” that directs you to the information down the page</a:t>
            </a:r>
          </a:p>
        </p:txBody>
      </p:sp>
      <p:sp>
        <p:nvSpPr>
          <p:cNvPr id="157" name="Shape 157"/>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158" name="Shape 158"/>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2</a:t>
            </a:r>
          </a:p>
        </p:txBody>
      </p:sp>
      <p:sp>
        <p:nvSpPr>
          <p:cNvPr id="159" name="Shape 15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Simply perhaps just when you click the contact us/location button it directs you down the page, same description that the acceptance criteria gives.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Story ID 36</a:t>
            </a:r>
          </a:p>
        </p:txBody>
      </p:sp>
      <p:sp>
        <p:nvSpPr>
          <p:cNvPr id="165" name="Shape 165"/>
          <p:cNvSpPr/>
          <p:nvPr/>
        </p:nvSpPr>
        <p:spPr>
          <a:xfrm>
            <a:off x="831150" y="109400"/>
            <a:ext cx="70326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Development Environment Configuration </a:t>
            </a:r>
          </a:p>
        </p:txBody>
      </p:sp>
      <p:sp>
        <p:nvSpPr>
          <p:cNvPr id="166" name="Shape 166"/>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web developer I would want to configure my environment so that I can start the development effectively.</a:t>
            </a: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167" name="Shape 167"/>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Setting up development tools, git, etc.</a:t>
            </a:r>
          </a:p>
        </p:txBody>
      </p:sp>
      <p:sp>
        <p:nvSpPr>
          <p:cNvPr id="168" name="Shape 168"/>
          <p:cNvSpPr/>
          <p:nvPr/>
        </p:nvSpPr>
        <p:spPr>
          <a:xfrm>
            <a:off x="8868150" y="109400"/>
            <a:ext cx="9993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3</a:t>
            </a:r>
          </a:p>
        </p:txBody>
      </p:sp>
      <p:sp>
        <p:nvSpPr>
          <p:cNvPr id="169" name="Shape 169"/>
          <p:cNvSpPr/>
          <p:nvPr/>
        </p:nvSpPr>
        <p:spPr>
          <a:xfrm>
            <a:off x="7931437" y="109400"/>
            <a:ext cx="8748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 1</a:t>
            </a:r>
          </a:p>
        </p:txBody>
      </p:sp>
      <p:sp>
        <p:nvSpPr>
          <p:cNvPr id="170" name="Shape 17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Heroku (or other) tooling setup, deploying via Github or whatever is applicable to development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20</a:t>
            </a:r>
          </a:p>
        </p:txBody>
      </p:sp>
      <p:sp>
        <p:nvSpPr>
          <p:cNvPr id="316" name="Shape 31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Vegetarian Food Disclaimer</a:t>
            </a:r>
          </a:p>
        </p:txBody>
      </p:sp>
      <p:sp>
        <p:nvSpPr>
          <p:cNvPr id="317" name="Shape 317"/>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t>As a manager I want to ensure that the website provides students with a disclaimer upon booking that the centre only serves vegetarian food so that customers are informed about their food options.</a:t>
            </a:r>
          </a:p>
        </p:txBody>
      </p:sp>
      <p:sp>
        <p:nvSpPr>
          <p:cNvPr id="318" name="Shape 318"/>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booking, a disclaimer will pop up informing the user that the centre only serves vegetarian food.</a:t>
            </a:r>
          </a:p>
        </p:txBody>
      </p:sp>
      <p:sp>
        <p:nvSpPr>
          <p:cNvPr id="319" name="Shape 319"/>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1</a:t>
            </a:r>
          </a:p>
        </p:txBody>
      </p:sp>
      <p:sp>
        <p:nvSpPr>
          <p:cNvPr id="320" name="Shape 320"/>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5</a:t>
            </a:r>
          </a:p>
        </p:txBody>
      </p:sp>
      <p:sp>
        <p:nvSpPr>
          <p:cNvPr id="321" name="Shape 32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Probably also include this on an about page.</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Easy to implement, Low priority.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rtl="0">
              <a:spcBef>
                <a:spcPts val="0"/>
              </a:spcBef>
              <a:buNone/>
            </a:pPr>
            <a:r>
              <a:rPr lang="en-AU"/>
              <a:t>Release 1: Student Logins</a:t>
            </a:r>
          </a:p>
        </p:txBody>
      </p:sp>
      <p:sp>
        <p:nvSpPr>
          <p:cNvPr id="176" name="Shape 176"/>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3</a:t>
            </a:r>
          </a:p>
        </p:txBody>
      </p:sp>
      <p:sp>
        <p:nvSpPr>
          <p:cNvPr id="193" name="Shape 19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Account Registration</a:t>
            </a:r>
          </a:p>
        </p:txBody>
      </p:sp>
      <p:sp>
        <p:nvSpPr>
          <p:cNvPr id="194" name="Shape 194"/>
          <p:cNvSpPr/>
          <p:nvPr/>
        </p:nvSpPr>
        <p:spPr>
          <a:xfrm>
            <a:off x="39152" y="822470"/>
            <a:ext cx="9828000" cy="201598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dirty="0">
                <a:solidFill>
                  <a:schemeClr val="dk1"/>
                </a:solidFill>
                <a:latin typeface="Calibri"/>
                <a:ea typeface="Calibri"/>
                <a:cs typeface="Calibri"/>
                <a:sym typeface="Calibri"/>
              </a:rPr>
              <a:t>As a student I want to be able to register an account and login so that I can manage my courses and classes.</a:t>
            </a:r>
          </a:p>
        </p:txBody>
      </p:sp>
      <p:sp>
        <p:nvSpPr>
          <p:cNvPr id="195" name="Shape 195"/>
          <p:cNvSpPr/>
          <p:nvPr/>
        </p:nvSpPr>
        <p:spPr>
          <a:xfrm>
            <a:off x="39152" y="3011511"/>
            <a:ext cx="9828000" cy="194401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lvl="0" rtl="0">
              <a:lnSpc>
                <a:spcPct val="120000"/>
              </a:lnSpc>
              <a:spcBef>
                <a:spcPts val="0"/>
              </a:spcBef>
              <a:buClr>
                <a:srgbClr val="000000"/>
              </a:buClr>
              <a:buSzPct val="55000"/>
              <a:buNone/>
            </a:pPr>
            <a:r>
              <a:rPr lang="en-AU" sz="2000" dirty="0">
                <a:solidFill>
                  <a:schemeClr val="dk1"/>
                </a:solidFill>
                <a:latin typeface="Calibri"/>
                <a:ea typeface="Calibri"/>
                <a:cs typeface="Calibri"/>
                <a:sym typeface="Calibri"/>
              </a:rPr>
              <a:t>Acceptance Criteria</a:t>
            </a:r>
          </a:p>
          <a:p>
            <a:pPr marL="355600" lvl="0" indent="-355600" rtl="0">
              <a:lnSpc>
                <a:spcPct val="120000"/>
              </a:lnSpc>
              <a:spcBef>
                <a:spcPts val="0"/>
              </a:spcBef>
              <a:buClr>
                <a:schemeClr val="dk1"/>
              </a:buClr>
              <a:buSzPct val="100000"/>
              <a:buFont typeface="Arial" panose="020B0604020202020204" pitchFamily="34" charset="0"/>
              <a:buChar char="•"/>
            </a:pPr>
            <a:r>
              <a:rPr lang="en-AU" sz="2000" dirty="0">
                <a:solidFill>
                  <a:schemeClr val="dk1"/>
                </a:solidFill>
                <a:latin typeface="Calibri"/>
                <a:ea typeface="Calibri"/>
                <a:cs typeface="Calibri"/>
                <a:sym typeface="Calibri"/>
              </a:rPr>
              <a:t>A user can register a new account by giving a unique email address and password as well as contact information, address, gender, and date of birth.</a:t>
            </a:r>
          </a:p>
          <a:p>
            <a:pPr marL="355600" lvl="0" indent="-355600" rtl="0">
              <a:lnSpc>
                <a:spcPct val="115000"/>
              </a:lnSpc>
              <a:spcBef>
                <a:spcPts val="0"/>
              </a:spcBef>
              <a:buClr>
                <a:schemeClr val="dk1"/>
              </a:buClr>
              <a:buSzPct val="100000"/>
              <a:buFont typeface="Arial" panose="020B0604020202020204" pitchFamily="34" charset="0"/>
              <a:buChar char="•"/>
            </a:pPr>
            <a:r>
              <a:rPr lang="en-AU" sz="2000" dirty="0">
                <a:solidFill>
                  <a:schemeClr val="dk1"/>
                </a:solidFill>
                <a:latin typeface="Calibri"/>
                <a:ea typeface="Calibri"/>
                <a:cs typeface="Calibri"/>
                <a:sym typeface="Calibri"/>
              </a:rPr>
              <a:t>Students must be 18 </a:t>
            </a:r>
            <a:r>
              <a:rPr lang="en-AU" sz="2000" dirty="0" err="1">
                <a:solidFill>
                  <a:schemeClr val="dk1"/>
                </a:solidFill>
                <a:latin typeface="Calibri"/>
                <a:ea typeface="Calibri"/>
                <a:cs typeface="Calibri"/>
                <a:sym typeface="Calibri"/>
              </a:rPr>
              <a:t>yrs</a:t>
            </a:r>
            <a:r>
              <a:rPr lang="en-AU" sz="2000" dirty="0">
                <a:solidFill>
                  <a:schemeClr val="dk1"/>
                </a:solidFill>
                <a:latin typeface="Calibri"/>
                <a:ea typeface="Calibri"/>
                <a:cs typeface="Calibri"/>
                <a:sym typeface="Calibri"/>
              </a:rPr>
              <a:t> of age.</a:t>
            </a:r>
          </a:p>
          <a:p>
            <a:pPr marL="355600" indent="-355600">
              <a:lnSpc>
                <a:spcPct val="115000"/>
              </a:lnSpc>
              <a:buClr>
                <a:schemeClr val="dk1"/>
              </a:buClr>
              <a:buSzPct val="100000"/>
              <a:buFont typeface="Arial" panose="020B0604020202020204" pitchFamily="34" charset="0"/>
              <a:buChar char="•"/>
            </a:pPr>
            <a:r>
              <a:rPr lang="en-AU" sz="2000" dirty="0">
                <a:solidFill>
                  <a:schemeClr val="dk1"/>
                </a:solidFill>
                <a:latin typeface="Calibri"/>
                <a:ea typeface="Calibri"/>
                <a:cs typeface="Calibri"/>
                <a:sym typeface="Calibri"/>
              </a:rPr>
              <a:t>Don’t allow submission unless all mandatory fields have been correct completed. </a:t>
            </a:r>
          </a:p>
          <a:p>
            <a:pPr marL="355600" lvl="0" indent="-355600" rtl="0">
              <a:lnSpc>
                <a:spcPct val="115000"/>
              </a:lnSpc>
              <a:spcBef>
                <a:spcPts val="0"/>
              </a:spcBef>
              <a:buClr>
                <a:schemeClr val="dk1"/>
              </a:buClr>
              <a:buSzPct val="100000"/>
              <a:buFont typeface="Arial" panose="020B0604020202020204" pitchFamily="34" charset="0"/>
              <a:buChar char="•"/>
            </a:pPr>
            <a:endParaRPr lang="en-AU" sz="2000" dirty="0">
              <a:solidFill>
                <a:schemeClr val="dk1"/>
              </a:solidFill>
              <a:latin typeface="Calibri"/>
              <a:ea typeface="Calibri"/>
              <a:cs typeface="Calibri"/>
              <a:sym typeface="Calibri"/>
            </a:endParaRPr>
          </a:p>
          <a:p>
            <a:pPr marR="0" lvl="0" algn="l" rtl="0">
              <a:spcBef>
                <a:spcPts val="0"/>
              </a:spcBef>
              <a:buNone/>
            </a:pPr>
            <a:endParaRPr sz="2000" dirty="0">
              <a:solidFill>
                <a:schemeClr val="dk1"/>
              </a:solidFill>
              <a:latin typeface="Calibri"/>
              <a:ea typeface="Calibri"/>
              <a:cs typeface="Calibri"/>
              <a:sym typeface="Calibri"/>
            </a:endParaRPr>
          </a:p>
        </p:txBody>
      </p:sp>
      <p:sp>
        <p:nvSpPr>
          <p:cNvPr id="196" name="Shape 196"/>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4</a:t>
            </a:r>
          </a:p>
        </p:txBody>
      </p:sp>
      <p:sp>
        <p:nvSpPr>
          <p:cNvPr id="197" name="Shape 197"/>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198" name="Shape 19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 Servers will have different rights on the website, being able to control and see more information.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5</a:t>
            </a:r>
          </a:p>
        </p:txBody>
      </p:sp>
      <p:sp>
        <p:nvSpPr>
          <p:cNvPr id="327" name="Shape 32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Student Dietary/Medical Requirements</a:t>
            </a:r>
          </a:p>
        </p:txBody>
      </p:sp>
      <p:sp>
        <p:nvSpPr>
          <p:cNvPr id="328" name="Shape 328"/>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dirty="0">
                <a:latin typeface="Calibri"/>
                <a:ea typeface="Calibri"/>
                <a:cs typeface="Calibri"/>
                <a:sym typeface="Calibri"/>
              </a:rPr>
              <a:t>As a student, I want the ability to be able to notify the centre of any dietary or medical requirements that I have so that the servers are aware of my needs and can cater to them.</a:t>
            </a:r>
          </a:p>
        </p:txBody>
      </p:sp>
      <p:sp>
        <p:nvSpPr>
          <p:cNvPr id="329" name="Shape 329"/>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dirty="0"/>
              <a:t>When students are registering for a course, at the end before the student submits their registration there is a box for them to enter any dietary or medical requirements that they have.</a:t>
            </a:r>
          </a:p>
        </p:txBody>
      </p:sp>
      <p:sp>
        <p:nvSpPr>
          <p:cNvPr id="330" name="Shape 330"/>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2</a:t>
            </a:r>
          </a:p>
        </p:txBody>
      </p:sp>
      <p:sp>
        <p:nvSpPr>
          <p:cNvPr id="331" name="Shape 331"/>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4</a:t>
            </a:r>
          </a:p>
        </p:txBody>
      </p:sp>
      <p:sp>
        <p:nvSpPr>
          <p:cNvPr id="332" name="Shape 33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Possible also list a comment under the first question listing possible things may be an issue, </a:t>
            </a:r>
            <a:r>
              <a:rPr lang="en-AU" sz="2000" dirty="0" err="1">
                <a:solidFill>
                  <a:schemeClr val="dk1"/>
                </a:solidFill>
                <a:latin typeface="Calibri"/>
                <a:ea typeface="Calibri"/>
                <a:cs typeface="Calibri"/>
                <a:sym typeface="Calibri"/>
              </a:rPr>
              <a:t>e.g</a:t>
            </a:r>
            <a:r>
              <a:rPr lang="en-AU" sz="2000" dirty="0">
                <a:solidFill>
                  <a:schemeClr val="dk1"/>
                </a:solidFill>
                <a:latin typeface="Calibri"/>
                <a:ea typeface="Calibri"/>
                <a:cs typeface="Calibri"/>
                <a:sym typeface="Calibri"/>
              </a:rPr>
              <a:t> “I’m vegan”, “Kosher certified”, “Allergic to nuts”</a:t>
            </a:r>
          </a:p>
          <a:p>
            <a:pPr marL="179387" marR="0" lvl="0" indent="-179387" algn="l" rtl="0">
              <a:spcBef>
                <a:spcPts val="0"/>
              </a:spcBef>
              <a:buClr>
                <a:schemeClr val="dk1"/>
              </a:buClr>
              <a:buSzPct val="100000"/>
              <a:buFont typeface="Calibri"/>
              <a:buChar char="•"/>
            </a:pPr>
            <a:r>
              <a:rPr lang="en-AU" sz="2000" dirty="0">
                <a:solidFill>
                  <a:schemeClr val="dk1"/>
                </a:solidFill>
                <a:latin typeface="Calibri"/>
                <a:ea typeface="Calibri"/>
                <a:cs typeface="Calibri"/>
                <a:sym typeface="Calibri"/>
              </a:rPr>
              <a:t>Perhaps only have the textbox allowed up to 30 words or so in order for students submitting lots of text when stored in the website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Story ID 32</a:t>
            </a:r>
          </a:p>
        </p:txBody>
      </p:sp>
      <p:sp>
        <p:nvSpPr>
          <p:cNvPr id="182" name="Shape 182"/>
          <p:cNvSpPr/>
          <p:nvPr/>
        </p:nvSpPr>
        <p:spPr>
          <a:xfrm>
            <a:off x="831150" y="109400"/>
            <a:ext cx="70524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Terms of Service</a:t>
            </a:r>
          </a:p>
        </p:txBody>
      </p:sp>
      <p:sp>
        <p:nvSpPr>
          <p:cNvPr id="183" name="Shape 183"/>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customer I would like to know the businesses’ insurance policy/how you handle any accidents before I place my booking so that I am informed and aware of what happens.</a:t>
            </a: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184" name="Shape 184"/>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Upon placing an order, customers must be shown and must accept terms of service and acknowledge the consequences related to any injuries.</a:t>
            </a:r>
          </a:p>
        </p:txBody>
      </p:sp>
      <p:sp>
        <p:nvSpPr>
          <p:cNvPr id="185" name="Shape 185"/>
          <p:cNvSpPr/>
          <p:nvPr/>
        </p:nvSpPr>
        <p:spPr>
          <a:xfrm>
            <a:off x="8940599" y="109400"/>
            <a:ext cx="9267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SP:1</a:t>
            </a:r>
          </a:p>
        </p:txBody>
      </p:sp>
      <p:sp>
        <p:nvSpPr>
          <p:cNvPr id="186" name="Shape 186"/>
          <p:cNvSpPr/>
          <p:nvPr/>
        </p:nvSpPr>
        <p:spPr>
          <a:xfrm>
            <a:off x="7977527" y="109400"/>
            <a:ext cx="8691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 5</a:t>
            </a:r>
          </a:p>
        </p:txBody>
      </p:sp>
      <p:sp>
        <p:nvSpPr>
          <p:cNvPr id="187" name="Shape 18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No need for excessive amounts of information on the terms of service, just some simple messages saying that they agree to some of the important terms of agreement. Though it’s completely acceptable to recreate a legal document if you feel need be.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Release 1: Bookings</a:t>
            </a:r>
          </a:p>
        </p:txBody>
      </p:sp>
      <p:sp>
        <p:nvSpPr>
          <p:cNvPr id="204" name="Shape 204"/>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210" name="Shape 21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Student/Server Enrolment</a:t>
            </a:r>
          </a:p>
        </p:txBody>
      </p:sp>
      <p:sp>
        <p:nvSpPr>
          <p:cNvPr id="211" name="Shape 211"/>
          <p:cNvSpPr/>
          <p:nvPr/>
        </p:nvSpPr>
        <p:spPr>
          <a:xfrm>
            <a:off x="39150" y="822474"/>
            <a:ext cx="9828000" cy="12237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dirty="0">
                <a:solidFill>
                  <a:schemeClr val="dk1"/>
                </a:solidFill>
                <a:latin typeface="Calibri"/>
                <a:ea typeface="Calibri"/>
                <a:cs typeface="Calibri"/>
                <a:sym typeface="Calibri"/>
              </a:rPr>
              <a:t>As a student/server I want to be able to enrol in a meditation course from the website so that I can secure my spot without having to phone up.</a:t>
            </a:r>
          </a:p>
        </p:txBody>
      </p:sp>
      <p:sp>
        <p:nvSpPr>
          <p:cNvPr id="212" name="Shape 212"/>
          <p:cNvSpPr/>
          <p:nvPr/>
        </p:nvSpPr>
        <p:spPr>
          <a:xfrm>
            <a:off x="39150" y="2150675"/>
            <a:ext cx="9828000" cy="34083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Acceptance Criteria</a:t>
            </a:r>
          </a:p>
          <a:p>
            <a:pPr marL="179387" lvl="0" indent="-179387"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On the homepage is a link you can choose to look for courses either as a student or server.</a:t>
            </a:r>
          </a:p>
          <a:p>
            <a:pPr marL="179387" lvl="0" indent="-179387"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From there they are presented with a list of available courses that can be filtered by course length (3-10-30 days). </a:t>
            </a:r>
          </a:p>
          <a:p>
            <a:pPr marL="179387" lvl="0" indent="-179387"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If the user wants to register into a course they will need to log in.</a:t>
            </a:r>
          </a:p>
          <a:p>
            <a:pPr marL="179387" lvl="0" indent="-179387"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When they have logged in they can choose what courses they want to enrol in and they will then be added to that course‘s list of enrolled users.</a:t>
            </a:r>
          </a:p>
        </p:txBody>
      </p:sp>
      <p:sp>
        <p:nvSpPr>
          <p:cNvPr id="213" name="Shape 213"/>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4</a:t>
            </a:r>
          </a:p>
        </p:txBody>
      </p:sp>
      <p:sp>
        <p:nvSpPr>
          <p:cNvPr id="214" name="Shape 214"/>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3</a:t>
            </a:r>
          </a:p>
        </p:txBody>
      </p:sp>
      <p:sp>
        <p:nvSpPr>
          <p:cNvPr id="215" name="Shape 215"/>
          <p:cNvSpPr/>
          <p:nvPr/>
        </p:nvSpPr>
        <p:spPr>
          <a:xfrm>
            <a:off x="39150" y="5757325"/>
            <a:ext cx="9828000" cy="10443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Notes</a:t>
            </a:r>
          </a:p>
          <a:p>
            <a:pPr marL="179387" lvl="0" indent="-179387" rtl="0">
              <a:spcBef>
                <a:spcPts val="0"/>
              </a:spcBef>
              <a:buClr>
                <a:schemeClr val="dk1"/>
              </a:buClr>
              <a:buSzPct val="100000"/>
              <a:buFont typeface="Arial"/>
              <a:buChar char="•"/>
            </a:pPr>
            <a:r>
              <a:rPr lang="en-AU" sz="2000" dirty="0">
                <a:solidFill>
                  <a:schemeClr val="dk1"/>
                </a:solidFill>
                <a:latin typeface="Calibri"/>
                <a:ea typeface="Calibri"/>
                <a:cs typeface="Calibri"/>
                <a:sym typeface="Calibri"/>
              </a:rPr>
              <a:t>When you click on a ‘3-day course’ for example, it lists all the dates for the 3-day courses for the next 2 months. – </a:t>
            </a:r>
            <a:r>
              <a:rPr lang="en-AU" sz="2000" b="1" dirty="0">
                <a:solidFill>
                  <a:schemeClr val="dk1"/>
                </a:solidFill>
                <a:latin typeface="Calibri"/>
                <a:ea typeface="Calibri"/>
                <a:cs typeface="Calibri"/>
                <a:sym typeface="Calibri"/>
              </a:rPr>
              <a:t>outdated note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41</a:t>
            </a:r>
          </a:p>
        </p:txBody>
      </p:sp>
      <p:sp>
        <p:nvSpPr>
          <p:cNvPr id="410" name="Shape 410"/>
          <p:cNvSpPr/>
          <p:nvPr/>
        </p:nvSpPr>
        <p:spPr>
          <a:xfrm>
            <a:off x="759153" y="109434"/>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Gender Segregated Courses</a:t>
            </a:r>
          </a:p>
        </p:txBody>
      </p:sp>
      <p:sp>
        <p:nvSpPr>
          <p:cNvPr id="411" name="Shape 411"/>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manager I want there to be both male and female classes to ensure that both genders feel safe and comfortable. </a:t>
            </a:r>
          </a:p>
        </p:txBody>
      </p:sp>
      <p:sp>
        <p:nvSpPr>
          <p:cNvPr id="412" name="Shape 412"/>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26 male and 26 female students. 1 of each for assistant teachers, 1 of each for managers, equal numbers amongst the kitchen staff can be registered in a course.</a:t>
            </a:r>
          </a:p>
        </p:txBody>
      </p:sp>
      <p:sp>
        <p:nvSpPr>
          <p:cNvPr id="413" name="Shape 413"/>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414" name="Shape 414"/>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415" name="Shape 41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Notes</a:t>
            </a:r>
          </a:p>
          <a:p>
            <a:pPr marL="342900" marR="0" lvl="0" indent="-342900" algn="l" rtl="0">
              <a:spcBef>
                <a:spcPts val="0"/>
              </a:spcBef>
              <a:buSzPct val="25000"/>
              <a:buFont typeface="Arial" panose="020B0604020202020204" pitchFamily="34" charset="0"/>
              <a:buChar char="•"/>
            </a:pPr>
            <a:r>
              <a:rPr lang="en-AU" sz="2000" dirty="0">
                <a:solidFill>
                  <a:schemeClr val="dk1"/>
                </a:solidFill>
                <a:latin typeface="Calibri"/>
                <a:ea typeface="Calibri"/>
                <a:cs typeface="Calibri"/>
                <a:sym typeface="Calibri"/>
              </a:rPr>
              <a:t>This means there can be two courses running at the same time, one of each gender.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Project</a:t>
            </a:r>
          </a:p>
        </p:txBody>
      </p:sp>
      <p:sp>
        <p:nvSpPr>
          <p:cNvPr id="91" name="Shape 91"/>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457200" lvl="0" indent="-228600" rtl="0">
              <a:spcBef>
                <a:spcPts val="0"/>
              </a:spcBef>
            </a:pPr>
            <a:r>
              <a:rPr lang="en-AU"/>
              <a:t>Website for meditation centre</a:t>
            </a:r>
          </a:p>
          <a:p>
            <a:pPr marL="914400" lvl="1" indent="-228600" rtl="0">
              <a:spcBef>
                <a:spcPts val="0"/>
              </a:spcBef>
            </a:pPr>
            <a:r>
              <a:rPr lang="en-AU"/>
              <a:t>Course listings</a:t>
            </a:r>
          </a:p>
          <a:p>
            <a:pPr marL="914400" lvl="1" indent="-228600" rtl="0">
              <a:spcBef>
                <a:spcPts val="0"/>
              </a:spcBef>
            </a:pPr>
            <a:r>
              <a:rPr lang="en-AU"/>
              <a:t>Session scheduling &amp; booking</a:t>
            </a:r>
          </a:p>
          <a:p>
            <a:pPr marL="914400" lvl="1" indent="-228600" rtl="0">
              <a:spcBef>
                <a:spcPts val="0"/>
              </a:spcBef>
            </a:pPr>
            <a:r>
              <a:rPr lang="en-AU"/>
              <a:t>Accommodation information</a:t>
            </a:r>
          </a:p>
          <a:p>
            <a:pPr marL="914400" lvl="1" indent="-228600" rtl="0">
              <a:spcBef>
                <a:spcPts val="0"/>
              </a:spcBef>
            </a:pPr>
            <a:r>
              <a:rPr lang="en-AU"/>
              <a:t>Gender segregation</a:t>
            </a:r>
          </a:p>
          <a:p>
            <a:pPr lvl="0">
              <a:spcBef>
                <a:spcPts val="0"/>
              </a:spcBef>
              <a:buNone/>
            </a:pPr>
            <a:endParaRPr/>
          </a:p>
          <a:p>
            <a:pPr marL="203200" lvl="0" indent="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221" name="Shape 22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View Course Enrolments</a:t>
            </a:r>
          </a:p>
        </p:txBody>
      </p:sp>
      <p:sp>
        <p:nvSpPr>
          <p:cNvPr id="222" name="Shape 222"/>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dirty="0">
                <a:latin typeface="Calibri"/>
                <a:ea typeface="Calibri"/>
                <a:cs typeface="Calibri"/>
                <a:sym typeface="Calibri"/>
              </a:rPr>
              <a:t>As a student I want to be able to check when I scheduled my course so that I know if it successfully booked. </a:t>
            </a:r>
          </a:p>
          <a:p>
            <a:pPr lvl="0" rtl="0">
              <a:lnSpc>
                <a:spcPct val="115000"/>
              </a:lnSpc>
              <a:spcBef>
                <a:spcPts val="0"/>
              </a:spcBef>
              <a:buNone/>
            </a:pPr>
            <a:r>
              <a:rPr lang="en-AU" sz="2400" dirty="0">
                <a:latin typeface="Calibri"/>
                <a:ea typeface="Calibri"/>
                <a:cs typeface="Calibri"/>
                <a:sym typeface="Calibri"/>
              </a:rPr>
              <a:t> </a:t>
            </a:r>
          </a:p>
        </p:txBody>
      </p:sp>
      <p:sp>
        <p:nvSpPr>
          <p:cNvPr id="223" name="Shape 223"/>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student logs into their account and gives a display of courses that they are registered for, giving an indication as well as the start and end date. </a:t>
            </a:r>
          </a:p>
        </p:txBody>
      </p:sp>
      <p:sp>
        <p:nvSpPr>
          <p:cNvPr id="224" name="Shape 224"/>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2</a:t>
            </a:r>
          </a:p>
        </p:txBody>
      </p:sp>
      <p:sp>
        <p:nvSpPr>
          <p:cNvPr id="225" name="Shape 225"/>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226" name="Shape 22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Perhaps have a calendar that when you click on a specific course, it gives a list of all the names, or just initials of people who are successfully booked in that session/course.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12</a:t>
            </a:r>
          </a:p>
        </p:txBody>
      </p:sp>
      <p:sp>
        <p:nvSpPr>
          <p:cNvPr id="232" name="Shape 23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000000"/>
              </a:buClr>
              <a:buSzPct val="25000"/>
              <a:buFont typeface="Arial"/>
              <a:buNone/>
            </a:pPr>
            <a:r>
              <a:rPr lang="en-AU" sz="2800" dirty="0">
                <a:solidFill>
                  <a:schemeClr val="lt1"/>
                </a:solidFill>
                <a:latin typeface="Calibri"/>
                <a:ea typeface="Calibri"/>
                <a:cs typeface="Calibri"/>
                <a:sym typeface="Calibri"/>
              </a:rPr>
              <a:t>Students/Servers Can Cancel Their Enrolments</a:t>
            </a:r>
          </a:p>
        </p:txBody>
      </p:sp>
      <p:sp>
        <p:nvSpPr>
          <p:cNvPr id="233" name="Shape 233"/>
          <p:cNvSpPr/>
          <p:nvPr/>
        </p:nvSpPr>
        <p:spPr>
          <a:xfrm>
            <a:off x="39152" y="858145"/>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student/server I want to be able to easily cancel my booking if I can withdraw if I am no longer able to attend my registered course.</a:t>
            </a:r>
          </a:p>
        </p:txBody>
      </p:sp>
      <p:sp>
        <p:nvSpPr>
          <p:cNvPr id="234" name="Shape 234"/>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Users (except for managers) will be able to log on and withdraw from the courses they have registered into, removing their name from that courses list of enrolled students/servers.</a:t>
            </a:r>
          </a:p>
        </p:txBody>
      </p:sp>
      <p:sp>
        <p:nvSpPr>
          <p:cNvPr id="235" name="Shape 235"/>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236" name="Shape 236"/>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2</a:t>
            </a:r>
          </a:p>
        </p:txBody>
      </p:sp>
      <p:sp>
        <p:nvSpPr>
          <p:cNvPr id="237" name="Shape 23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Could potentially provide an option upon cancelling to instead edit or move the booking, to another day/time.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Story ID 39</a:t>
            </a:r>
          </a:p>
        </p:txBody>
      </p:sp>
      <p:sp>
        <p:nvSpPr>
          <p:cNvPr id="355" name="Shape 355"/>
          <p:cNvSpPr/>
          <p:nvPr/>
        </p:nvSpPr>
        <p:spPr>
          <a:xfrm>
            <a:off x="831150" y="109400"/>
            <a:ext cx="70326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Old Students as Servers</a:t>
            </a:r>
          </a:p>
        </p:txBody>
      </p:sp>
      <p:sp>
        <p:nvSpPr>
          <p:cNvPr id="356" name="Shape 356"/>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manager I want to only allow users to register into a course as a server if that have been a student in at least a 10 day course prior to booking, in order to make sure that only experienced students are becoming staff. </a:t>
            </a: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7" name="Shape 357"/>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Only “Old students” are allowed to register into a course as a server</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Trying to register into a course as a server when you are only a “New Student” will provide you with an error message.</a:t>
            </a:r>
          </a:p>
        </p:txBody>
      </p:sp>
      <p:sp>
        <p:nvSpPr>
          <p:cNvPr id="358" name="Shape 358"/>
          <p:cNvSpPr/>
          <p:nvPr/>
        </p:nvSpPr>
        <p:spPr>
          <a:xfrm>
            <a:off x="8868150" y="109400"/>
            <a:ext cx="9993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SP:1</a:t>
            </a:r>
          </a:p>
        </p:txBody>
      </p:sp>
      <p:sp>
        <p:nvSpPr>
          <p:cNvPr id="359" name="Shape 359"/>
          <p:cNvSpPr/>
          <p:nvPr/>
        </p:nvSpPr>
        <p:spPr>
          <a:xfrm>
            <a:off x="7931437" y="109400"/>
            <a:ext cx="8748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Priority2</a:t>
            </a:r>
          </a:p>
        </p:txBody>
      </p:sp>
      <p:sp>
        <p:nvSpPr>
          <p:cNvPr id="360" name="Shape 36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Basic test, simply doesn’t allow accounts from the “New Students” Class to become servers.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33</a:t>
            </a:r>
          </a:p>
        </p:txBody>
      </p:sp>
      <p:sp>
        <p:nvSpPr>
          <p:cNvPr id="243" name="Shape 24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3 and 30 Day Course Restrictions</a:t>
            </a:r>
          </a:p>
        </p:txBody>
      </p:sp>
      <p:sp>
        <p:nvSpPr>
          <p:cNvPr id="244" name="Shape 244"/>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0" i="0" u="none" strike="noStrike" cap="non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manager </a:t>
            </a:r>
            <a:r>
              <a:rPr lang="en-AU" sz="2400" b="0" i="0" u="none" strike="noStrike" cap="non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only ‘old students’ to be able to book 3 or 30 day courses </a:t>
            </a:r>
            <a:r>
              <a:rPr lang="en-AU" sz="2400" b="0" i="0" u="none" strike="noStrike" cap="non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students will first have to experience the 10 day course.</a:t>
            </a:r>
          </a:p>
        </p:txBody>
      </p:sp>
      <p:sp>
        <p:nvSpPr>
          <p:cNvPr id="245" name="Shape 245"/>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Old Students are the only ones able to book the 3 or 30 day course.</a:t>
            </a:r>
          </a:p>
        </p:txBody>
      </p:sp>
      <p:sp>
        <p:nvSpPr>
          <p:cNvPr id="246" name="Shape 246"/>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2</a:t>
            </a:r>
          </a:p>
        </p:txBody>
      </p:sp>
      <p:sp>
        <p:nvSpPr>
          <p:cNvPr id="247" name="Shape 247"/>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3</a:t>
            </a:r>
          </a:p>
        </p:txBody>
      </p:sp>
      <p:sp>
        <p:nvSpPr>
          <p:cNvPr id="248" name="Shape 24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Font typeface="Arial"/>
              <a:buChar char="•"/>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37</a:t>
            </a:r>
          </a:p>
        </p:txBody>
      </p:sp>
      <p:sp>
        <p:nvSpPr>
          <p:cNvPr id="254" name="Shape 25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Course Applicant Waiting List </a:t>
            </a:r>
          </a:p>
        </p:txBody>
      </p:sp>
      <p:sp>
        <p:nvSpPr>
          <p:cNvPr id="255" name="Shape 255"/>
          <p:cNvSpPr/>
          <p:nvPr/>
        </p:nvSpPr>
        <p:spPr>
          <a:xfrm>
            <a:off x="39150" y="822474"/>
            <a:ext cx="9828000" cy="19689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0" i="0" u="none" strike="noStrike" cap="none" dirty="0">
                <a:solidFill>
                  <a:schemeClr val="dk1"/>
                </a:solidFill>
                <a:latin typeface="Calibri"/>
                <a:ea typeface="Calibri"/>
                <a:cs typeface="Calibri"/>
                <a:sym typeface="Calibri"/>
              </a:rPr>
              <a:t>As a </a:t>
            </a:r>
            <a:r>
              <a:rPr lang="en-AU" sz="2400" dirty="0">
                <a:solidFill>
                  <a:schemeClr val="dk1"/>
                </a:solidFill>
                <a:latin typeface="Calibri"/>
                <a:ea typeface="Calibri"/>
                <a:cs typeface="Calibri"/>
                <a:sym typeface="Calibri"/>
              </a:rPr>
              <a:t>manager</a:t>
            </a:r>
            <a:r>
              <a:rPr lang="en-AU" sz="2400" b="0" i="0" u="none" strike="noStrike" cap="none" dirty="0">
                <a:solidFill>
                  <a:schemeClr val="dk1"/>
                </a:solidFill>
                <a:latin typeface="Calibri"/>
                <a:ea typeface="Calibri"/>
                <a:cs typeface="Calibri"/>
                <a:sym typeface="Calibri"/>
              </a:rPr>
              <a:t> I want </a:t>
            </a:r>
            <a:r>
              <a:rPr lang="en-AU" sz="2400" dirty="0">
                <a:solidFill>
                  <a:schemeClr val="dk1"/>
                </a:solidFill>
                <a:latin typeface="Calibri"/>
                <a:ea typeface="Calibri"/>
                <a:cs typeface="Calibri"/>
                <a:sym typeface="Calibri"/>
              </a:rPr>
              <a:t>the website to only accept up to 7 more students when a course is full</a:t>
            </a:r>
            <a:r>
              <a:rPr lang="en-AU" sz="2400" b="0" i="0" u="none" strike="noStrike" cap="none" dirty="0">
                <a:solidFill>
                  <a:schemeClr val="dk1"/>
                </a:solidFill>
                <a:latin typeface="Calibri"/>
                <a:ea typeface="Calibri"/>
                <a:cs typeface="Calibri"/>
                <a:sym typeface="Calibri"/>
              </a:rPr>
              <a:t> so tha</a:t>
            </a:r>
            <a:r>
              <a:rPr lang="en-AU" sz="2400" dirty="0">
                <a:solidFill>
                  <a:schemeClr val="dk1"/>
                </a:solidFill>
                <a:latin typeface="Calibri"/>
                <a:ea typeface="Calibri"/>
                <a:cs typeface="Calibri"/>
                <a:sym typeface="Calibri"/>
              </a:rPr>
              <a:t>t we don’t have too many people on a waiting list for a single course.</a:t>
            </a:r>
          </a:p>
        </p:txBody>
      </p:sp>
      <p:sp>
        <p:nvSpPr>
          <p:cNvPr id="256" name="Shape 256"/>
          <p:cNvSpPr/>
          <p:nvPr/>
        </p:nvSpPr>
        <p:spPr>
          <a:xfrm>
            <a:off x="39150" y="2986623"/>
            <a:ext cx="9828000" cy="19689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course becomes full, it notifies students registering via email that they can still register but they will be put on a waiting list</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there are 7 people on the waiting list, no more people can register for that course.</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a student cancels the first student on the waiting list gets automatically moved in and notified via email.</a:t>
            </a:r>
          </a:p>
        </p:txBody>
      </p:sp>
      <p:sp>
        <p:nvSpPr>
          <p:cNvPr id="257" name="Shape 257"/>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dirty="0">
                <a:solidFill>
                  <a:schemeClr val="dk1"/>
                </a:solidFill>
                <a:latin typeface="Calibri"/>
                <a:ea typeface="Calibri"/>
                <a:cs typeface="Calibri"/>
                <a:sym typeface="Calibri"/>
              </a:rPr>
              <a:t>SP</a:t>
            </a:r>
            <a:r>
              <a:rPr lang="en-AU" sz="2000">
                <a:solidFill>
                  <a:schemeClr val="dk1"/>
                </a:solidFill>
                <a:latin typeface="Calibri"/>
                <a:ea typeface="Calibri"/>
                <a:cs typeface="Calibri"/>
                <a:sym typeface="Calibri"/>
              </a:rPr>
              <a:t>: 4 </a:t>
            </a:r>
            <a:endParaRPr lang="en-AU" sz="2000" dirty="0">
              <a:solidFill>
                <a:schemeClr val="dk1"/>
              </a:solidFill>
              <a:latin typeface="Calibri"/>
              <a:ea typeface="Calibri"/>
              <a:cs typeface="Calibri"/>
              <a:sym typeface="Calibri"/>
            </a:endParaRPr>
          </a:p>
        </p:txBody>
      </p:sp>
      <p:sp>
        <p:nvSpPr>
          <p:cNvPr id="258" name="Shape 258"/>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259" name="Shape 25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Simply make it so that once a course is full, display a message stating they will be on a “waiting list”. And if there’s 7 people already on the waiting list, display a message like “This course is full, as well as the waiting list, sorry for the inconvenience”, and don’t allow more registrations.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Release 2: Tests</a:t>
            </a:r>
          </a:p>
        </p:txBody>
      </p:sp>
      <p:sp>
        <p:nvSpPr>
          <p:cNvPr id="276" name="Shape 276"/>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Story ID 34</a:t>
            </a:r>
          </a:p>
        </p:txBody>
      </p:sp>
      <p:sp>
        <p:nvSpPr>
          <p:cNvPr id="282" name="Shape 282"/>
          <p:cNvSpPr/>
          <p:nvPr/>
        </p:nvSpPr>
        <p:spPr>
          <a:xfrm>
            <a:off x="831150" y="109400"/>
            <a:ext cx="70326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Unit Tests </a:t>
            </a:r>
          </a:p>
        </p:txBody>
      </p:sp>
      <p:sp>
        <p:nvSpPr>
          <p:cNvPr id="283" name="Shape 283"/>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web developer I would like to implement unit tests to ensure the site works as intended and to test for bugs so that the customer is not disadvantaged</a:t>
            </a: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284" name="Shape 284"/>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Font typeface="Arial"/>
              <a:buChar char="•"/>
            </a:pPr>
            <a:r>
              <a:rPr lang="en-AU"/>
              <a:t>All features are sufficiently unit tested and all tests pass</a:t>
            </a:r>
          </a:p>
        </p:txBody>
      </p:sp>
      <p:sp>
        <p:nvSpPr>
          <p:cNvPr id="285" name="Shape 285"/>
          <p:cNvSpPr/>
          <p:nvPr/>
        </p:nvSpPr>
        <p:spPr>
          <a:xfrm>
            <a:off x="8868150" y="109400"/>
            <a:ext cx="9993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SP:13</a:t>
            </a:r>
          </a:p>
        </p:txBody>
      </p:sp>
      <p:sp>
        <p:nvSpPr>
          <p:cNvPr id="286" name="Shape 286"/>
          <p:cNvSpPr/>
          <p:nvPr/>
        </p:nvSpPr>
        <p:spPr>
          <a:xfrm>
            <a:off x="7931437" y="109400"/>
            <a:ext cx="8748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 2</a:t>
            </a:r>
          </a:p>
        </p:txBody>
      </p:sp>
      <p:sp>
        <p:nvSpPr>
          <p:cNvPr id="287" name="Shape 28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Unit tests in PHPUnit (supported by CakePHP) (or developer chosen alternative)</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Story points 20 at least since you should be unit testing all of your features from the beginning all the way through to the end. Unit tests themselves are not hard to write though, just time consuming..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Release 2: Teacher Logins</a:t>
            </a:r>
          </a:p>
        </p:txBody>
      </p:sp>
      <p:sp>
        <p:nvSpPr>
          <p:cNvPr id="293" name="Shape 293"/>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0" lvl="0" indent="0" algn="ctr" rtl="0">
              <a:spcBef>
                <a:spcPts val="0"/>
              </a:spcBef>
              <a:buNone/>
            </a:pPr>
            <a:endParaRPr sz="4400">
              <a:solidFill>
                <a:srgbClr val="D9D9D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28</a:t>
            </a:r>
          </a:p>
        </p:txBody>
      </p:sp>
      <p:sp>
        <p:nvSpPr>
          <p:cNvPr id="299" name="Shape 29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000000"/>
              </a:buClr>
              <a:buSzPct val="25000"/>
              <a:buFont typeface="Arial"/>
              <a:buNone/>
            </a:pPr>
            <a:r>
              <a:rPr lang="en-AU" sz="2800">
                <a:solidFill>
                  <a:schemeClr val="lt1"/>
                </a:solidFill>
                <a:latin typeface="Calibri"/>
                <a:ea typeface="Calibri"/>
                <a:cs typeface="Calibri"/>
                <a:sym typeface="Calibri"/>
              </a:rPr>
              <a:t>Daily Schedules</a:t>
            </a:r>
          </a:p>
        </p:txBody>
      </p:sp>
      <p:sp>
        <p:nvSpPr>
          <p:cNvPr id="300" name="Shape 300"/>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0" i="0" u="none" strike="noStrike" cap="non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Student/Server</a:t>
            </a:r>
            <a:r>
              <a:rPr lang="en-AU" sz="2400" b="0" i="0" u="none" strike="noStrike" cap="non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be able to access my daily schedule for my classes/areas</a:t>
            </a:r>
            <a:r>
              <a:rPr lang="en-AU" sz="2400" b="0" i="0" u="none" strike="noStrike" cap="non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make it to my scheduled events on time.</a:t>
            </a:r>
          </a:p>
        </p:txBody>
      </p:sp>
      <p:sp>
        <p:nvSpPr>
          <p:cNvPr id="301" name="Shape 301"/>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Can login to account and click link to view daily schedule. </a:t>
            </a:r>
          </a:p>
        </p:txBody>
      </p:sp>
      <p:sp>
        <p:nvSpPr>
          <p:cNvPr id="302" name="Shape 302"/>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3</a:t>
            </a:r>
          </a:p>
        </p:txBody>
      </p:sp>
      <p:sp>
        <p:nvSpPr>
          <p:cNvPr id="303" name="Shape 303"/>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2</a:t>
            </a:r>
          </a:p>
        </p:txBody>
      </p:sp>
      <p:sp>
        <p:nvSpPr>
          <p:cNvPr id="304" name="Shape 30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Manager is able to view the daily schedule of a teacher or student</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daily schedule is managed by the managers, they can’t be changed by students or servers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6</a:t>
            </a:r>
          </a:p>
        </p:txBody>
      </p:sp>
      <p:sp>
        <p:nvSpPr>
          <p:cNvPr id="338" name="Shape 33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Server’s Access to Dietary Requirements</a:t>
            </a:r>
          </a:p>
        </p:txBody>
      </p:sp>
      <p:sp>
        <p:nvSpPr>
          <p:cNvPr id="339" name="Shape 339"/>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latin typeface="Calibri"/>
                <a:ea typeface="Calibri"/>
                <a:cs typeface="Calibri"/>
                <a:sym typeface="Calibri"/>
              </a:rPr>
              <a:t>As a Server I want to be able to access the students’ dietary requirements so that we can cater to the students’ varying needs.</a:t>
            </a:r>
          </a:p>
        </p:txBody>
      </p:sp>
      <p:sp>
        <p:nvSpPr>
          <p:cNvPr id="340" name="Shape 340"/>
          <p:cNvSpPr/>
          <p:nvPr/>
        </p:nvSpPr>
        <p:spPr>
          <a:xfrm>
            <a:off x="39150" y="3335523"/>
            <a:ext cx="9828000" cy="19707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Server’s of the “Manager” or “Kitchen Help” class will have access to this information.</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Upon login, they can access a list of the students currently lodging at the centre. There will be an “x” next to the names of students who have listed dietary requirements. clicking on their name will bring up the box of dietary requirements that the student filled in upon booking.</a:t>
            </a:r>
          </a:p>
        </p:txBody>
      </p:sp>
      <p:sp>
        <p:nvSpPr>
          <p:cNvPr id="341" name="Shape 341"/>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2</a:t>
            </a:r>
          </a:p>
        </p:txBody>
      </p:sp>
      <p:sp>
        <p:nvSpPr>
          <p:cNvPr id="342" name="Shape 342"/>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3</a:t>
            </a:r>
          </a:p>
        </p:txBody>
      </p:sp>
      <p:sp>
        <p:nvSpPr>
          <p:cNvPr id="343" name="Shape 343"/>
          <p:cNvSpPr/>
          <p:nvPr/>
        </p:nvSpPr>
        <p:spPr>
          <a:xfrm>
            <a:off x="39150" y="5386523"/>
            <a:ext cx="9828000" cy="1362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457200" lvl="0" indent="-3556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Shows students by course so catering can be planned accordingly </a:t>
            </a:r>
          </a:p>
          <a:p>
            <a:pPr marL="457200" lvl="0" indent="-3556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Depends on ID 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Minimum Requirements</a:t>
            </a:r>
          </a:p>
        </p:txBody>
      </p:sp>
      <p:sp>
        <p:nvSpPr>
          <p:cNvPr id="97" name="Shape 97"/>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457200" lvl="0" indent="-228600">
              <a:spcBef>
                <a:spcPts val="0"/>
              </a:spcBef>
            </a:pPr>
            <a:r>
              <a:rPr lang="en-AU"/>
              <a:t>Course listing page</a:t>
            </a:r>
          </a:p>
          <a:p>
            <a:pPr marL="457200" lvl="0" indent="-228600" rtl="0">
              <a:spcBef>
                <a:spcPts val="0"/>
              </a:spcBef>
            </a:pPr>
            <a:r>
              <a:rPr lang="en-AU"/>
              <a:t>Student account registration</a:t>
            </a:r>
          </a:p>
          <a:p>
            <a:pPr marL="457200" lvl="0" indent="-228600" rtl="0">
              <a:spcBef>
                <a:spcPts val="0"/>
              </a:spcBef>
            </a:pPr>
            <a:r>
              <a:rPr lang="en-AU"/>
              <a:t>Scheduling of session bookings</a:t>
            </a:r>
          </a:p>
          <a:p>
            <a:pPr marL="457200" lvl="0" indent="-228600" rtl="0">
              <a:spcBef>
                <a:spcPts val="0"/>
              </a:spcBef>
            </a:pPr>
            <a:r>
              <a:rPr lang="en-AU"/>
              <a:t>Ability for accounts to be elevated to ‘server’, teacher or ‘manager’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Release 2: Manager Tasks</a:t>
            </a:r>
          </a:p>
        </p:txBody>
      </p:sp>
      <p:sp>
        <p:nvSpPr>
          <p:cNvPr id="349" name="Shape 349"/>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0" lvl="0" indent="-69850" algn="ctr">
              <a:spcBef>
                <a:spcPts val="0"/>
              </a:spcBef>
              <a:buClr>
                <a:schemeClr val="dk1"/>
              </a:buClr>
              <a:buSzPct val="34375"/>
              <a:buFont typeface="Arial"/>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22</a:t>
            </a:r>
          </a:p>
        </p:txBody>
      </p:sp>
      <p:sp>
        <p:nvSpPr>
          <p:cNvPr id="377" name="Shape 37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Managers can Ban Students/Servers</a:t>
            </a:r>
          </a:p>
        </p:txBody>
      </p:sp>
      <p:sp>
        <p:nvSpPr>
          <p:cNvPr id="378" name="Shape 378"/>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00000"/>
              </a:lnSpc>
              <a:spcBef>
                <a:spcPts val="0"/>
              </a:spcBef>
              <a:buNone/>
            </a:pPr>
            <a:r>
              <a:rPr lang="en-AU" sz="2400">
                <a:solidFill>
                  <a:schemeClr val="dk1"/>
                </a:solidFill>
                <a:latin typeface="Calibri"/>
                <a:ea typeface="Calibri"/>
                <a:cs typeface="Calibri"/>
                <a:sym typeface="Calibri"/>
              </a:rPr>
              <a:t>As a manager I want to be able to take disciplinary actions and terminate student or server’s account and ban them from booking sessions / volunteering, so that I have the ability to keep unsatisfactory or offending persons from returning to the centre and keep the rest of the student's / servers in a safe environment.</a:t>
            </a:r>
          </a:p>
          <a:p>
            <a:pPr lvl="0" rtl="0">
              <a:lnSpc>
                <a:spcPct val="115000"/>
              </a:lnSpc>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379" name="Shape 379"/>
          <p:cNvSpPr/>
          <p:nvPr/>
        </p:nvSpPr>
        <p:spPr>
          <a:xfrm>
            <a:off x="39150" y="3335523"/>
            <a:ext cx="9828000" cy="19707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Manager can terminate a student or server class.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an account has been terminated, it will appear in an “terminated accounts” list that can be found in the manage log in.</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Users who are on the “terminated accounts” list will no longer be able to login and access the site. </a:t>
            </a:r>
          </a:p>
        </p:txBody>
      </p:sp>
      <p:sp>
        <p:nvSpPr>
          <p:cNvPr id="380" name="Shape 380"/>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4</a:t>
            </a:r>
          </a:p>
        </p:txBody>
      </p:sp>
      <p:sp>
        <p:nvSpPr>
          <p:cNvPr id="381" name="Shape 381"/>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4</a:t>
            </a:r>
          </a:p>
        </p:txBody>
      </p:sp>
      <p:sp>
        <p:nvSpPr>
          <p:cNvPr id="382" name="Shape 382"/>
          <p:cNvSpPr/>
          <p:nvPr/>
        </p:nvSpPr>
        <p:spPr>
          <a:xfrm>
            <a:off x="39150" y="5395423"/>
            <a:ext cx="9828000" cy="13533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Should be easy enough to implement, can add users to ban list and stop them using the site.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23</a:t>
            </a:r>
          </a:p>
        </p:txBody>
      </p:sp>
      <p:sp>
        <p:nvSpPr>
          <p:cNvPr id="388" name="Shape 38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Managers Can Manage Servers</a:t>
            </a:r>
          </a:p>
        </p:txBody>
      </p:sp>
      <p:sp>
        <p:nvSpPr>
          <p:cNvPr id="389" name="Shape 389"/>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manager I want to be able to manage the other servers, access their contact information, see their previous course history and set their daily shifts so that I can ensure we are correctly staffed and with the right people.</a:t>
            </a:r>
          </a:p>
        </p:txBody>
      </p:sp>
      <p:sp>
        <p:nvSpPr>
          <p:cNvPr id="390" name="Shape 390"/>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Access to a list of servers, filtered by servers enrolled into courses currently underway at the centre and past servers who were enrolled as staff in from previous courses.</a:t>
            </a:r>
          </a:p>
        </p:txBody>
      </p:sp>
      <p:sp>
        <p:nvSpPr>
          <p:cNvPr id="391" name="Shape 391"/>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4</a:t>
            </a:r>
          </a:p>
        </p:txBody>
      </p:sp>
      <p:sp>
        <p:nvSpPr>
          <p:cNvPr id="392" name="Shape 392"/>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3</a:t>
            </a:r>
          </a:p>
        </p:txBody>
      </p:sp>
      <p:sp>
        <p:nvSpPr>
          <p:cNvPr id="393" name="Shape 39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Being able to contact past servers gives the managers the ability to seek help if they’re short staffed for a particular course or day.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24</a:t>
            </a:r>
          </a:p>
        </p:txBody>
      </p:sp>
      <p:sp>
        <p:nvSpPr>
          <p:cNvPr id="399" name="Shape 399"/>
          <p:cNvSpPr/>
          <p:nvPr/>
        </p:nvSpPr>
        <p:spPr>
          <a:xfrm>
            <a:off x="759153" y="109434"/>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Manager can Cancel Scheduled Courses</a:t>
            </a:r>
          </a:p>
        </p:txBody>
      </p:sp>
      <p:sp>
        <p:nvSpPr>
          <p:cNvPr id="400" name="Shape 400"/>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manager I want to be able to cancel scheduled courses if required, and send out notifications to the student's/servers who were registered into that course and notify them of the cancellation in case something prevents the course from taking place as planned.</a:t>
            </a:r>
          </a:p>
        </p:txBody>
      </p:sp>
      <p:sp>
        <p:nvSpPr>
          <p:cNvPr id="401" name="Shape 401"/>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Managers can access the list of courses and cancel them at any time prior to course commencement. </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Canceling a course will send out an email notification to the registered students and servers enrolled in that course to notify them of it’s cancellation.</a:t>
            </a:r>
          </a:p>
        </p:txBody>
      </p:sp>
      <p:sp>
        <p:nvSpPr>
          <p:cNvPr id="402" name="Shape 402"/>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8</a:t>
            </a:r>
          </a:p>
        </p:txBody>
      </p:sp>
      <p:sp>
        <p:nvSpPr>
          <p:cNvPr id="403" name="Shape 403"/>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3</a:t>
            </a:r>
          </a:p>
        </p:txBody>
      </p:sp>
      <p:sp>
        <p:nvSpPr>
          <p:cNvPr id="404" name="Shape 40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Once cancelled an automated system should send the message to the students if implemented electronically.</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reason this is SP: 8 is due to automated messaging. maybe be more than 8 depending on ease of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8</a:t>
            </a:r>
          </a:p>
        </p:txBody>
      </p:sp>
      <p:sp>
        <p:nvSpPr>
          <p:cNvPr id="265" name="Shape 26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Course commencement notification</a:t>
            </a:r>
          </a:p>
        </p:txBody>
      </p:sp>
      <p:sp>
        <p:nvSpPr>
          <p:cNvPr id="266" name="Shape 266"/>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0" i="0" u="none" strike="noStrike" cap="non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manager</a:t>
            </a:r>
            <a:r>
              <a:rPr lang="en-AU" sz="2400" b="0" i="0" u="none" strike="noStrike" cap="non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send out an email to registered students 10 days prior to the course commencement date</a:t>
            </a:r>
            <a:r>
              <a:rPr lang="en-AU" sz="2400" b="0" i="0" u="none" strike="noStrike" cap="non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confirm numbers and allocate waiting list registrants appropriately.</a:t>
            </a:r>
          </a:p>
        </p:txBody>
      </p:sp>
      <p:sp>
        <p:nvSpPr>
          <p:cNvPr id="267" name="Shape 267"/>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An email is sent to all registered students 10 days prior to the commencement date, if a response of confirmation or declination hasn’t been received within 2 days of the first email, they will automatically be removed from registry and waiting list applicants will be placed in.</a:t>
            </a:r>
          </a:p>
        </p:txBody>
      </p:sp>
      <p:sp>
        <p:nvSpPr>
          <p:cNvPr id="268" name="Shape 268"/>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dirty="0">
                <a:solidFill>
                  <a:schemeClr val="dk1"/>
                </a:solidFill>
                <a:latin typeface="Calibri"/>
                <a:ea typeface="Calibri"/>
                <a:cs typeface="Calibri"/>
                <a:sym typeface="Calibri"/>
              </a:rPr>
              <a:t>SP: 4</a:t>
            </a:r>
          </a:p>
        </p:txBody>
      </p:sp>
      <p:sp>
        <p:nvSpPr>
          <p:cNvPr id="269" name="Shape 269"/>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270" name="Shape 27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Something like sending out an email, that when clicked redirects them to the website where they are supplied with the date and information of the course, and they can either click ‘Confirm’ or ‘Decline’ to this.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42</a:t>
            </a:r>
          </a:p>
        </p:txBody>
      </p:sp>
      <p:sp>
        <p:nvSpPr>
          <p:cNvPr id="366" name="Shape 36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Manager statistics/attendance</a:t>
            </a:r>
          </a:p>
        </p:txBody>
      </p:sp>
      <p:sp>
        <p:nvSpPr>
          <p:cNvPr id="367" name="Shape 367"/>
          <p:cNvSpPr/>
          <p:nvPr/>
        </p:nvSpPr>
        <p:spPr>
          <a:xfrm>
            <a:off x="39150" y="822473"/>
            <a:ext cx="9828000" cy="17544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t>As a manager I would like to be able to be given a representation of attendance so that we can allocate the appropriate amount of servers for specific days.</a:t>
            </a:r>
          </a:p>
          <a:p>
            <a:pPr marL="0" marR="0" lvl="0" indent="0" algn="l" rtl="0">
              <a:spcBef>
                <a:spcPts val="0"/>
              </a:spcBef>
              <a:buNone/>
            </a:pPr>
            <a:endParaRPr sz="2400"/>
          </a:p>
          <a:p>
            <a:pPr marL="0" marR="0" lvl="0" indent="0" algn="l" rtl="0">
              <a:spcBef>
                <a:spcPts val="0"/>
              </a:spcBef>
              <a:buNone/>
            </a:pPr>
            <a:endParaRPr sz="2400"/>
          </a:p>
        </p:txBody>
      </p:sp>
      <p:sp>
        <p:nvSpPr>
          <p:cNvPr id="368" name="Shape 368"/>
          <p:cNvSpPr/>
          <p:nvPr/>
        </p:nvSpPr>
        <p:spPr>
          <a:xfrm>
            <a:off x="39150" y="2576874"/>
            <a:ext cx="9828000" cy="20976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A manager has access to a page that presents them with statistics on upcoming classes, of which gives a number of the amount of people attending on each day for each class.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manager can then assign Teachers to student classes creating the daily schedules.</a:t>
            </a:r>
          </a:p>
        </p:txBody>
      </p:sp>
      <p:sp>
        <p:nvSpPr>
          <p:cNvPr id="369" name="Shape 369"/>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5</a:t>
            </a:r>
          </a:p>
        </p:txBody>
      </p:sp>
      <p:sp>
        <p:nvSpPr>
          <p:cNvPr id="370" name="Shape 370"/>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4</a:t>
            </a:r>
          </a:p>
        </p:txBody>
      </p:sp>
      <p:sp>
        <p:nvSpPr>
          <p:cNvPr id="371" name="Shape 371"/>
          <p:cNvSpPr/>
          <p:nvPr/>
        </p:nvSpPr>
        <p:spPr>
          <a:xfrm>
            <a:off x="39000" y="4726399"/>
            <a:ext cx="9828000" cy="22014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11111"/>
              <a:buFont typeface="Arial"/>
              <a:buChar char="•"/>
            </a:pPr>
            <a:r>
              <a:rPr lang="en-AU" sz="1800">
                <a:solidFill>
                  <a:schemeClr val="dk1"/>
                </a:solidFill>
              </a:rPr>
              <a:t>Perhaps just have a link/button that can be clicked by the manager saying “Upcoming classes”, where a drop down menu appears or you're redirected to a new page.</a:t>
            </a:r>
          </a:p>
          <a:p>
            <a:pPr marL="179387" marR="0" lvl="0" indent="-166687" algn="l" rtl="0">
              <a:spcBef>
                <a:spcPts val="0"/>
              </a:spcBef>
              <a:buClr>
                <a:schemeClr val="dk1"/>
              </a:buClr>
              <a:buSzPct val="100000"/>
              <a:buFont typeface="Arial"/>
              <a:buChar char="•"/>
            </a:pPr>
            <a:r>
              <a:rPr lang="en-AU" sz="1800">
                <a:solidFill>
                  <a:schemeClr val="dk1"/>
                </a:solidFill>
              </a:rPr>
              <a:t>On this page you can click on various classes and see how many people are attending.</a:t>
            </a:r>
          </a:p>
          <a:p>
            <a:pPr marL="179387" marR="0" lvl="0" indent="-166687" algn="l" rtl="0">
              <a:spcBef>
                <a:spcPts val="0"/>
              </a:spcBef>
              <a:buClr>
                <a:schemeClr val="dk1"/>
              </a:buClr>
              <a:buSzPct val="100000"/>
              <a:buFont typeface="Arial"/>
              <a:buChar char="•"/>
            </a:pPr>
            <a:r>
              <a:rPr lang="en-AU" sz="1800">
                <a:solidFill>
                  <a:schemeClr val="dk1"/>
                </a:solidFill>
              </a:rPr>
              <a:t>Daily schedules as in Story ID: 28</a:t>
            </a:r>
          </a:p>
          <a:p>
            <a:pPr marR="0" lvl="0" algn="l" rtl="0">
              <a:spcBef>
                <a:spcPts val="0"/>
              </a:spcBef>
              <a:buNone/>
            </a:pP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Clr>
                <a:srgbClr val="000000"/>
              </a:buClr>
              <a:buSzPct val="25000"/>
              <a:buFont typeface="Arial"/>
              <a:buNone/>
            </a:pPr>
            <a:r>
              <a:rPr lang="en-AU"/>
              <a:t>Release 3: Calendar Integration</a:t>
            </a:r>
          </a:p>
        </p:txBody>
      </p:sp>
      <p:sp>
        <p:nvSpPr>
          <p:cNvPr id="421" name="Shape 421"/>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0" lvl="0" indent="-69850" algn="ctr">
              <a:spcBef>
                <a:spcPts val="0"/>
              </a:spcBef>
              <a:buClr>
                <a:schemeClr val="dk1"/>
              </a:buClr>
              <a:buSzPct val="25000"/>
              <a:buFont typeface="Arial"/>
              <a:buNone/>
            </a:pPr>
            <a:endParaRPr sz="4400"/>
          </a:p>
          <a:p>
            <a:pPr lvl="0">
              <a:spcBef>
                <a:spcPts val="0"/>
              </a:spcBef>
              <a:buNone/>
            </a:pPr>
            <a:endParaRPr sz="4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35</a:t>
            </a:r>
          </a:p>
        </p:txBody>
      </p:sp>
      <p:sp>
        <p:nvSpPr>
          <p:cNvPr id="427" name="Shape 42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Calendar Page</a:t>
            </a:r>
          </a:p>
        </p:txBody>
      </p:sp>
      <p:sp>
        <p:nvSpPr>
          <p:cNvPr id="428" name="Shape 428"/>
          <p:cNvSpPr/>
          <p:nvPr/>
        </p:nvSpPr>
        <p:spPr>
          <a:xfrm>
            <a:off x="39150" y="822474"/>
            <a:ext cx="9828000" cy="27174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student/server I would like there to be a link that directs me to “My Courses”, that displays a calendar with information about ‘Past courses attended’, ‘Current courses attending’, ‘Upcoming courses’ so that I can find my course start and end dates.</a:t>
            </a: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429" name="Shape 429"/>
          <p:cNvSpPr/>
          <p:nvPr/>
        </p:nvSpPr>
        <p:spPr>
          <a:xfrm>
            <a:off x="39150" y="3673975"/>
            <a:ext cx="9828000" cy="14985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lvl="0" indent="-141287" rtl="0">
              <a:lnSpc>
                <a:spcPct val="115000"/>
              </a:lnSpc>
              <a:spcBef>
                <a:spcPts val="0"/>
              </a:spcBef>
              <a:buClr>
                <a:schemeClr val="dk1"/>
              </a:buClr>
              <a:buFont typeface="Arial"/>
              <a:buChar char="•"/>
            </a:pPr>
            <a:r>
              <a:rPr lang="en-AU">
                <a:solidFill>
                  <a:schemeClr val="dk1"/>
                </a:solidFill>
                <a:latin typeface="Calibri"/>
                <a:ea typeface="Calibri"/>
                <a:cs typeface="Calibri"/>
                <a:sym typeface="Calibri"/>
              </a:rPr>
              <a:t>Calendar widget/plugin accessible from login that keeps track of all of the courses the student has registered into so that when they need to know course start and end dates, they can easily find that from their account.</a:t>
            </a:r>
          </a:p>
          <a:p>
            <a:pPr marL="179387" marR="0" lvl="0" indent="-141287" algn="l" rtl="0">
              <a:spcBef>
                <a:spcPts val="0"/>
              </a:spcBef>
              <a:buClr>
                <a:schemeClr val="dk1"/>
              </a:buClr>
              <a:buFont typeface="Arial"/>
              <a:buChar char="•"/>
            </a:pPr>
            <a:r>
              <a:rPr lang="en-AU">
                <a:solidFill>
                  <a:schemeClr val="dk1"/>
                </a:solidFill>
                <a:latin typeface="Calibri"/>
                <a:ea typeface="Calibri"/>
                <a:cs typeface="Calibri"/>
                <a:sym typeface="Calibri"/>
              </a:rPr>
              <a:t>Page for all users’ accounts that displays a personalised Calendar of the entire year, month at a time.</a:t>
            </a:r>
          </a:p>
        </p:txBody>
      </p:sp>
      <p:sp>
        <p:nvSpPr>
          <p:cNvPr id="430" name="Shape 430"/>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4</a:t>
            </a:r>
          </a:p>
        </p:txBody>
      </p:sp>
      <p:sp>
        <p:nvSpPr>
          <p:cNvPr id="431" name="Shape 431"/>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4</a:t>
            </a:r>
          </a:p>
        </p:txBody>
      </p:sp>
      <p:sp>
        <p:nvSpPr>
          <p:cNvPr id="432" name="Shape 432"/>
          <p:cNvSpPr/>
          <p:nvPr/>
        </p:nvSpPr>
        <p:spPr>
          <a:xfrm>
            <a:off x="39150" y="5315173"/>
            <a:ext cx="9828000" cy="14334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457200" lvl="0" indent="-355600" rtl="0">
              <a:spcBef>
                <a:spcPts val="0"/>
              </a:spcBef>
              <a:buClr>
                <a:schemeClr val="dk1"/>
              </a:buClr>
              <a:buSzPct val="100000"/>
              <a:buChar char="●"/>
            </a:pPr>
            <a:r>
              <a:rPr lang="en-AU" sz="2000">
                <a:solidFill>
                  <a:schemeClr val="dk1"/>
                </a:solidFill>
                <a:latin typeface="Calibri"/>
                <a:ea typeface="Calibri"/>
                <a:cs typeface="Calibri"/>
                <a:sym typeface="Calibri"/>
              </a:rPr>
              <a:t>Will require a event/reservation plugin for CakePHP</a:t>
            </a:r>
          </a:p>
          <a:p>
            <a:pPr marL="457200" lvl="0" indent="-3556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It is ‘personalised’ in that it has scheduled into it the days that that specific user has courses that they have registered into.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p>
        </p:txBody>
      </p:sp>
      <p:sp>
        <p:nvSpPr>
          <p:cNvPr id="438" name="Shape 43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Export Calendar</a:t>
            </a:r>
          </a:p>
        </p:txBody>
      </p:sp>
      <p:sp>
        <p:nvSpPr>
          <p:cNvPr id="439" name="Shape 439"/>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student I want to be able to export my calendar using ICS so that I can keep track of the courses that I am registered into.</a:t>
            </a: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440" name="Shape 440"/>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 user’s Calendar page allows the user to export their personalised Calendar to ICS via a button click.</a:t>
            </a:r>
          </a:p>
        </p:txBody>
      </p:sp>
      <p:sp>
        <p:nvSpPr>
          <p:cNvPr id="441" name="Shape 441"/>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SP: 2</a:t>
            </a:r>
          </a:p>
        </p:txBody>
      </p:sp>
      <p:sp>
        <p:nvSpPr>
          <p:cNvPr id="442" name="Shape 442"/>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5</a:t>
            </a:r>
          </a:p>
        </p:txBody>
      </p:sp>
      <p:sp>
        <p:nvSpPr>
          <p:cNvPr id="443" name="Shape 44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457200" lvl="0" indent="-355600" rtl="0">
              <a:spcBef>
                <a:spcPts val="0"/>
              </a:spcBef>
              <a:buClr>
                <a:schemeClr val="dk1"/>
              </a:buClr>
              <a:buSzPct val="100000"/>
              <a:buChar char="●"/>
            </a:pPr>
            <a:r>
              <a:rPr lang="en-AU" sz="2000">
                <a:solidFill>
                  <a:schemeClr val="dk1"/>
                </a:solidFill>
                <a:latin typeface="Calibri"/>
                <a:ea typeface="Calibri"/>
                <a:cs typeface="Calibri"/>
                <a:sym typeface="Calibri"/>
              </a:rPr>
              <a:t>Will require a plugin for CakePHP</a:t>
            </a:r>
          </a:p>
          <a:p>
            <a:pPr marL="457200" marR="0" lvl="0" indent="-355600"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This feature is mainly a user pleaser, low priority. </a:t>
            </a:r>
          </a:p>
          <a:p>
            <a:pPr marL="457200" marR="0" lvl="0" indent="-355600"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Dependent on ID 40 for calendar export (above slide)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27</a:t>
            </a:r>
          </a:p>
        </p:txBody>
      </p:sp>
      <p:sp>
        <p:nvSpPr>
          <p:cNvPr id="449" name="Shape 44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Calendar and Daily Schedule Printing</a:t>
            </a:r>
          </a:p>
        </p:txBody>
      </p:sp>
      <p:sp>
        <p:nvSpPr>
          <p:cNvPr id="450" name="Shape 450"/>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Student/Server I want to be able to print out the current month’s Calendar and each day’s daily schedules and other important forms easily from the website so that I can obtain a physical copy with ease.</a:t>
            </a:r>
          </a:p>
        </p:txBody>
      </p:sp>
      <p:sp>
        <p:nvSpPr>
          <p:cNvPr id="451" name="Shape 451"/>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users view any of the aforementioned forms or tables etc, from their accounts, they will see a button that indicates that they can print a physical copy of this data.</a:t>
            </a:r>
          </a:p>
          <a:p>
            <a:pPr marL="179387" lvl="0" indent="-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Clicking the button correctly formats the page to be printed and then proceeds to do so.</a:t>
            </a:r>
          </a:p>
        </p:txBody>
      </p:sp>
      <p:sp>
        <p:nvSpPr>
          <p:cNvPr id="452" name="Shape 452"/>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4</a:t>
            </a:r>
          </a:p>
        </p:txBody>
      </p:sp>
      <p:sp>
        <p:nvSpPr>
          <p:cNvPr id="453" name="Shape 453"/>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5</a:t>
            </a:r>
          </a:p>
        </p:txBody>
      </p:sp>
      <p:sp>
        <p:nvSpPr>
          <p:cNvPr id="454" name="Shape 45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Might be useful for printing out that month’s calendar,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207115" y="867508"/>
            <a:ext cx="9585600" cy="5258700"/>
          </a:xfrm>
          <a:prstGeom prst="rect">
            <a:avLst/>
          </a:prstGeom>
          <a:noFill/>
          <a:ln>
            <a:noFill/>
          </a:ln>
        </p:spPr>
        <p:txBody>
          <a:bodyPr lIns="91425" tIns="45700" rIns="91425" bIns="45700" anchor="t" anchorCtr="0">
            <a:noAutofit/>
          </a:bodyPr>
          <a:lstStyle/>
          <a:p>
            <a:pPr marL="0" lvl="0" indent="0" rtl="0">
              <a:spcBef>
                <a:spcPts val="900"/>
              </a:spcBef>
              <a:buClr>
                <a:schemeClr val="dk1"/>
              </a:buClr>
              <a:buSzPct val="25000"/>
              <a:buFont typeface="Arial"/>
              <a:buNone/>
            </a:pPr>
            <a:r>
              <a:rPr lang="en-AU" sz="2000" b="1" u="sng"/>
              <a:t>Students</a:t>
            </a:r>
            <a:r>
              <a:rPr lang="en-AU" sz="2000"/>
              <a:t> – </a:t>
            </a:r>
            <a:r>
              <a:rPr lang="en-AU" sz="1700"/>
              <a:t>Must be 18+ and required to stay in the centre throughout the course duration. New or Old:</a:t>
            </a:r>
          </a:p>
          <a:p>
            <a:pPr marL="457200" marR="0" lvl="0" indent="0" algn="l" rtl="0">
              <a:spcBef>
                <a:spcPts val="0"/>
              </a:spcBef>
              <a:spcAft>
                <a:spcPts val="0"/>
              </a:spcAft>
              <a:buClr>
                <a:schemeClr val="dk1"/>
              </a:buClr>
              <a:buSzPct val="25000"/>
              <a:buFont typeface="Arial"/>
              <a:buNone/>
            </a:pPr>
            <a:r>
              <a:rPr lang="en-AU" sz="1800" u="sng"/>
              <a:t>New Student</a:t>
            </a:r>
            <a:r>
              <a:rPr lang="en-AU" sz="2000" b="0" i="0" u="none" strike="noStrike" cap="none">
                <a:solidFill>
                  <a:schemeClr val="dk1"/>
                </a:solidFill>
                <a:latin typeface="Calibri"/>
                <a:ea typeface="Calibri"/>
                <a:cs typeface="Calibri"/>
                <a:sym typeface="Calibri"/>
              </a:rPr>
              <a:t> – </a:t>
            </a:r>
            <a:r>
              <a:rPr lang="en-AU" sz="1700"/>
              <a:t>Students new to the centre, who have never participated in a session before.</a:t>
            </a:r>
          </a:p>
          <a:p>
            <a:pPr marL="457200" marR="0" lvl="0" indent="0" algn="l" rtl="0">
              <a:spcBef>
                <a:spcPts val="900"/>
              </a:spcBef>
              <a:buClr>
                <a:schemeClr val="dk1"/>
              </a:buClr>
              <a:buSzPct val="25000"/>
              <a:buFont typeface="Arial"/>
              <a:buNone/>
            </a:pPr>
            <a:r>
              <a:rPr lang="en-AU" sz="1800" u="sng"/>
              <a:t>Old Student</a:t>
            </a:r>
            <a:r>
              <a:rPr lang="en-AU" sz="2000"/>
              <a:t> </a:t>
            </a:r>
            <a:r>
              <a:rPr lang="en-AU" sz="2000" b="0" i="0" u="none" strike="noStrike" cap="none">
                <a:solidFill>
                  <a:schemeClr val="dk1"/>
                </a:solidFill>
                <a:latin typeface="Calibri"/>
                <a:ea typeface="Calibri"/>
                <a:cs typeface="Calibri"/>
                <a:sym typeface="Calibri"/>
              </a:rPr>
              <a:t>– </a:t>
            </a:r>
            <a:r>
              <a:rPr lang="en-AU" sz="1700"/>
              <a:t>Students who have completed at least one 10 day course at the centre.</a:t>
            </a:r>
          </a:p>
          <a:p>
            <a:pPr marL="0" lvl="0" indent="0" rtl="0">
              <a:spcBef>
                <a:spcPts val="900"/>
              </a:spcBef>
              <a:buClr>
                <a:schemeClr val="dk1"/>
              </a:buClr>
              <a:buSzPct val="25000"/>
              <a:buFont typeface="Arial"/>
              <a:buNone/>
            </a:pPr>
            <a:endParaRPr sz="2000" b="1" u="sng"/>
          </a:p>
          <a:p>
            <a:pPr marL="0" lvl="0" indent="0" rtl="0">
              <a:spcBef>
                <a:spcPts val="900"/>
              </a:spcBef>
              <a:buClr>
                <a:schemeClr val="dk1"/>
              </a:buClr>
              <a:buSzPct val="25000"/>
              <a:buFont typeface="Arial"/>
              <a:buNone/>
            </a:pPr>
            <a:r>
              <a:rPr lang="en-AU" sz="2000" b="1" u="sng"/>
              <a:t>Server</a:t>
            </a:r>
            <a:r>
              <a:rPr lang="en-AU" sz="2000"/>
              <a:t> – </a:t>
            </a:r>
            <a:r>
              <a:rPr lang="en-AU" sz="1700"/>
              <a:t>A person can register to be a server. Only old students are allowed to serve in a course.</a:t>
            </a:r>
          </a:p>
          <a:p>
            <a:pPr marL="457200" lvl="0" indent="0" rtl="0">
              <a:spcBef>
                <a:spcPts val="900"/>
              </a:spcBef>
              <a:buClr>
                <a:schemeClr val="dk1"/>
              </a:buClr>
              <a:buSzPct val="25000"/>
              <a:buFont typeface="Arial"/>
              <a:buNone/>
            </a:pPr>
            <a:r>
              <a:rPr lang="en-AU" sz="1800" u="sng"/>
              <a:t>Assitant Teacher</a:t>
            </a:r>
            <a:r>
              <a:rPr lang="en-AU" sz="2000"/>
              <a:t> – </a:t>
            </a:r>
            <a:r>
              <a:rPr lang="en-AU" sz="1700"/>
              <a:t>Are required in the course for guidance and for the supervision of students.</a:t>
            </a:r>
          </a:p>
          <a:p>
            <a:pPr marL="457200" lvl="0" indent="0" rtl="0">
              <a:spcBef>
                <a:spcPts val="900"/>
              </a:spcBef>
              <a:buClr>
                <a:schemeClr val="dk1"/>
              </a:buClr>
              <a:buSzPct val="25000"/>
              <a:buFont typeface="Arial"/>
              <a:buNone/>
            </a:pPr>
            <a:r>
              <a:rPr lang="en-AU" sz="1800" u="sng"/>
              <a:t>Kitchen Help</a:t>
            </a:r>
            <a:r>
              <a:rPr lang="en-AU" sz="2000"/>
              <a:t> – </a:t>
            </a:r>
            <a:r>
              <a:rPr lang="en-AU" sz="1700"/>
              <a:t>Servers who operate the kitchen, and tend to cooking, cleaning, etc.</a:t>
            </a:r>
          </a:p>
          <a:p>
            <a:pPr marL="457200" lvl="0" indent="0" rtl="0">
              <a:spcBef>
                <a:spcPts val="900"/>
              </a:spcBef>
              <a:buClr>
                <a:schemeClr val="dk1"/>
              </a:buClr>
              <a:buSzPct val="25000"/>
              <a:buFont typeface="Arial"/>
              <a:buNone/>
            </a:pPr>
            <a:r>
              <a:rPr lang="en-AU" sz="1800" u="sng"/>
              <a:t>Manager</a:t>
            </a:r>
            <a:r>
              <a:rPr lang="en-AU" sz="2000"/>
              <a:t> – </a:t>
            </a:r>
            <a:r>
              <a:rPr lang="en-AU" sz="1700"/>
              <a:t>In charge of Managing the students, the course, and the centre itself.</a:t>
            </a:r>
          </a:p>
          <a:p>
            <a:pPr marL="0" lvl="0" indent="0" rtl="0">
              <a:spcBef>
                <a:spcPts val="900"/>
              </a:spcBef>
              <a:buClr>
                <a:schemeClr val="dk1"/>
              </a:buClr>
              <a:buSzPct val="25000"/>
              <a:buFont typeface="Arial"/>
              <a:buNone/>
            </a:pPr>
            <a:endParaRPr sz="2000" b="1" u="sng"/>
          </a:p>
          <a:p>
            <a:pPr marL="0" lvl="0" indent="0" rtl="0">
              <a:spcBef>
                <a:spcPts val="900"/>
              </a:spcBef>
              <a:buClr>
                <a:schemeClr val="dk1"/>
              </a:buClr>
              <a:buSzPct val="25000"/>
              <a:buFont typeface="Arial"/>
              <a:buNone/>
            </a:pPr>
            <a:r>
              <a:rPr lang="en-AU" sz="2000" b="1" u="sng"/>
              <a:t>Web Developer</a:t>
            </a:r>
            <a:r>
              <a:rPr lang="en-AU" sz="2000"/>
              <a:t> – </a:t>
            </a:r>
            <a:r>
              <a:rPr lang="en-AU" sz="1700"/>
              <a:t>Part of the development team, developing the system for the client.</a:t>
            </a:r>
          </a:p>
        </p:txBody>
      </p:sp>
      <p:sp>
        <p:nvSpPr>
          <p:cNvPr id="103" name="Shape 103"/>
          <p:cNvSpPr/>
          <p:nvPr/>
        </p:nvSpPr>
        <p:spPr>
          <a:xfrm>
            <a:off x="101504" y="109409"/>
            <a:ext cx="969117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a:solidFill>
                  <a:schemeClr val="lt1"/>
                </a:solidFill>
                <a:latin typeface="Calibri"/>
                <a:ea typeface="Calibri"/>
                <a:cs typeface="Calibri"/>
                <a:sym typeface="Calibri"/>
              </a:rPr>
              <a:t>System Roles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19</a:t>
            </a:r>
          </a:p>
        </p:txBody>
      </p:sp>
      <p:sp>
        <p:nvSpPr>
          <p:cNvPr id="460" name="Shape 46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Managers personal Calendar</a:t>
            </a:r>
          </a:p>
        </p:txBody>
      </p:sp>
      <p:sp>
        <p:nvSpPr>
          <p:cNvPr id="461" name="Shape 461"/>
          <p:cNvSpPr/>
          <p:nvPr/>
        </p:nvSpPr>
        <p:spPr>
          <a:xfrm>
            <a:off x="39150" y="822473"/>
            <a:ext cx="9828000" cy="17544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t>As a manager I would like to be able to have access to a calendar that gives me a representation of all past, present and future months, where I can view statistics on weekly, monthly and yearly attendance so that I can manage the business more effectively.</a:t>
            </a:r>
          </a:p>
          <a:p>
            <a:pPr marL="0" marR="0" lvl="0" indent="0" algn="l" rtl="0">
              <a:spcBef>
                <a:spcPts val="0"/>
              </a:spcBef>
              <a:buNone/>
            </a:pPr>
            <a:endParaRPr sz="2400"/>
          </a:p>
          <a:p>
            <a:pPr marL="0" marR="0" lvl="0" indent="0" algn="l" rtl="0">
              <a:spcBef>
                <a:spcPts val="0"/>
              </a:spcBef>
              <a:buNone/>
            </a:pPr>
            <a:endParaRPr sz="2400"/>
          </a:p>
        </p:txBody>
      </p:sp>
      <p:sp>
        <p:nvSpPr>
          <p:cNvPr id="462" name="Shape 462"/>
          <p:cNvSpPr/>
          <p:nvPr/>
        </p:nvSpPr>
        <p:spPr>
          <a:xfrm>
            <a:off x="39150" y="2576872"/>
            <a:ext cx="9828000" cy="23787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manager has access to a page that presents a statistics on attend for every month of the year, for the past, present and future.</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On each calendar off to the side it has subsections like ‘classes in progress’, ‘upcoming classes’, ‘past classes/courses’.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Within each subsections, it displays the name of the allocated servers, as well as a list of the people that are in the class.</a:t>
            </a:r>
          </a:p>
        </p:txBody>
      </p:sp>
      <p:sp>
        <p:nvSpPr>
          <p:cNvPr id="463" name="Shape 463"/>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5</a:t>
            </a:r>
          </a:p>
        </p:txBody>
      </p:sp>
      <p:sp>
        <p:nvSpPr>
          <p:cNvPr id="464" name="Shape 464"/>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4</a:t>
            </a:r>
          </a:p>
        </p:txBody>
      </p:sp>
      <p:sp>
        <p:nvSpPr>
          <p:cNvPr id="465" name="Shape 465"/>
          <p:cNvSpPr/>
          <p:nvPr/>
        </p:nvSpPr>
        <p:spPr>
          <a:xfrm>
            <a:off x="39000" y="4955577"/>
            <a:ext cx="9828000" cy="19722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66687" algn="l" rtl="0">
              <a:spcBef>
                <a:spcPts val="0"/>
              </a:spcBef>
              <a:buClr>
                <a:schemeClr val="dk1"/>
              </a:buClr>
              <a:buSzPct val="100000"/>
              <a:buFont typeface="Arial"/>
              <a:buChar char="•"/>
            </a:pPr>
            <a:r>
              <a:rPr lang="en-AU" sz="1800">
                <a:solidFill>
                  <a:schemeClr val="dk1"/>
                </a:solidFill>
              </a:rPr>
              <a:t>Possibly for each subsection you have an associated color for ‘classes in progress’, ‘upcoming classes’ etc, possible also </a:t>
            </a:r>
            <a:r>
              <a:rPr lang="en-AU" sz="2000">
                <a:solidFill>
                  <a:schemeClr val="dk1"/>
                </a:solidFill>
                <a:latin typeface="Calibri"/>
                <a:ea typeface="Calibri"/>
                <a:cs typeface="Calibri"/>
                <a:sym typeface="Calibri"/>
              </a:rPr>
              <a:t>with computed statistical data with.</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Perhaps when you hover over a certain day on the calendar it displays the total number of people attending their centre that day. This would be good when it comes finding what parts of the year show to have attendance trends.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Clr>
                <a:srgbClr val="000000"/>
              </a:buClr>
              <a:buSzPct val="25000"/>
              <a:buFont typeface="Arial"/>
              <a:buNone/>
            </a:pPr>
            <a:r>
              <a:rPr lang="en-AU" dirty="0"/>
              <a:t>Release 3: Mobile Support</a:t>
            </a:r>
          </a:p>
        </p:txBody>
      </p:sp>
      <p:sp>
        <p:nvSpPr>
          <p:cNvPr id="421" name="Shape 421"/>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0" lvl="0" indent="-69850" algn="ctr">
              <a:spcBef>
                <a:spcPts val="0"/>
              </a:spcBef>
              <a:buClr>
                <a:schemeClr val="dk1"/>
              </a:buClr>
              <a:buSzPct val="25000"/>
              <a:buFont typeface="Arial"/>
              <a:buNone/>
            </a:pPr>
            <a:endParaRPr sz="4400" dirty="0"/>
          </a:p>
          <a:p>
            <a:pPr lvl="0">
              <a:spcBef>
                <a:spcPts val="0"/>
              </a:spcBef>
              <a:buNone/>
            </a:pPr>
            <a:endParaRPr sz="4400" dirty="0"/>
          </a:p>
        </p:txBody>
      </p:sp>
    </p:spTree>
    <p:extLst>
      <p:ext uri="{BB962C8B-B14F-4D97-AF65-F5344CB8AC3E}">
        <p14:creationId xmlns:p14="http://schemas.microsoft.com/office/powerpoint/2010/main" val="3535488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dirty="0">
                <a:solidFill>
                  <a:schemeClr val="dk1"/>
                </a:solidFill>
                <a:latin typeface="Calibri"/>
                <a:ea typeface="Calibri"/>
                <a:cs typeface="Calibri"/>
                <a:sym typeface="Calibri"/>
              </a:rPr>
              <a:t>Story ID </a:t>
            </a:r>
            <a:r>
              <a:rPr lang="en-AU" sz="2000" dirty="0">
                <a:solidFill>
                  <a:schemeClr val="dk1"/>
                </a:solidFill>
                <a:latin typeface="Calibri"/>
                <a:ea typeface="Calibri"/>
                <a:cs typeface="Calibri"/>
                <a:sym typeface="Calibri"/>
              </a:rPr>
              <a:t>43</a:t>
            </a:r>
          </a:p>
        </p:txBody>
      </p:sp>
      <p:sp>
        <p:nvSpPr>
          <p:cNvPr id="427" name="Shape 42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dirty="0">
                <a:solidFill>
                  <a:schemeClr val="lt1"/>
                </a:solidFill>
                <a:latin typeface="Calibri"/>
                <a:ea typeface="Calibri"/>
                <a:cs typeface="Calibri"/>
                <a:sym typeface="Calibri"/>
              </a:rPr>
              <a:t>Mobile Support</a:t>
            </a:r>
          </a:p>
        </p:txBody>
      </p:sp>
      <p:sp>
        <p:nvSpPr>
          <p:cNvPr id="428" name="Shape 428"/>
          <p:cNvSpPr/>
          <p:nvPr/>
        </p:nvSpPr>
        <p:spPr>
          <a:xfrm>
            <a:off x="39150" y="822474"/>
            <a:ext cx="9828000" cy="27174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lnSpc>
                <a:spcPct val="115000"/>
              </a:lnSpc>
              <a:spcBef>
                <a:spcPts val="0"/>
              </a:spcBef>
              <a:buNone/>
            </a:pPr>
            <a:r>
              <a:rPr lang="en-AU" sz="2400" dirty="0">
                <a:solidFill>
                  <a:schemeClr val="dk1"/>
                </a:solidFill>
                <a:latin typeface="Calibri"/>
                <a:ea typeface="Calibri"/>
                <a:cs typeface="Calibri"/>
                <a:sym typeface="Calibri"/>
              </a:rPr>
              <a:t>As a user I would like to be able to access the website, and all of it’s features from my smartphone/tablet device.</a:t>
            </a:r>
            <a:endParaRPr sz="2400" dirty="0">
              <a:solidFill>
                <a:schemeClr val="dk1"/>
              </a:solidFill>
              <a:latin typeface="Calibri"/>
              <a:ea typeface="Calibri"/>
              <a:cs typeface="Calibri"/>
              <a:sym typeface="Calibri"/>
            </a:endParaRPr>
          </a:p>
        </p:txBody>
      </p:sp>
      <p:sp>
        <p:nvSpPr>
          <p:cNvPr id="429" name="Shape 429"/>
          <p:cNvSpPr/>
          <p:nvPr/>
        </p:nvSpPr>
        <p:spPr>
          <a:xfrm>
            <a:off x="39150" y="3673975"/>
            <a:ext cx="9828000" cy="14985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Acceptance Criteria</a:t>
            </a:r>
          </a:p>
          <a:p>
            <a:pPr marL="179387" marR="0" lvl="0" indent="-141287" algn="l" rtl="0">
              <a:spcBef>
                <a:spcPts val="0"/>
              </a:spcBef>
              <a:buClr>
                <a:schemeClr val="dk1"/>
              </a:buClr>
              <a:buFont typeface="Arial"/>
              <a:buChar char="•"/>
            </a:pPr>
            <a:r>
              <a:rPr lang="en-AU" dirty="0">
                <a:solidFill>
                  <a:schemeClr val="dk1"/>
                </a:solidFill>
                <a:latin typeface="Calibri"/>
                <a:ea typeface="Calibri"/>
                <a:cs typeface="Calibri"/>
                <a:sym typeface="Calibri"/>
              </a:rPr>
              <a:t>All features of website are accessible from a mobile device.</a:t>
            </a:r>
          </a:p>
          <a:p>
            <a:pPr marL="179387" marR="0" lvl="0" indent="-141287" algn="l" rtl="0">
              <a:spcBef>
                <a:spcPts val="0"/>
              </a:spcBef>
              <a:buClr>
                <a:schemeClr val="dk1"/>
              </a:buClr>
              <a:buFont typeface="Arial"/>
              <a:buChar char="•"/>
            </a:pPr>
            <a:r>
              <a:rPr lang="en-AU" dirty="0">
                <a:solidFill>
                  <a:schemeClr val="dk1"/>
                </a:solidFill>
                <a:latin typeface="Calibri"/>
                <a:ea typeface="Calibri"/>
                <a:cs typeface="Calibri"/>
                <a:sym typeface="Calibri"/>
              </a:rPr>
              <a:t>None of the page elements are displayed incorrectly or squished due to devices screen resolution.</a:t>
            </a:r>
          </a:p>
        </p:txBody>
      </p:sp>
      <p:sp>
        <p:nvSpPr>
          <p:cNvPr id="430" name="Shape 430"/>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dirty="0">
                <a:solidFill>
                  <a:schemeClr val="dk1"/>
                </a:solidFill>
                <a:latin typeface="Calibri"/>
                <a:ea typeface="Calibri"/>
                <a:cs typeface="Calibri"/>
                <a:sym typeface="Calibri"/>
              </a:rPr>
              <a:t>SP: 13</a:t>
            </a:r>
          </a:p>
        </p:txBody>
      </p:sp>
      <p:sp>
        <p:nvSpPr>
          <p:cNvPr id="431" name="Shape 431"/>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dirty="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dirty="0">
                <a:solidFill>
                  <a:schemeClr val="dk1"/>
                </a:solidFill>
                <a:latin typeface="Calibri"/>
                <a:ea typeface="Calibri"/>
                <a:cs typeface="Calibri"/>
                <a:sym typeface="Calibri"/>
              </a:rPr>
              <a:t>5</a:t>
            </a:r>
          </a:p>
        </p:txBody>
      </p:sp>
      <p:sp>
        <p:nvSpPr>
          <p:cNvPr id="432" name="Shape 432"/>
          <p:cNvSpPr/>
          <p:nvPr/>
        </p:nvSpPr>
        <p:spPr>
          <a:xfrm>
            <a:off x="39150" y="5315173"/>
            <a:ext cx="9828000" cy="14334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dirty="0">
                <a:solidFill>
                  <a:schemeClr val="dk1"/>
                </a:solidFill>
                <a:latin typeface="Calibri"/>
                <a:ea typeface="Calibri"/>
                <a:cs typeface="Calibri"/>
                <a:sym typeface="Calibri"/>
              </a:rPr>
              <a:t>Notes</a:t>
            </a:r>
          </a:p>
          <a:p>
            <a:pPr marL="457200" lvl="0" indent="-355600" rtl="0">
              <a:spcBef>
                <a:spcPts val="0"/>
              </a:spcBef>
              <a:buClr>
                <a:schemeClr val="dk1"/>
              </a:buClr>
              <a:buSzPct val="100000"/>
              <a:buChar char="●"/>
            </a:pPr>
            <a:r>
              <a:rPr lang="en-AU" sz="2000" dirty="0">
                <a:solidFill>
                  <a:schemeClr val="dk1"/>
                </a:solidFill>
                <a:latin typeface="Calibri"/>
                <a:ea typeface="Calibri"/>
                <a:cs typeface="Calibri"/>
                <a:sym typeface="Calibri"/>
              </a:rPr>
              <a:t>May require separate mobile version of site for those devices.</a:t>
            </a:r>
          </a:p>
          <a:p>
            <a:pPr marL="457200" lvl="0" indent="-355600" rtl="0">
              <a:spcBef>
                <a:spcPts val="0"/>
              </a:spcBef>
              <a:buClr>
                <a:schemeClr val="dk1"/>
              </a:buClr>
              <a:buSzPct val="100000"/>
              <a:buChar char="●"/>
            </a:pPr>
            <a:r>
              <a:rPr lang="en-AU" sz="2000" dirty="0">
                <a:solidFill>
                  <a:schemeClr val="dk1"/>
                </a:solidFill>
                <a:latin typeface="Calibri"/>
                <a:ea typeface="Calibri"/>
                <a:cs typeface="Calibri"/>
                <a:sym typeface="Calibri"/>
              </a:rPr>
              <a:t>Would also require a bit of testing on other devices </a:t>
            </a:r>
          </a:p>
        </p:txBody>
      </p:sp>
    </p:spTree>
    <p:extLst>
      <p:ext uri="{BB962C8B-B14F-4D97-AF65-F5344CB8AC3E}">
        <p14:creationId xmlns:p14="http://schemas.microsoft.com/office/powerpoint/2010/main" val="30643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rtl="0">
              <a:spcBef>
                <a:spcPts val="0"/>
              </a:spcBef>
              <a:buNone/>
            </a:pPr>
            <a:r>
              <a:rPr lang="en-AU" sz="2400">
                <a:solidFill>
                  <a:srgbClr val="CC0000"/>
                </a:solidFill>
              </a:rPr>
              <a:t>Info to Consider</a:t>
            </a:r>
          </a:p>
        </p:txBody>
      </p:sp>
      <p:sp>
        <p:nvSpPr>
          <p:cNvPr id="109" name="Shape 109"/>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lvl="0" rtl="0">
              <a:spcBef>
                <a:spcPts val="0"/>
              </a:spcBef>
              <a:buNone/>
            </a:pPr>
            <a:r>
              <a:rPr lang="en-AU" sz="3000"/>
              <a:t>Priority 1 to 5</a:t>
            </a:r>
            <a:r>
              <a:rPr lang="en-AU"/>
              <a:t> </a:t>
            </a:r>
            <a:r>
              <a:rPr lang="en-AU" sz="1800"/>
              <a:t>(1 being the highest)</a:t>
            </a:r>
          </a:p>
          <a:p>
            <a:pPr marL="0" lvl="0" indent="0" rtl="0">
              <a:spcBef>
                <a:spcPts val="0"/>
              </a:spcBef>
              <a:buNone/>
            </a:pPr>
            <a:endParaRPr sz="1800"/>
          </a:p>
          <a:p>
            <a:pPr lvl="0" rtl="0">
              <a:spcBef>
                <a:spcPts val="0"/>
              </a:spcBef>
              <a:buNone/>
            </a:pPr>
            <a:r>
              <a:rPr lang="en-AU" sz="3000"/>
              <a:t>Story Points 1</a:t>
            </a:r>
            <a:r>
              <a:rPr lang="en-AU" sz="1800"/>
              <a:t>(4hrs)</a:t>
            </a:r>
            <a:r>
              <a:rPr lang="en-AU" sz="3000"/>
              <a:t>, 2</a:t>
            </a:r>
            <a:r>
              <a:rPr lang="en-AU" sz="1800"/>
              <a:t>(8hrs)</a:t>
            </a:r>
            <a:r>
              <a:rPr lang="en-AU" sz="3000"/>
              <a:t>, 3</a:t>
            </a:r>
            <a:r>
              <a:rPr lang="en-AU" sz="1800"/>
              <a:t>(12hrs)</a:t>
            </a:r>
            <a:r>
              <a:rPr lang="en-AU" sz="3000"/>
              <a:t>, 5</a:t>
            </a:r>
            <a:r>
              <a:rPr lang="en-AU" sz="1800"/>
              <a:t>(20hrs)</a:t>
            </a:r>
            <a:r>
              <a:rPr lang="en-AU" sz="3000"/>
              <a:t>, 8</a:t>
            </a:r>
            <a:r>
              <a:rPr lang="en-AU" sz="1800"/>
              <a:t>(32hrs)</a:t>
            </a:r>
            <a:r>
              <a:rPr lang="en-AU" sz="3000"/>
              <a:t>, 13</a:t>
            </a:r>
            <a:r>
              <a:rPr lang="en-AU" sz="1800"/>
              <a:t>(52hrs)</a:t>
            </a:r>
            <a:r>
              <a:rPr lang="en-AU" sz="3000"/>
              <a:t>, 20</a:t>
            </a:r>
            <a:r>
              <a:rPr lang="en-AU" sz="1800"/>
              <a:t>(80hrs)</a:t>
            </a:r>
          </a:p>
          <a:p>
            <a:pPr lvl="0" rtl="0">
              <a:spcBef>
                <a:spcPts val="0"/>
              </a:spcBef>
              <a:buNone/>
            </a:pPr>
            <a:endParaRPr sz="1800"/>
          </a:p>
          <a:p>
            <a:pPr lvl="0" rtl="0">
              <a:spcBef>
                <a:spcPts val="0"/>
              </a:spcBef>
              <a:buNone/>
            </a:pPr>
            <a:r>
              <a:rPr lang="en-AU" sz="3000"/>
              <a:t>Acceptance criteria:</a:t>
            </a:r>
            <a:r>
              <a:rPr lang="en-AU" sz="1800"/>
              <a:t> Things that can be tested to ensure the story has been successfully implemented.</a:t>
            </a:r>
          </a:p>
          <a:p>
            <a:pPr lvl="0" rtl="0">
              <a:spcBef>
                <a:spcPts val="0"/>
              </a:spcBef>
              <a:buNone/>
            </a:pPr>
            <a:endParaRPr sz="1800"/>
          </a:p>
          <a:p>
            <a:pPr marL="203200" lvl="0" indent="0" rtl="0">
              <a:spcBef>
                <a:spcPts val="0"/>
              </a:spcBef>
              <a:buNone/>
            </a:pPr>
            <a:r>
              <a:rPr lang="en-AU" sz="3000"/>
              <a:t>Notes: </a:t>
            </a:r>
            <a:r>
              <a:rPr lang="en-AU" sz="1800"/>
              <a:t>implementation notes for the development team, used to explain our thinking.</a:t>
            </a:r>
          </a:p>
          <a:p>
            <a:pPr lvl="0" rtl="0">
              <a:spcBef>
                <a:spcPts val="0"/>
              </a:spcBef>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95300" y="274637"/>
            <a:ext cx="8915400" cy="1143000"/>
          </a:xfrm>
          <a:prstGeom prst="rect">
            <a:avLst/>
          </a:prstGeom>
        </p:spPr>
        <p:txBody>
          <a:bodyPr lIns="91425" tIns="91425" rIns="91425" bIns="91425" anchor="ctr" anchorCtr="0">
            <a:noAutofit/>
          </a:bodyPr>
          <a:lstStyle/>
          <a:p>
            <a:pPr lvl="0">
              <a:spcBef>
                <a:spcPts val="0"/>
              </a:spcBef>
              <a:buNone/>
            </a:pPr>
            <a:r>
              <a:rPr lang="en-AU"/>
              <a:t>Release 1: Website Usability</a:t>
            </a:r>
          </a:p>
        </p:txBody>
      </p:sp>
      <p:sp>
        <p:nvSpPr>
          <p:cNvPr id="115" name="Shape 115"/>
          <p:cNvSpPr txBox="1">
            <a:spLocks noGrp="1"/>
          </p:cNvSpPr>
          <p:nvPr>
            <p:ph type="body" idx="1"/>
          </p:nvPr>
        </p:nvSpPr>
        <p:spPr>
          <a:xfrm>
            <a:off x="495300" y="1600200"/>
            <a:ext cx="8915400" cy="4526100"/>
          </a:xfrm>
          <a:prstGeom prst="rect">
            <a:avLst/>
          </a:prstGeom>
        </p:spPr>
        <p:txBody>
          <a:bodyPr lIns="91425" tIns="91425" rIns="91425" bIns="91425" anchor="t" anchorCtr="0">
            <a:noAutofit/>
          </a:bodyPr>
          <a:lstStyle/>
          <a:p>
            <a:pPr marL="0" lvl="0" indent="-69850" algn="l">
              <a:spcBef>
                <a:spcPts val="0"/>
              </a:spcBef>
              <a:buClr>
                <a:schemeClr val="dk1"/>
              </a:buClr>
              <a:buSzPct val="34375"/>
              <a:buFont typeface="Arial"/>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5</a:t>
            </a:r>
          </a:p>
        </p:txBody>
      </p:sp>
      <p:sp>
        <p:nvSpPr>
          <p:cNvPr id="121" name="Shape 12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Customer website usability</a:t>
            </a:r>
          </a:p>
        </p:txBody>
      </p:sp>
      <p:sp>
        <p:nvSpPr>
          <p:cNvPr id="122" name="Shape 122"/>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lvl="0" rtl="0">
              <a:spcBef>
                <a:spcPts val="0"/>
              </a:spcBef>
              <a:buSzPct val="25000"/>
              <a:buNone/>
            </a:pPr>
            <a:r>
              <a:rPr lang="en-AU" sz="2400">
                <a:solidFill>
                  <a:schemeClr val="dk1"/>
                </a:solidFill>
                <a:latin typeface="Calibri"/>
                <a:ea typeface="Calibri"/>
                <a:cs typeface="Calibri"/>
                <a:sym typeface="Calibri"/>
              </a:rPr>
              <a:t>As a customer I want a high usability and design consistency for the website so that I will be able to use it more effectively.</a:t>
            </a:r>
          </a:p>
        </p:txBody>
      </p:sp>
      <p:sp>
        <p:nvSpPr>
          <p:cNvPr id="123" name="Shape 123"/>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lvl="0" rtl="0">
              <a:spcBef>
                <a:spcPts val="0"/>
              </a:spcBef>
              <a:buNone/>
            </a:pPr>
            <a:r>
              <a:rPr lang="en-AU" sz="2000">
                <a:solidFill>
                  <a:schemeClr val="dk1"/>
                </a:solidFill>
                <a:latin typeface="Calibri"/>
                <a:ea typeface="Calibri"/>
                <a:cs typeface="Calibri"/>
                <a:sym typeface="Calibri"/>
              </a:rPr>
              <a:t>Acceptance Criteria</a:t>
            </a:r>
          </a:p>
          <a:p>
            <a:pPr marL="179387" lvl="0" indent="-179387" rtl="0">
              <a:spcBef>
                <a:spcPts val="0"/>
              </a:spcBef>
              <a:buClr>
                <a:schemeClr val="dk1"/>
              </a:buClr>
              <a:buSzPct val="100000"/>
              <a:buChar char="•"/>
            </a:pPr>
            <a:r>
              <a:rPr lang="en-AU" sz="2000">
                <a:solidFill>
                  <a:schemeClr val="dk1"/>
                </a:solidFill>
                <a:latin typeface="Calibri"/>
                <a:ea typeface="Calibri"/>
                <a:cs typeface="Calibri"/>
                <a:sym typeface="Calibri"/>
              </a:rPr>
              <a:t>Adherence to best practice UI/UX principles. (Possibly from https://www.usability.gov/)</a:t>
            </a:r>
          </a:p>
          <a:p>
            <a:pPr marL="179387" lvl="0" indent="-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Customer interaction while on the website is easy to follow</a:t>
            </a:r>
          </a:p>
          <a:p>
            <a:pPr marL="179387" lvl="0" indent="-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Doesn’t require javascript dependencies, works on your handheld device</a:t>
            </a:r>
          </a:p>
        </p:txBody>
      </p:sp>
      <p:sp>
        <p:nvSpPr>
          <p:cNvPr id="124" name="Shape 124"/>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13</a:t>
            </a:r>
          </a:p>
        </p:txBody>
      </p:sp>
      <p:sp>
        <p:nvSpPr>
          <p:cNvPr id="125" name="Shape 125"/>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126" name="Shape 12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lvl="0" indent="-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Consistent feel and same basic look to all web pages</a:t>
            </a:r>
          </a:p>
          <a:p>
            <a:pPr marL="179387" lvl="0" indent="-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Text is appropriately displayed (not too small, proper font/color/general text is not italics)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Simple, yet effective color palette (nothing to visually overpowering or distracting)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17</a:t>
            </a:r>
          </a:p>
        </p:txBody>
      </p:sp>
      <p:sp>
        <p:nvSpPr>
          <p:cNvPr id="132" name="Shape 13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Website Hosting</a:t>
            </a:r>
          </a:p>
        </p:txBody>
      </p:sp>
      <p:sp>
        <p:nvSpPr>
          <p:cNvPr id="133" name="Shape 133"/>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latin typeface="Calibri"/>
                <a:ea typeface="Calibri"/>
                <a:cs typeface="Calibri"/>
                <a:sym typeface="Calibri"/>
              </a:rPr>
              <a:t>As a manager I want to be able to update all aspects of the website without much effort </a:t>
            </a:r>
            <a:r>
              <a:rPr lang="en-AU" sz="2400">
                <a:solidFill>
                  <a:schemeClr val="dk1"/>
                </a:solidFill>
                <a:latin typeface="Calibri"/>
                <a:ea typeface="Calibri"/>
                <a:cs typeface="Calibri"/>
                <a:sym typeface="Calibri"/>
              </a:rPr>
              <a:t>so that customers/employees are not affected during those periods.</a:t>
            </a:r>
          </a:p>
        </p:txBody>
      </p:sp>
      <p:sp>
        <p:nvSpPr>
          <p:cNvPr id="134" name="Shape 134"/>
          <p:cNvSpPr/>
          <p:nvPr/>
        </p:nvSpPr>
        <p:spPr>
          <a:xfrm>
            <a:off x="39150" y="3335524"/>
            <a:ext cx="9828000" cy="19026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As a manager, they can control what happens with the organization of the classes. They would have the a higher level of permission when it comes to controlling the information on the website.</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Being able to update the website easily would allow the manager not to hire professional help.</a:t>
            </a:r>
          </a:p>
          <a:p>
            <a:pPr marR="0" lvl="0" algn="l" rtl="0">
              <a:spcBef>
                <a:spcPts val="0"/>
              </a:spcBef>
              <a:buNone/>
            </a:pPr>
            <a:r>
              <a:rPr lang="en-AU" sz="2000">
                <a:solidFill>
                  <a:schemeClr val="dk1"/>
                </a:solidFill>
                <a:latin typeface="Calibri"/>
                <a:ea typeface="Calibri"/>
                <a:cs typeface="Calibri"/>
                <a:sym typeface="Calibri"/>
              </a:rPr>
              <a:t> </a:t>
            </a:r>
          </a:p>
        </p:txBody>
      </p:sp>
      <p:sp>
        <p:nvSpPr>
          <p:cNvPr id="135" name="Shape 135"/>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5</a:t>
            </a:r>
          </a:p>
        </p:txBody>
      </p:sp>
      <p:sp>
        <p:nvSpPr>
          <p:cNvPr id="136" name="Shape 136"/>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1</a:t>
            </a:r>
          </a:p>
        </p:txBody>
      </p:sp>
      <p:sp>
        <p:nvSpPr>
          <p:cNvPr id="137" name="Shape 137"/>
          <p:cNvSpPr/>
          <p:nvPr/>
        </p:nvSpPr>
        <p:spPr>
          <a:xfrm>
            <a:off x="39152" y="52379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manager would be able to oversee what users are doing and control what’s happening on the website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18</a:t>
            </a:r>
          </a:p>
        </p:txBody>
      </p:sp>
      <p:sp>
        <p:nvSpPr>
          <p:cNvPr id="143" name="Shape 14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Accept Donations</a:t>
            </a:r>
          </a:p>
        </p:txBody>
      </p:sp>
      <p:sp>
        <p:nvSpPr>
          <p:cNvPr id="144" name="Shape 144"/>
          <p:cNvSpPr/>
          <p:nvPr/>
        </p:nvSpPr>
        <p:spPr>
          <a:xfrm>
            <a:off x="39152"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t>As a manager I want to see on the website that we accept donations, but not accepted through the website, so that we can get funding to maintain the facility.</a:t>
            </a:r>
          </a:p>
        </p:txBody>
      </p:sp>
      <p:sp>
        <p:nvSpPr>
          <p:cNvPr id="145" name="Shape 145"/>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Voluntary donations would be ‘advertised’ on the homepage in the top right hand corner.</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States that we run our business on donations but only accept donations through the business, not through the website</a:t>
            </a:r>
          </a:p>
        </p:txBody>
      </p:sp>
      <p:sp>
        <p:nvSpPr>
          <p:cNvPr id="146" name="Shape 146"/>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lvl="0" algn="ctr" rtl="0">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147" name="Shape 147"/>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Priority</a:t>
            </a:r>
          </a:p>
          <a:p>
            <a:pPr marL="0" marR="0" lvl="0" indent="0" algn="ctr" rtl="0">
              <a:spcBef>
                <a:spcPts val="0"/>
              </a:spcBef>
              <a:buSzPct val="25000"/>
              <a:buNone/>
            </a:pPr>
            <a:r>
              <a:rPr lang="en-AU" sz="2000">
                <a:solidFill>
                  <a:schemeClr val="dk1"/>
                </a:solidFill>
                <a:latin typeface="Calibri"/>
                <a:ea typeface="Calibri"/>
                <a:cs typeface="Calibri"/>
                <a:sym typeface="Calibri"/>
              </a:rPr>
              <a:t>5</a:t>
            </a:r>
          </a:p>
        </p:txBody>
      </p:sp>
      <p:sp>
        <p:nvSpPr>
          <p:cNvPr id="148" name="Shape 14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Basically just have a message, and a nice looking box displayed off to the right in one section of the homepage stating a message about how we accept donations.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Nice to have a ‘goal’ and amount of donations currently raised.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3780</Words>
  <Application>Microsoft Office PowerPoint</Application>
  <PresentationFormat>A4 Paper (210x297 mm)</PresentationFormat>
  <Paragraphs>398</Paragraphs>
  <Slides>42</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Meditation Centre Booking Website</vt:lpstr>
      <vt:lpstr>Project</vt:lpstr>
      <vt:lpstr>Minimum Requirements</vt:lpstr>
      <vt:lpstr>PowerPoint Presentation</vt:lpstr>
      <vt:lpstr>Info to Consider</vt:lpstr>
      <vt:lpstr>Release 1: Website Usability</vt:lpstr>
      <vt:lpstr>PowerPoint Presentation</vt:lpstr>
      <vt:lpstr>PowerPoint Presentation</vt:lpstr>
      <vt:lpstr>PowerPoint Presentation</vt:lpstr>
      <vt:lpstr>PowerPoint Presentation</vt:lpstr>
      <vt:lpstr>PowerPoint Presentation</vt:lpstr>
      <vt:lpstr>PowerPoint Presentation</vt:lpstr>
      <vt:lpstr>Release 1: Student Logins</vt:lpstr>
      <vt:lpstr>PowerPoint Presentation</vt:lpstr>
      <vt:lpstr>PowerPoint Presentation</vt:lpstr>
      <vt:lpstr>PowerPoint Presentation</vt:lpstr>
      <vt:lpstr>Release 1: Bookings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Release 2: Tests</vt:lpstr>
      <vt:lpstr>PowerPoint Presentation</vt:lpstr>
      <vt:lpstr>Release 2: Teacher Logins</vt:lpstr>
      <vt:lpstr>PowerPoint Presentation</vt:lpstr>
      <vt:lpstr>PowerPoint Presentation</vt:lpstr>
      <vt:lpstr>Release 2: Manager Tasks</vt:lpstr>
      <vt:lpstr>PowerPoint Presentation</vt:lpstr>
      <vt:lpstr>PowerPoint Presentation</vt:lpstr>
      <vt:lpstr>PowerPoint Presentation</vt:lpstr>
      <vt:lpstr>PowerPoint Presentation</vt:lpstr>
      <vt:lpstr>PowerPoint Presentation</vt:lpstr>
      <vt:lpstr>Release 3: Calendar Integration</vt:lpstr>
      <vt:lpstr>PowerPoint Presentation</vt:lpstr>
      <vt:lpstr>PowerPoint Presentation</vt:lpstr>
      <vt:lpstr>PowerPoint Presentation</vt:lpstr>
      <vt:lpstr>PowerPoint Presentation</vt:lpstr>
      <vt:lpstr>Release 3: Mobile Support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Meditation Centre Booking Website</dc:title>
  <cp:lastModifiedBy>Jim Grant</cp:lastModifiedBy>
  <cp:revision>14</cp:revision>
  <dcterms:modified xsi:type="dcterms:W3CDTF">2016-09-08T06:49:54Z</dcterms:modified>
</cp:coreProperties>
</file>