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3.xml.rels" ContentType="application/vnd.openxmlformats-package.relationships+xml"/>
  <Override PartName="/ppt/notesSlides/notesSlide3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2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8.png" ContentType="image/png"/>
  <Override PartName="/ppt/media/image45.png" ContentType="image/png"/>
  <Override PartName="/ppt/media/image20.png" ContentType="image/png"/>
  <Override PartName="/ppt/media/image27.png" ContentType="image/png"/>
  <Override PartName="/ppt/media/image44.png" ContentType="image/png"/>
  <Override PartName="/ppt/media/image19.png" ContentType="image/png"/>
  <Override PartName="/ppt/media/image30.jpeg" ContentType="image/jpeg"/>
  <Override PartName="/ppt/media/image36.png" ContentType="image/png"/>
  <Override PartName="/ppt/media/image53.png" ContentType="image/png"/>
  <Override PartName="/ppt/media/image26.png" ContentType="image/png"/>
  <Override PartName="/ppt/media/image12.jpeg" ContentType="image/jpeg"/>
  <Override PartName="/ppt/media/image43.png" ContentType="image/png"/>
  <Override PartName="/ppt/media/image18.png" ContentType="image/png"/>
  <Override PartName="/ppt/media/image35.png" ContentType="image/png"/>
  <Override PartName="/ppt/media/image52.png" ContentType="image/png"/>
  <Override PartName="/ppt/media/image24.png" ContentType="image/png"/>
  <Override PartName="/ppt/media/image29.jpeg" ContentType="image/jpeg"/>
  <Override PartName="/ppt/media/image41.png" ContentType="image/png"/>
  <Override PartName="/ppt/media/image16.png" ContentType="image/png"/>
  <Override PartName="/ppt/media/image33.png" ContentType="image/png"/>
  <Override PartName="/ppt/media/image50.png" ContentType="image/png"/>
  <Override PartName="/ppt/media/image23.png" ContentType="image/png"/>
  <Override PartName="/ppt/media/image40.png" ContentType="image/png"/>
  <Override PartName="/ppt/media/image15.png" ContentType="image/png"/>
  <Override PartName="/ppt/media/image32.png" ContentType="image/png"/>
  <Override PartName="/ppt/media/image22.png" ContentType="image/png"/>
  <Override PartName="/ppt/media/image14.png" ContentType="image/png"/>
  <Override PartName="/ppt/media/image47.png" ContentType="image/png"/>
  <Override PartName="/ppt/media/image31.jpeg" ContentType="image/jpeg"/>
  <Override PartName="/ppt/media/image46.png" ContentType="image/png"/>
  <Override PartName="/ppt/media/image55.png" ContentType="image/png"/>
  <Override PartName="/ppt/media/image38.png" ContentType="image/png"/>
  <Override PartName="/ppt/media/image54.png" ContentType="image/png"/>
  <Override PartName="/ppt/media/image37.png" ContentType="image/png"/>
  <Override PartName="/ppt/media/image39.png" ContentType="image/png"/>
  <Override PartName="/ppt/media/image56.png" ContentType="image/png"/>
  <Override PartName="/ppt/media/image48.png" ContentType="image/png"/>
  <Override PartName="/ppt/media/image49.png" ContentType="image/png"/>
  <Override PartName="/ppt/media/image34.png" ContentType="image/png"/>
  <Override PartName="/ppt/media/image51.png" ContentType="image/png"/>
  <Override PartName="/ppt/media/image17.png" ContentType="image/png"/>
  <Override PartName="/ppt/media/image42.png" ContentType="image/png"/>
  <Override PartName="/ppt/media/image25.png" ContentType="image/png"/>
  <Override PartName="/ppt/media/image9.png" ContentType="image/png"/>
  <Override PartName="/ppt/media/image10.png" ContentType="image/png"/>
  <Override PartName="/ppt/media/image13.png" ContentType="image/png"/>
  <Override PartName="/ppt/media/image21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8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1.xml.rels" ContentType="application/vnd.openxmlformats-package.relationships+xml"/>
  <Override PartName="/ppt/slides/_rels/slide44.xml.rels" ContentType="application/vnd.openxmlformats-package.relationships+xml"/>
  <Override PartName="/ppt/slides/_rels/slide27.xml.rels" ContentType="application/vnd.openxmlformats-package.relationships+xml"/>
  <Override PartName="/ppt/slides/_rels/slide10.xml.rels" ContentType="application/vnd.openxmlformats-package.relationships+xml"/>
  <Override PartName="/ppt/slides/_rels/slide53.xml.rels" ContentType="application/vnd.openxmlformats-package.relationships+xml"/>
  <Override PartName="/ppt/slides/_rels/slide36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2.xml.rels" ContentType="application/vnd.openxmlformats-package.relationships+xml"/>
  <Override PartName="/ppt/slides/_rels/slide52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1.xml.rels" ContentType="application/vnd.openxmlformats-package.relationships+xml"/>
  <Override PartName="/ppt/slides/_rels/slide23.xml.rels" ContentType="application/vnd.openxmlformats-package.relationships+xml"/>
  <Override PartName="/ppt/slides/_rels/slide40.xml.rels" ContentType="application/vnd.openxmlformats-package.relationships+xml"/>
  <Override PartName="/ppt/slides/_rels/slide51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32.xml.rels" ContentType="application/vnd.openxmlformats-package.relationships+xml"/>
  <Override PartName="/ppt/slides/_rels/slide24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50.xml.rels" ContentType="application/vnd.openxmlformats-package.relationships+xml"/>
  <Override PartName="/ppt/slides/_rels/slide33.xml.rels" ContentType="application/vnd.openxmlformats-package.relationships+xml"/>
  <Override PartName="/ppt/slides/_rels/slide59.xml.rels" ContentType="application/vnd.openxmlformats-package.relationships+xml"/>
  <Override PartName="/ppt/slides/_rels/slide16.xml.rels" ContentType="application/vnd.openxmlformats-package.relationships+xml"/>
  <Override PartName="/ppt/slides/_rels/slide60.xml.rels" ContentType="application/vnd.openxmlformats-package.relationships+xml"/>
  <Override PartName="/ppt/slides/_rels/slide26.xml.rels" ContentType="application/vnd.openxmlformats-package.relationships+xml"/>
  <Override PartName="/ppt/slides/_rels/slide43.xml.rels" ContentType="application/vnd.openxmlformats-package.relationships+xml"/>
  <Override PartName="/ppt/slides/_rels/slide37.xml.rels" ContentType="application/vnd.openxmlformats-package.relationships+xml"/>
  <Override PartName="/ppt/slides/_rels/slide54.xml.rels" ContentType="application/vnd.openxmlformats-package.relationships+xml"/>
  <Override PartName="/ppt/slides/_rels/slide11.xml.rels" ContentType="application/vnd.openxmlformats-package.relationships+xml"/>
  <Override PartName="/ppt/slides/_rels/slide46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20.xml.rels" ContentType="application/vnd.openxmlformats-package.relationships+xml"/>
  <Override PartName="/ppt/slides/_rels/slide55.xml.rels" ContentType="application/vnd.openxmlformats-package.relationships+xml"/>
  <Override PartName="/ppt/slides/_rels/slide12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21.xml.rels" ContentType="application/vnd.openxmlformats-package.relationships+xml"/>
  <Override PartName="/ppt/slides/_rels/slide56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14.xml.rels" ContentType="application/vnd.openxmlformats-package.relationships+xml"/>
  <Override PartName="/ppt/slides/_rels/slide57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15.xml.rels" ContentType="application/vnd.openxmlformats-package.relationships+xml"/>
  <Override PartName="/ppt/slides/_rels/slide58.xml.rels" ContentType="application/vnd.openxmlformats-package.relationships+xml"/>
  <Override PartName="/ppt/slides/_rels/slide7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slides/slide17.xml" ContentType="application/vnd.openxmlformats-officedocument.presentationml.slide+xml"/>
  <Override PartName="/ppt/slides/slide51.xml" ContentType="application/vnd.openxmlformats-officedocument.presentationml.slide+xml"/>
  <Override PartName="/ppt/slides/slide34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3.xml" ContentType="application/vnd.openxmlformats-officedocument.presentationml.slide+xml"/>
  <Override PartName="/ppt/slides/slide19.xml" ContentType="application/vnd.openxmlformats-officedocument.presentationml.slide+xml"/>
  <Override PartName="/ppt/slides/slide36.xml" ContentType="application/vnd.openxmlformats-officedocument.presentationml.slide+xml"/>
  <Override PartName="/ppt/slides/slide62.xml" ContentType="application/vnd.openxmlformats-officedocument.presentationml.slide+xml"/>
  <Override PartName="/ppt/slides/slide45.xml" ContentType="application/vnd.openxmlformats-officedocument.presentationml.slide+xml"/>
  <Override PartName="/ppt/slides/slide28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61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35.xml" ContentType="application/vnd.openxmlformats-officedocument.presentationml.slide+xml"/>
  <Override PartName="/ppt/slides/slide52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s/slide37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21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8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59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</p:sldIdLst>
  <p:sldSz cx="12192000" cy="68580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slide" Target="slides/slide46.xml"/><Relationship Id="rId58" Type="http://schemas.openxmlformats.org/officeDocument/2006/relationships/slide" Target="slides/slide47.xml"/><Relationship Id="rId59" Type="http://schemas.openxmlformats.org/officeDocument/2006/relationships/slide" Target="slides/slide48.xml"/><Relationship Id="rId60" Type="http://schemas.openxmlformats.org/officeDocument/2006/relationships/slide" Target="slides/slide49.xml"/><Relationship Id="rId61" Type="http://schemas.openxmlformats.org/officeDocument/2006/relationships/slide" Target="slides/slide50.xml"/><Relationship Id="rId62" Type="http://schemas.openxmlformats.org/officeDocument/2006/relationships/slide" Target="slides/slide51.xml"/><Relationship Id="rId63" Type="http://schemas.openxmlformats.org/officeDocument/2006/relationships/slide" Target="slides/slide52.xml"/><Relationship Id="rId64" Type="http://schemas.openxmlformats.org/officeDocument/2006/relationships/slide" Target="slides/slide53.xml"/><Relationship Id="rId65" Type="http://schemas.openxmlformats.org/officeDocument/2006/relationships/slide" Target="slides/slide54.xml"/><Relationship Id="rId66" Type="http://schemas.openxmlformats.org/officeDocument/2006/relationships/slide" Target="slides/slide55.xml"/><Relationship Id="rId67" Type="http://schemas.openxmlformats.org/officeDocument/2006/relationships/slide" Target="slides/slide56.xml"/><Relationship Id="rId68" Type="http://schemas.openxmlformats.org/officeDocument/2006/relationships/slide" Target="slides/slide57.xml"/><Relationship Id="rId69" Type="http://schemas.openxmlformats.org/officeDocument/2006/relationships/slide" Target="slides/slide58.xml"/><Relationship Id="rId70" Type="http://schemas.openxmlformats.org/officeDocument/2006/relationships/slide" Target="slides/slide59.xml"/><Relationship Id="rId71" Type="http://schemas.openxmlformats.org/officeDocument/2006/relationships/slide" Target="slides/slide60.xml"/><Relationship Id="rId72" Type="http://schemas.openxmlformats.org/officeDocument/2006/relationships/slide" Target="slides/slide61.xml"/><Relationship Id="rId73" Type="http://schemas.openxmlformats.org/officeDocument/2006/relationships/slide" Target="slides/slide62.xml"/><Relationship Id="rId7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dt" idx="19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PlaceHolder 5"/>
          <p:cNvSpPr>
            <a:spLocks noGrp="1"/>
          </p:cNvSpPr>
          <p:nvPr>
            <p:ph type="ftr" idx="20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PlaceHolder 6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4C80E3A-0E16-4103-A3A0-2B17496E221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458640" y="720720"/>
            <a:ext cx="6397200" cy="359856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ldNum" idx="22"/>
          </p:nvPr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35A6641-EAAA-4FF6-9574-A118B7C273A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53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provides two functions: encryption and routing.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is essentially a distributed VPN.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1995: David Goldschlag, Mike Reed, Paul Syverson, at U.S. Naval Research Lab (NRL) ...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way to create internet connections that don't reveal who is talking to whom ... protect Navy operatives … the first research designs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prototypes of onion routing.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Early 2000s, Roger Dingledine ... NRL onion routing project with Syverson. Roger called it Tor,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which stood for The Onion Routing.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Nick Mathewson joined soon after.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It’s all about trust, folks.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Interestingly, we are at the ten-year mark after Snowden met with Greenwald, MacAskill, Poitras. Is it related that the Tor board swizzle happened *after* the Snowden thing?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entry point is local.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Your local ‘tor’ program connects with the fabric and provides a SOCKS proxy into that.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last part, after the “exit node” is visible to others. That part of your surfing can be profiled. But the exit node will vary, is used by others,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does not map back to you.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Layers … ogres have layers.”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use /etc/tor. It holds more than just the RC file.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run ‘tor’ under a service account. That ID owns the “state” content.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Note: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mode of operation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does not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make you a target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daemon can be started manually, via traditional Unix ‘init’ or via SystemD, or run as a co-process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(e.g., to support the Tor Browser)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Uses “socks4” at local TCP port 9050.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Make sure that DNS requests are handled by Tor. Running DNS through the proxy is not always the default, so you have to check it manually.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Important: Tor is not limited to web pages.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ANY TCP traffic can be relayed through Tor.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OpenSSH does not have built-in proxy support, but ‘netcat’ does and SSH can punt to ‘netcat’.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extends to Linux "console server" too.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Again, force DNS through the proxy.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filled-in hostname is a “.onion” hostname.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More on that in following slides.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X3270 has built-in proxy support. Yay!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Hidden services are thus named because they are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 visible (indeed, not even reachable) from the public internet.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 red links here! (Nothing outside Tor network.)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Bob is not accessed via an exit node.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Bob is hiding somewhere in the fabric.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There’s a private key (automatically generated)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a .onion hostname (derived from the key),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but Bob’s location is unknown.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Whoever maintains Bob can relocate him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(the key and related state files) to another physical host should the need arise.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https://2019.www.torproject.org/docs/onion-services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got this from footnotes in the Wikipedia page about Tor.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How is it that people trust SELinux from the NSA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yet they don't trust Tor from the US Navy?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got this from footnotes in the Wikipedia page about Tor.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is attacked by good guys to stop the bad guys.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is attacked by bad guys to stop the good guys.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itself is just a tool.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is also a potential threat to people and organizations which need (or just want)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ultimate control over end-user networking.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VM is a near neighbor (same DC) to the Linux Tor host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Define hidden services from Linux directed at VM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 define HS to *any* near neighbors,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thus VSE, MVS, TPF, other Linux, … anything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 changes needed to CP, CMS, MVS, TSO, etc.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There is no conflict between PKI (SSL/TLS) and Tor. You can run Tor without losing SSL service. The trust models between the two are the biggest operational difference. Tor is also stronger w/r/t privacy. (HS are very very very difficult to trace and re-identify.)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slide shows arbitrary TCP port choices.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 assign an incoming Tor HS port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any address:port pair you need.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Some graphics courtesy of istockphoto.com.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 define any number of Tor hidden services.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Consider one for VM and Linux, another for VSE, another for MVS (here with DB2).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More details on compiling Tor yourself at end of this presentation.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supporting z/VM,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would actually run on a Linux guest.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Here we define a hidden service.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key pair will be generated by Tor, if such does not exist already. A .onion hostname will be derived. The files will be placed into the indicated directory.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There can be any number of hidden services (HS) defined, a separate directory for each.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address side of the address:port pair can be any reachable address, not just the local host (where Tor is running).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Hidden service addresses originally had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16 characters to the left of “.onion”.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Current hidden service addresses have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56 characters to the left of “.onion”.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is presumably to make them more secure.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These are actually “v2” and “v3”, so there was presumably a “v1” back in the day, before my time.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These hostnames, and their counterpart keys,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are derived by Tor when the given hidden service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is first instantiated.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 Debian, install the “apt-transport-tor” package.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list of long .onion hostnames is in a file alongside the download of this presentation.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Q: Why use a hidden service if the site itself is public?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A: Hides that “last hop” from tracking.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 doesn’t help hide the site, but may help the users.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https://en.wikipedia.org/wiki/List_of_Tor_onion_services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is not better than PKI, but for some things it is easier. Tor has the objective advantage of obscuring traffic patters (visible when using plain SSL/TLS).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I gave a similar talk at for Cedarville University’s cybersec students, I warned them to not get sideways with the school’s IT department.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Same goes here.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GitHub.com changed their SSH server key.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heard about it on IBM-MAIN or would have been caught quite by surprise and likely panicked.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That was not a PKI matter, but illustrates the general issue of certificate management.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There must always be a trust anchor.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Hidden service “certs” (keys) are created automatically.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Unlike SSL/TLS, the traffic (connections) is hidden too.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 some things, Tor is easier than TLS/SSL PKI.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some ways, it’s just different.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With respect to traffic analysis, it’s better.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Who ya gonna trust?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is the PKI model.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is the PGP model.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Relay nodes, or “normal” nodes, are not directly visible as Tor network participants.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Exit nodes are visible as clients to those sites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which Tor users want to access anonymously.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They are also listed publicly.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Bridge nodes are similar but unlisted.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Running the exit node was intentional.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LEAVING it up was not.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But none of them told me why!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Mostly stuff “just didn’t work”.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protect the wrong things.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Sad that running an exit node might put a target on your back.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Verizon at least gave a clue to the problem.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was then able to contact them and get more info.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Again … NOT an issue for ordinary relay nodes,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 not a risk for hidden service hosting.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don’t have to worry about this kind of block just for running a Tor hidden service.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asked Verizon to comment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 the cybersec presentation, but crickets.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Put that 62-character address in place of the square brackets. Works if you’re “on” Tor.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3093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It’s all about trust” is one of my slogans.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Trust is a recurring theme: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trust is one reason for using open source.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But even with source code, consider Thompson 1984.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https://www.cs.cmu.edu/~rdriley/487/papers/Thompson_1984_ReflectionsonTrustingTrust.pdf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BAE Systems: no cool logo, just cool stuff 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HS = hidden service throughout this presentation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will not specifically cover *building* Tor from source, but slides discussing that are at the end of the presentation deck.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will not discuss Tor startup (INIT or SystemD), but sample files are available at the web site.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660A0E-EE75-4E51-9C89-880711E8324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DCDAF6-9E01-4AE8-BB34-99F39B82BED8}" type="slidenum">
              <a:t>&lt;#&gt;</a:t>
            </a:fld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7D64087-A72F-4B8D-A089-847082864B03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934F93E-87F2-4EF4-9424-9908D60F147F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2186EE0-CB2D-40F0-84B3-79C97868EF2E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7DE08E3-4D1D-488A-B05A-15F34472BC65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0D4850B-1DBA-4F9B-AC9F-501FAD07717F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16200A6-0DCA-4F60-9D44-6DEEF3140655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57AA78E-CB95-4FBA-98CF-607796B312BA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61FC4ED-4307-4618-A502-AD30B2A32E79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1E378BC-2C82-4D3A-A1B6-872A5341A0F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7F9DC8-8FDB-424B-95BC-55AF3B8971C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684A6A-4610-4C0C-A149-23DE26C0799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7A5A3C9-2F24-4F91-AB10-79AC839E1B4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271FF50-E011-4188-A30D-B1E7B46D675F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A078C50-361B-4A22-BA95-618E1F66D7F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74279C7-5631-4E40-B73D-08D095F65DC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9950D8A-B023-4165-BC11-A4EDC7613CF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9F8AA03-45DB-4A68-A92D-4E0720239A4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38245B1-450E-4407-B7BD-568254F8C8E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2C151C-0A21-47E3-B369-A98895D6EF15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4933A52-DE4F-4F90-80DB-C0309C77695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C3D50F6-4631-4949-AAD3-D74318034B4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4D9739D-A4F2-4410-8BF9-1974827B4B7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1B72179-8E48-46A8-8FFA-4090963A4F59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4A94F5C-F822-4028-B89C-099FAEFBC2A0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C21AA3-3CC5-450A-B4E4-485F26508E36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B962C3-2E75-4E7F-8EF2-E44538E229C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C2FDCE-338F-403B-931F-2EC560E0E43F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6E042D-5E88-476A-B36A-70C62200A8B5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1222FE-60E1-4577-949B-45733E253A2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0E8F48-69F4-4109-9F21-859C9B18F761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E35EBF-FCFE-4E0E-B665-3323CFA686A0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D8A5BF-6584-42E8-A2C7-5CEEA12A9202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6A40B9-C460-4F4E-967E-59657568839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BE9271-60C9-4189-814E-10241F9E3C5F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3F75F7-DE1B-4E1C-8946-26C634CBA27A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A45AF7-D3DF-4B26-ABAC-C1009DAC7808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5A216F-7707-4519-9D06-1B4685E9829F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66824F-8136-45D4-BFA5-75734ADF138D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55CB2D-57F5-4645-AEE8-C3F3D16783DA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5EBAF1-00B9-471D-ACF6-548FE5F11C8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E890FB-9E8B-426C-A72E-6B16A49243F1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98935CE-FE46-4A8E-8037-3F7535FED1EA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2CD4BA-95B7-4D31-892D-4EC1EB42D9DC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2F565C-FAE3-4ADE-8B4F-23C954136D46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863F4A-D9BE-4E5B-BCD6-098BE6E5414A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01A772-D03E-4541-813A-C264C64B314D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41D2D7-5923-4A30-8F39-CC30CCC283A7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A0FD81-0D80-4DC5-9BD1-DF6DE0E6A540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B1D8F4-96F8-4A39-A20D-D9B8F4F26D41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707DAA-8302-40AF-B251-D1104C0E5954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483D79F-4B6C-46D1-89C3-1F4FE816C3D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9DAB08-4E15-43C2-B277-EF8F3EA2122C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B71E37E-207F-4493-A8A9-D738C94B514F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83D9E0B-DDF7-41FE-9679-BD72624B38C1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C56F0C0-5916-46C7-B6E5-843B9EF9308D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97ED32B-1AFF-43C7-87DB-78F72124A2DD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720E57B-4AD6-4C62-AD25-26C0DBB191C9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054E504-AA94-4BE4-BDE7-63D3C2327DEC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025C182-80EC-483D-B9AC-EED5E711A2B2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A300452-5678-45DD-8F72-03AEB137B39E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A1E67B5-42BB-4411-88D6-B86007EBA46E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99DEDA9-5ACB-40D4-AFFA-717D246B2F3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A89026-C66C-4F88-8217-1EFBFFAA86E7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EE0A237-8ABF-4AF8-B9E0-94C84BCEA305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EB4FE06-059D-411F-A816-D80C182932F7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F51D924-09D7-422A-BCD4-7E2E71E9A686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AD78BE-10A6-4FC4-97B5-28600D080C0B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9B0566C-F367-4F75-9B52-CDFCA9A2A430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31BB215-7749-45CB-A8F1-7E0E52E51424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DF30CD-D994-4FC9-B24E-D021372CA018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8336A02-9B16-423C-9A50-B2F418AE2296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3FCA747-43CC-4C29-B174-AAD3353E8730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03E57A1-4136-4DD9-8845-1E79C3E0310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B5C4AA-8771-4327-A9FD-C8C682CBF0BB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C833A6D-A1E6-4F19-B381-D0DF83125A15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64A5D5C-E94F-43C7-BB5C-B9A40B776525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607B4FA-DF23-42B0-B552-4B3B2CD71DAF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FA5D0FD-4736-4793-9E8E-7702ED32F83A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1FBBB41-70C9-42F5-9093-D15B262D38C2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8BA222D-6F34-43FA-9770-72E3F469ED2C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D822D18-777A-4869-A137-5E3C829E079E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A5E1197-CE9C-45E3-A29F-0BB44204A7C1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D9C5312-16EC-4F50-A4DB-F5F272606A7B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A4E8A09-DB3B-4882-9081-7E58FD92B10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D843AD-71D6-44F4-A60A-E2342B08E455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51F6B81-5FF8-499B-AB09-D0D463F0648F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ED2042C-151E-437F-A636-D35F35A02B18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831CCEE-63B8-4161-8C75-4D791080DBA6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211B5F0-4EBE-45C8-9D43-39728D046141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E640A2F-81EC-4014-B0B6-5011FD6A8EEC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1AF39B9-6666-4793-A745-AE0EF29FD269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EACBA090-D962-4D0A-85C9-45CE272345C9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5A44AE6F-DA3E-499D-B9BC-B04DD3E39ADD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42D792F-A60E-434D-884A-A7CDD150004B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5C58450D-8679-43E1-BD77-35659BD532E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C9E63F-45A8-450D-9F02-936EEADCE2BA}" type="slidenum">
              <a:t>&lt;#&gt;</a:t>
            </a:fld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7516C75F-29E4-4C33-B7AD-F238BEB8F3EE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7FD79886-02F6-4E6D-868E-68F2998E2E42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8FAD3E78-5E7C-41B4-9F00-584224F8C7FE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36FCD0B-AD49-4587-BF0B-59950AE79200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2717E724-6371-443E-ACCE-C04216093D9E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4B91209D-39C0-4006-B520-BC6A7E7919DB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6C809EE-1BA8-4140-8C97-550AF14A6F4F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72DC3D0-CD28-40DD-8FC5-7139DF73BA1C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82F1100-832B-4D60-A719-A6F7E30E0182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1E4D413-7B34-416A-A021-F0E64B8B365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14400" y="1752480"/>
            <a:ext cx="10362960" cy="184752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06234A5-8C22-4EEE-B910-A8922FBED9B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 idx="3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 idx="4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7438C10-EBD1-4596-AE16-4FB90FA1891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6797520" y="6035040"/>
            <a:ext cx="2437920" cy="6091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136188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8bc7f3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bc7f3"/>
                </a:solidFill>
                <a:latin typeface="Calibri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765EFB-2B7D-45EC-BF57-8BFA5FCB89D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438280" y="274680"/>
            <a:ext cx="91436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845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197760" y="1600200"/>
            <a:ext cx="53845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ftr" idx="7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sldNum" idx="8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C718FC8-1583-4EE9-BB7C-C5495F4266C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438280" y="274680"/>
            <a:ext cx="91436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432000" indent="-324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ftr" idx="9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sldNum" idx="10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FBCC5F-A558-40BF-B714-06B2D6AA5C1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438280" y="274680"/>
            <a:ext cx="91436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ftr" idx="1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2B86C3A-6583-4AB1-BD2B-3B312643003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252" name="PlaceHolder 1"/>
          <p:cNvSpPr>
            <a:spLocks noGrp="1"/>
          </p:cNvSpPr>
          <p:nvPr>
            <p:ph type="ftr" idx="13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14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371A92-7726-4F14-BFED-826DD6E5012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4010760" cy="178416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5160" cy="585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09480" y="2209680"/>
            <a:ext cx="4010760" cy="391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ftr" idx="1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sldNum" idx="1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207C031-2C3B-4B02-A54F-C07533E2C03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2389680" y="4800600"/>
            <a:ext cx="7314840" cy="56628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2389680" y="612720"/>
            <a:ext cx="73148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2389680" y="5367240"/>
            <a:ext cx="7314840" cy="8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ftr" idx="17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sldNum" idx="18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1CAA4F6-5002-4A0A-B5B1-B03279F4C4D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jpe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0" y="1371600"/>
            <a:ext cx="12192120" cy="29718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VM Workshop 2023</a:t>
            </a:r>
            <a:br>
              <a:rPr sz="6000"/>
            </a:br>
            <a:r>
              <a:rPr b="1" lang="en-US" sz="60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Securing z/VM and Linux</a:t>
            </a:r>
            <a:br>
              <a:rPr sz="6000"/>
            </a:br>
            <a:r>
              <a:rPr b="1" lang="en-US" sz="60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using Tor Hidden Services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1828800" y="4572000"/>
            <a:ext cx="8534160" cy="137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b76f11"/>
                </a:solidFill>
                <a:latin typeface="Calibri"/>
              </a:rPr>
              <a:t>Rick Troth, CISSP, BAE Systems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b76f1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b76f11"/>
                </a:solidFill>
                <a:latin typeface="Courier New"/>
              </a:rPr>
              <a:t>&lt;rmt@casita.net&gt;</a:t>
            </a:r>
            <a:r>
              <a:rPr b="0" lang="en-US" sz="3200" spc="-1" strike="noStrike">
                <a:solidFill>
                  <a:srgbClr val="b76f11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/>
          </p:nvPr>
        </p:nvSpPr>
        <p:spPr>
          <a:xfrm>
            <a:off x="609840" y="159084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The Onion Router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http://www.torproject.org/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Originally a US Navy project, first release 2002-September-20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Roboto"/>
              </a:rPr>
              <a:t>Other sponsors (e.g., EFF), now 501(c)(3)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making the web safe for whistleblowers”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1"/>
          <a:stretch/>
        </p:blipFill>
        <p:spPr>
          <a:xfrm>
            <a:off x="2113200" y="1505160"/>
            <a:ext cx="1361880" cy="1238040"/>
          </a:xfrm>
          <a:prstGeom prst="rect">
            <a:avLst/>
          </a:prstGeom>
          <a:ln w="0">
            <a:noFill/>
          </a:ln>
        </p:spPr>
      </p:pic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8915400" y="1371600"/>
            <a:ext cx="742680" cy="1123560"/>
          </a:xfrm>
          <a:prstGeom prst="rect">
            <a:avLst/>
          </a:prstGeom>
          <a:ln w="0">
            <a:noFill/>
          </a:ln>
        </p:spPr>
      </p:pic>
      <p:sp>
        <p:nvSpPr>
          <p:cNvPr id="411" name="PlaceHolder 2"/>
          <p:cNvSpPr>
            <a:spLocks noGrp="1"/>
          </p:cNvSpPr>
          <p:nvPr>
            <p:ph type="title"/>
          </p:nvPr>
        </p:nvSpPr>
        <p:spPr>
          <a:xfrm>
            <a:off x="2443320" y="381240"/>
            <a:ext cx="9321840" cy="788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about:tor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5265082-92AD-4F98-BFDD-1158AA1020B5}" type="slidenum">
              <a:t>10</a:t>
            </a:fld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/>
          </p:nvPr>
        </p:nvSpPr>
        <p:spPr>
          <a:xfrm>
            <a:off x="946800" y="1600200"/>
            <a:ext cx="10483200" cy="48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News Flash …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July 2016 the whole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Tor Project board resigned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New board members: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Matt Blaze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Cindy Cohn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,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Gabriella Coleman, Linus Nordberg,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Megan Price, and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Bruce Schneier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So what’s up with that??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Can we 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trust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the new board??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10287360" y="1476720"/>
            <a:ext cx="1580760" cy="2285640"/>
          </a:xfrm>
          <a:prstGeom prst="rect">
            <a:avLst/>
          </a:prstGeom>
          <a:ln w="0">
            <a:noFill/>
          </a:ln>
        </p:spPr>
      </p:pic>
      <p:sp>
        <p:nvSpPr>
          <p:cNvPr id="414" name="PlaceHolder 2"/>
          <p:cNvSpPr>
            <a:spLocks noGrp="1"/>
          </p:cNvSpPr>
          <p:nvPr>
            <p:ph type="title"/>
          </p:nvPr>
        </p:nvSpPr>
        <p:spPr>
          <a:xfrm>
            <a:off x="2443320" y="381240"/>
            <a:ext cx="9321840" cy="788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about:tor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98E3A1B-AF3C-49F9-A706-7824099AD3BA}" type="slidenum">
              <a:t>11</a:t>
            </a:fld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1554480" y="1188720"/>
            <a:ext cx="8961120" cy="4754880"/>
          </a:xfrm>
          <a:prstGeom prst="rect">
            <a:avLst/>
          </a:prstGeom>
          <a:ln w="0">
            <a:noFill/>
          </a:ln>
        </p:spPr>
      </p:pic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2443320" y="381240"/>
            <a:ext cx="9321840" cy="788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about:tor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10869840" y="3539880"/>
            <a:ext cx="1131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Exit node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228600" y="3997080"/>
            <a:ext cx="10173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Your 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"/>
          <p:cNvSpPr/>
          <p:nvPr/>
        </p:nvSpPr>
        <p:spPr>
          <a:xfrm flipV="1">
            <a:off x="685800" y="2971800"/>
            <a:ext cx="1143000" cy="9144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 flipH="1">
            <a:off x="8686800" y="3886200"/>
            <a:ext cx="2514600" cy="6858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5F2D8BD-D3AD-483B-B8ED-4F49D39D0C8D}" type="slidenum">
              <a:t>12</a:t>
            </a:fld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" descr=""/>
          <p:cNvPicPr/>
          <p:nvPr/>
        </p:nvPicPr>
        <p:blipFill>
          <a:blip r:embed="rId1"/>
          <a:stretch/>
        </p:blipFill>
        <p:spPr>
          <a:xfrm>
            <a:off x="2076480" y="1280160"/>
            <a:ext cx="7616160" cy="4626720"/>
          </a:xfrm>
          <a:prstGeom prst="rect">
            <a:avLst/>
          </a:prstGeom>
          <a:ln w="0">
            <a:noFill/>
          </a:ln>
        </p:spPr>
      </p:pic>
      <p:sp>
        <p:nvSpPr>
          <p:cNvPr id="422" name="PlaceHolder 1"/>
          <p:cNvSpPr>
            <a:spLocks noGrp="1"/>
          </p:cNvSpPr>
          <p:nvPr>
            <p:ph/>
          </p:nvPr>
        </p:nvSpPr>
        <p:spPr>
          <a:xfrm>
            <a:off x="9048600" y="4244040"/>
            <a:ext cx="2606040" cy="54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onion routing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title"/>
          </p:nvPr>
        </p:nvSpPr>
        <p:spPr>
          <a:xfrm>
            <a:off x="2443320" y="381240"/>
            <a:ext cx="9321840" cy="788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about:tor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113C67F-ED10-4CD6-A7F3-426B7449A3BE}" type="slidenum">
              <a:t>13</a:t>
            </a:fld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744068F-1618-45B1-957D-7E2980E492F5}" type="slidenum">
              <a:t>14</a:t>
            </a:fld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955440" y="1531800"/>
            <a:ext cx="112453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             “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But Rick, how do we 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use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it?”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Just run it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Don't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run it as root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Use an RC file, perhaps </a:t>
            </a:r>
            <a:r>
              <a:rPr b="1" lang="en-US" sz="3600" spc="-1" strike="noStrike">
                <a:solidFill>
                  <a:srgbClr val="000000"/>
                </a:solidFill>
                <a:latin typeface="Source Code Pro"/>
              </a:rPr>
              <a:t>/etc/tor/torrc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else “not present, using reasonable defaults”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State directory</a:t>
            </a:r>
            <a:r>
              <a:rPr b="0" lang="en-US" sz="3600" spc="-1" strike="noStrike">
                <a:solidFill>
                  <a:srgbClr val="000000"/>
                </a:solidFill>
                <a:latin typeface="Source Code Pro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Source Code Pro"/>
              </a:rPr>
              <a:t>$HOME/.tor</a:t>
            </a:r>
            <a:r>
              <a:rPr b="0" lang="en-US" sz="3600" spc="-1" strike="noStrike">
                <a:solidFill>
                  <a:srgbClr val="000000"/>
                </a:solidFill>
                <a:latin typeface="Source Code Pro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will be created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Point at it as a SOCKS proxy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2AFBD53-80BB-4227-A6A7-56A80323D6F1}" type="slidenum">
              <a:t>15</a:t>
            </a:fld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– SOCKS4a proxy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10607040" y="274320"/>
            <a:ext cx="1218960" cy="1218960"/>
          </a:xfrm>
          <a:prstGeom prst="rect">
            <a:avLst/>
          </a:prstGeom>
          <a:ln w="0">
            <a:noFill/>
          </a:ln>
        </p:spPr>
      </p:pic>
      <p:pic>
        <p:nvPicPr>
          <p:cNvPr id="428" name="" descr=""/>
          <p:cNvPicPr/>
          <p:nvPr/>
        </p:nvPicPr>
        <p:blipFill>
          <a:blip r:embed="rId2"/>
          <a:stretch/>
        </p:blipFill>
        <p:spPr>
          <a:xfrm>
            <a:off x="1500480" y="1417320"/>
            <a:ext cx="8778240" cy="4526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F59242E-A449-4734-B04D-E7413BBB8FF8}" type="slidenum">
              <a:t>16</a:t>
            </a:fld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– avoid DNS leakage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10607040" y="274320"/>
            <a:ext cx="1218960" cy="1218960"/>
          </a:xfrm>
          <a:prstGeom prst="rect">
            <a:avLst/>
          </a:prstGeom>
          <a:ln w="0">
            <a:noFill/>
          </a:ln>
        </p:spPr>
      </p:pic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955800" y="1531800"/>
            <a:ext cx="112453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Force hostname resolution through the proxy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See Firefox 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</a:rPr>
              <a:t>about:config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panel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2" name="" descr=""/>
          <p:cNvPicPr/>
          <p:nvPr/>
        </p:nvPicPr>
        <p:blipFill>
          <a:blip r:embed="rId2"/>
          <a:stretch/>
        </p:blipFill>
        <p:spPr>
          <a:xfrm>
            <a:off x="958680" y="3749400"/>
            <a:ext cx="5600520" cy="780840"/>
          </a:xfrm>
          <a:prstGeom prst="rect">
            <a:avLst/>
          </a:prstGeom>
          <a:ln w="0">
            <a:noFill/>
          </a:ln>
        </p:spPr>
      </p:pic>
      <p:pic>
        <p:nvPicPr>
          <p:cNvPr id="433" name="" descr=""/>
          <p:cNvPicPr/>
          <p:nvPr/>
        </p:nvPicPr>
        <p:blipFill>
          <a:blip r:embed="rId3"/>
          <a:stretch/>
        </p:blipFill>
        <p:spPr>
          <a:xfrm>
            <a:off x="4343040" y="4764600"/>
            <a:ext cx="7086240" cy="780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1BB9DC2-CE8E-43DE-9857-B03CF5C685F3}" type="slidenum">
              <a:t>17</a:t>
            </a:fld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– OpenSSH and Netcat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955800" y="1531800"/>
            <a:ext cx="11245320" cy="464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ssh -o \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ProxyCommand=\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'netcat -x 127.0.0.1:9050 %h %p' \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xxxxxxxx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.onion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Probably obvious, but it’s not all about web surfing.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6" name="" descr=""/>
          <p:cNvPicPr/>
          <p:nvPr/>
        </p:nvPicPr>
        <p:blipFill>
          <a:blip r:embed="rId1"/>
          <a:stretch/>
        </p:blipFill>
        <p:spPr>
          <a:xfrm>
            <a:off x="10697040" y="429120"/>
            <a:ext cx="1190160" cy="1171080"/>
          </a:xfrm>
          <a:prstGeom prst="rect">
            <a:avLst/>
          </a:prstGeom>
          <a:ln w="0">
            <a:noFill/>
          </a:ln>
        </p:spPr>
      </p:pic>
      <p:pic>
        <p:nvPicPr>
          <p:cNvPr id="437" name="" descr=""/>
          <p:cNvPicPr/>
          <p:nvPr/>
        </p:nvPicPr>
        <p:blipFill>
          <a:blip r:embed="rId2"/>
          <a:stretch/>
        </p:blipFill>
        <p:spPr>
          <a:xfrm>
            <a:off x="10972800" y="1828800"/>
            <a:ext cx="886680" cy="914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D3710E9-97D8-424B-97F6-770402BB9961}" type="slidenum">
              <a:t>18</a:t>
            </a:fld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– PuTTY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9" name="" descr=""/>
          <p:cNvPicPr/>
          <p:nvPr/>
        </p:nvPicPr>
        <p:blipFill>
          <a:blip r:embed="rId1"/>
          <a:stretch/>
        </p:blipFill>
        <p:spPr>
          <a:xfrm>
            <a:off x="1833120" y="1163160"/>
            <a:ext cx="8597520" cy="4559040"/>
          </a:xfrm>
          <a:prstGeom prst="rect">
            <a:avLst/>
          </a:prstGeom>
          <a:ln w="0">
            <a:noFill/>
          </a:ln>
        </p:spPr>
      </p:pic>
      <p:pic>
        <p:nvPicPr>
          <p:cNvPr id="440" name="" descr=""/>
          <p:cNvPicPr/>
          <p:nvPr/>
        </p:nvPicPr>
        <p:blipFill>
          <a:blip r:embed="rId2"/>
          <a:stretch/>
        </p:blipFill>
        <p:spPr>
          <a:xfrm>
            <a:off x="10744200" y="228960"/>
            <a:ext cx="1143360" cy="1045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D3F0D3D-D53B-407A-9207-36796D03F070}" type="slidenum">
              <a:t>19</a:t>
            </a:fld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8229600" y="410400"/>
            <a:ext cx="1723680" cy="961560"/>
          </a:xfrm>
          <a:prstGeom prst="rect">
            <a:avLst/>
          </a:prstGeom>
          <a:ln w="0">
            <a:noFill/>
          </a:ln>
        </p:spPr>
      </p:pic>
      <p:sp>
        <p:nvSpPr>
          <p:cNvPr id="385" name="PlaceHolder 1"/>
          <p:cNvSpPr>
            <a:spLocks noGrp="1"/>
          </p:cNvSpPr>
          <p:nvPr>
            <p:ph/>
          </p:nvPr>
        </p:nvSpPr>
        <p:spPr>
          <a:xfrm>
            <a:off x="609840" y="159084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 algn="ctr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Audience: Linux admins, z/VM admins, z/VSE admins,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cybersec aficionados, curious workshop attendees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0" algn="ctr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Today’s goal: understand basic Tor concepts, see how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to use Tor with z/VM, conclude “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we gotta have that!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”,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use it, tell friends, stay out of trouble (IT dept, NSA)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0" algn="ctr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marL="343080" indent="0" algn="ctr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Tor can’t help you if you don’t use it right.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0" algn="ctr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B54828A-9609-4DE0-ABB1-BB9D6AEBA69F}" type="slidenum">
              <a:t>2</a:t>
            </a:fld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– PuTTY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2" name="" descr=""/>
          <p:cNvPicPr/>
          <p:nvPr/>
        </p:nvPicPr>
        <p:blipFill>
          <a:blip r:embed="rId1"/>
          <a:stretch/>
        </p:blipFill>
        <p:spPr>
          <a:xfrm>
            <a:off x="1833120" y="1626840"/>
            <a:ext cx="8597520" cy="3631680"/>
          </a:xfrm>
          <a:prstGeom prst="rect">
            <a:avLst/>
          </a:prstGeom>
          <a:ln w="0">
            <a:noFill/>
          </a:ln>
        </p:spPr>
      </p:pic>
      <p:pic>
        <p:nvPicPr>
          <p:cNvPr id="443" name="" descr=""/>
          <p:cNvPicPr/>
          <p:nvPr/>
        </p:nvPicPr>
        <p:blipFill>
          <a:blip r:embed="rId2"/>
          <a:stretch/>
        </p:blipFill>
        <p:spPr>
          <a:xfrm>
            <a:off x="10744200" y="228960"/>
            <a:ext cx="1143360" cy="1045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01216E5-43A5-46C0-9DDD-D832780446EC}" type="slidenum">
              <a:t>20</a:t>
            </a:fld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– X3270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914400" y="1531800"/>
            <a:ext cx="112867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x3270 \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-proxy socks4:127.0.0.1:9050 \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xxxxxxxx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</a:rPr>
              <a:t>.onion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6" name="" descr=""/>
          <p:cNvPicPr/>
          <p:nvPr/>
        </p:nvPicPr>
        <p:blipFill>
          <a:blip r:embed="rId1"/>
          <a:stretch/>
        </p:blipFill>
        <p:spPr>
          <a:xfrm>
            <a:off x="10477800" y="457200"/>
            <a:ext cx="1181160" cy="1181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A9AA618-0BA5-432E-B41A-D9784551A4DD}" type="slidenum">
              <a:t>21</a:t>
            </a:fld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4654EB9-93F9-4C8E-B601-4BEF8BD8AD42}" type="slidenum">
              <a:t>22</a:t>
            </a:fld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What’s with the “dot onion”?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955800" y="1531800"/>
            <a:ext cx="112453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Introducing … 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hidden services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[the crowd cheers]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Traffic past an “exit node” is visible outside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Traffic handled by a “hidden service” is not visible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Hidden services are known by “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</a:rPr>
              <a:t>.onion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” hostnames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9" name="" descr=""/>
          <p:cNvPicPr/>
          <p:nvPr/>
        </p:nvPicPr>
        <p:blipFill>
          <a:blip r:embed="rId1"/>
          <a:stretch/>
        </p:blipFill>
        <p:spPr>
          <a:xfrm>
            <a:off x="10458720" y="2076840"/>
            <a:ext cx="742680" cy="1123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70E85C1-ABBA-4CF6-AE3A-D27B558A2286}" type="slidenum">
              <a:t>23</a:t>
            </a:fld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" descr=""/>
          <p:cNvPicPr/>
          <p:nvPr/>
        </p:nvPicPr>
        <p:blipFill>
          <a:blip r:embed="rId1"/>
          <a:stretch/>
        </p:blipFill>
        <p:spPr>
          <a:xfrm>
            <a:off x="1600200" y="1143000"/>
            <a:ext cx="8915400" cy="4802760"/>
          </a:xfrm>
          <a:prstGeom prst="rect">
            <a:avLst/>
          </a:prstGeom>
          <a:ln w="0">
            <a:noFill/>
          </a:ln>
        </p:spPr>
      </p:pic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453400" y="291960"/>
            <a:ext cx="9321840" cy="788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Where’s Bob?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228600" y="39970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Your 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 flipV="1">
            <a:off x="677160" y="2980080"/>
            <a:ext cx="1143000" cy="9144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F249970-4EEC-4CD7-A207-34C9BFB51602}" type="slidenum">
              <a:t>24</a:t>
            </a:fld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Does It Work?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955440" y="1531800"/>
            <a:ext cx="1047456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Yup, some say so.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Not Even the NSA Can Crack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State Dept's Favorite Anonymous Network”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 algn="r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[Wikipedia, Foreign Policy, “The Cable”, wayback]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6" name="" descr=""/>
          <p:cNvPicPr/>
          <p:nvPr/>
        </p:nvPicPr>
        <p:blipFill>
          <a:blip r:embed="rId1"/>
          <a:stretch/>
        </p:blipFill>
        <p:spPr>
          <a:xfrm>
            <a:off x="7437600" y="685800"/>
            <a:ext cx="1477800" cy="1477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42EE71F-E5B3-4115-A0B9-84B5AA961135}" type="slidenum">
              <a:t>25</a:t>
            </a:fld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Isn’t It Illegal?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955440" y="1531800"/>
            <a:ext cx="1047456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Not at all, though it does get bad press.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In its filing against Ross William Ulbricht (Dread Pirate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Roberts) of Silk Road, the FBI acknowledged that Tor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has “known legitimate uses”.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 algn="r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[Wikipedia, UC Berkeley, wayback]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9" name="" descr=""/>
          <p:cNvPicPr/>
          <p:nvPr/>
        </p:nvPicPr>
        <p:blipFill>
          <a:blip r:embed="rId1"/>
          <a:stretch/>
        </p:blipFill>
        <p:spPr>
          <a:xfrm>
            <a:off x="9372600" y="1143000"/>
            <a:ext cx="1600200" cy="1600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5DCF4B2-9D21-4C01-A742-36107AE393F5}" type="slidenum">
              <a:t>26</a:t>
            </a:fld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BC666A8-CB1F-475A-BC87-07CFEE353B7B}" type="slidenum">
              <a:t>27</a:t>
            </a:fld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/>
          </p:nvPr>
        </p:nvSpPr>
        <p:spPr>
          <a:xfrm>
            <a:off x="955440" y="1531800"/>
            <a:ext cx="112453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             “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But Rick, what’s this got to do with 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VM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?”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nuthin!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Except VM (and VSE, MVS, TPF) is in the same DC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Use “remote” (w/r/t the Tor host) hidden services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Use it where PKI won’t suffice; no conflict with PKI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No changes needed to VM (nor VSE, TPF, MVS)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title"/>
          </p:nvPr>
        </p:nvSpPr>
        <p:spPr>
          <a:xfrm>
            <a:off x="2416680" y="35460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with z/VM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C067F88-673C-43F7-B9A8-F76F5A40C022}" type="slidenum">
              <a:t>28</a:t>
            </a:fld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" descr=""/>
          <p:cNvPicPr/>
          <p:nvPr/>
        </p:nvPicPr>
        <p:blipFill>
          <a:blip r:embed="rId1"/>
          <a:stretch/>
        </p:blipFill>
        <p:spPr>
          <a:xfrm>
            <a:off x="1829160" y="2286000"/>
            <a:ext cx="1142640" cy="1142640"/>
          </a:xfrm>
          <a:prstGeom prst="rect">
            <a:avLst/>
          </a:prstGeom>
          <a:ln w="0">
            <a:noFill/>
          </a:ln>
        </p:spPr>
      </p:pic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2416680" y="35460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with z/VM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4" name=""/>
          <p:cNvSpPr/>
          <p:nvPr/>
        </p:nvSpPr>
        <p:spPr>
          <a:xfrm>
            <a:off x="8229600" y="11430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>
            <a:off x="8229600" y="27432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>
            <a:off x="8229600" y="43434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2971800" y="27432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"/>
          <p:cNvSpPr txBox="1"/>
          <p:nvPr/>
        </p:nvSpPr>
        <p:spPr>
          <a:xfrm>
            <a:off x="3390120" y="308268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Linux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"/>
          <p:cNvSpPr txBox="1"/>
          <p:nvPr/>
        </p:nvSpPr>
        <p:spPr>
          <a:xfrm>
            <a:off x="8686800" y="308268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z/VSE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"/>
          <p:cNvSpPr txBox="1"/>
          <p:nvPr/>
        </p:nvSpPr>
        <p:spPr>
          <a:xfrm>
            <a:off x="8605800" y="468288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z/OS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8686800" y="148284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z/VM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"/>
          <p:cNvSpPr/>
          <p:nvPr/>
        </p:nvSpPr>
        <p:spPr>
          <a:xfrm flipV="1">
            <a:off x="5468040" y="1843920"/>
            <a:ext cx="2514600" cy="11430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"/>
          <p:cNvSpPr txBox="1"/>
          <p:nvPr/>
        </p:nvSpPr>
        <p:spPr>
          <a:xfrm>
            <a:off x="5943600" y="2057400"/>
            <a:ext cx="891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port 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6858000" y="2286000"/>
            <a:ext cx="891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port 80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"/>
          <p:cNvSpPr txBox="1"/>
          <p:nvPr/>
        </p:nvSpPr>
        <p:spPr>
          <a:xfrm>
            <a:off x="3452760" y="2168280"/>
            <a:ext cx="891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port 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"/>
          <p:cNvSpPr txBox="1"/>
          <p:nvPr/>
        </p:nvSpPr>
        <p:spPr>
          <a:xfrm>
            <a:off x="685800" y="4343400"/>
            <a:ext cx="4572000" cy="182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Define a hidden service,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some ports local, others remote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"/>
          <p:cNvSpPr/>
          <p:nvPr/>
        </p:nvSpPr>
        <p:spPr>
          <a:xfrm>
            <a:off x="4572000" y="2038680"/>
            <a:ext cx="0" cy="4572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6F0F70E-F15F-43D3-82CD-40E9B02B02F6}" type="slidenum">
              <a:t>29</a:t>
            </a:fld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disclaimer …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609480" y="1828800"/>
            <a:ext cx="10972440" cy="4287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content of this presentation is informational only.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reader or attendee is responsible for his/her own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of the concepts and examples presented herein.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other words: Your mileage may vary. “It Depends.”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Results not typical. Actual mileage will probably be less.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only as directed. Do not fold, spindle, or mutilate.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Not to be taken on an empty stomach.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Refrigerate after opening.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6858000" y="214920"/>
            <a:ext cx="1828800" cy="1385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3FC3594-0B4C-4971-ADA5-6B6EC2372446}" type="slidenum">
              <a:t>3</a:t>
            </a:fld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" descr=""/>
          <p:cNvPicPr/>
          <p:nvPr/>
        </p:nvPicPr>
        <p:blipFill>
          <a:blip r:embed="rId1"/>
          <a:stretch/>
        </p:blipFill>
        <p:spPr>
          <a:xfrm>
            <a:off x="1829160" y="2286000"/>
            <a:ext cx="1142640" cy="1142640"/>
          </a:xfrm>
          <a:prstGeom prst="rect">
            <a:avLst/>
          </a:prstGeom>
          <a:ln w="0">
            <a:noFill/>
          </a:ln>
        </p:spPr>
      </p:pic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2416680" y="35460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with all Z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0" name=""/>
          <p:cNvSpPr/>
          <p:nvPr/>
        </p:nvSpPr>
        <p:spPr>
          <a:xfrm>
            <a:off x="8229600" y="11430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"/>
          <p:cNvSpPr/>
          <p:nvPr/>
        </p:nvSpPr>
        <p:spPr>
          <a:xfrm>
            <a:off x="8229600" y="27432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8229600" y="43434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>
            <a:off x="2971800" y="27432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>
            <a:off x="5486400" y="3429000"/>
            <a:ext cx="2514600" cy="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-63720" bIns="-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5477400" y="3886200"/>
            <a:ext cx="2523600" cy="11430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"/>
          <p:cNvSpPr txBox="1"/>
          <p:nvPr/>
        </p:nvSpPr>
        <p:spPr>
          <a:xfrm>
            <a:off x="3390120" y="308268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Linux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8686800" y="308268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z/VSE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8605800" y="468288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z/OS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8686800" y="148284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z/VM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"/>
          <p:cNvSpPr/>
          <p:nvPr/>
        </p:nvSpPr>
        <p:spPr>
          <a:xfrm>
            <a:off x="4572000" y="2057400"/>
            <a:ext cx="0" cy="4572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"/>
          <p:cNvSpPr/>
          <p:nvPr/>
        </p:nvSpPr>
        <p:spPr>
          <a:xfrm flipV="1">
            <a:off x="5468040" y="1843920"/>
            <a:ext cx="2514600" cy="11430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6858000" y="2286000"/>
            <a:ext cx="891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port 80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"/>
          <p:cNvSpPr txBox="1"/>
          <p:nvPr/>
        </p:nvSpPr>
        <p:spPr>
          <a:xfrm>
            <a:off x="3452400" y="2168280"/>
            <a:ext cx="891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port 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5738760" y="4911480"/>
            <a:ext cx="1805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HS3 port 50000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5943960" y="2057400"/>
            <a:ext cx="891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port 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6400800" y="3539880"/>
            <a:ext cx="15764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HS2 port 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685800" y="4343400"/>
            <a:ext cx="45720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Define a hidden service,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some ports local, others remote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Define a second hidden service, same box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Define a third hidden service, same box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"/>
          <p:cNvSpPr txBox="1"/>
          <p:nvPr/>
        </p:nvSpPr>
        <p:spPr>
          <a:xfrm>
            <a:off x="5510520" y="4572000"/>
            <a:ext cx="15764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HS3 port 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E819D1F-DF83-4FFD-BD58-54EDA3164889}" type="slidenum">
              <a:t>30</a:t>
            </a:fld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7C0B115-26C8-44C1-B901-0855415F551D}" type="slidenum">
              <a:t>31</a:t>
            </a:fld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Getting Tor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955440" y="1531800"/>
            <a:ext cx="112453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Get the source and compile it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7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https://www.torproject.org/dist/tor-0.4.7.13.tar.gz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7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https://www.torproject.org/dist/tor-0.4.7.13.tar.gz.asc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Get it from your software package repository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SUSE, Debian, RedHat and derivatives, BSD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01" name="" descr=""/>
          <p:cNvPicPr/>
          <p:nvPr/>
        </p:nvPicPr>
        <p:blipFill>
          <a:blip r:embed="rId1"/>
          <a:stretch/>
        </p:blipFill>
        <p:spPr>
          <a:xfrm>
            <a:off x="10439640" y="1752840"/>
            <a:ext cx="1218960" cy="1218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4456C84-E23A-47AA-A451-A68497EDB5D6}" type="slidenum">
              <a:t>32</a:t>
            </a:fld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Example RC file for 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955440" y="1531800"/>
            <a:ext cx="1093176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Nickname myzvmsystem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ContactInfo zVM Master &lt;maint AT vm dot dom&gt;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…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04" name="" descr=""/>
          <p:cNvPicPr/>
          <p:nvPr/>
        </p:nvPicPr>
        <p:blipFill>
          <a:blip r:embed="rId1"/>
          <a:stretch/>
        </p:blipFill>
        <p:spPr>
          <a:xfrm>
            <a:off x="1943280" y="3848400"/>
            <a:ext cx="2857320" cy="1409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EF30074-8D31-49E9-99E1-E6DC677E63B6}" type="slidenum">
              <a:t>33</a:t>
            </a:fld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Example RC file with Hidden Service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/>
          </p:nvPr>
        </p:nvSpPr>
        <p:spPr>
          <a:xfrm>
            <a:off x="955440" y="1531800"/>
            <a:ext cx="1047456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…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HiddenServiceDir  /var/tor/hidden_service/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HiddenServicePort    22 192.168.29.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ourier New"/>
              </a:rPr>
              <a:t>111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:22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HiddenServicePort    23 192.168.29.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ourier New"/>
              </a:rPr>
              <a:t>222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:23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HiddenServicePort    80 192.168.29.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ourier New"/>
              </a:rPr>
              <a:t>222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:80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07" name="" descr=""/>
          <p:cNvPicPr/>
          <p:nvPr/>
        </p:nvPicPr>
        <p:blipFill>
          <a:blip r:embed="rId1"/>
          <a:stretch/>
        </p:blipFill>
        <p:spPr>
          <a:xfrm>
            <a:off x="1828800" y="4800600"/>
            <a:ext cx="2971440" cy="1676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AC81DDE-83CD-4FF5-8470-03FF61115135}" type="slidenum">
              <a:t>34</a:t>
            </a:fld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Demo Time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946800" y="1828800"/>
            <a:ext cx="10483200" cy="46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7402F0B-E3E8-4943-AA2A-C439EDAAD63F}" type="slidenum">
              <a:t>35</a:t>
            </a:fld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.onion addresses (.onion hostnames)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946800" y="1828800"/>
            <a:ext cx="10483200" cy="46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long and the short of it … 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Originally: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  <a:ea typeface="Droid Sans Fallback"/>
              </a:rPr>
              <a:t>2hiyjpes6xu5ds7l.onion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Currently: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  <a:ea typeface="Droid Sans Fallback"/>
              </a:rPr>
              <a:t>au3nlomcvi3udaa3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  <a:ea typeface="Droid Sans Fallback"/>
              </a:rPr>
              <a:t>ihuezqbto4bravrd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  <a:ea typeface="Droid Sans Fallback"/>
              </a:rPr>
              <a:t>43wvehyhq24ricqk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  <a:ea typeface="Droid Sans Fallback"/>
              </a:rPr>
              <a:t>kwy2csyd.onion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EF5FA7B-EB1E-4E95-BB3E-9939BD453AA7}" type="slidenum">
              <a:t>36</a:t>
            </a:fld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Popular .onion Sites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946800" y="1828800"/>
            <a:ext cx="10483200" cy="46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Protonmail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Keybase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Debian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DuckDuckGo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Facebook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If the site also has a public address, does it need HS?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14" name="" descr=""/>
          <p:cNvPicPr/>
          <p:nvPr/>
        </p:nvPicPr>
        <p:blipFill>
          <a:blip r:embed="rId1"/>
          <a:stretch/>
        </p:blipFill>
        <p:spPr>
          <a:xfrm>
            <a:off x="5685840" y="1477080"/>
            <a:ext cx="1097280" cy="1097280"/>
          </a:xfrm>
          <a:prstGeom prst="rect">
            <a:avLst/>
          </a:prstGeom>
          <a:ln w="0">
            <a:noFill/>
          </a:ln>
        </p:spPr>
      </p:pic>
      <p:pic>
        <p:nvPicPr>
          <p:cNvPr id="515" name="" descr=""/>
          <p:cNvPicPr/>
          <p:nvPr/>
        </p:nvPicPr>
        <p:blipFill>
          <a:blip r:embed="rId2"/>
          <a:stretch/>
        </p:blipFill>
        <p:spPr>
          <a:xfrm>
            <a:off x="7909560" y="1965960"/>
            <a:ext cx="1005840" cy="1005840"/>
          </a:xfrm>
          <a:prstGeom prst="rect">
            <a:avLst/>
          </a:prstGeom>
          <a:ln w="0">
            <a:noFill/>
          </a:ln>
        </p:spPr>
      </p:pic>
      <p:pic>
        <p:nvPicPr>
          <p:cNvPr id="516" name="" descr=""/>
          <p:cNvPicPr/>
          <p:nvPr/>
        </p:nvPicPr>
        <p:blipFill>
          <a:blip r:embed="rId3"/>
          <a:stretch/>
        </p:blipFill>
        <p:spPr>
          <a:xfrm>
            <a:off x="6172200" y="2686320"/>
            <a:ext cx="1097280" cy="971640"/>
          </a:xfrm>
          <a:prstGeom prst="rect">
            <a:avLst/>
          </a:prstGeom>
          <a:ln w="0">
            <a:noFill/>
          </a:ln>
        </p:spPr>
      </p:pic>
      <p:pic>
        <p:nvPicPr>
          <p:cNvPr id="517" name="" descr=""/>
          <p:cNvPicPr/>
          <p:nvPr/>
        </p:nvPicPr>
        <p:blipFill>
          <a:blip r:embed="rId4"/>
          <a:stretch/>
        </p:blipFill>
        <p:spPr>
          <a:xfrm>
            <a:off x="7315560" y="3200760"/>
            <a:ext cx="1361880" cy="912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ED2E968-37BF-413C-882F-6338D68218A3}" type="slidenum">
              <a:t>37</a:t>
            </a:fld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C7AA135-9494-42A6-90B2-4CB301CCDFC4}" type="slidenum">
              <a:t>38</a:t>
            </a:fld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The Pain of Certificate Management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Generate a private key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Generate a certificate request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Submit the request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…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wait …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Install the certificate, install intermediates?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Next year, do it all over again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20" name="" descr=""/>
          <p:cNvPicPr/>
          <p:nvPr/>
        </p:nvPicPr>
        <p:blipFill>
          <a:blip r:embed="rId1"/>
          <a:stretch/>
        </p:blipFill>
        <p:spPr>
          <a:xfrm>
            <a:off x="9687240" y="4572000"/>
            <a:ext cx="1742760" cy="999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72AB7EF-2160-420F-A1A1-28EB78429BFD}" type="slidenum">
              <a:t>39</a:t>
            </a:fld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special disclaimer …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1143000" y="1828800"/>
            <a:ext cx="9829800" cy="4287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Many enterprises frown on this, even the presentation.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They consider Tor not suitable for corporate use.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will show some examples. 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Workshop organizers do not want to give the idea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that they sanction using something as fringe as Tor.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5029200" y="4686480"/>
            <a:ext cx="1142640" cy="1028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CDA79BE-68E6-4BFE-9B92-04711EA58843}" type="slidenum">
              <a:t>4</a:t>
            </a:fld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The Pain of Certificate Management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609480" y="1828800"/>
            <a:ext cx="10972440" cy="4287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Which CA to use?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In-house CA needed?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Costs of certificates justified?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There is no Easy Button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SSH, PGP, Tor, different trust models each with their own issues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BF07B66-3691-4820-9977-CBEB94748D61}" type="slidenum">
              <a:t>40</a:t>
            </a:fld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The Pain of Certificate Management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Comparing Tor with PKI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 CA to trust (but must trust the Tor network)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 certificate to manage (hidden service key is automatic)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Full anonymization (connections are not easily tracked)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7BFBBE5-348E-421C-B261-F7DEA5EF2D99}" type="slidenum">
              <a:t>41</a:t>
            </a:fld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The Pain of Certificate Management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One of the inherent problems of standard HTTPS is that trust put in a website is defined by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certificate authorities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a hierarchical and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closed set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of companies and governmental institutions approved by your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web browser vendor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This model of trust has long been criticized and proven … to be vulnerable to attacks …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0A35850-6595-4664-93B4-6B1038758CF8}" type="slidenum">
              <a:t>42</a:t>
            </a:fld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Trust Models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28" name="" descr=""/>
          <p:cNvPicPr/>
          <p:nvPr/>
        </p:nvPicPr>
        <p:blipFill>
          <a:blip r:embed="rId1"/>
          <a:stretch/>
        </p:blipFill>
        <p:spPr>
          <a:xfrm>
            <a:off x="3256560" y="1773720"/>
            <a:ext cx="5847840" cy="3857400"/>
          </a:xfrm>
          <a:prstGeom prst="rect">
            <a:avLst/>
          </a:prstGeom>
          <a:ln w="0">
            <a:noFill/>
          </a:ln>
        </p:spPr>
      </p:pic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4892040" y="1443960"/>
            <a:ext cx="124740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Root CA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/>
          </p:nvPr>
        </p:nvSpPr>
        <p:spPr>
          <a:xfrm>
            <a:off x="1998360" y="2714760"/>
            <a:ext cx="243648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Intermediate CA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/>
          </p:nvPr>
        </p:nvSpPr>
        <p:spPr>
          <a:xfrm>
            <a:off x="1691640" y="3729960"/>
            <a:ext cx="16135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Issuing CA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/>
          </p:nvPr>
        </p:nvSpPr>
        <p:spPr>
          <a:xfrm>
            <a:off x="9130680" y="2632680"/>
            <a:ext cx="16135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Issuing CA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8F631C0-4ABC-46B0-BDF9-D42F77068D1C}" type="slidenum">
              <a:t>43</a:t>
            </a:fld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Trust Models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4" name="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11201400" cy="4800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71284BB-4676-4A00-BAAE-6483D4557D2B}" type="slidenum">
              <a:t>44</a:t>
            </a:fld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0C2EBAE-C584-44D0-B002-6A85A3F0BF37}" type="slidenum">
              <a:t>45</a:t>
            </a:fld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Three kinds of Tor nodes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Exit Node (or “exit relay”, seen above)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Relay Node (“guard” or “middle”, generally safe from worry)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Bridge Node (unpublished exit)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6" name="" descr=""/>
          <p:cNvPicPr/>
          <p:nvPr/>
        </p:nvPicPr>
        <p:blipFill>
          <a:blip r:embed="rId1"/>
          <a:stretch/>
        </p:blipFill>
        <p:spPr>
          <a:xfrm>
            <a:off x="10605600" y="274320"/>
            <a:ext cx="1190160" cy="1190160"/>
          </a:xfrm>
          <a:prstGeom prst="rect">
            <a:avLst/>
          </a:prstGeom>
          <a:ln w="0">
            <a:noFill/>
          </a:ln>
        </p:spPr>
      </p:pic>
      <p:sp>
        <p:nvSpPr>
          <p:cNvPr id="537" name="PlaceHolder 2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Exit Node Extras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D1E0E1E-6E53-4CA1-B862-3CAB664BC1A1}" type="slidenum">
              <a:t>46</a:t>
            </a:fld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run an exit node, in your “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torrc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” file: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ORPort 9001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DirPort 9030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2020, doing research for a Tor talk,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 left an exit node running … at home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9" name="" descr=""/>
          <p:cNvPicPr/>
          <p:nvPr/>
        </p:nvPicPr>
        <p:blipFill>
          <a:blip r:embed="rId1"/>
          <a:stretch/>
        </p:blipFill>
        <p:spPr>
          <a:xfrm>
            <a:off x="10605600" y="274320"/>
            <a:ext cx="1190160" cy="1190160"/>
          </a:xfrm>
          <a:prstGeom prst="rect">
            <a:avLst/>
          </a:prstGeom>
          <a:ln w="0">
            <a:noFill/>
          </a:ln>
        </p:spPr>
      </p:pic>
      <p:sp>
        <p:nvSpPr>
          <p:cNvPr id="540" name="PlaceHolder 2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Exit Node Extras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0217BD1-708D-4A0C-A70F-DE2D1E4B3EE8}" type="slidenum">
              <a:t>47</a:t>
            </a:fld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Home residential IP address suddenly blocked by …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Roboto"/>
              </a:rPr>
              <a:t>Key Bank,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Roboto"/>
              </a:rPr>
              <a:t>Capital One credit card issuer,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Roboto"/>
              </a:rPr>
              <a:t>Verizon Wireless cellular provider,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Roboto"/>
              </a:rPr>
              <a:t>Norwegian Cruise Line,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Zoom conferencing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42" name="" descr=""/>
          <p:cNvPicPr/>
          <p:nvPr/>
        </p:nvPicPr>
        <p:blipFill>
          <a:blip r:embed="rId1"/>
          <a:stretch/>
        </p:blipFill>
        <p:spPr>
          <a:xfrm>
            <a:off x="8915400" y="3429000"/>
            <a:ext cx="1234440" cy="1524240"/>
          </a:xfrm>
          <a:prstGeom prst="rect">
            <a:avLst/>
          </a:prstGeom>
          <a:ln w="0">
            <a:noFill/>
          </a:ln>
        </p:spPr>
      </p:pic>
      <p:sp>
        <p:nvSpPr>
          <p:cNvPr id="543" name="PlaceHolder 2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Exit Node Extras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9A835B0-FA7A-48B8-BFE9-390CFED0D5BF}" type="slidenum">
              <a:t>48</a:t>
            </a:fld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" descr=""/>
          <p:cNvPicPr/>
          <p:nvPr/>
        </p:nvPicPr>
        <p:blipFill>
          <a:blip r:embed="rId1"/>
          <a:stretch/>
        </p:blipFill>
        <p:spPr>
          <a:xfrm>
            <a:off x="132840" y="1188720"/>
            <a:ext cx="11991600" cy="5590800"/>
          </a:xfrm>
          <a:prstGeom prst="rect">
            <a:avLst/>
          </a:prstGeom>
          <a:ln w="0">
            <a:noFill/>
          </a:ln>
        </p:spPr>
      </p:pic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Exit Node Extras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20AAFE9-95D3-413C-A3FA-27A5D62DDB1F}" type="slidenum">
              <a:t>49</a:t>
            </a:fld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61351FC-365E-4B20-84A2-039EB8A02DBE}" type="slidenum">
              <a:t>5</a:t>
            </a:fld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" descr=""/>
          <p:cNvPicPr/>
          <p:nvPr/>
        </p:nvPicPr>
        <p:blipFill>
          <a:blip r:embed="rId1"/>
          <a:stretch/>
        </p:blipFill>
        <p:spPr>
          <a:xfrm>
            <a:off x="1086120" y="1600200"/>
            <a:ext cx="10115280" cy="4343400"/>
          </a:xfrm>
          <a:prstGeom prst="rect">
            <a:avLst/>
          </a:prstGeom>
          <a:ln w="0">
            <a:noFill/>
          </a:ln>
        </p:spPr>
      </p:pic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Exit Node Extras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D4200BC-01C0-42BF-A273-207804770394}" type="slidenum">
              <a:t>50</a:t>
            </a:fld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" descr=""/>
          <p:cNvPicPr/>
          <p:nvPr/>
        </p:nvPicPr>
        <p:blipFill>
          <a:blip r:embed="rId1"/>
          <a:stretch/>
        </p:blipFill>
        <p:spPr>
          <a:xfrm>
            <a:off x="6400800" y="1143000"/>
            <a:ext cx="4617720" cy="1037160"/>
          </a:xfrm>
          <a:prstGeom prst="rect">
            <a:avLst/>
          </a:prstGeom>
          <a:ln w="0">
            <a:noFill/>
          </a:ln>
        </p:spPr>
      </p:pic>
      <p:sp>
        <p:nvSpPr>
          <p:cNvPr id="549" name="PlaceHolder 1"/>
          <p:cNvSpPr>
            <a:spLocks noGrp="1"/>
          </p:cNvSpPr>
          <p:nvPr>
            <p:ph/>
          </p:nvPr>
        </p:nvSpPr>
        <p:spPr>
          <a:xfrm>
            <a:off x="609840" y="1828800"/>
            <a:ext cx="10972440" cy="4287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Further response …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Although some users of the TOR project are using it for good intentions and so forth,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is also a place where nefarious users can also perform anonymous malicious attacks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attempt fraudulent activities. Thus, Verizon deems the project's network as risky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restricts communications from their TOR Exit Nodes. As a security specialist,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 hope you can understand this position. We apologize for the inconvenience.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However, it is for the security of all our Verizon clients.”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Exit Node Extras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8A3CF3E-2B52-42F1-8510-F314DAE7C407}" type="slidenum">
              <a:t>51</a:t>
            </a:fld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buNone/>
            </a:pPr>
            <a:endParaRPr b="1" lang="en-US" sz="4400" spc="-1" strike="noStrike">
              <a:solidFill>
                <a:srgbClr val="4f6228"/>
              </a:solidFill>
              <a:latin typeface="Calibri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slide intentionally left blank”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38D6735-07EE-40DE-A2F8-51756C37C31D}" type="slidenum">
              <a:t>52</a:t>
            </a:fld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Tor is a tool providing anonymity (privacy)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Tor Hidden Services provide strong end-to-end encryption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not interfere with other security protocols (e.g., TLS)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not require changes to VM or sibling systems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Tor is easy to run and configure and relatively easy to use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title"/>
          </p:nvPr>
        </p:nvSpPr>
        <p:spPr>
          <a:xfrm>
            <a:off x="2416680" y="354600"/>
            <a:ext cx="969912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Conclusion … maybe </a:t>
            </a:r>
            <a:r>
              <a:rPr b="1" i="1" lang="en-US" sz="4400" spc="-1" strike="noStrike">
                <a:solidFill>
                  <a:srgbClr val="4f6228"/>
                </a:solidFill>
                <a:latin typeface="Calibri"/>
              </a:rPr>
              <a:t>you</a:t>
            </a: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 should use 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1C14939-DAEF-4F8F-82FF-B52015A1E5D2}" type="slidenum">
              <a:t>53</a:t>
            </a:fld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/>
          </p:nvPr>
        </p:nvSpPr>
        <p:spPr>
          <a:xfrm>
            <a:off x="609480" y="1590480"/>
            <a:ext cx="115826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i="1" lang="en-US" sz="4800" spc="-1" strike="noStrike">
                <a:solidFill>
                  <a:srgbClr val="000000"/>
                </a:solidFill>
                <a:latin typeface="Calibri"/>
              </a:rPr>
              <a:t>Thank you!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http://www.casita.net/vmworkshop/2023/torforzvm.ppt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http://www.casita.net/vmworkshop/2023/torforzvm/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0D14C9A-374C-405E-979C-9EEA33133EF4}" type="slidenum">
              <a:t>54</a:t>
            </a:fld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/>
          </p:nvPr>
        </p:nvSpPr>
        <p:spPr>
          <a:xfrm>
            <a:off x="609480" y="1590480"/>
            <a:ext cx="115826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i="1" lang="en-US" sz="4800" spc="-1" strike="noStrike">
                <a:solidFill>
                  <a:srgbClr val="000000"/>
                </a:solidFill>
                <a:latin typeface="Calibri"/>
              </a:rPr>
              <a:t>Thank you!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 when you’re “on” Tor …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[]=au3nlomcvi3udaa3ihuezqbto4bravrd43wvehyhq24ricqkkwy2csyd.onion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http://[]/vmworkshop/2023/torforzvm.ppt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http://[]/vmworkshop/2023/torforzvm/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DFD8C6E-7295-47EA-ACCD-5AB671A8C1D2}" type="slidenum">
              <a:t>55</a:t>
            </a:fld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9316399-5B8A-43DC-9333-AECC13BBBD3B}" type="slidenum">
              <a:t>56</a:t>
            </a:fld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Building Tor from Source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/>
          </p:nvPr>
        </p:nvSpPr>
        <p:spPr>
          <a:xfrm>
            <a:off x="1371600" y="1590480"/>
            <a:ext cx="102103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you’re not using the source code, then ‘open source’ might not really be part of your supply chain.”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package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-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version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.tar.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zz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package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-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version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.tar.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zz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.asc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(or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.sig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.sign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https://www.torproject.org/dist/tor-0.4.7.13.tar.gz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ACD3E67-2F62-4752-9B61-D18B41EB0442}" type="slidenum">
              <a:t>57</a:t>
            </a:fld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Getting and Vetting the Source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0" name="" descr=""/>
          <p:cNvPicPr/>
          <p:nvPr/>
        </p:nvPicPr>
        <p:blipFill>
          <a:blip r:embed="rId1"/>
          <a:stretch/>
        </p:blipFill>
        <p:spPr>
          <a:xfrm>
            <a:off x="2514600" y="5448600"/>
            <a:ext cx="2742840" cy="952200"/>
          </a:xfrm>
          <a:prstGeom prst="rect">
            <a:avLst/>
          </a:prstGeom>
          <a:ln w="0">
            <a:noFill/>
          </a:ln>
        </p:spPr>
      </p:pic>
      <p:sp>
        <p:nvSpPr>
          <p:cNvPr id="561" name="PlaceHolder 2"/>
          <p:cNvSpPr>
            <a:spLocks noGrp="1"/>
          </p:cNvSpPr>
          <p:nvPr>
            <p:ph/>
          </p:nvPr>
        </p:nvSpPr>
        <p:spPr>
          <a:xfrm>
            <a:off x="1371600" y="1590840"/>
            <a:ext cx="102103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gpg --verify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package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-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version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.tar.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zz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.asc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Extract the key ID (check the sig, it will fail)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Find that key in the Web-of-Trust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Walk the trust chain; if trusted then add key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Check the signature again (for real)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837789C-E558-42E3-B9EB-6BF3C7693E93}" type="slidenum">
              <a:t>58</a:t>
            </a:fld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/>
          </p:nvPr>
        </p:nvSpPr>
        <p:spPr>
          <a:xfrm>
            <a:off x="1371600" y="1590840"/>
            <a:ext cx="102103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Get files, extract key, find in WOT, follow the chain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you trust it? If so then add key and re-check src sig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Signing key:  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0x42e86a2a11f48d36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https://the.earth.li/~noodles/pathfind.html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Tor project sometimes signs a hash and not the tarball.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Getting and Vetting the Source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4" name="" descr=""/>
          <p:cNvPicPr/>
          <p:nvPr/>
        </p:nvPicPr>
        <p:blipFill>
          <a:blip r:embed="rId1"/>
          <a:stretch/>
        </p:blipFill>
        <p:spPr>
          <a:xfrm>
            <a:off x="2286000" y="4114800"/>
            <a:ext cx="8228160" cy="742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202F2ED-D53C-48CE-BB10-1DF28A6B7FB5}" type="slidenum">
              <a:t>59</a:t>
            </a:fld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1" descr=""/>
          <p:cNvPicPr/>
          <p:nvPr/>
        </p:nvPicPr>
        <p:blipFill>
          <a:blip r:embed="rId1"/>
          <a:stretch/>
        </p:blipFill>
        <p:spPr>
          <a:xfrm>
            <a:off x="360" y="4502520"/>
            <a:ext cx="1069560" cy="2355120"/>
          </a:xfrm>
          <a:prstGeom prst="rect">
            <a:avLst/>
          </a:prstGeom>
          <a:ln w="0">
            <a:noFill/>
          </a:ln>
        </p:spPr>
      </p:pic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about:rick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914400" y="1590480"/>
            <a:ext cx="106675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Unix for 35+ years, Linux since 0.99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VM/SP (et al) since 1981, VMware, Xen, KVM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Passionate about open-source systems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Previous jobs: SSL stack, z/VM, Unix/Linux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security: Voltage 2015-2022, now at BAE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5" name="Picture 2" descr=""/>
          <p:cNvPicPr/>
          <p:nvPr/>
        </p:nvPicPr>
        <p:blipFill>
          <a:blip r:embed="rId2"/>
          <a:stretch/>
        </p:blipFill>
        <p:spPr>
          <a:xfrm>
            <a:off x="1483920" y="5640120"/>
            <a:ext cx="1170360" cy="1028160"/>
          </a:xfrm>
          <a:prstGeom prst="rect">
            <a:avLst/>
          </a:prstGeom>
          <a:ln w="0">
            <a:noFill/>
          </a:ln>
        </p:spPr>
      </p:pic>
      <p:pic>
        <p:nvPicPr>
          <p:cNvPr id="396" name="Picture 5" descr=""/>
          <p:cNvPicPr/>
          <p:nvPr/>
        </p:nvPicPr>
        <p:blipFill>
          <a:blip r:embed="rId3"/>
          <a:stretch/>
        </p:blipFill>
        <p:spPr>
          <a:xfrm>
            <a:off x="5739840" y="288000"/>
            <a:ext cx="1008720" cy="1288440"/>
          </a:xfrm>
          <a:prstGeom prst="rect">
            <a:avLst/>
          </a:prstGeom>
          <a:ln w="0">
            <a:noFill/>
          </a:ln>
        </p:spPr>
      </p:pic>
      <p:pic>
        <p:nvPicPr>
          <p:cNvPr id="397" name="Picture 4" descr=""/>
          <p:cNvPicPr/>
          <p:nvPr/>
        </p:nvPicPr>
        <p:blipFill>
          <a:blip r:embed="rId4"/>
          <a:stretch/>
        </p:blipFill>
        <p:spPr>
          <a:xfrm>
            <a:off x="6867720" y="28440"/>
            <a:ext cx="1189440" cy="112284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3" descr=""/>
          <p:cNvPicPr/>
          <p:nvPr/>
        </p:nvPicPr>
        <p:blipFill>
          <a:blip r:embed="rId5"/>
          <a:stretch/>
        </p:blipFill>
        <p:spPr>
          <a:xfrm>
            <a:off x="8229600" y="139680"/>
            <a:ext cx="1878120" cy="1917720"/>
          </a:xfrm>
          <a:prstGeom prst="rect">
            <a:avLst/>
          </a:prstGeom>
          <a:ln w="0">
            <a:noFill/>
          </a:ln>
        </p:spPr>
      </p:pic>
      <p:pic>
        <p:nvPicPr>
          <p:cNvPr id="399" name="Picture 6" descr=""/>
          <p:cNvPicPr/>
          <p:nvPr/>
        </p:nvPicPr>
        <p:blipFill>
          <a:blip r:embed="rId6"/>
          <a:stretch/>
        </p:blipFill>
        <p:spPr>
          <a:xfrm>
            <a:off x="10549800" y="144000"/>
            <a:ext cx="1522800" cy="2054160"/>
          </a:xfrm>
          <a:prstGeom prst="rect">
            <a:avLst/>
          </a:prstGeom>
          <a:ln w="0">
            <a:noFill/>
          </a:ln>
        </p:spPr>
      </p:pic>
      <p:pic>
        <p:nvPicPr>
          <p:cNvPr id="400" name="Picture 7" descr=""/>
          <p:cNvPicPr/>
          <p:nvPr/>
        </p:nvPicPr>
        <p:blipFill>
          <a:blip r:embed="rId7"/>
          <a:stretch/>
        </p:blipFill>
        <p:spPr>
          <a:xfrm>
            <a:off x="10241640" y="2839320"/>
            <a:ext cx="1428120" cy="1504080"/>
          </a:xfrm>
          <a:prstGeom prst="rect">
            <a:avLst/>
          </a:prstGeom>
          <a:ln w="0">
            <a:noFill/>
          </a:ln>
        </p:spPr>
      </p:pic>
      <p:pic>
        <p:nvPicPr>
          <p:cNvPr id="401" name="Picture 11" descr=""/>
          <p:cNvPicPr/>
          <p:nvPr/>
        </p:nvPicPr>
        <p:blipFill>
          <a:blip r:embed="rId8"/>
          <a:stretch/>
        </p:blipFill>
        <p:spPr>
          <a:xfrm>
            <a:off x="10459080" y="4800600"/>
            <a:ext cx="1428120" cy="753120"/>
          </a:xfrm>
          <a:prstGeom prst="rect">
            <a:avLst/>
          </a:prstGeom>
          <a:ln w="0">
            <a:noFill/>
          </a:ln>
        </p:spPr>
      </p:pic>
      <p:pic>
        <p:nvPicPr>
          <p:cNvPr id="402" name="Picture 9" descr=""/>
          <p:cNvPicPr/>
          <p:nvPr/>
        </p:nvPicPr>
        <p:blipFill>
          <a:blip r:embed="rId9"/>
          <a:stretch/>
        </p:blipFill>
        <p:spPr>
          <a:xfrm>
            <a:off x="10321560" y="5732280"/>
            <a:ext cx="1337040" cy="668520"/>
          </a:xfrm>
          <a:prstGeom prst="rect">
            <a:avLst/>
          </a:prstGeom>
          <a:ln w="0">
            <a:noFill/>
          </a:ln>
        </p:spPr>
      </p:pic>
      <p:pic>
        <p:nvPicPr>
          <p:cNvPr id="403" name="" descr=""/>
          <p:cNvPicPr/>
          <p:nvPr/>
        </p:nvPicPr>
        <p:blipFill>
          <a:blip r:embed="rId10"/>
          <a:stretch/>
        </p:blipFill>
        <p:spPr>
          <a:xfrm>
            <a:off x="8229600" y="5257800"/>
            <a:ext cx="1904760" cy="285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8235352-A875-4BFD-A0DF-4679FD225CB8}" type="slidenum">
              <a:t>6</a:t>
            </a:fld>
          </a:p>
        </p:txBody>
      </p:sp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Getting and Vetting the Source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6" name="" descr=""/>
          <p:cNvPicPr/>
          <p:nvPr/>
        </p:nvPicPr>
        <p:blipFill>
          <a:blip r:embed="rId1"/>
          <a:stretch/>
        </p:blipFill>
        <p:spPr>
          <a:xfrm>
            <a:off x="5486400" y="1443960"/>
            <a:ext cx="6372000" cy="5212080"/>
          </a:xfrm>
          <a:prstGeom prst="rect">
            <a:avLst/>
          </a:prstGeom>
          <a:ln w="0">
            <a:noFill/>
          </a:ln>
        </p:spPr>
      </p:pic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1371600" y="1591200"/>
            <a:ext cx="411480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Multiple “paths”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between the keys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provide more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assurance.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7EE3A25-1DF3-4EA9-B3B4-F4569EC7815D}" type="slidenum">
              <a:t>60</a:t>
            </a:fld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/>
          </p:nvPr>
        </p:nvSpPr>
        <p:spPr>
          <a:xfrm>
            <a:off x="1371600" y="1591200"/>
            <a:ext cx="102103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tar xzf tor-0.4.7.13.tar.gz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(then  ‘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cd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’)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./configure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optional  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--prefix=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make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make install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make clean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  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make distclean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9" name="" descr=""/>
          <p:cNvPicPr/>
          <p:nvPr/>
        </p:nvPicPr>
        <p:blipFill>
          <a:blip r:embed="rId1"/>
          <a:stretch/>
        </p:blipFill>
        <p:spPr>
          <a:xfrm>
            <a:off x="9958320" y="365760"/>
            <a:ext cx="1837800" cy="1218960"/>
          </a:xfrm>
          <a:prstGeom prst="rect">
            <a:avLst/>
          </a:prstGeom>
          <a:ln w="0">
            <a:noFill/>
          </a:ln>
        </p:spPr>
      </p:pic>
      <p:sp>
        <p:nvSpPr>
          <p:cNvPr id="570" name="PlaceHolder 2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Explode, Config, “just make”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1" name="" descr=""/>
          <p:cNvPicPr/>
          <p:nvPr/>
        </p:nvPicPr>
        <p:blipFill>
          <a:blip r:embed="rId2"/>
          <a:stretch/>
        </p:blipFill>
        <p:spPr>
          <a:xfrm>
            <a:off x="9982440" y="3200400"/>
            <a:ext cx="2133360" cy="1952280"/>
          </a:xfrm>
          <a:prstGeom prst="rect">
            <a:avLst/>
          </a:prstGeom>
          <a:ln w="0">
            <a:noFill/>
          </a:ln>
        </p:spPr>
      </p:pic>
      <p:sp>
        <p:nvSpPr>
          <p:cNvPr id="572" name="PlaceHolder 3"/>
          <p:cNvSpPr>
            <a:spLocks noGrp="1"/>
          </p:cNvSpPr>
          <p:nvPr>
            <p:ph/>
          </p:nvPr>
        </p:nvSpPr>
        <p:spPr>
          <a:xfrm>
            <a:off x="1371600" y="5304240"/>
            <a:ext cx="4114800" cy="63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(or use Chicory)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E37DD8D-5C52-4A6D-A121-D77200799077}" type="slidenum">
              <a:t>61</a:t>
            </a:fld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D1593A4-AA7B-4F24-BE5B-257E3731058E}" type="slidenum">
              <a:t>62</a:t>
            </a:fld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" descr=""/>
          <p:cNvPicPr/>
          <p:nvPr/>
        </p:nvPicPr>
        <p:blipFill>
          <a:blip r:embed="rId1"/>
          <a:stretch/>
        </p:blipFill>
        <p:spPr>
          <a:xfrm>
            <a:off x="2122560" y="1371600"/>
            <a:ext cx="7935840" cy="4101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DD505DB-DBE8-4EE4-9A7D-EB7168165B58}" type="slidenum">
              <a:t>7</a:t>
            </a:fld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/>
          </p:nvPr>
        </p:nvSpPr>
        <p:spPr>
          <a:xfrm>
            <a:off x="609840" y="159084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</a:pP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exactly is Tor?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Some History, a little How-To, and stories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Tor client proxy, tor “server”, and hidden services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can Tor do for z/VM?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Look outside the box (or maybe “think outside the box”)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Leverage Tor “Hidden Services” (HS) for z/VM TCP/IP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7543800" y="320760"/>
            <a:ext cx="3166560" cy="1965240"/>
          </a:xfrm>
          <a:prstGeom prst="rect">
            <a:avLst/>
          </a:prstGeom>
          <a:ln w="0">
            <a:noFill/>
          </a:ln>
        </p:spPr>
      </p:pic>
      <p:sp>
        <p:nvSpPr>
          <p:cNvPr id="407" name="PlaceHolder 2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Tunneling into 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4D7C70D-9784-4778-8E18-613192EDF1D8}" type="slidenum">
              <a:t>8</a:t>
            </a:fld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096B0B9-6D01-4AF9-8F6B-FC4991995062}" type="slidenum">
              <a:t>9</a:t>
            </a:fld>
          </a:p>
        </p:txBody>
      </p:sp>
    </p:spTree>
  </p:cSld>
</p:sld>
</file>

<file path=ppt/theme/theme1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5568</TotalTime>
  <Application>LibreOffice/7.5.2.1$Linux_X86_64 LibreOffice_project/50$Build-1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2023-03-16T13:32:27Z</dcterms:created>
  <dc:creator/>
  <dc:description/>
  <dc:language>en-US</dc:language>
  <cp:lastModifiedBy/>
  <cp:lastPrinted>2023-04-12T16:10:25Z</cp:lastPrinted>
  <dcterms:modified xsi:type="dcterms:W3CDTF">2023-04-19T15:14:37Z</dcterms:modified>
  <cp:revision>140</cp:revision>
  <dc:subject/>
  <dc:title>VM Workshop 2019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0x01010055DEA501719A6040A2B38F17256D7D44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9</vt:r8>
  </property>
</Properties>
</file>