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3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8.png" ContentType="image/png"/>
  <Override PartName="/ppt/media/image45.png" ContentType="image/png"/>
  <Override PartName="/ppt/media/image20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0.jpeg" ContentType="image/jpeg"/>
  <Override PartName="/ppt/media/image36.png" ContentType="image/png"/>
  <Override PartName="/ppt/media/image53.png" ContentType="image/png"/>
  <Override PartName="/ppt/media/image26.png" ContentType="image/png"/>
  <Override PartName="/ppt/media/image12.jpeg" ContentType="image/jpeg"/>
  <Override PartName="/ppt/media/image43.png" ContentType="image/png"/>
  <Override PartName="/ppt/media/image18.png" ContentType="image/png"/>
  <Override PartName="/ppt/media/image35.png" ContentType="image/png"/>
  <Override PartName="/ppt/media/image52.png" ContentType="image/png"/>
  <Override PartName="/ppt/media/image24.png" ContentType="image/png"/>
  <Override PartName="/ppt/media/image29.jpeg" ContentType="image/jpeg"/>
  <Override PartName="/ppt/media/image41.png" ContentType="image/png"/>
  <Override PartName="/ppt/media/image16.png" ContentType="image/png"/>
  <Override PartName="/ppt/media/image33.png" ContentType="image/png"/>
  <Override PartName="/ppt/media/image50.png" ContentType="image/png"/>
  <Override PartName="/ppt/media/image23.png" ContentType="image/png"/>
  <Override PartName="/ppt/media/image40.png" ContentType="image/png"/>
  <Override PartName="/ppt/media/image15.png" ContentType="image/png"/>
  <Override PartName="/ppt/media/image32.png" ContentType="image/png"/>
  <Override PartName="/ppt/media/image22.png" ContentType="image/png"/>
  <Override PartName="/ppt/media/image14.png" ContentType="image/png"/>
  <Override PartName="/ppt/media/image47.png" ContentType="image/png"/>
  <Override PartName="/ppt/media/image31.jpeg" ContentType="image/jpeg"/>
  <Override PartName="/ppt/media/image46.png" ContentType="image/png"/>
  <Override PartName="/ppt/media/image55.png" ContentType="image/png"/>
  <Override PartName="/ppt/media/image38.png" ContentType="image/png"/>
  <Override PartName="/ppt/media/image54.png" ContentType="image/png"/>
  <Override PartName="/ppt/media/image37.png" ContentType="image/png"/>
  <Override PartName="/ppt/media/image39.png" ContentType="image/png"/>
  <Override PartName="/ppt/media/image56.png" ContentType="image/png"/>
  <Override PartName="/ppt/media/image48.png" ContentType="image/png"/>
  <Override PartName="/ppt/media/image49.png" ContentType="image/png"/>
  <Override PartName="/ppt/media/image34.png" ContentType="image/png"/>
  <Override PartName="/ppt/media/image51.png" ContentType="image/png"/>
  <Override PartName="/ppt/media/image17.png" ContentType="image/png"/>
  <Override PartName="/ppt/media/image42.png" ContentType="image/png"/>
  <Override PartName="/ppt/media/image25.png" ContentType="image/png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</p:sldIdLst>
  <p:sldSz cx="12192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dt" idx="1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ftr" idx="2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DF356CC-616A-41FD-9F3C-2CBC40052C8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458640" y="720720"/>
            <a:ext cx="6397200" cy="35985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2"/>
          </p:nvPr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4F1DD7-5D81-4B41-8248-00EEB2835C2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5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provides two functions: encryption and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essentially a distributed VPN.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1995: David Goldschlag, Mike Reed, Paul Syverson, at U.S. Naval Research Lab (NRL) ...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way to create internet connections that don't reveal who is talking to whom ... protect Navy operatives … the first research designs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prototypes of onion routing.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Early 2000s, Roger Dingledine ... NRL onion routing project with Syverson. Roger called it Tor,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stood for The Onion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Nick Mathewson joined soon after.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trust, folks.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Interestingly, we are at the ten-year mark after Snowden met with Greenwald, MacAskill, Poitras. Is it related that the Tor board swizzle happened *after* the Snowden thing?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entry point is local.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Your local ‘tor’ program connects with the fabric and provides a SOCKS proxy into that.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last part, after the “exit node” is visible to others. That part of your surfing can be profiled. But the exit node will vary, is used by others,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does not map back to you.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Layers … ogres have layers.”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use /etc/tor. It holds more than just the RC file.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run ‘tor’ under a service account. That ID owns the “state” content.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mode of operation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make you a target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daemon can be started manually, via traditional Unix ‘init’ or via SystemD, or run as a co-process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(e.g., to support the Tor Browser)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Uses “socks4” at local TCP port 9050.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Make sure that DNS requests are handled by Tor. Running DNS through the proxy is not always the default, so you have to check it manually.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Important: Tor is not limited to web pages.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ANY TCP traffic can be relayed through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OpenSSH does not have built-in proxy support, but ‘netcat’ does and SSH can punt to ‘netcat’.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extends to Linux "console server"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Again, force DNS through the proxy.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filled-in hostname is a “.onion” hostname.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on that in following slides.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X3270 has built-in proxy support. Yay!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services are thus named because they are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visible (indeed, not even reachable) from the public internet.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red links here! (Nothing outside Tor network.)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not accessed via an exit node.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hiding somewhere in the fabric.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There’s a private key (automatically generated)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a .onion hostname (derived from the key),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Bob’s location is unknown.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Whoever maintains Bob can relocate him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(the key and related state files) to another physical host should the need arise.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https://2019.www.torproject.org/docs/onion-services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is it that people trust SELinux from the NSA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yet they don't trust Tor from the US Navy?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good guys to stop the bad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bad guys to stop the good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itself is just a tool.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also a potential threat to people and organizations which need (or just want)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ultimate control over end-user networking.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VM is a near neighbor (same DC) to the Linux Tor host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Define hidden services from Linux directed at VM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HS to *any* near neighbors,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 VSE, MVS, TPF, other Linux, … anything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changes needed to CP, CMS, MVS, TSO, etc.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is no conflict between PKI (SSL/TLS) and Tor. You can run Tor without losing SSL service. The trust models between the two are the biggest operational difference. Tor is also stronger w/r/t privacy. (HS are very very very difficult to trace and re-identify.)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slide shows arbitrary TCP port choices.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assign an incoming Tor HS port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any address:port pair you need.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graphics courtesy of istockphoto.com.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any number of Tor hidden services.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Consider one for VM and Linux, another for VSE, another for MVS (here with DB2).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details on compiling Tor yourself at end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supporting z/VM,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would actually run on a Linux guest.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we define a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key pair will be generated by Tor, if such does not exist already. A .onion hostname will be derived. The files will be placed into the indicated directory.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can be any number of hidden services (HS) defined, a separate directory for each.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address side of the address:port pair can be any reachable address, not just the local host (where Tor is running).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addresses originally had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characters to the left of “.onion”.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Current hidden service addresses have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56 characters to the left of “.onion”.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presumably to make them more secure.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are actually “v2” and “v3”, so there was presumably a “v1” back in the day, before my time.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hostnames, and their counterpart keys,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are derived by Tor when the given hidden service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first instantiated.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Debian, install the “apt-transport-tor” package.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list of long .onion hostnames is in a file alongside the download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Q: Why use a hidden service if the site itself is public?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A: Hides that “last hop” from tracking.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doesn’t help hide the site, but may help the users.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https://en.wikipedia.org/wiki/List_of_Tor_onion_services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not better than PKI, but for some things it is easier. Tor has the objective advantage of obscuring traffic patters (visible when using plain SSL/TLS).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 gave a similar talk at for Cedarville University’s cybersec students, I warned them to not get sideways with the school’s IT department.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Same goes here.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GitHub.com changed their SSH server key.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heard about it on IBM-MAIN or would have been caught quite by surprise and likely panicked.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That was not a PKI matter, but illustrates the general issue of certificate management.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must always be a trust anchor.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“certs” (keys) are created automatically.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Unlike SSL/TLS, the traffic (connections) is hidden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some things, Tor is easier than TLS/SSL PKI.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some ways, it’s just different.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respect to traffic analysis, it’s better.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 ya gonna trust?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PKI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PGP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Relay nodes, or “normal” nodes, are not directly visible as Tor network participants.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Exit nodes are visible as clients to those sites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Tor users want to access anonymously.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They are also listed publicly.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Bridge nodes are similar but unlisted.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Running the exit node was intentional.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LEAVING it up was not.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none of them told me why!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Mostly stuff “just didn’t work”.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protect the wrong things.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Sad that running an exit node might put a target on your back.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Verizon at least gave a clue to the problem.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was then able to contact them and get more info.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… NOT an issue for ordinary relay nodes,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 not a risk for hidden service hosting.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don’t have to worry about this kind of block just for running a Tor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asked Verizon to comment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the cybersec presentation, but crickets.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Put that 62-character address in place of the square brackets. Works if you’re “on”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3093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trust” is one of my slogans.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a recurring theme: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one reason for using open source.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even with source code, consider Thompson 1984.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https://www.cs.cmu.edu/~rdriley/487/papers/Thompson_1984_ReflectionsonTrustingTrust.pdf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BAE Systems: no cool logo, just cool stuff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HS = hidden service throughout this 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specifically cover *building* Tor from source, but slides discussing that are at the end of the presentation deck.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discuss Tor startup (INIT or SystemD), but sample files are available at the web site.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2E3E64-ABB2-4227-AD94-1BE81879FEF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D4320B-B7EE-4F8F-86A2-3689ED3483BC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DBDB99-0797-46F2-B18B-5AB945BB5C02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554EDB-253C-484A-9CA2-7C3BA5EABFF8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388DF53-BFD1-4DF8-A48B-BB555BADBA88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D5C21AB-39E9-4211-A016-CC56FF827ADE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632EC52-4E97-4482-84D4-C3EBA6051E83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BF1979D-4EE2-4E0A-8C6C-96D69739652E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51C2462-300F-48AA-BAD2-69DB8A51DE4C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9C168A0-23EC-493F-AC49-FDDE6929C2EE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AA6C414-BD05-425F-BC50-650031CF2B4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9B614-A9CF-47E2-AB36-A9F3C7A5BEE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1B6297-D48E-4A8A-81F6-E4D9052BC39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613306-8A31-40C2-8BD6-CDB5592C073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5B039A-4B29-4483-BBFE-5E323539624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8AC283C-EFD9-481E-BD67-FFC3145CAA5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2D8979-87A7-426D-B6A8-128F86A432E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4BD5ED0-EBCD-40CD-8CE6-659B361FD77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7C04D5C-FA87-4438-92A0-061D4A5D05F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B5456EC-8601-4B90-9C06-DBB8E9FCB50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461C2-5A9F-4E96-A3A4-41C22DD0530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F74C6A5-D460-4A92-A873-18F8CD29965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2BE62B3-A160-4262-9433-2918F4AE8BB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744FDF-25FC-420F-A49C-D4220D50C06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0F22B18-4D73-41A3-8C12-6B76FC1A3BF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B5A2F7-4F68-41B1-A90B-4D76D3FCA44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2E1319-6E19-489B-91D5-CB479F6ED80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C2733C-41A9-46CE-85A2-E93E5FCEB958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2AC917-4F89-4653-9D47-CA4209E7D30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9F4E0A-F52E-4F7C-BE4F-D8F4F56A0D8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5572A5-2EAC-48BD-B595-8BA9B10AAE9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F49B1-193D-4212-9B13-0496DF39C3F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F6C619-FF3C-4B11-B0E4-AC0335A9DE05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E35C0-BFEB-4DFB-8BE3-F177546B4AD6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5C7329-86EA-4DFA-9D3D-998F384AA6B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1C0E79-475C-45AF-81F4-1A7DBF15E14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9DF2B2-3573-47A5-A98C-613D16E0ED88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B386BD-9435-4018-8ED4-3E437B9F920C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37D3DD-82CA-4800-A48C-5C5D362B6821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DA50E1-CB8E-4149-B81D-35C806F1755C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1B23149-9669-449E-A369-B215D65754FF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24CD90F-B011-43D0-B3DC-232D9727DAE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A200B-F4D6-421E-A305-01F6F61FCDC0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76C3B7-8D24-4665-AF4F-CE642E09C6F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E0DC77-A7A9-4CCA-BCD0-87582D71358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845417-7F89-48B8-ADAE-AAD40F1C2430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D27B6E-2559-42B3-BF89-B671E661A45D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E5644D-E06B-4572-8094-157D9DC0BA1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E10752-4533-42AA-B4FB-7F868D433F7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5BFC6D-E018-47FE-B1D2-B54E104EC55B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71BDB0-1CD1-4405-A940-9BE39CECBC07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88A1C5-C30F-48A8-9D88-DDACEC77594F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C6EC2ED-B353-4263-BE22-C526F819A10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5C3587-A00A-4DF9-AF88-8B5316F1ED16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19CC63E-918C-425B-A6B0-EAE6C22F1CFC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B858F02-1045-45B8-9CEB-D497AA5C1D71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8A5179C-C39F-4300-8C9C-989CE37E34F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B2F0181-7DAC-46EA-A1DF-3C418AB335E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BF806AA-A1FE-4D85-AA94-6C45DC9994D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69C70E3-8D20-4E1F-AFFC-8802D86846F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A2544D9-0EBB-4038-BBC1-3B7C3EC59EE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5D36C33-4791-4425-A557-B9A202FD2877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10C8E3E-47F7-4962-A99E-498B9CFE5BD2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6F61738-5B19-4940-B1AB-CF095E69195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B62625-88ED-499E-81FB-56F70DCCD506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ED57D27-F12D-453F-A861-F3204D599DB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140005-67E7-4652-BFB3-32F5A225D0CD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FC3410-D6E2-46A8-A921-F2FE1A73713A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62C52E-2E79-4931-8024-08F40F9EF3D1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4AD0CBE-52A8-4814-8EA6-1032AA52693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CE17CD-CCE1-4C6A-9DEC-82512E1C2C1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48B05B-6C2E-4E36-B460-29490B2065B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BF8CC4-CA6A-4167-BE2F-455A91E68881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87DB93-D719-47A9-AEB3-5D40808F7373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16FCA3-AD8F-476C-B0C7-2E188A3CDF0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DF5C88-305B-42CF-B23C-DE107816F810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3DFC4D-485B-48B3-A85F-CD2AA2FAA87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D0D28F-FA8A-4E3A-9723-8C642427A869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A42710-417A-4AD6-A99A-4A2B34067EE2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F1E05C-A469-405E-8EAC-4AC71D5E7080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2A2AD37-A7A0-4600-8240-DE1E9742E455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81CE477-A2FF-490C-AF82-1C266AEA009B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597067-512F-4EA2-8527-EC5F49B9FA3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D42ECB-3175-402D-BD5F-B964840B41DE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6C134C2-F48D-434B-9686-10D641DBBD6D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04693EF-D5A4-431A-B16B-08B1D57E5B6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B2C88-40E4-40D2-A5F1-D03BFCDE55E6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928243C-E340-4845-BE65-97FD5454C3D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745FEE-564A-4D6A-90E9-3E31CFADBAC6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E4C14A-19F2-415D-8D4F-1688D7863B17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F67C05-3A32-4562-BA54-968C05E0B6A8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DBF43CE-5CE0-422D-AB48-041E9BEF07C3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FE4AB3E-D02C-4C18-8B4D-131D86CB78CD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B8E79A3-F1FC-449B-B712-A3F1217EBAE5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BC04925-D14B-4928-9E1E-28DDA9461424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D8F5679-C2AE-4E0F-A49C-0F0380813D59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C7C0778-9C67-4FF8-8A50-72D39BB8BFE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AC0230-578D-4EF7-ABE6-93820959A6A8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534E003-C793-4264-ACDE-80EEAED0A921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0E89F17-73D8-408F-B610-E6D08C3AA76F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115C761-1E80-4ADD-8A44-0150EC45388C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ED73795-86E2-42BA-8586-33A5C48AA800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BB7CD6C-089F-44B2-9E3C-D6F0F901A566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AAE4694-2FC6-437E-A061-09E3E877C3A6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33BCA88-BE42-4CF9-8136-F7F247435FC7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AD7D8B5-E7AE-49C6-BC7D-64FC94E969B8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4ABEF52-220D-4B46-9F59-2A67AF9A3AC0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F205B61-54C2-4527-A2A3-CB1C641F77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1752480"/>
            <a:ext cx="10362960" cy="18475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8375E0-AAE8-4513-B189-09323589B50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7B5643-533F-4D56-A9FB-4DBB9744F7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797520" y="6035040"/>
            <a:ext cx="2437920" cy="609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8bc7f3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c7f3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892970-C093-483E-A21F-2121BC1CA2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492546-35E1-43EA-A4D7-B07D5F0275F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ftr" idx="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sldNum" idx="1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9863B8F-0F17-4791-BFC9-8AC857E111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6286D31-CE02-4033-8312-49EEA1A22D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75C94F-7AA9-49F3-BC36-EFB03D20FB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784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2209680"/>
            <a:ext cx="4010760" cy="391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1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1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7E0611-88CB-4310-A2A7-EF466B7E071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000783-E859-4735-9B3A-28151C5B40C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0" y="1371600"/>
            <a:ext cx="12192120" cy="29718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VM Workshop 2023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Securing z/VM and Linux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using Tor Hidden Services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1828800" y="4572000"/>
            <a:ext cx="853416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Rick Troth, CISSP, BAE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b76f11"/>
                </a:solidFill>
                <a:latin typeface="Courier New"/>
              </a:rPr>
              <a:t>&lt;rmt@casita.net&gt;</a:t>
            </a: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Onion Router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http://www.torproject.org/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Originally a US Navy project, first release 2002-September-20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Other sponsors (e.g., EFF), now 501(c)(3)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making the web safe for whistleblowers”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113200" y="1505160"/>
            <a:ext cx="1361880" cy="123804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915400" y="137160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0E50F86-34B0-411B-8D93-5E56F33F6187}" type="slidenum">
              <a:t>10</a:t>
            </a:fld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946800" y="1600200"/>
            <a:ext cx="10483200" cy="48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News Flash …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July 2016 the whole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Tor Project board resigned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 board members: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Matt Blaze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Cindy Cohn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Gabriella Coleman, Linus Nordberg,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Megan Price, and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Bruce Schneier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So what’s up with that??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Can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trust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the new board??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0287360" y="1476720"/>
            <a:ext cx="1580760" cy="228564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91C6D6-9A9F-49B1-8061-0A2BC596126E}" type="slidenum">
              <a:t>11</a:t>
            </a:fld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554480" y="1188720"/>
            <a:ext cx="8961120" cy="4754880"/>
          </a:xfrm>
          <a:prstGeom prst="rect">
            <a:avLst/>
          </a:prstGeom>
          <a:ln w="0"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0744200" y="3429000"/>
            <a:ext cx="1257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Exit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228600" y="39970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 flipV="1">
            <a:off x="685800" y="297180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H="1">
            <a:off x="8686800" y="3886200"/>
            <a:ext cx="2514600" cy="6858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EC2C36-8A2A-4B7C-B45A-42632BC17D23}" type="slidenum">
              <a:t>12</a:t>
            </a:fld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076480" y="1280160"/>
            <a:ext cx="7616160" cy="4626720"/>
          </a:xfrm>
          <a:prstGeom prst="rect">
            <a:avLst/>
          </a:prstGeom>
          <a:ln w="0">
            <a:noFill/>
          </a:ln>
        </p:spPr>
      </p:pic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9048600" y="4244040"/>
            <a:ext cx="2606040" cy="54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onion routing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C8AC35-49F9-4116-B0C7-F7B79C2CDCF9}" type="slidenum">
              <a:t>13</a:t>
            </a:fld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08714C-7EB8-4303-97CC-D08392FF0CE3}" type="slidenum">
              <a:t>14</a:t>
            </a:fld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how do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it?”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Just run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Don't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run it as root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an RC file, perhaps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/etc/tor/torrc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else “not present, using reasonable defaults”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State directory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$HOME/.tor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will be created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Point at it as a SOCKS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0B0A1E-287A-40F1-B49A-BFF70FF12BEB}" type="slidenum">
              <a:t>15</a:t>
            </a:fld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SOCKS4a proxy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1500480" y="1417320"/>
            <a:ext cx="8778240" cy="4526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FB73BE-C6C7-4226-99D2-DC5CC79730B8}" type="slidenum">
              <a:t>16</a:t>
            </a:fld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avoid DNS leakage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Force hostname resolution through the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See Firefox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about:config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panel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958680" y="3749400"/>
            <a:ext cx="5600520" cy="780840"/>
          </a:xfrm>
          <a:prstGeom prst="rect">
            <a:avLst/>
          </a:prstGeom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4343040" y="4764600"/>
            <a:ext cx="7086240" cy="78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FDC8B62-B9FB-430E-8DAC-9E3979C0A5E2}" type="slidenum">
              <a:t>17</a:t>
            </a:fld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OpenSSH and Netcat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64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ssh -o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ProxyCommand=\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'netcat -x 127.0.0.1:9050 %h %p'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Probably obvious, but it’s not all about web surfing.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10697040" y="429120"/>
            <a:ext cx="1190160" cy="1171080"/>
          </a:xfrm>
          <a:prstGeom prst="rect">
            <a:avLst/>
          </a:prstGeom>
          <a:ln w="0">
            <a:noFill/>
          </a:ln>
        </p:spPr>
      </p:pic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10972800" y="1828800"/>
            <a:ext cx="886680" cy="91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A76EBD-A1E6-4A82-91AE-0E3D88689C3A}" type="slidenum">
              <a:t>18</a:t>
            </a:fld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1833120" y="1163160"/>
            <a:ext cx="8597520" cy="455904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9C5A47-FD87-4FE0-BB97-939C27CD16E7}" type="slidenum">
              <a:t>19</a:t>
            </a:fld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8229600" y="410400"/>
            <a:ext cx="1723680" cy="96156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Audience: Linux admins, z/VM admins, z/VSE admins,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cybersec aficionados, curious workshop attendees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Today’s goal: understand basic Tor concepts, see how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 use Tor with z/VM, conclude “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we gotta have that!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it, tell friends, stay out of trouble (IT dept, NSA)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Tor can’t help you if you don’t use it right.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B9F25FD-342C-403D-9412-079267421E43}" type="slidenum">
              <a:t>2</a:t>
            </a:fld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1833120" y="1626840"/>
            <a:ext cx="8597520" cy="3631680"/>
          </a:xfrm>
          <a:prstGeom prst="rect">
            <a:avLst/>
          </a:prstGeom>
          <a:ln w="0">
            <a:noFill/>
          </a:ln>
        </p:spPr>
      </p:pic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0643EE1-6489-4796-B907-33B45BE65119}" type="slidenum">
              <a:t>20</a:t>
            </a:fld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X3270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914400" y="1531800"/>
            <a:ext cx="112867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x3270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-proxy socks4:127.0.0.1:9050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10477800" y="457200"/>
            <a:ext cx="1181160" cy="1181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CB4C95-F030-40A5-B497-891DC1D3888A}" type="slidenum">
              <a:t>21</a:t>
            </a:fld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C6AB1C-629A-41F1-9A90-B52B923775A2}" type="slidenum">
              <a:t>22</a:t>
            </a:fld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What’s with the “dot onion”?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Introducing …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hidden services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[the crowd cheers]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past an “exit node” is visible outside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handled by a “hidden service” is not visible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Hidden services are known by “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 hostnames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10458720" y="207684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8937C0-A81B-4941-AA53-601578A1E6FC}" type="slidenum">
              <a:t>23</a:t>
            </a:fld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8915400" cy="4802760"/>
          </a:xfrm>
          <a:prstGeom prst="rect">
            <a:avLst/>
          </a:prstGeom>
          <a:ln w="0">
            <a:noFill/>
          </a:ln>
        </p:spPr>
      </p:pic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453400" y="29196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Where’s Bob?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28600" y="39970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V="1">
            <a:off x="677160" y="298008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0744200" y="3200400"/>
            <a:ext cx="125748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exit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2FBC39-DAAB-4C56-BF4D-92B30DD86102}" type="slidenum">
              <a:t>24</a:t>
            </a:fld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Does It Work?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Yup, some say so.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Even the NSA Can Crack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State Dept's Favorite Anonymous Network”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Foreign Policy, “The Cable”,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7437600" y="685800"/>
            <a:ext cx="1477800" cy="147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CDB0ED-2ECA-4D3E-8EB8-FE125C8D2D4A}" type="slidenum">
              <a:t>25</a:t>
            </a:fld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Isn’t It Illegal?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at all, though it does get bad press.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 its filing against Ross William Ulbricht (Dread Pirate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Roberts) of Silk Road, the FBI acknowledged that Tor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has “known legitimate uses”.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UC Berkeley,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9372600" y="1143000"/>
            <a:ext cx="1600200" cy="160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78CA08F-B079-42FE-831A-824BC2FB8825}" type="slidenum">
              <a:t>26</a:t>
            </a:fld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6B39B6-0938-452A-9C9C-2144BBF9ED5A}" type="slidenum">
              <a:t>27</a:t>
            </a:fld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what’s this got to do with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VM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nuthin!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Except VM (and VSE, MVS, TPF) is in the same DC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“remote” (w/r/t the Tor host) hidden services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 where PKI won’t suffice; no conflict with PKI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 changes needed to VM (nor VSE, TPF, MVS)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188C089-7C5B-402F-9384-62631D0307F9}" type="slidenum">
              <a:t>28</a:t>
            </a:fld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943600" y="20574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6858000" y="22860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3452760" y="2168280"/>
            <a:ext cx="1119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85800" y="4343400"/>
            <a:ext cx="45720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4572000" y="203868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BB4E82-6F2D-41A0-BD5F-B2467CA9C5A5}" type="slidenum">
              <a:t>29</a:t>
            </a:fld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content of this presentation is informational only.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reader or attendee is responsible for his/her own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of the concepts and examples presented herein.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other words: Your mileage may vary. “It Depends.”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Results not typical. Actual mileage will probably be less.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only as directed. Do not fold, spindle, or mutilate.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to be taken on an empty stomach.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Refrigerate after opening.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6858000" y="214920"/>
            <a:ext cx="1828800" cy="1385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9C72468-5EEF-480B-A407-79FA957DEEA2}" type="slidenum">
              <a:t>3</a:t>
            </a:fld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all Z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5486400" y="3429000"/>
            <a:ext cx="2514600" cy="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-63720" bIns="-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5477400" y="3886200"/>
            <a:ext cx="2523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4572000" y="205740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6858000" y="22860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3452400" y="216828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5738760" y="4911480"/>
            <a:ext cx="180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50000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5943960" y="2057400"/>
            <a:ext cx="1142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6400800" y="353988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HS2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685800" y="4343400"/>
            <a:ext cx="4572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second hidden service, same box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third hidden service, same box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5510520" y="457200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C663FA-A6EB-4CFE-B218-980489C024C0}" type="slidenum">
              <a:t>30</a:t>
            </a:fld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EC7FBB-269F-44B4-9359-F2EF464B964A}" type="slidenum">
              <a:t>31</a:t>
            </a:fld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the source and compile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https://www.torproject.org/dist/tor-0.4.7.13.tar.gz.asc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it from your software package repository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SUSE, Debian, RedHat and derivatives, BSD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9601200" y="160020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068FD6-CD22-4269-AA67-7576E0294D49}" type="slidenum">
              <a:t>32</a:t>
            </a:fld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for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85800" y="1531800"/>
            <a:ext cx="1143000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Nickname myzvmsystem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ContactInfo zVM Master &lt;maint AT vm dot dom&gt;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943280" y="3848400"/>
            <a:ext cx="2857320" cy="140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178FDF-821A-44E0-AD73-5A85BDCBA0BD}" type="slidenum">
              <a:t>33</a:t>
            </a:fld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1828800" y="4953240"/>
            <a:ext cx="2971440" cy="1676160"/>
          </a:xfrm>
          <a:prstGeom prst="rect">
            <a:avLst/>
          </a:prstGeom>
          <a:ln w="0">
            <a:noFill/>
          </a:ln>
        </p:spPr>
      </p:pic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with Hidden Service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HiddenServiceDir  /var/tor/hidden_service/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22 192.168.29.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111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23 192.168.29.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80 192.168.29.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:80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4D4C2B-E5C4-438D-9CB3-EF8C547CB502}" type="slidenum">
              <a:t>34</a:t>
            </a:fld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684431-3F79-4AB3-AC3C-B2D31ED4B614}" type="slidenum">
              <a:t>35</a:t>
            </a:fld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.onion addresses (.onion hostnames)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long and the short of it …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Originally: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2hiyjpes6xu5ds7l.onion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Currently: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au3nlomcvi3udaa3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ihuezqbto4bravrd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43wvehyhq24ricqk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kwy2csyd.onion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283839-0E49-4B8A-BDAC-AA78DC87D770}" type="slidenum">
              <a:t>36</a:t>
            </a:fld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Popular .onion Sites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Protonmail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Keybase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Debian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DuckDuckGo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Facebook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If the site also has a public address, does it need HS?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5685840" y="1477080"/>
            <a:ext cx="1097280" cy="1097280"/>
          </a:xfrm>
          <a:prstGeom prst="rect">
            <a:avLst/>
          </a:prstGeom>
          <a:ln w="0">
            <a:noFill/>
          </a:ln>
        </p:spPr>
      </p:pic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7909560" y="1965960"/>
            <a:ext cx="1005840" cy="1005840"/>
          </a:xfrm>
          <a:prstGeom prst="rect">
            <a:avLst/>
          </a:prstGeom>
          <a:ln w="0">
            <a:noFill/>
          </a:ln>
        </p:spPr>
      </p:pic>
      <p:pic>
        <p:nvPicPr>
          <p:cNvPr id="517" name="" descr=""/>
          <p:cNvPicPr/>
          <p:nvPr/>
        </p:nvPicPr>
        <p:blipFill>
          <a:blip r:embed="rId3"/>
          <a:stretch/>
        </p:blipFill>
        <p:spPr>
          <a:xfrm>
            <a:off x="6172200" y="2686320"/>
            <a:ext cx="1097280" cy="971640"/>
          </a:xfrm>
          <a:prstGeom prst="rect">
            <a:avLst/>
          </a:prstGeom>
          <a:ln w="0">
            <a:noFill/>
          </a:ln>
        </p:spPr>
      </p:pic>
      <p:pic>
        <p:nvPicPr>
          <p:cNvPr id="518" name="" descr=""/>
          <p:cNvPicPr/>
          <p:nvPr/>
        </p:nvPicPr>
        <p:blipFill>
          <a:blip r:embed="rId4"/>
          <a:stretch/>
        </p:blipFill>
        <p:spPr>
          <a:xfrm>
            <a:off x="7315560" y="3200760"/>
            <a:ext cx="1361880" cy="912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2E65CFF-4B71-4761-B556-E1A08622FE46}" type="slidenum">
              <a:t>37</a:t>
            </a:fld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D4A732D-54B3-473A-B09A-5F68990E925C}" type="slidenum">
              <a:t>38</a:t>
            </a:fld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private key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certificate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Submit the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wait …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Install the certificate, install intermediates?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Come back next year, do it all over again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9687240" y="4572000"/>
            <a:ext cx="1742760" cy="99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A4C1E6-8DEC-4988-9543-4853BEC922BE}" type="slidenum">
              <a:t>39</a:t>
            </a:fld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special 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143000" y="1828800"/>
            <a:ext cx="982980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Many enterprises frown on this, even the presentation.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They consider Tor not suitable for corporate use.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will show some examples.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Workshop organizers do not want to give the idea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that they sanction using something as fringe as Tor.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5029200" y="4686480"/>
            <a:ext cx="1142640" cy="1028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5B223D-761C-41E6-BD6B-2225EE119777}" type="slidenum">
              <a:t>4</a:t>
            </a:fld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Which CA to use?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In-house CA needed?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Costs of certificates justified?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is no Easy Button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SSH, PGP, Tor, different trust models each with their own issues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0B3D637-BC00-41C7-B638-A21579B106DF}" type="slidenum">
              <a:t>40</a:t>
            </a:fld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Comparing Tor with PKI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CA to trust (but must trust the Tor network)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certificate to manage (hidden service key is automatic)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Full anonymization (connections are not easily tracked)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7DE40D-B22C-4590-AF9D-B3F70D21A590}" type="slidenum">
              <a:t>41</a:t>
            </a:fld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of the inherent problems of standard HTTPS is that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trust put in a website is defined by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certificate authorities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hierarchical and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closed set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companies and governmental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institutions approved by your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web browser vendor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This model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trust has long been criticized and proven … to be vulnerable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attacks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9D1E44-CC22-47EB-9C0C-422FC276CD4A}" type="slidenum">
              <a:t>42</a:t>
            </a:fld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3256560" y="1773720"/>
            <a:ext cx="5847840" cy="3857400"/>
          </a:xfrm>
          <a:prstGeom prst="rect">
            <a:avLst/>
          </a:prstGeom>
          <a:ln w="0">
            <a:noFill/>
          </a:ln>
        </p:spPr>
      </p:pic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892040" y="1443960"/>
            <a:ext cx="124740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Root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1998360" y="2714760"/>
            <a:ext cx="243648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Intermediate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1691640" y="372996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9130680" y="263268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062886A-C3BC-46D1-9810-0C2880829F79}" type="slidenum">
              <a:t>43</a:t>
            </a:fld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11201400" cy="4800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EFDD75F-2AD4-4B1B-8041-B35F72F12ECE}" type="slidenum">
              <a:t>44</a:t>
            </a:fld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9C9222-D6CF-4305-81F9-4A7A12A89D37}" type="slidenum">
              <a:t>45</a:t>
            </a:fld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kinds of Tor nodes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Exit Node (or “exit relay”, seen above)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Relay Node (“guard” or “middle”, generally safe from worry)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Bridge Node (unpublished exit)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38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"/>
          <p:cNvSpPr/>
          <p:nvPr/>
        </p:nvSpPr>
        <p:spPr>
          <a:xfrm flipH="1">
            <a:off x="7543800" y="2514600"/>
            <a:ext cx="117072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8915400" y="1828800"/>
            <a:ext cx="285768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was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my mistake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 flipH="1" flipV="1">
            <a:off x="7296840" y="3913920"/>
            <a:ext cx="1627920" cy="66312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9029520" y="4343760"/>
            <a:ext cx="308628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Hidden services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live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30C935-1393-49DF-A0D2-988602C4F1F0}" type="slidenum">
              <a:t>46</a:t>
            </a:fld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run an exit node, in your “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torrc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” file: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ORPort 9001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DirPort 9030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2020, doing research for a Tor talk,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left an exit node running … at home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45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D21F058-C3E5-468D-9DDB-D9378EB13CB7}" type="slidenum">
              <a:t>47</a:t>
            </a:fld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Home residential IP address suddenly blocked by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Key Bank,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Capital One credit card issuer,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Verizon Wireless cellular provider,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Norwegian Cruise Line,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Zoom conferencing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8915400" y="3429000"/>
            <a:ext cx="1234440" cy="1524240"/>
          </a:xfrm>
          <a:prstGeom prst="rect">
            <a:avLst/>
          </a:prstGeom>
          <a:ln w="0">
            <a:noFill/>
          </a:ln>
        </p:spPr>
      </p:pic>
      <p:sp>
        <p:nvSpPr>
          <p:cNvPr id="548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01408F-62B0-4143-A352-DE0D2E796B5A}" type="slidenum">
              <a:t>48</a:t>
            </a:fld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132840" y="1188720"/>
            <a:ext cx="11991600" cy="5590800"/>
          </a:xfrm>
          <a:prstGeom prst="rect">
            <a:avLst/>
          </a:prstGeom>
          <a:ln w="0">
            <a:noFill/>
          </a:ln>
        </p:spPr>
      </p:pic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67F6FE-D637-4981-99E5-D86B4EB263CD}" type="slidenum">
              <a:t>49</a:t>
            </a:fld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615286-6D01-4AE0-A395-80C4CF18439A}" type="slidenum">
              <a:t>5</a:t>
            </a:fld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1086120" y="1600200"/>
            <a:ext cx="10115280" cy="4343400"/>
          </a:xfrm>
          <a:prstGeom prst="rect">
            <a:avLst/>
          </a:prstGeom>
          <a:ln w="0">
            <a:noFill/>
          </a:ln>
        </p:spPr>
      </p:pic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D2B7DA-9FA3-4FF8-A85F-E69979A7FF18}" type="slidenum">
              <a:t>50</a:t>
            </a:fld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6400800" y="1143000"/>
            <a:ext cx="4617720" cy="1037160"/>
          </a:xfrm>
          <a:prstGeom prst="rect">
            <a:avLst/>
          </a:prstGeom>
          <a:ln w="0">
            <a:noFill/>
          </a:ln>
        </p:spPr>
      </p:pic>
      <p:sp>
        <p:nvSpPr>
          <p:cNvPr id="554" name="PlaceHolder 1"/>
          <p:cNvSpPr>
            <a:spLocks noGrp="1"/>
          </p:cNvSpPr>
          <p:nvPr>
            <p:ph/>
          </p:nvPr>
        </p:nvSpPr>
        <p:spPr>
          <a:xfrm>
            <a:off x="609840" y="1828800"/>
            <a:ext cx="10972440" cy="428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Further response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Although some users of the TOR project are using it for good intentions and so forth,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also a place where nefarious users can also perform anonymous malicious attacks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attempt fraudulent activities. Thus, Verizon deems the project's network as risky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restricts communications from their TOR Exit Nodes. As a security specialist,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hope you can understand this position. We apologize for the inconvenience.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it is for the security of all our Verizon clients.”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7886DF-6386-4F92-9437-F2AD217D9561}" type="slidenum">
              <a:t>51</a:t>
            </a:fld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buNone/>
            </a:pPr>
            <a:endParaRPr b="1" lang="en-US" sz="4400" spc="-1" strike="noStrike">
              <a:solidFill>
                <a:srgbClr val="4f6228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slide intentionally left blank”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063617-8189-4900-8217-74CD2A8B6620}" type="slidenum">
              <a:t>52</a:t>
            </a:fld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a tool providing anonymity (privacy)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Hidden Services provide strong end-to-end encryption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interfere with other security protocols (e.g., TLS)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require changes to VM or sibling systems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easy to run and configure and relatively easy to use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6991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Conclusion … maybe </a:t>
            </a:r>
            <a:r>
              <a:rPr b="1" i="1" lang="en-US" sz="4400" spc="-1" strike="noStrike">
                <a:solidFill>
                  <a:srgbClr val="4f6228"/>
                </a:solidFill>
                <a:latin typeface="Calibri"/>
              </a:rPr>
              <a:t>you</a:t>
            </a: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 should use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86EDA4-F915-4B2C-A3AE-51C3FA25B812}" type="slidenum">
              <a:t>53</a:t>
            </a:fld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95ED53-1D61-4B47-BE50-21ADE470186D}" type="slidenum">
              <a:t>54</a:t>
            </a:fld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when you’re “on” Tor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[]=au3nlomcvi3udaa3ihuezqbto4bravrd43wvehyhq24ricqkkwy2csyd.onion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5A312E6-B4B4-4D73-B05D-1ABA0CEB40BA}" type="slidenum">
              <a:t>55</a:t>
            </a:fld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B565B8-920A-4649-A200-D443CE9BD363}" type="slidenum">
              <a:t>56</a:t>
            </a:fld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Building Tor from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371600" y="159048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you’re not using the source code, then ‘open source’ might not really be part of your supply chain.”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(or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C2DD58-3B28-46AA-863E-FFBAAED90667}" type="slidenum">
              <a:t>57</a:t>
            </a:fld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2514600" y="5448600"/>
            <a:ext cx="2742840" cy="95220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gpg --verify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 the key ID (check the sig, it will fail)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that key in the Web-of-Trust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Walk the trust chain; if trusted then add key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Check the signature again (for real)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8FF1B5-517E-4884-B0B9-F0E66F405619}" type="slidenum">
              <a:t>58</a:t>
            </a:fld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files, extract key, find in WOT, follow the chain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you trust it? If so then add key and re-check src sig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Signing key: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0x42e86a2a11f48d36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https://the.earth.li/~noodles/pathfind.html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project sometimes signs a hash and not the tarball.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2286000" y="4114800"/>
            <a:ext cx="8228160" cy="742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EF0E6C7-679A-4C08-9910-B0A81BB6EE3B}" type="slidenum">
              <a:t>59</a:t>
            </a:fld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1" descr=""/>
          <p:cNvPicPr/>
          <p:nvPr/>
        </p:nvPicPr>
        <p:blipFill>
          <a:blip r:embed="rId1"/>
          <a:stretch/>
        </p:blipFill>
        <p:spPr>
          <a:xfrm>
            <a:off x="360" y="4502520"/>
            <a:ext cx="1069560" cy="2355120"/>
          </a:xfrm>
          <a:prstGeom prst="rect">
            <a:avLst/>
          </a:prstGeom>
          <a:ln w="0"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about:rick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914400" y="1590480"/>
            <a:ext cx="10667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Unix for 35+ years, Linux since 0.99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VM/SP (et al) since 1981, VMware, Xen, KVM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Passionate about open-source systems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Previous jobs: SSL stack, z/VM, Unix/Linux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security: Voltage 2015-2022, now at BAE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2"/>
          <a:stretch/>
        </p:blipFill>
        <p:spPr>
          <a:xfrm>
            <a:off x="1483920" y="5640120"/>
            <a:ext cx="1170360" cy="102816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5" descr=""/>
          <p:cNvPicPr/>
          <p:nvPr/>
        </p:nvPicPr>
        <p:blipFill>
          <a:blip r:embed="rId3"/>
          <a:stretch/>
        </p:blipFill>
        <p:spPr>
          <a:xfrm>
            <a:off x="5739840" y="288000"/>
            <a:ext cx="1008720" cy="128844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4" descr=""/>
          <p:cNvPicPr/>
          <p:nvPr/>
        </p:nvPicPr>
        <p:blipFill>
          <a:blip r:embed="rId4"/>
          <a:stretch/>
        </p:blipFill>
        <p:spPr>
          <a:xfrm>
            <a:off x="6867720" y="28440"/>
            <a:ext cx="1189440" cy="11228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3" descr=""/>
          <p:cNvPicPr/>
          <p:nvPr/>
        </p:nvPicPr>
        <p:blipFill>
          <a:blip r:embed="rId5"/>
          <a:stretch/>
        </p:blipFill>
        <p:spPr>
          <a:xfrm>
            <a:off x="8229600" y="139680"/>
            <a:ext cx="1878120" cy="1917720"/>
          </a:xfrm>
          <a:prstGeom prst="rect">
            <a:avLst/>
          </a:prstGeom>
          <a:ln w="0">
            <a:noFill/>
          </a:ln>
        </p:spPr>
      </p:pic>
      <p:pic>
        <p:nvPicPr>
          <p:cNvPr id="399" name="Picture 6" descr=""/>
          <p:cNvPicPr/>
          <p:nvPr/>
        </p:nvPicPr>
        <p:blipFill>
          <a:blip r:embed="rId6"/>
          <a:stretch/>
        </p:blipFill>
        <p:spPr>
          <a:xfrm>
            <a:off x="10549800" y="144000"/>
            <a:ext cx="1522800" cy="2054160"/>
          </a:xfrm>
          <a:prstGeom prst="rect">
            <a:avLst/>
          </a:prstGeom>
          <a:ln w="0">
            <a:noFill/>
          </a:ln>
        </p:spPr>
      </p:pic>
      <p:pic>
        <p:nvPicPr>
          <p:cNvPr id="400" name="Picture 7" descr=""/>
          <p:cNvPicPr/>
          <p:nvPr/>
        </p:nvPicPr>
        <p:blipFill>
          <a:blip r:embed="rId7"/>
          <a:stretch/>
        </p:blipFill>
        <p:spPr>
          <a:xfrm>
            <a:off x="10241640" y="2839320"/>
            <a:ext cx="1428120" cy="150408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11" descr=""/>
          <p:cNvPicPr/>
          <p:nvPr/>
        </p:nvPicPr>
        <p:blipFill>
          <a:blip r:embed="rId8"/>
          <a:stretch/>
        </p:blipFill>
        <p:spPr>
          <a:xfrm>
            <a:off x="10459080" y="4800600"/>
            <a:ext cx="1428120" cy="75312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9" descr=""/>
          <p:cNvPicPr/>
          <p:nvPr/>
        </p:nvPicPr>
        <p:blipFill>
          <a:blip r:embed="rId9"/>
          <a:stretch/>
        </p:blipFill>
        <p:spPr>
          <a:xfrm>
            <a:off x="10321560" y="5732280"/>
            <a:ext cx="1337040" cy="66852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10"/>
          <a:stretch/>
        </p:blipFill>
        <p:spPr>
          <a:xfrm>
            <a:off x="8229600" y="5257800"/>
            <a:ext cx="1904760" cy="285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6269F4-AB69-4253-875C-5CEF5C201CBA}" type="slidenum">
              <a:t>6</a:t>
            </a:fld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5486400" y="1443960"/>
            <a:ext cx="6372000" cy="5212080"/>
          </a:xfrm>
          <a:prstGeom prst="rect">
            <a:avLst/>
          </a:prstGeom>
          <a:ln w="0">
            <a:noFill/>
          </a:ln>
        </p:spPr>
      </p:pic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1371600" y="1591200"/>
            <a:ext cx="4114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Multiple “paths”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between the keys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 more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assurance.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7FAE71-C7EB-4943-B3EC-26AF06857894}" type="slidenum">
              <a:t>60</a:t>
            </a:fld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/>
          </p:nvPr>
        </p:nvSpPr>
        <p:spPr>
          <a:xfrm>
            <a:off x="1371600" y="159120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tar xzf 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(then  ‘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./configure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optional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--prefix=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install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distclean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9958320" y="365760"/>
            <a:ext cx="1837800" cy="1218960"/>
          </a:xfrm>
          <a:prstGeom prst="rect">
            <a:avLst/>
          </a:prstGeom>
          <a:ln w="0">
            <a:noFill/>
          </a:ln>
        </p:spPr>
      </p:pic>
      <p:sp>
        <p:nvSpPr>
          <p:cNvPr id="575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Explode, Config, “just make”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2"/>
          <a:stretch/>
        </p:blipFill>
        <p:spPr>
          <a:xfrm>
            <a:off x="10058400" y="2743200"/>
            <a:ext cx="2133360" cy="1952280"/>
          </a:xfrm>
          <a:prstGeom prst="rect">
            <a:avLst/>
          </a:prstGeom>
          <a:ln w="0">
            <a:noFill/>
          </a:ln>
        </p:spPr>
      </p:pic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1371600" y="5304240"/>
            <a:ext cx="4114800" cy="63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(or use Chicory)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CB27BC-99A3-43B9-97F8-F6C7DDB1FC48}" type="slidenum">
              <a:t>61</a:t>
            </a:fld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036FBCC-8D35-4DC0-9029-9501ECF3B588}" type="slidenum">
              <a:t>62</a:t>
            </a:fld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122560" y="1371600"/>
            <a:ext cx="7935840" cy="4101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7BC917-A8F4-43D4-B9FF-59865D771B21}" type="slidenum">
              <a:t>7</a:t>
            </a:fld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exactly is Tor?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History, a little How-To, and stories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client proxy, tor “server”, and hidden services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can Tor do for z/VM?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Look outside the box (or maybe “think outside the box”)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Leverage Tor “Hidden Services” (HS) for z/VM TCP/IP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7543800" y="320760"/>
            <a:ext cx="3166560" cy="19652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Tunneling into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FBB9570-C5EC-44F9-9C3C-678710873337}" type="slidenum">
              <a:t>8</a:t>
            </a:fld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4D5452-0448-4B53-96B8-AEE4AE0AD9C3}" type="slidenum">
              <a:t>9</a:t>
            </a:fld>
          </a:p>
        </p:txBody>
      </p:sp>
    </p:spTree>
  </p:cSld>
</p:sld>
</file>

<file path=ppt/theme/theme1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2023-03-16T13:32:27Z</dcterms:created>
  <dc:creator/>
  <dc:description/>
  <dc:language>en-US</dc:language>
  <cp:lastModifiedBy/>
  <cp:lastPrinted>2023-04-12T16:10:25Z</cp:lastPrinted>
  <dcterms:modified xsi:type="dcterms:W3CDTF">2023-04-21T09:48:09Z</dcterms:modified>
  <cp:revision>145</cp:revision>
  <dc:subject/>
  <dc:title>z/VM with Tor Hidden 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0x01010055DEA501719A6040A2B38F17256D7D44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9</vt:r8>
  </property>
</Properties>
</file>