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73" r:id="rId9"/>
    <p:sldId id="264" r:id="rId10"/>
    <p:sldId id="265" r:id="rId11"/>
    <p:sldId id="267" r:id="rId12"/>
    <p:sldId id="266" r:id="rId13"/>
    <p:sldId id="268" r:id="rId14"/>
    <p:sldId id="316" r:id="rId15"/>
    <p:sldId id="320" r:id="rId16"/>
    <p:sldId id="269" r:id="rId17"/>
    <p:sldId id="270" r:id="rId18"/>
    <p:sldId id="271" r:id="rId19"/>
    <p:sldId id="272" r:id="rId20"/>
    <p:sldId id="277" r:id="rId21"/>
    <p:sldId id="276" r:id="rId22"/>
    <p:sldId id="274" r:id="rId23"/>
    <p:sldId id="275" r:id="rId24"/>
    <p:sldId id="289" r:id="rId25"/>
    <p:sldId id="290" r:id="rId26"/>
    <p:sldId id="291" r:id="rId27"/>
    <p:sldId id="278" r:id="rId28"/>
    <p:sldId id="280" r:id="rId29"/>
    <p:sldId id="279" r:id="rId30"/>
    <p:sldId id="281" r:id="rId31"/>
    <p:sldId id="282" r:id="rId32"/>
    <p:sldId id="285" r:id="rId33"/>
    <p:sldId id="286" r:id="rId34"/>
    <p:sldId id="283" r:id="rId35"/>
    <p:sldId id="284" r:id="rId36"/>
    <p:sldId id="287" r:id="rId37"/>
    <p:sldId id="288" r:id="rId38"/>
    <p:sldId id="292" r:id="rId39"/>
    <p:sldId id="293" r:id="rId40"/>
    <p:sldId id="294" r:id="rId41"/>
    <p:sldId id="295" r:id="rId42"/>
    <p:sldId id="296" r:id="rId43"/>
    <p:sldId id="297" r:id="rId44"/>
    <p:sldId id="298" r:id="rId45"/>
    <p:sldId id="318" r:id="rId46"/>
    <p:sldId id="319" r:id="rId47"/>
    <p:sldId id="299" r:id="rId48"/>
    <p:sldId id="300" r:id="rId49"/>
    <p:sldId id="301" r:id="rId50"/>
    <p:sldId id="302" r:id="rId51"/>
    <p:sldId id="303" r:id="rId52"/>
    <p:sldId id="304" r:id="rId53"/>
    <p:sldId id="305" r:id="rId54"/>
    <p:sldId id="306" r:id="rId55"/>
    <p:sldId id="308" r:id="rId56"/>
    <p:sldId id="307" r:id="rId57"/>
    <p:sldId id="309" r:id="rId58"/>
    <p:sldId id="310" r:id="rId59"/>
    <p:sldId id="311" r:id="rId60"/>
    <p:sldId id="312" r:id="rId61"/>
    <p:sldId id="313" r:id="rId62"/>
    <p:sldId id="314" r:id="rId63"/>
    <p:sldId id="315" r:id="rId64"/>
    <p:sldId id="317" r:id="rId6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DDDDDD"/>
    <a:srgbClr val="2B2B2B"/>
    <a:srgbClr val="212121"/>
    <a:srgbClr val="444444"/>
    <a:srgbClr val="CC000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p:scale>
          <a:sx n="100" d="100"/>
          <a:sy n="100" d="100"/>
        </p:scale>
        <p:origin x="36"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9" name="Date Placeholder 3"/>
          <p:cNvSpPr txBox="1">
            <a:spLocks/>
          </p:cNvSpPr>
          <p:nvPr userDrawn="1"/>
        </p:nvSpPr>
        <p:spPr>
          <a:xfrm>
            <a:off x="628648" y="6356350"/>
            <a:ext cx="3511835"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The contents of this </a:t>
            </a:r>
            <a:r>
              <a:rPr lang="en-US" altLang="zh-CN" dirty="0" err="1" smtClean="0"/>
              <a:t>powerpoint</a:t>
            </a:r>
            <a:r>
              <a:rPr lang="en-US" altLang="zh-CN" dirty="0" smtClean="0"/>
              <a:t> are © 2015 </a:t>
            </a:r>
            <a:r>
              <a:rPr lang="en-US" altLang="zh-CN" b="1" dirty="0" err="1" smtClean="0">
                <a:solidFill>
                  <a:schemeClr val="bg1"/>
                </a:solidFill>
              </a:rPr>
              <a:t>TrotylDE</a:t>
            </a:r>
            <a:r>
              <a:rPr lang="en-US" altLang="zh-CN" b="1" dirty="0" smtClean="0">
                <a:solidFill>
                  <a:schemeClr val="bg1"/>
                </a:solidFill>
              </a:rPr>
              <a:t> </a:t>
            </a:r>
            <a:r>
              <a:rPr lang="en-US" altLang="zh-CN" dirty="0" smtClean="0"/>
              <a:t>under the terms of the </a:t>
            </a:r>
            <a:r>
              <a:rPr lang="en-US" altLang="zh-CN" dirty="0" smtClean="0">
                <a:solidFill>
                  <a:schemeClr val="bg1"/>
                </a:solidFill>
              </a:rPr>
              <a:t>MIT License</a:t>
            </a:r>
            <a:r>
              <a:rPr lang="en-US" altLang="zh-CN" dirty="0" smtClean="0"/>
              <a:t>.</a:t>
            </a:r>
            <a:endParaRPr lang="zh-CN" altLang="en-US" dirty="0"/>
          </a:p>
        </p:txBody>
      </p:sp>
      <p:sp>
        <p:nvSpPr>
          <p:cNvPr id="10" name="Slide Number Placeholder 5"/>
          <p:cNvSpPr txBox="1">
            <a:spLocks/>
          </p:cNvSpPr>
          <p:nvPr userDrawn="1"/>
        </p:nvSpPr>
        <p:spPr>
          <a:xfrm>
            <a:off x="6060016" y="6356349"/>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Powered by </a:t>
            </a:r>
            <a:r>
              <a:rPr lang="en-US" altLang="zh-CN" dirty="0" smtClean="0">
                <a:solidFill>
                  <a:schemeClr val="bg1"/>
                </a:solidFill>
              </a:rPr>
              <a:t>Trotyl</a:t>
            </a:r>
            <a:endParaRPr lang="zh-CN" altLang="en-US" dirty="0">
              <a:solidFill>
                <a:schemeClr val="bg1"/>
              </a:solidFill>
            </a:endParaRPr>
          </a:p>
        </p:txBody>
      </p:sp>
    </p:spTree>
    <p:extLst>
      <p:ext uri="{BB962C8B-B14F-4D97-AF65-F5344CB8AC3E}">
        <p14:creationId xmlns:p14="http://schemas.microsoft.com/office/powerpoint/2010/main" val="39820867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793B586-9B4C-43BF-8A46-2421021825A4}" type="datetimeFigureOut">
              <a:rPr lang="zh-CN" altLang="en-US" smtClean="0"/>
              <a:t>15/4/1</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0F7B5EA0-EC19-4C73-800F-3A3A02476746}" type="slidenum">
              <a:rPr lang="zh-CN" altLang="en-US" smtClean="0"/>
              <a:t>‹#›</a:t>
            </a:fld>
            <a:endParaRPr lang="zh-CN" altLang="en-US"/>
          </a:p>
        </p:txBody>
      </p:sp>
    </p:spTree>
    <p:extLst>
      <p:ext uri="{BB962C8B-B14F-4D97-AF65-F5344CB8AC3E}">
        <p14:creationId xmlns:p14="http://schemas.microsoft.com/office/powerpoint/2010/main" val="101152234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793B586-9B4C-43BF-8A46-2421021825A4}" type="datetimeFigureOut">
              <a:rPr lang="zh-CN" altLang="en-US" smtClean="0"/>
              <a:t>15/4/1</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0F7B5EA0-EC19-4C73-800F-3A3A02476746}" type="slidenum">
              <a:rPr lang="zh-CN" altLang="en-US" smtClean="0"/>
              <a:t>‹#›</a:t>
            </a:fld>
            <a:endParaRPr lang="zh-CN" altLang="en-US"/>
          </a:p>
        </p:txBody>
      </p:sp>
    </p:spTree>
    <p:extLst>
      <p:ext uri="{BB962C8B-B14F-4D97-AF65-F5344CB8AC3E}">
        <p14:creationId xmlns:p14="http://schemas.microsoft.com/office/powerpoint/2010/main" val="34213994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793B586-9B4C-43BF-8A46-2421021825A4}" type="datetimeFigureOut">
              <a:rPr lang="zh-CN" altLang="en-US" smtClean="0"/>
              <a:t>15/4/1</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0F7B5EA0-EC19-4C73-800F-3A3A02476746}" type="slidenum">
              <a:rPr lang="zh-CN" altLang="en-US" smtClean="0"/>
              <a:t>‹#›</a:t>
            </a:fld>
            <a:endParaRPr lang="zh-CN" altLang="en-US"/>
          </a:p>
        </p:txBody>
      </p:sp>
    </p:spTree>
    <p:extLst>
      <p:ext uri="{BB962C8B-B14F-4D97-AF65-F5344CB8AC3E}">
        <p14:creationId xmlns:p14="http://schemas.microsoft.com/office/powerpoint/2010/main" val="20852616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793B586-9B4C-43BF-8A46-2421021825A4}" type="datetimeFigureOut">
              <a:rPr lang="zh-CN" altLang="en-US" smtClean="0"/>
              <a:t>15/4/1</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0F7B5EA0-EC19-4C73-800F-3A3A02476746}" type="slidenum">
              <a:rPr lang="zh-CN" altLang="en-US" smtClean="0"/>
              <a:t>‹#›</a:t>
            </a:fld>
            <a:endParaRPr lang="zh-CN" altLang="en-US"/>
          </a:p>
        </p:txBody>
      </p:sp>
    </p:spTree>
    <p:extLst>
      <p:ext uri="{BB962C8B-B14F-4D97-AF65-F5344CB8AC3E}">
        <p14:creationId xmlns:p14="http://schemas.microsoft.com/office/powerpoint/2010/main" val="7692272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793B586-9B4C-43BF-8A46-2421021825A4}" type="datetimeFigureOut">
              <a:rPr lang="zh-CN" altLang="en-US" smtClean="0"/>
              <a:t>15/4/1</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0F7B5EA0-EC19-4C73-800F-3A3A02476746}" type="slidenum">
              <a:rPr lang="zh-CN" altLang="en-US" smtClean="0"/>
              <a:t>‹#›</a:t>
            </a:fld>
            <a:endParaRPr lang="zh-CN" altLang="en-US"/>
          </a:p>
        </p:txBody>
      </p:sp>
    </p:spTree>
    <p:extLst>
      <p:ext uri="{BB962C8B-B14F-4D97-AF65-F5344CB8AC3E}">
        <p14:creationId xmlns:p14="http://schemas.microsoft.com/office/powerpoint/2010/main" val="32280978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793B586-9B4C-43BF-8A46-2421021825A4}" type="datetimeFigureOut">
              <a:rPr lang="zh-CN" altLang="en-US" smtClean="0"/>
              <a:t>15/4/1</a:t>
            </a:fld>
            <a:endParaRPr lang="zh-CN"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p:txBody>
          <a:bodyPr/>
          <a:lstStyle/>
          <a:p>
            <a:fld id="{0F7B5EA0-EC19-4C73-800F-3A3A02476746}" type="slidenum">
              <a:rPr lang="zh-CN" altLang="en-US" smtClean="0"/>
              <a:t>‹#›</a:t>
            </a:fld>
            <a:endParaRPr lang="zh-CN" altLang="en-US"/>
          </a:p>
        </p:txBody>
      </p:sp>
    </p:spTree>
    <p:extLst>
      <p:ext uri="{BB962C8B-B14F-4D97-AF65-F5344CB8AC3E}">
        <p14:creationId xmlns:p14="http://schemas.microsoft.com/office/powerpoint/2010/main" val="346606549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793B586-9B4C-43BF-8A46-2421021825A4}" type="datetimeFigureOut">
              <a:rPr lang="zh-CN" altLang="en-US" smtClean="0"/>
              <a:t>15/4/1</a:t>
            </a:fld>
            <a:endParaRPr lang="zh-CN"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p:txBody>
          <a:bodyPr/>
          <a:lstStyle/>
          <a:p>
            <a:fld id="{0F7B5EA0-EC19-4C73-800F-3A3A02476746}" type="slidenum">
              <a:rPr lang="zh-CN" altLang="en-US" smtClean="0"/>
              <a:t>‹#›</a:t>
            </a:fld>
            <a:endParaRPr lang="zh-CN" altLang="en-US"/>
          </a:p>
        </p:txBody>
      </p:sp>
    </p:spTree>
    <p:extLst>
      <p:ext uri="{BB962C8B-B14F-4D97-AF65-F5344CB8AC3E}">
        <p14:creationId xmlns:p14="http://schemas.microsoft.com/office/powerpoint/2010/main" val="3121954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3B586-9B4C-43BF-8A46-2421021825A4}" type="datetimeFigureOut">
              <a:rPr lang="zh-CN" altLang="en-US" smtClean="0"/>
              <a:t>15/4/1</a:t>
            </a:fld>
            <a:endParaRPr lang="zh-CN"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p:txBody>
          <a:bodyPr/>
          <a:lstStyle/>
          <a:p>
            <a:fld id="{0F7B5EA0-EC19-4C73-800F-3A3A02476746}" type="slidenum">
              <a:rPr lang="zh-CN" altLang="en-US" smtClean="0"/>
              <a:t>‹#›</a:t>
            </a:fld>
            <a:endParaRPr lang="zh-CN" altLang="en-US"/>
          </a:p>
        </p:txBody>
      </p:sp>
    </p:spTree>
    <p:extLst>
      <p:ext uri="{BB962C8B-B14F-4D97-AF65-F5344CB8AC3E}">
        <p14:creationId xmlns:p14="http://schemas.microsoft.com/office/powerpoint/2010/main" val="14542212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793B586-9B4C-43BF-8A46-2421021825A4}" type="datetimeFigureOut">
              <a:rPr lang="zh-CN" altLang="en-US" smtClean="0"/>
              <a:t>15/4/1</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0F7B5EA0-EC19-4C73-800F-3A3A02476746}" type="slidenum">
              <a:rPr lang="zh-CN" altLang="en-US" smtClean="0"/>
              <a:t>‹#›</a:t>
            </a:fld>
            <a:endParaRPr lang="zh-CN" altLang="en-US"/>
          </a:p>
        </p:txBody>
      </p:sp>
    </p:spTree>
    <p:extLst>
      <p:ext uri="{BB962C8B-B14F-4D97-AF65-F5344CB8AC3E}">
        <p14:creationId xmlns:p14="http://schemas.microsoft.com/office/powerpoint/2010/main" val="251989331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793B586-9B4C-43BF-8A46-2421021825A4}" type="datetimeFigureOut">
              <a:rPr lang="zh-CN" altLang="en-US" smtClean="0"/>
              <a:t>15/4/1</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0F7B5EA0-EC19-4C73-800F-3A3A02476746}" type="slidenum">
              <a:rPr lang="zh-CN" altLang="en-US" smtClean="0"/>
              <a:t>‹#›</a:t>
            </a:fld>
            <a:endParaRPr lang="zh-CN" altLang="en-US"/>
          </a:p>
        </p:txBody>
      </p:sp>
    </p:spTree>
    <p:extLst>
      <p:ext uri="{BB962C8B-B14F-4D97-AF65-F5344CB8AC3E}">
        <p14:creationId xmlns:p14="http://schemas.microsoft.com/office/powerpoint/2010/main" val="405555168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
        <p:cNvGrpSpPr/>
        <p:nvPr/>
      </p:nvGrpSpPr>
      <p:grpSpPr>
        <a:xfrm>
          <a:off x="0" y="0"/>
          <a:ext cx="0" cy="0"/>
          <a:chOff x="0" y="0"/>
          <a:chExt cx="0" cy="0"/>
        </a:xfrm>
      </p:grpSpPr>
      <p:sp>
        <p:nvSpPr>
          <p:cNvPr id="7" name="矩形 6"/>
          <p:cNvSpPr/>
          <p:nvPr userDrawn="1"/>
        </p:nvSpPr>
        <p:spPr>
          <a:xfrm>
            <a:off x="0" y="6253200"/>
            <a:ext cx="9144000" cy="6048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p>
        </p:txBody>
      </p:sp>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628649" y="6356351"/>
            <a:ext cx="3511835"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dirty="0" smtClean="0"/>
              <a:t>The contents of this </a:t>
            </a:r>
            <a:r>
              <a:rPr lang="en-US" altLang="zh-CN" dirty="0" err="1" smtClean="0"/>
              <a:t>powerpoint</a:t>
            </a:r>
            <a:r>
              <a:rPr lang="en-US" altLang="zh-CN" dirty="0" smtClean="0"/>
              <a:t> are © 2015 </a:t>
            </a:r>
            <a:r>
              <a:rPr lang="en-US" altLang="zh-CN" b="1" dirty="0" err="1" smtClean="0">
                <a:solidFill>
                  <a:schemeClr val="bg1"/>
                </a:solidFill>
              </a:rPr>
              <a:t>TrotylDE</a:t>
            </a:r>
            <a:r>
              <a:rPr lang="en-US" altLang="zh-CN" b="1" dirty="0" smtClean="0">
                <a:solidFill>
                  <a:schemeClr val="bg1"/>
                </a:solidFill>
              </a:rPr>
              <a:t> </a:t>
            </a:r>
            <a:r>
              <a:rPr lang="en-US" altLang="zh-CN" dirty="0" smtClean="0"/>
              <a:t>under the terms of the </a:t>
            </a:r>
            <a:r>
              <a:rPr lang="en-US" altLang="zh-CN" dirty="0" smtClean="0">
                <a:solidFill>
                  <a:schemeClr val="bg1"/>
                </a:solidFill>
              </a:rPr>
              <a:t>MIT License</a:t>
            </a:r>
            <a:r>
              <a:rPr lang="en-US" altLang="zh-CN" dirty="0" smtClean="0"/>
              <a:t>.</a:t>
            </a:r>
            <a:endParaRPr lang="zh-CN" altLang="en-US" dirty="0"/>
          </a:p>
        </p:txBody>
      </p:sp>
      <p:sp>
        <p:nvSpPr>
          <p:cNvPr id="6" name="Slide Number Placeholder 5"/>
          <p:cNvSpPr>
            <a:spLocks noGrp="1"/>
          </p:cNvSpPr>
          <p:nvPr>
            <p:ph type="sldNum" sz="quarter" idx="4"/>
          </p:nvPr>
        </p:nvSpPr>
        <p:spPr>
          <a:xfrm>
            <a:off x="6053666" y="6334126"/>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dirty="0" smtClean="0"/>
              <a:t>Powered by </a:t>
            </a:r>
            <a:r>
              <a:rPr lang="en-US" altLang="zh-CN" dirty="0" smtClean="0">
                <a:solidFill>
                  <a:schemeClr val="bg1"/>
                </a:solidFill>
              </a:rPr>
              <a:t>Trotyl</a:t>
            </a:r>
            <a:endParaRPr lang="zh-CN" altLang="en-US" dirty="0">
              <a:solidFill>
                <a:schemeClr val="bg1"/>
              </a:solidFill>
            </a:endParaRPr>
          </a:p>
        </p:txBody>
      </p:sp>
      <p:sp>
        <p:nvSpPr>
          <p:cNvPr id="8" name="矩形 7"/>
          <p:cNvSpPr/>
          <p:nvPr userDrawn="1"/>
        </p:nvSpPr>
        <p:spPr>
          <a:xfrm>
            <a:off x="0" y="3"/>
            <a:ext cx="9144000" cy="45719"/>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p>
        </p:txBody>
      </p:sp>
      <p:pic>
        <p:nvPicPr>
          <p:cNvPr id="9" name="图片 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128000" y="6334126"/>
            <a:ext cx="387350" cy="387350"/>
          </a:xfrm>
          <a:prstGeom prst="rect">
            <a:avLst/>
          </a:prstGeom>
        </p:spPr>
      </p:pic>
    </p:spTree>
    <p:extLst>
      <p:ext uri="{BB962C8B-B14F-4D97-AF65-F5344CB8AC3E}">
        <p14:creationId xmlns:p14="http://schemas.microsoft.com/office/powerpoint/2010/main" val="12735555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rgbClr val="DDDDDD"/>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DDDDD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DDDDD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DDDDD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DDDDD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DDDDD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63721" y="1939516"/>
            <a:ext cx="6616558" cy="923330"/>
          </a:xfrm>
          <a:prstGeom prst="rect">
            <a:avLst/>
          </a:prstGeom>
          <a:noFill/>
        </p:spPr>
        <p:txBody>
          <a:bodyPr wrap="square" rtlCol="0">
            <a:spAutoFit/>
          </a:bodyPr>
          <a:lstStyle/>
          <a:p>
            <a:pPr algn="ctr"/>
            <a:r>
              <a:rPr lang="en-US" altLang="zh-CN" sz="5400" dirty="0" smtClean="0">
                <a:solidFill>
                  <a:schemeClr val="bg1"/>
                </a:solidFill>
                <a:effectLst>
                  <a:outerShdw blurRad="38100" dist="38100" dir="2700000" algn="tl">
                    <a:srgbClr val="000000">
                      <a:alpha val="43137"/>
                    </a:srgbClr>
                  </a:outerShdw>
                </a:effectLst>
                <a:latin typeface="Broadway" panose="04040905080B02020502" pitchFamily="82" charset="0"/>
              </a:rPr>
              <a:t>Great Echo Wall</a:t>
            </a:r>
            <a:endParaRPr lang="zh-CN" altLang="en-US" sz="5400" dirty="0">
              <a:solidFill>
                <a:schemeClr val="bg1"/>
              </a:solidFill>
              <a:effectLst>
                <a:outerShdw blurRad="38100" dist="38100" dir="2700000" algn="tl">
                  <a:srgbClr val="000000">
                    <a:alpha val="43137"/>
                  </a:srgbClr>
                </a:outerShdw>
              </a:effectLst>
              <a:latin typeface="Broadway" panose="04040905080B02020502" pitchFamily="82" charset="0"/>
            </a:endParaRPr>
          </a:p>
        </p:txBody>
      </p:sp>
      <p:sp>
        <p:nvSpPr>
          <p:cNvPr id="3" name="文本框 2"/>
          <p:cNvSpPr txBox="1"/>
          <p:nvPr/>
        </p:nvSpPr>
        <p:spPr>
          <a:xfrm>
            <a:off x="618082" y="777925"/>
            <a:ext cx="3953918" cy="461665"/>
          </a:xfrm>
          <a:prstGeom prst="rect">
            <a:avLst/>
          </a:prstGeom>
          <a:noFill/>
        </p:spPr>
        <p:txBody>
          <a:bodyPr wrap="square" rtlCol="0">
            <a:spAutoFit/>
          </a:bodyPr>
          <a:lstStyle/>
          <a:p>
            <a:r>
              <a:rPr lang="zh-CN" altLang="en-US" sz="2400" dirty="0">
                <a:solidFill>
                  <a:srgbClr val="DDDDDD"/>
                </a:solidFill>
                <a:latin typeface="汉仪漫步体简" panose="02010604000101010101" pitchFamily="2" charset="-122"/>
                <a:ea typeface="汉仪漫步体简" panose="02010604000101010101" pitchFamily="2" charset="-122"/>
              </a:rPr>
              <a:t>网络</a:t>
            </a:r>
            <a:r>
              <a:rPr lang="zh-CN" altLang="en-US" sz="2400" dirty="0" smtClean="0">
                <a:solidFill>
                  <a:srgbClr val="DDDDDD"/>
                </a:solidFill>
                <a:latin typeface="汉仪漫步体简" panose="02010604000101010101" pitchFamily="2" charset="-122"/>
                <a:ea typeface="汉仪漫步体简" panose="02010604000101010101" pitchFamily="2" charset="-122"/>
              </a:rPr>
              <a:t>软件设计课程项目一：</a:t>
            </a:r>
            <a:endParaRPr lang="zh-CN" altLang="en-US" sz="2400" dirty="0">
              <a:solidFill>
                <a:srgbClr val="DDDDDD"/>
              </a:solidFill>
              <a:latin typeface="汉仪漫步体简" panose="02010604000101010101" pitchFamily="2" charset="-122"/>
              <a:ea typeface="汉仪漫步体简" panose="02010604000101010101" pitchFamily="2" charset="-122"/>
            </a:endParaRPr>
          </a:p>
        </p:txBody>
      </p:sp>
      <p:sp>
        <p:nvSpPr>
          <p:cNvPr id="4" name="文本框 3"/>
          <p:cNvSpPr txBox="1"/>
          <p:nvPr/>
        </p:nvSpPr>
        <p:spPr>
          <a:xfrm>
            <a:off x="2515703" y="3434867"/>
            <a:ext cx="1388469" cy="523220"/>
          </a:xfrm>
          <a:prstGeom prst="rect">
            <a:avLst/>
          </a:prstGeom>
          <a:noFill/>
        </p:spPr>
        <p:txBody>
          <a:bodyPr wrap="square" rtlCol="0">
            <a:spAutoFit/>
          </a:bodyPr>
          <a:lstStyle/>
          <a:p>
            <a:pPr algn="r"/>
            <a:r>
              <a:rPr lang="zh-CN" altLang="en-US" sz="2800" dirty="0" smtClean="0">
                <a:solidFill>
                  <a:srgbClr val="DDDDDD"/>
                </a:solidFill>
                <a:latin typeface="汉仪海韵体简" panose="02010604000101010101" pitchFamily="2" charset="-122"/>
                <a:ea typeface="汉仪海韵体简" panose="02010604000101010101" pitchFamily="2" charset="-122"/>
              </a:rPr>
              <a:t>组号：</a:t>
            </a:r>
            <a:endParaRPr lang="zh-CN" altLang="en-US" sz="2800" dirty="0">
              <a:solidFill>
                <a:srgbClr val="DDDDDD"/>
              </a:solidFill>
              <a:latin typeface="汉仪海韵体简" panose="02010604000101010101" pitchFamily="2" charset="-122"/>
              <a:ea typeface="汉仪海韵体简" panose="02010604000101010101" pitchFamily="2" charset="-122"/>
            </a:endParaRPr>
          </a:p>
        </p:txBody>
      </p:sp>
      <p:sp>
        <p:nvSpPr>
          <p:cNvPr id="5" name="文本框 4"/>
          <p:cNvSpPr txBox="1"/>
          <p:nvPr/>
        </p:nvSpPr>
        <p:spPr>
          <a:xfrm>
            <a:off x="2204945" y="3893366"/>
            <a:ext cx="1699235" cy="523220"/>
          </a:xfrm>
          <a:prstGeom prst="rect">
            <a:avLst/>
          </a:prstGeom>
          <a:noFill/>
        </p:spPr>
        <p:txBody>
          <a:bodyPr wrap="square" rtlCol="0">
            <a:spAutoFit/>
          </a:bodyPr>
          <a:lstStyle/>
          <a:p>
            <a:pPr algn="r"/>
            <a:r>
              <a:rPr lang="zh-CN" altLang="en-US" sz="2800" dirty="0" smtClean="0">
                <a:solidFill>
                  <a:srgbClr val="DDDDDD"/>
                </a:solidFill>
                <a:latin typeface="汉仪海韵体简" panose="02010604000101010101" pitchFamily="2" charset="-122"/>
                <a:ea typeface="汉仪海韵体简" panose="02010604000101010101" pitchFamily="2" charset="-122"/>
              </a:rPr>
              <a:t>组员：</a:t>
            </a:r>
            <a:endParaRPr lang="zh-CN" altLang="en-US" sz="2800" dirty="0">
              <a:solidFill>
                <a:srgbClr val="DDDDDD"/>
              </a:solidFill>
              <a:latin typeface="汉仪海韵体简" panose="02010604000101010101" pitchFamily="2" charset="-122"/>
              <a:ea typeface="汉仪海韵体简" panose="02010604000101010101" pitchFamily="2" charset="-122"/>
            </a:endParaRPr>
          </a:p>
        </p:txBody>
      </p:sp>
      <p:sp>
        <p:nvSpPr>
          <p:cNvPr id="6" name="文本框 5"/>
          <p:cNvSpPr txBox="1"/>
          <p:nvPr/>
        </p:nvSpPr>
        <p:spPr>
          <a:xfrm>
            <a:off x="3904172" y="3434867"/>
            <a:ext cx="739739" cy="523220"/>
          </a:xfrm>
          <a:prstGeom prst="rect">
            <a:avLst/>
          </a:prstGeom>
          <a:noFill/>
        </p:spPr>
        <p:txBody>
          <a:bodyPr wrap="square" rtlCol="0">
            <a:spAutoFit/>
          </a:bodyPr>
          <a:lstStyle/>
          <a:p>
            <a:r>
              <a:rPr lang="en-US" altLang="zh-CN" sz="2800" dirty="0" smtClean="0">
                <a:solidFill>
                  <a:srgbClr val="DDDDDD"/>
                </a:solidFill>
                <a:latin typeface="汉仪雪君体简" panose="02010604000101010101" pitchFamily="2" charset="-122"/>
                <a:ea typeface="汉仪雪君体简" panose="02010604000101010101" pitchFamily="2" charset="-122"/>
              </a:rPr>
              <a:t>11</a:t>
            </a:r>
            <a:endParaRPr lang="zh-CN" altLang="en-US" sz="2800" dirty="0">
              <a:solidFill>
                <a:srgbClr val="DDDDDD"/>
              </a:solidFill>
              <a:latin typeface="汉仪雪君体简" panose="02010604000101010101" pitchFamily="2" charset="-122"/>
              <a:ea typeface="汉仪雪君体简" panose="02010604000101010101" pitchFamily="2" charset="-122"/>
            </a:endParaRPr>
          </a:p>
        </p:txBody>
      </p:sp>
      <p:sp>
        <p:nvSpPr>
          <p:cNvPr id="7" name="文本框 6"/>
          <p:cNvSpPr txBox="1"/>
          <p:nvPr/>
        </p:nvSpPr>
        <p:spPr>
          <a:xfrm>
            <a:off x="3904173" y="3891008"/>
            <a:ext cx="1548038" cy="523220"/>
          </a:xfrm>
          <a:prstGeom prst="rect">
            <a:avLst/>
          </a:prstGeom>
          <a:noFill/>
        </p:spPr>
        <p:txBody>
          <a:bodyPr wrap="square" rtlCol="0">
            <a:spAutoFit/>
          </a:bodyPr>
          <a:lstStyle/>
          <a:p>
            <a:r>
              <a:rPr lang="zh-CN" altLang="en-US" sz="2800" dirty="0">
                <a:solidFill>
                  <a:srgbClr val="DDDDDD"/>
                </a:solidFill>
                <a:latin typeface="汉仪雪君体简" panose="02010604000101010101" pitchFamily="2" charset="-122"/>
                <a:ea typeface="汉仪雪君体简" panose="02010604000101010101" pitchFamily="2" charset="-122"/>
              </a:rPr>
              <a:t>余泽江</a:t>
            </a:r>
          </a:p>
        </p:txBody>
      </p:sp>
      <p:sp>
        <p:nvSpPr>
          <p:cNvPr id="9" name="文本框 8"/>
          <p:cNvSpPr txBox="1"/>
          <p:nvPr/>
        </p:nvSpPr>
        <p:spPr>
          <a:xfrm>
            <a:off x="5191125" y="3896846"/>
            <a:ext cx="1527159" cy="523220"/>
          </a:xfrm>
          <a:prstGeom prst="rect">
            <a:avLst/>
          </a:prstGeom>
          <a:noFill/>
        </p:spPr>
        <p:txBody>
          <a:bodyPr wrap="square" rtlCol="0">
            <a:spAutoFit/>
          </a:bodyPr>
          <a:lstStyle/>
          <a:p>
            <a:r>
              <a:rPr lang="zh-CN" altLang="en-US" sz="2800" dirty="0" smtClean="0">
                <a:solidFill>
                  <a:srgbClr val="DDDDDD"/>
                </a:solidFill>
                <a:latin typeface="汉仪雪君体简" panose="02010604000101010101" pitchFamily="2" charset="-122"/>
                <a:ea typeface="汉仪雪君体简" panose="02010604000101010101" pitchFamily="2" charset="-122"/>
              </a:rPr>
              <a:t>章雨鹏</a:t>
            </a:r>
            <a:endParaRPr lang="zh-CN" altLang="en-US" sz="2800" dirty="0">
              <a:solidFill>
                <a:srgbClr val="DDDDDD"/>
              </a:solidFill>
              <a:latin typeface="汉仪雪君体简" panose="02010604000101010101" pitchFamily="2" charset="-122"/>
              <a:ea typeface="汉仪雪君体简" panose="02010604000101010101" pitchFamily="2" charset="-122"/>
            </a:endParaRPr>
          </a:p>
        </p:txBody>
      </p:sp>
      <p:sp>
        <p:nvSpPr>
          <p:cNvPr id="10" name="文本框 9"/>
          <p:cNvSpPr txBox="1"/>
          <p:nvPr/>
        </p:nvSpPr>
        <p:spPr>
          <a:xfrm>
            <a:off x="6494332" y="3902684"/>
            <a:ext cx="934949" cy="523220"/>
          </a:xfrm>
          <a:prstGeom prst="rect">
            <a:avLst/>
          </a:prstGeom>
          <a:noFill/>
        </p:spPr>
        <p:txBody>
          <a:bodyPr wrap="square" rtlCol="0">
            <a:spAutoFit/>
          </a:bodyPr>
          <a:lstStyle/>
          <a:p>
            <a:r>
              <a:rPr lang="zh-CN" altLang="en-US" sz="2800" dirty="0" smtClean="0">
                <a:solidFill>
                  <a:srgbClr val="DDDDDD"/>
                </a:solidFill>
                <a:latin typeface="汉仪雪君体简" panose="02010604000101010101" pitchFamily="2" charset="-122"/>
                <a:ea typeface="汉仪雪君体简" panose="02010604000101010101" pitchFamily="2" charset="-122"/>
              </a:rPr>
              <a:t>陈锋</a:t>
            </a:r>
            <a:endParaRPr lang="zh-CN" altLang="en-US" sz="2800" dirty="0">
              <a:solidFill>
                <a:srgbClr val="DDDDDD"/>
              </a:solidFill>
              <a:latin typeface="汉仪雪君体简" panose="02010604000101010101" pitchFamily="2" charset="-122"/>
              <a:ea typeface="汉仪雪君体简" panose="02010604000101010101" pitchFamily="2" charset="-122"/>
            </a:endParaRPr>
          </a:p>
        </p:txBody>
      </p:sp>
      <p:sp>
        <p:nvSpPr>
          <p:cNvPr id="11" name="文本框 10"/>
          <p:cNvSpPr txBox="1"/>
          <p:nvPr/>
        </p:nvSpPr>
        <p:spPr>
          <a:xfrm>
            <a:off x="1314012" y="4420066"/>
            <a:ext cx="2590163" cy="523220"/>
          </a:xfrm>
          <a:prstGeom prst="rect">
            <a:avLst/>
          </a:prstGeom>
          <a:noFill/>
        </p:spPr>
        <p:txBody>
          <a:bodyPr wrap="square" rtlCol="0">
            <a:spAutoFit/>
          </a:bodyPr>
          <a:lstStyle/>
          <a:p>
            <a:pPr algn="r"/>
            <a:r>
              <a:rPr lang="zh-CN" altLang="en-US" sz="2800" dirty="0" smtClean="0">
                <a:solidFill>
                  <a:srgbClr val="DDDDDD"/>
                </a:solidFill>
                <a:latin typeface="汉仪海韵体简" panose="02010604000101010101" pitchFamily="2" charset="-122"/>
                <a:ea typeface="汉仪海韵体简" panose="02010604000101010101" pitchFamily="2" charset="-122"/>
              </a:rPr>
              <a:t>指导老师：</a:t>
            </a:r>
            <a:endParaRPr lang="zh-CN" altLang="en-US" sz="2800" dirty="0">
              <a:solidFill>
                <a:srgbClr val="DDDDDD"/>
              </a:solidFill>
              <a:latin typeface="汉仪海韵体简" panose="02010604000101010101" pitchFamily="2" charset="-122"/>
              <a:ea typeface="汉仪海韵体简" panose="02010604000101010101" pitchFamily="2" charset="-122"/>
            </a:endParaRPr>
          </a:p>
        </p:txBody>
      </p:sp>
      <p:sp>
        <p:nvSpPr>
          <p:cNvPr id="12" name="文本框 11"/>
          <p:cNvSpPr txBox="1"/>
          <p:nvPr/>
        </p:nvSpPr>
        <p:spPr>
          <a:xfrm>
            <a:off x="3904172" y="4420066"/>
            <a:ext cx="1286953" cy="523220"/>
          </a:xfrm>
          <a:prstGeom prst="rect">
            <a:avLst/>
          </a:prstGeom>
          <a:noFill/>
        </p:spPr>
        <p:txBody>
          <a:bodyPr wrap="square" rtlCol="0">
            <a:spAutoFit/>
          </a:bodyPr>
          <a:lstStyle/>
          <a:p>
            <a:r>
              <a:rPr lang="zh-CN" altLang="en-US" sz="2800" dirty="0" smtClean="0">
                <a:solidFill>
                  <a:srgbClr val="DDDDDD"/>
                </a:solidFill>
                <a:latin typeface="汉仪雪君体简" panose="02010604000101010101" pitchFamily="2" charset="-122"/>
                <a:ea typeface="汉仪雪君体简" panose="02010604000101010101" pitchFamily="2" charset="-122"/>
              </a:rPr>
              <a:t>段景山</a:t>
            </a:r>
            <a:endParaRPr lang="zh-CN" altLang="en-US" sz="2800" dirty="0">
              <a:solidFill>
                <a:srgbClr val="DDDDDD"/>
              </a:solidFill>
              <a:latin typeface="汉仪雪君体简" panose="02010604000101010101" pitchFamily="2" charset="-122"/>
              <a:ea typeface="汉仪雪君体简" panose="02010604000101010101" pitchFamily="2" charset="-122"/>
            </a:endParaRPr>
          </a:p>
        </p:txBody>
      </p:sp>
    </p:spTree>
    <p:extLst>
      <p:ext uri="{BB962C8B-B14F-4D97-AF65-F5344CB8AC3E}">
        <p14:creationId xmlns:p14="http://schemas.microsoft.com/office/powerpoint/2010/main" val="324406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1050"/>
                            </p:stCondLst>
                            <p:childTnLst>
                              <p:par>
                                <p:cTn id="13" presetID="23" presetClass="entr" presetSubtype="36"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strVal val="(6*min(max(#ppt_w*#ppt_h,.3),1)-7.4)/-.7*#ppt_w"/>
                                          </p:val>
                                        </p:tav>
                                        <p:tav tm="100000">
                                          <p:val>
                                            <p:strVal val="#ppt_w"/>
                                          </p:val>
                                        </p:tav>
                                      </p:tavLst>
                                    </p:anim>
                                    <p:anim calcmode="lin" valueType="num">
                                      <p:cBhvr>
                                        <p:cTn id="16" dur="500" fill="hold"/>
                                        <p:tgtEl>
                                          <p:spTgt spid="2"/>
                                        </p:tgtEl>
                                        <p:attrNameLst>
                                          <p:attrName>ppt_h</p:attrName>
                                        </p:attrNameLst>
                                      </p:cBhvr>
                                      <p:tavLst>
                                        <p:tav tm="0">
                                          <p:val>
                                            <p:strVal val="(6*min(max(#ppt_w*#ppt_h,.3),1)-7.4)/-.7*#ppt_h"/>
                                          </p:val>
                                        </p:tav>
                                        <p:tav tm="100000">
                                          <p:val>
                                            <p:strVal val="#ppt_h"/>
                                          </p:val>
                                        </p:tav>
                                      </p:tavLst>
                                    </p:anim>
                                    <p:anim calcmode="lin" valueType="num">
                                      <p:cBhvr>
                                        <p:cTn id="17" dur="500" fill="hold"/>
                                        <p:tgtEl>
                                          <p:spTgt spid="2"/>
                                        </p:tgtEl>
                                        <p:attrNameLst>
                                          <p:attrName>ppt_x</p:attrName>
                                        </p:attrNameLst>
                                      </p:cBhvr>
                                      <p:tavLst>
                                        <p:tav tm="0">
                                          <p:val>
                                            <p:fltVal val="0.5"/>
                                          </p:val>
                                        </p:tav>
                                        <p:tav tm="100000">
                                          <p:val>
                                            <p:strVal val="#ppt_x"/>
                                          </p:val>
                                        </p:tav>
                                      </p:tavLst>
                                    </p:anim>
                                    <p:anim calcmode="lin" valueType="num">
                                      <p:cBhvr>
                                        <p:cTn id="18" dur="500" fill="hold"/>
                                        <p:tgtEl>
                                          <p:spTgt spid="2"/>
                                        </p:tgtEl>
                                        <p:attrNameLst>
                                          <p:attrName>ppt_y</p:attrName>
                                        </p:attrNameLst>
                                      </p:cBhvr>
                                      <p:tavLst>
                                        <p:tav tm="0">
                                          <p:val>
                                            <p:strVal val="1+(6*min(max(#ppt_w*#ppt_h,.3),1)-7.4)/-.7*#ppt_h/2"/>
                                          </p:val>
                                        </p:tav>
                                        <p:tav tm="100000">
                                          <p:val>
                                            <p:strVal val="#ppt_y"/>
                                          </p:val>
                                        </p:tav>
                                      </p:tavLst>
                                    </p:anim>
                                  </p:childTnLst>
                                </p:cTn>
                              </p:par>
                            </p:childTnLst>
                          </p:cTn>
                        </p:par>
                        <p:par>
                          <p:cTn id="19" fill="hold">
                            <p:stCondLst>
                              <p:cond delay="1550"/>
                            </p:stCondLst>
                            <p:childTnLst>
                              <p:par>
                                <p:cTn id="20" presetID="49" presetClass="entr" presetSubtype="0" decel="100000" fill="hold" grpId="0" nodeType="afterEffect">
                                  <p:stCondLst>
                                    <p:cond delay="100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 calcmode="lin" valueType="num">
                                      <p:cBhvr>
                                        <p:cTn id="24" dur="500" fill="hold"/>
                                        <p:tgtEl>
                                          <p:spTgt spid="4"/>
                                        </p:tgtEl>
                                        <p:attrNameLst>
                                          <p:attrName>style.rotation</p:attrName>
                                        </p:attrNameLst>
                                      </p:cBhvr>
                                      <p:tavLst>
                                        <p:tav tm="0">
                                          <p:val>
                                            <p:fltVal val="360"/>
                                          </p:val>
                                        </p:tav>
                                        <p:tav tm="100000">
                                          <p:val>
                                            <p:fltVal val="0"/>
                                          </p:val>
                                        </p:tav>
                                      </p:tavLst>
                                    </p:anim>
                                    <p:animEffect transition="in" filter="fade">
                                      <p:cBhvr>
                                        <p:cTn id="25" dur="500"/>
                                        <p:tgtEl>
                                          <p:spTgt spid="4"/>
                                        </p:tgtEl>
                                      </p:cBhvr>
                                    </p:animEffect>
                                  </p:childTnLst>
                                </p:cTn>
                              </p:par>
                              <p:par>
                                <p:cTn id="26" presetID="49" presetClass="entr" presetSubtype="0" decel="100000" fill="hold" grpId="0" nodeType="withEffect">
                                  <p:stCondLst>
                                    <p:cond delay="25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 calcmode="lin" valueType="num">
                                      <p:cBhvr>
                                        <p:cTn id="30" dur="500" fill="hold"/>
                                        <p:tgtEl>
                                          <p:spTgt spid="6"/>
                                        </p:tgtEl>
                                        <p:attrNameLst>
                                          <p:attrName>style.rotation</p:attrName>
                                        </p:attrNameLst>
                                      </p:cBhvr>
                                      <p:tavLst>
                                        <p:tav tm="0">
                                          <p:val>
                                            <p:fltVal val="360"/>
                                          </p:val>
                                        </p:tav>
                                        <p:tav tm="100000">
                                          <p:val>
                                            <p:fltVal val="0"/>
                                          </p:val>
                                        </p:tav>
                                      </p:tavLst>
                                    </p:anim>
                                    <p:animEffect transition="in" filter="fade">
                                      <p:cBhvr>
                                        <p:cTn id="31" dur="500"/>
                                        <p:tgtEl>
                                          <p:spTgt spid="6"/>
                                        </p:tgtEl>
                                      </p:cBhvr>
                                    </p:animEffect>
                                  </p:childTnLst>
                                </p:cTn>
                              </p:par>
                              <p:par>
                                <p:cTn id="32" presetID="49" presetClass="entr" presetSubtype="0" decel="100000" fill="hold" grpId="0" nodeType="withEffect">
                                  <p:stCondLst>
                                    <p:cond delay="500"/>
                                  </p:stCondLst>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ppt_w</p:attrName>
                                        </p:attrNameLst>
                                      </p:cBhvr>
                                      <p:tavLst>
                                        <p:tav tm="0">
                                          <p:val>
                                            <p:fltVal val="0"/>
                                          </p:val>
                                        </p:tav>
                                        <p:tav tm="100000">
                                          <p:val>
                                            <p:strVal val="#ppt_w"/>
                                          </p:val>
                                        </p:tav>
                                      </p:tavLst>
                                    </p:anim>
                                    <p:anim calcmode="lin" valueType="num">
                                      <p:cBhvr>
                                        <p:cTn id="35" dur="500" fill="hold"/>
                                        <p:tgtEl>
                                          <p:spTgt spid="5"/>
                                        </p:tgtEl>
                                        <p:attrNameLst>
                                          <p:attrName>ppt_h</p:attrName>
                                        </p:attrNameLst>
                                      </p:cBhvr>
                                      <p:tavLst>
                                        <p:tav tm="0">
                                          <p:val>
                                            <p:fltVal val="0"/>
                                          </p:val>
                                        </p:tav>
                                        <p:tav tm="100000">
                                          <p:val>
                                            <p:strVal val="#ppt_h"/>
                                          </p:val>
                                        </p:tav>
                                      </p:tavLst>
                                    </p:anim>
                                    <p:anim calcmode="lin" valueType="num">
                                      <p:cBhvr>
                                        <p:cTn id="36" dur="500" fill="hold"/>
                                        <p:tgtEl>
                                          <p:spTgt spid="5"/>
                                        </p:tgtEl>
                                        <p:attrNameLst>
                                          <p:attrName>style.rotation</p:attrName>
                                        </p:attrNameLst>
                                      </p:cBhvr>
                                      <p:tavLst>
                                        <p:tav tm="0">
                                          <p:val>
                                            <p:fltVal val="360"/>
                                          </p:val>
                                        </p:tav>
                                        <p:tav tm="100000">
                                          <p:val>
                                            <p:fltVal val="0"/>
                                          </p:val>
                                        </p:tav>
                                      </p:tavLst>
                                    </p:anim>
                                    <p:animEffect transition="in" filter="fade">
                                      <p:cBhvr>
                                        <p:cTn id="37" dur="500"/>
                                        <p:tgtEl>
                                          <p:spTgt spid="5"/>
                                        </p:tgtEl>
                                      </p:cBhvr>
                                    </p:animEffect>
                                  </p:childTnLst>
                                </p:cTn>
                              </p:par>
                              <p:par>
                                <p:cTn id="38" presetID="49" presetClass="entr" presetSubtype="0" decel="100000" fill="hold" grpId="0" nodeType="withEffect">
                                  <p:stCondLst>
                                    <p:cond delay="750"/>
                                  </p:stCondLst>
                                  <p:childTnLst>
                                    <p:set>
                                      <p:cBhvr>
                                        <p:cTn id="39" dur="1" fill="hold">
                                          <p:stCondLst>
                                            <p:cond delay="0"/>
                                          </p:stCondLst>
                                        </p:cTn>
                                        <p:tgtEl>
                                          <p:spTgt spid="7"/>
                                        </p:tgtEl>
                                        <p:attrNameLst>
                                          <p:attrName>style.visibility</p:attrName>
                                        </p:attrNameLst>
                                      </p:cBhvr>
                                      <p:to>
                                        <p:strVal val="visible"/>
                                      </p:to>
                                    </p:set>
                                    <p:anim calcmode="lin" valueType="num">
                                      <p:cBhvr>
                                        <p:cTn id="40" dur="500" fill="hold"/>
                                        <p:tgtEl>
                                          <p:spTgt spid="7"/>
                                        </p:tgtEl>
                                        <p:attrNameLst>
                                          <p:attrName>ppt_w</p:attrName>
                                        </p:attrNameLst>
                                      </p:cBhvr>
                                      <p:tavLst>
                                        <p:tav tm="0">
                                          <p:val>
                                            <p:fltVal val="0"/>
                                          </p:val>
                                        </p:tav>
                                        <p:tav tm="100000">
                                          <p:val>
                                            <p:strVal val="#ppt_w"/>
                                          </p:val>
                                        </p:tav>
                                      </p:tavLst>
                                    </p:anim>
                                    <p:anim calcmode="lin" valueType="num">
                                      <p:cBhvr>
                                        <p:cTn id="41" dur="500" fill="hold"/>
                                        <p:tgtEl>
                                          <p:spTgt spid="7"/>
                                        </p:tgtEl>
                                        <p:attrNameLst>
                                          <p:attrName>ppt_h</p:attrName>
                                        </p:attrNameLst>
                                      </p:cBhvr>
                                      <p:tavLst>
                                        <p:tav tm="0">
                                          <p:val>
                                            <p:fltVal val="0"/>
                                          </p:val>
                                        </p:tav>
                                        <p:tav tm="100000">
                                          <p:val>
                                            <p:strVal val="#ppt_h"/>
                                          </p:val>
                                        </p:tav>
                                      </p:tavLst>
                                    </p:anim>
                                    <p:anim calcmode="lin" valueType="num">
                                      <p:cBhvr>
                                        <p:cTn id="42" dur="500" fill="hold"/>
                                        <p:tgtEl>
                                          <p:spTgt spid="7"/>
                                        </p:tgtEl>
                                        <p:attrNameLst>
                                          <p:attrName>style.rotation</p:attrName>
                                        </p:attrNameLst>
                                      </p:cBhvr>
                                      <p:tavLst>
                                        <p:tav tm="0">
                                          <p:val>
                                            <p:fltVal val="360"/>
                                          </p:val>
                                        </p:tav>
                                        <p:tav tm="100000">
                                          <p:val>
                                            <p:fltVal val="0"/>
                                          </p:val>
                                        </p:tav>
                                      </p:tavLst>
                                    </p:anim>
                                    <p:animEffect transition="in" filter="fade">
                                      <p:cBhvr>
                                        <p:cTn id="43" dur="500"/>
                                        <p:tgtEl>
                                          <p:spTgt spid="7"/>
                                        </p:tgtEl>
                                      </p:cBhvr>
                                    </p:animEffect>
                                  </p:childTnLst>
                                </p:cTn>
                              </p:par>
                              <p:par>
                                <p:cTn id="44" presetID="49" presetClass="entr" presetSubtype="0" decel="100000" fill="hold" grpId="0" nodeType="withEffect">
                                  <p:stCondLst>
                                    <p:cond delay="100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 calcmode="lin" valueType="num">
                                      <p:cBhvr>
                                        <p:cTn id="48" dur="500" fill="hold"/>
                                        <p:tgtEl>
                                          <p:spTgt spid="9"/>
                                        </p:tgtEl>
                                        <p:attrNameLst>
                                          <p:attrName>style.rotation</p:attrName>
                                        </p:attrNameLst>
                                      </p:cBhvr>
                                      <p:tavLst>
                                        <p:tav tm="0">
                                          <p:val>
                                            <p:fltVal val="360"/>
                                          </p:val>
                                        </p:tav>
                                        <p:tav tm="100000">
                                          <p:val>
                                            <p:fltVal val="0"/>
                                          </p:val>
                                        </p:tav>
                                      </p:tavLst>
                                    </p:anim>
                                    <p:animEffect transition="in" filter="fade">
                                      <p:cBhvr>
                                        <p:cTn id="49" dur="500"/>
                                        <p:tgtEl>
                                          <p:spTgt spid="9"/>
                                        </p:tgtEl>
                                      </p:cBhvr>
                                    </p:animEffect>
                                  </p:childTnLst>
                                </p:cTn>
                              </p:par>
                              <p:par>
                                <p:cTn id="50" presetID="49" presetClass="entr" presetSubtype="0" decel="100000" fill="hold" grpId="0" nodeType="withEffect">
                                  <p:stCondLst>
                                    <p:cond delay="1250"/>
                                  </p:stCondLst>
                                  <p:childTnLst>
                                    <p:set>
                                      <p:cBhvr>
                                        <p:cTn id="51" dur="1" fill="hold">
                                          <p:stCondLst>
                                            <p:cond delay="0"/>
                                          </p:stCondLst>
                                        </p:cTn>
                                        <p:tgtEl>
                                          <p:spTgt spid="10"/>
                                        </p:tgtEl>
                                        <p:attrNameLst>
                                          <p:attrName>style.visibility</p:attrName>
                                        </p:attrNameLst>
                                      </p:cBhvr>
                                      <p:to>
                                        <p:strVal val="visible"/>
                                      </p:to>
                                    </p:set>
                                    <p:anim calcmode="lin" valueType="num">
                                      <p:cBhvr>
                                        <p:cTn id="52" dur="500" fill="hold"/>
                                        <p:tgtEl>
                                          <p:spTgt spid="10"/>
                                        </p:tgtEl>
                                        <p:attrNameLst>
                                          <p:attrName>ppt_w</p:attrName>
                                        </p:attrNameLst>
                                      </p:cBhvr>
                                      <p:tavLst>
                                        <p:tav tm="0">
                                          <p:val>
                                            <p:fltVal val="0"/>
                                          </p:val>
                                        </p:tav>
                                        <p:tav tm="100000">
                                          <p:val>
                                            <p:strVal val="#ppt_w"/>
                                          </p:val>
                                        </p:tav>
                                      </p:tavLst>
                                    </p:anim>
                                    <p:anim calcmode="lin" valueType="num">
                                      <p:cBhvr>
                                        <p:cTn id="53" dur="500" fill="hold"/>
                                        <p:tgtEl>
                                          <p:spTgt spid="10"/>
                                        </p:tgtEl>
                                        <p:attrNameLst>
                                          <p:attrName>ppt_h</p:attrName>
                                        </p:attrNameLst>
                                      </p:cBhvr>
                                      <p:tavLst>
                                        <p:tav tm="0">
                                          <p:val>
                                            <p:fltVal val="0"/>
                                          </p:val>
                                        </p:tav>
                                        <p:tav tm="100000">
                                          <p:val>
                                            <p:strVal val="#ppt_h"/>
                                          </p:val>
                                        </p:tav>
                                      </p:tavLst>
                                    </p:anim>
                                    <p:anim calcmode="lin" valueType="num">
                                      <p:cBhvr>
                                        <p:cTn id="54" dur="500" fill="hold"/>
                                        <p:tgtEl>
                                          <p:spTgt spid="10"/>
                                        </p:tgtEl>
                                        <p:attrNameLst>
                                          <p:attrName>style.rotation</p:attrName>
                                        </p:attrNameLst>
                                      </p:cBhvr>
                                      <p:tavLst>
                                        <p:tav tm="0">
                                          <p:val>
                                            <p:fltVal val="360"/>
                                          </p:val>
                                        </p:tav>
                                        <p:tav tm="100000">
                                          <p:val>
                                            <p:fltVal val="0"/>
                                          </p:val>
                                        </p:tav>
                                      </p:tavLst>
                                    </p:anim>
                                    <p:animEffect transition="in" filter="fade">
                                      <p:cBhvr>
                                        <p:cTn id="55" dur="500"/>
                                        <p:tgtEl>
                                          <p:spTgt spid="10"/>
                                        </p:tgtEl>
                                      </p:cBhvr>
                                    </p:animEffect>
                                  </p:childTnLst>
                                </p:cTn>
                              </p:par>
                              <p:par>
                                <p:cTn id="56" presetID="49" presetClass="entr" presetSubtype="0" decel="100000" fill="hold" grpId="0" nodeType="withEffect">
                                  <p:stCondLst>
                                    <p:cond delay="1500"/>
                                  </p:stCondLst>
                                  <p:childTnLst>
                                    <p:set>
                                      <p:cBhvr>
                                        <p:cTn id="57" dur="1" fill="hold">
                                          <p:stCondLst>
                                            <p:cond delay="0"/>
                                          </p:stCondLst>
                                        </p:cTn>
                                        <p:tgtEl>
                                          <p:spTgt spid="11"/>
                                        </p:tgtEl>
                                        <p:attrNameLst>
                                          <p:attrName>style.visibility</p:attrName>
                                        </p:attrNameLst>
                                      </p:cBhvr>
                                      <p:to>
                                        <p:strVal val="visible"/>
                                      </p:to>
                                    </p:set>
                                    <p:anim calcmode="lin" valueType="num">
                                      <p:cBhvr>
                                        <p:cTn id="58" dur="500" fill="hold"/>
                                        <p:tgtEl>
                                          <p:spTgt spid="11"/>
                                        </p:tgtEl>
                                        <p:attrNameLst>
                                          <p:attrName>ppt_w</p:attrName>
                                        </p:attrNameLst>
                                      </p:cBhvr>
                                      <p:tavLst>
                                        <p:tav tm="0">
                                          <p:val>
                                            <p:fltVal val="0"/>
                                          </p:val>
                                        </p:tav>
                                        <p:tav tm="100000">
                                          <p:val>
                                            <p:strVal val="#ppt_w"/>
                                          </p:val>
                                        </p:tav>
                                      </p:tavLst>
                                    </p:anim>
                                    <p:anim calcmode="lin" valueType="num">
                                      <p:cBhvr>
                                        <p:cTn id="59" dur="500" fill="hold"/>
                                        <p:tgtEl>
                                          <p:spTgt spid="11"/>
                                        </p:tgtEl>
                                        <p:attrNameLst>
                                          <p:attrName>ppt_h</p:attrName>
                                        </p:attrNameLst>
                                      </p:cBhvr>
                                      <p:tavLst>
                                        <p:tav tm="0">
                                          <p:val>
                                            <p:fltVal val="0"/>
                                          </p:val>
                                        </p:tav>
                                        <p:tav tm="100000">
                                          <p:val>
                                            <p:strVal val="#ppt_h"/>
                                          </p:val>
                                        </p:tav>
                                      </p:tavLst>
                                    </p:anim>
                                    <p:anim calcmode="lin" valueType="num">
                                      <p:cBhvr>
                                        <p:cTn id="60" dur="500" fill="hold"/>
                                        <p:tgtEl>
                                          <p:spTgt spid="11"/>
                                        </p:tgtEl>
                                        <p:attrNameLst>
                                          <p:attrName>style.rotation</p:attrName>
                                        </p:attrNameLst>
                                      </p:cBhvr>
                                      <p:tavLst>
                                        <p:tav tm="0">
                                          <p:val>
                                            <p:fltVal val="360"/>
                                          </p:val>
                                        </p:tav>
                                        <p:tav tm="100000">
                                          <p:val>
                                            <p:fltVal val="0"/>
                                          </p:val>
                                        </p:tav>
                                      </p:tavLst>
                                    </p:anim>
                                    <p:animEffect transition="in" filter="fade">
                                      <p:cBhvr>
                                        <p:cTn id="61" dur="500"/>
                                        <p:tgtEl>
                                          <p:spTgt spid="11"/>
                                        </p:tgtEl>
                                      </p:cBhvr>
                                    </p:animEffect>
                                  </p:childTnLst>
                                </p:cTn>
                              </p:par>
                              <p:par>
                                <p:cTn id="62" presetID="49" presetClass="entr" presetSubtype="0" decel="100000" fill="hold" grpId="0" nodeType="withEffect">
                                  <p:stCondLst>
                                    <p:cond delay="1750"/>
                                  </p:stCondLst>
                                  <p:childTnLst>
                                    <p:set>
                                      <p:cBhvr>
                                        <p:cTn id="63" dur="1" fill="hold">
                                          <p:stCondLst>
                                            <p:cond delay="0"/>
                                          </p:stCondLst>
                                        </p:cTn>
                                        <p:tgtEl>
                                          <p:spTgt spid="12"/>
                                        </p:tgtEl>
                                        <p:attrNameLst>
                                          <p:attrName>style.visibility</p:attrName>
                                        </p:attrNameLst>
                                      </p:cBhvr>
                                      <p:to>
                                        <p:strVal val="visible"/>
                                      </p:to>
                                    </p:set>
                                    <p:anim calcmode="lin" valueType="num">
                                      <p:cBhvr>
                                        <p:cTn id="64" dur="500" fill="hold"/>
                                        <p:tgtEl>
                                          <p:spTgt spid="12"/>
                                        </p:tgtEl>
                                        <p:attrNameLst>
                                          <p:attrName>ppt_w</p:attrName>
                                        </p:attrNameLst>
                                      </p:cBhvr>
                                      <p:tavLst>
                                        <p:tav tm="0">
                                          <p:val>
                                            <p:fltVal val="0"/>
                                          </p:val>
                                        </p:tav>
                                        <p:tav tm="100000">
                                          <p:val>
                                            <p:strVal val="#ppt_w"/>
                                          </p:val>
                                        </p:tav>
                                      </p:tavLst>
                                    </p:anim>
                                    <p:anim calcmode="lin" valueType="num">
                                      <p:cBhvr>
                                        <p:cTn id="65" dur="500" fill="hold"/>
                                        <p:tgtEl>
                                          <p:spTgt spid="12"/>
                                        </p:tgtEl>
                                        <p:attrNameLst>
                                          <p:attrName>ppt_h</p:attrName>
                                        </p:attrNameLst>
                                      </p:cBhvr>
                                      <p:tavLst>
                                        <p:tav tm="0">
                                          <p:val>
                                            <p:fltVal val="0"/>
                                          </p:val>
                                        </p:tav>
                                        <p:tav tm="100000">
                                          <p:val>
                                            <p:strVal val="#ppt_h"/>
                                          </p:val>
                                        </p:tav>
                                      </p:tavLst>
                                    </p:anim>
                                    <p:anim calcmode="lin" valueType="num">
                                      <p:cBhvr>
                                        <p:cTn id="66" dur="500" fill="hold"/>
                                        <p:tgtEl>
                                          <p:spTgt spid="12"/>
                                        </p:tgtEl>
                                        <p:attrNameLst>
                                          <p:attrName>style.rotation</p:attrName>
                                        </p:attrNameLst>
                                      </p:cBhvr>
                                      <p:tavLst>
                                        <p:tav tm="0">
                                          <p:val>
                                            <p:fltVal val="360"/>
                                          </p:val>
                                        </p:tav>
                                        <p:tav tm="100000">
                                          <p:val>
                                            <p:fltVal val="0"/>
                                          </p:val>
                                        </p:tav>
                                      </p:tavLst>
                                    </p:anim>
                                    <p:animEffect transition="in" filter="fade">
                                      <p:cBhvr>
                                        <p:cTn id="6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9" grpId="0"/>
      <p:bldP spid="10" grpId="0"/>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环境及架构</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346383" cy="984885"/>
          </a:xfrm>
          <a:prstGeom prst="rect">
            <a:avLst/>
          </a:prstGeom>
          <a:noFill/>
        </p:spPr>
        <p:txBody>
          <a:bodyPr wrap="square" rtlCol="0">
            <a:spAutoFit/>
          </a:bodyPr>
          <a:lstStyle/>
          <a:p>
            <a:pPr>
              <a:spcBef>
                <a:spcPts val="600"/>
              </a:spcBef>
            </a:pP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语言</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界面库</a:t>
            </a:r>
            <a:endPar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95098" y="829039"/>
            <a:ext cx="1346383" cy="338554"/>
          </a:xfrm>
          <a:prstGeom prst="rect">
            <a:avLst/>
          </a:prstGeom>
          <a:noFill/>
        </p:spPr>
        <p:txBody>
          <a:bodyPr wrap="square" rtlCol="0">
            <a:spAutoFit/>
          </a:bodyPr>
          <a:lstStyle/>
          <a:p>
            <a:pPr>
              <a:spcBef>
                <a:spcPts val="600"/>
              </a:spcBef>
            </a:pPr>
            <a:r>
              <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IDE</a:t>
            </a:r>
          </a:p>
        </p:txBody>
      </p:sp>
    </p:spTree>
    <p:extLst>
      <p:ext uri="{BB962C8B-B14F-4D97-AF65-F5344CB8AC3E}">
        <p14:creationId xmlns:p14="http://schemas.microsoft.com/office/powerpoint/2010/main" val="3352871322"/>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4.16667E-6 -7.40741E-7 L -0.00034 -0.04514 " pathEditMode="relative" rAng="0" ptsTypes="AA">
                                      <p:cBhvr>
                                        <p:cTn id="6" dur="500" fill="hold"/>
                                        <p:tgtEl>
                                          <p:spTgt spid="7"/>
                                        </p:tgtEl>
                                        <p:attrNameLst>
                                          <p:attrName>ppt_x</p:attrName>
                                          <p:attrName>ppt_y</p:attrName>
                                        </p:attrNameLst>
                                      </p:cBhvr>
                                      <p:rCtr x="-17" y="-2269"/>
                                    </p:animMotion>
                                  </p:childTnLst>
                                </p:cTn>
                              </p:par>
                              <p:par>
                                <p:cTn id="7" presetID="64" presetClass="path" presetSubtype="0" accel="50000" decel="50000" fill="hold" grpId="0" nodeType="withEffect">
                                  <p:stCondLst>
                                    <p:cond delay="0"/>
                                  </p:stCondLst>
                                  <p:childTnLst>
                                    <p:animMotion origin="layout" path="M -4.16667E-6 -7.40741E-7 L -0.00034 -0.04514 " pathEditMode="relative" rAng="0" ptsTypes="AA">
                                      <p:cBhvr>
                                        <p:cTn id="8" dur="500" fill="hold"/>
                                        <p:tgtEl>
                                          <p:spTgt spid="13"/>
                                        </p:tgtEl>
                                        <p:attrNameLst>
                                          <p:attrName>ppt_x</p:attrName>
                                          <p:attrName>ppt_y</p:attrName>
                                        </p:attrNameLst>
                                      </p:cBhvr>
                                      <p:rCtr x="-17" y="-2269"/>
                                    </p:animMotion>
                                  </p:childTnLst>
                                </p:cTn>
                              </p:par>
                              <p:par>
                                <p:cTn id="9" presetID="10" presetClass="exit" presetSubtype="0" fill="hold" grpId="1" nodeType="withEffect">
                                  <p:stCondLst>
                                    <p:cond delay="0"/>
                                  </p:stCondLst>
                                  <p:childTnLst>
                                    <p:animEffect transition="out" filter="fade">
                                      <p:cBhvr>
                                        <p:cTn id="10" dur="250"/>
                                        <p:tgtEl>
                                          <p:spTgt spid="13"/>
                                        </p:tgtEl>
                                      </p:cBhvr>
                                    </p:animEffect>
                                    <p:set>
                                      <p:cBhvr>
                                        <p:cTn id="11"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3"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环境及架构</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346383" cy="661720"/>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语言</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界面库</a:t>
            </a:r>
            <a:endPar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C# </a:t>
            </a:r>
            <a:r>
              <a:rPr lang="zh-CN" altLang="en-US"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a:t>
            </a:r>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See Sharp</a:t>
            </a:r>
            <a:r>
              <a:rPr lang="zh-CN" altLang="en-US"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读音说明</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2" name="文本框 11"/>
          <p:cNvSpPr txBox="1"/>
          <p:nvPr/>
        </p:nvSpPr>
        <p:spPr>
          <a:xfrm>
            <a:off x="516258" y="1666808"/>
            <a:ext cx="6256682" cy="1092607"/>
          </a:xfrm>
          <a:prstGeom prst="rect">
            <a:avLst/>
          </a:prstGeom>
          <a:noFill/>
        </p:spPr>
        <p:txBody>
          <a:bodyPr wrap="square" rtlCol="0">
            <a:spAutoFit/>
          </a:bodyPr>
          <a:lstStyle/>
          <a:p>
            <a:pPr>
              <a:spcBef>
                <a:spcPts val="600"/>
              </a:spcBef>
            </a:pPr>
            <a:r>
              <a:rPr lang="en-US" altLang="zh-CN"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Sharp</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作名词为五线谱中的 </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升半调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，即</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en-US" altLang="zh-CN"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，因其在计算机键盘中较难打出，故通常写</a:t>
            </a:r>
            <a:r>
              <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作</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en-US" altLang="zh-CN"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（井号）。</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a:t>
            </a:r>
            <a:r>
              <a:rPr lang="en-US" altLang="zh-CN"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的另一个别名为</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en-US" altLang="zh-CN"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D</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，同为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277.18 </a:t>
            </a:r>
            <a:r>
              <a:rPr lang="en-US" altLang="zh-CN"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Hz】</a:t>
            </a:r>
            <a:endPar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13" name="文本框 12"/>
          <p:cNvSpPr txBox="1"/>
          <p:nvPr/>
        </p:nvSpPr>
        <p:spPr>
          <a:xfrm>
            <a:off x="516258" y="3034446"/>
            <a:ext cx="5840999" cy="461665"/>
          </a:xfrm>
          <a:prstGeom prst="rect">
            <a:avLst/>
          </a:prstGeom>
          <a:noFill/>
        </p:spPr>
        <p:txBody>
          <a:bodyPr wrap="square" rtlCol="0">
            <a:spAutoFit/>
          </a:bodyPr>
          <a:lstStyle/>
          <a:p>
            <a:r>
              <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语言特性</a:t>
            </a:r>
          </a:p>
        </p:txBody>
      </p:sp>
      <p:sp>
        <p:nvSpPr>
          <p:cNvPr id="14" name="文本框 13"/>
          <p:cNvSpPr txBox="1"/>
          <p:nvPr/>
        </p:nvSpPr>
        <p:spPr>
          <a:xfrm>
            <a:off x="516258" y="3622968"/>
            <a:ext cx="6256682" cy="2092881"/>
          </a:xfrm>
          <a:prstGeom prst="rect">
            <a:avLst/>
          </a:prstGeom>
          <a:noFill/>
        </p:spPr>
        <p:txBody>
          <a:bodyPr wrap="square" rtlCol="0">
            <a:spAutoFit/>
          </a:bodyPr>
          <a:lstStyle/>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继承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语法特性的， </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基于 </a:t>
            </a:r>
            <a:r>
              <a:rPr lang="en-US" altLang="zh-CN"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.NET Framework</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的，纯 </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面向对象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的，</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强类型**</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的 </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静态语言*** </a:t>
            </a:r>
            <a:r>
              <a:rPr lang="zh-CN" altLang="en-US"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en-US" altLang="zh-CN"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endParaRPr lang="en-US" altLang="zh-CN"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有</a:t>
            </a:r>
            <a:r>
              <a:rPr lang="zh-CN" altLang="en-US"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非 </a:t>
            </a:r>
            <a:r>
              <a:rPr lang="en-US" altLang="zh-CN"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.NET Framework </a:t>
            </a:r>
            <a:r>
              <a:rPr lang="zh-CN" altLang="en-US"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的实现版本，如 </a:t>
            </a:r>
            <a:r>
              <a:rPr lang="en-US" altLang="zh-CN" sz="1600" b="1"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Mono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**支持协变、逆变及部分隐式转换，较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Python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弱，较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强。</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 4.0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之后版本也可作为 </a:t>
            </a:r>
            <a:r>
              <a:rPr lang="zh-CN" altLang="en-US" sz="16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动态语言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由运行时动态执行。</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27357432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环境及架构</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346383" cy="661720"/>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语言</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界面库</a:t>
            </a:r>
            <a:endPar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C# </a:t>
            </a:r>
            <a:r>
              <a:rPr lang="zh-CN" altLang="en-US"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a:t>
            </a:r>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See Sharp</a:t>
            </a:r>
            <a:r>
              <a:rPr lang="zh-CN" altLang="en-US"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运行方式</a:t>
            </a:r>
          </a:p>
        </p:txBody>
      </p:sp>
      <p:sp>
        <p:nvSpPr>
          <p:cNvPr id="12" name="文本框 11"/>
          <p:cNvSpPr txBox="1"/>
          <p:nvPr/>
        </p:nvSpPr>
        <p:spPr>
          <a:xfrm>
            <a:off x="516258" y="1647297"/>
            <a:ext cx="6256682" cy="1107996"/>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编译至 </a:t>
            </a:r>
            <a:r>
              <a:rPr lang="en-US" altLang="zh-CN"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IL</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，由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.NET CLR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的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JIT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编译器 </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即时编译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342900" indent="-342900">
              <a:spcBef>
                <a:spcPts val="600"/>
              </a:spcBef>
              <a:buFont typeface="Arial" panose="020B0604020202020204" pitchFamily="34" charset="0"/>
              <a:buChar char="•"/>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编译至 </a:t>
            </a:r>
            <a:r>
              <a:rPr lang="en-US" altLang="zh-CN"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IL</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，同时继续直接编译为 </a:t>
            </a:r>
            <a:r>
              <a:rPr lang="zh-CN" altLang="en-US" sz="2000"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本机代码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1600" b="1" dirty="0" err="1"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Ngen</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.NET Native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等实现）</a:t>
            </a:r>
            <a:endParaRPr lang="zh-CN" altLang="en-US"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13" name="文本框 12"/>
          <p:cNvSpPr txBox="1"/>
          <p:nvPr/>
        </p:nvSpPr>
        <p:spPr>
          <a:xfrm>
            <a:off x="516258" y="4478593"/>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标准</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4" name="文本框 13"/>
          <p:cNvSpPr txBox="1"/>
          <p:nvPr/>
        </p:nvSpPr>
        <p:spPr>
          <a:xfrm>
            <a:off x="516258" y="5053027"/>
            <a:ext cx="6256682" cy="784830"/>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en-US" altLang="zh-CN" sz="2000" dirty="0" smtClean="0">
                <a:solidFill>
                  <a:srgbClr val="DDDDDD"/>
                </a:solidFill>
                <a:effectLst>
                  <a:outerShdw blurRad="38100" dist="38100" dir="2700000" algn="tl">
                    <a:srgbClr val="000000">
                      <a:alpha val="43137"/>
                    </a:srgbClr>
                  </a:outerShdw>
                </a:effectLst>
                <a:ea typeface="方正等线" panose="03000509000000000000" pitchFamily="65" charset="-122"/>
              </a:rPr>
              <a:t>ECMA334</a:t>
            </a:r>
            <a:endParaRPr lang="en-US" altLang="zh-CN" sz="2000" dirty="0">
              <a:solidFill>
                <a:srgbClr val="DDDDDD"/>
              </a:solidFill>
              <a:effectLst>
                <a:outerShdw blurRad="38100" dist="38100" dir="2700000" algn="tl">
                  <a:srgbClr val="000000">
                    <a:alpha val="43137"/>
                  </a:srgbClr>
                </a:outerShdw>
              </a:effectLst>
              <a:ea typeface="方正等线" panose="03000509000000000000" pitchFamily="65" charset="-122"/>
            </a:endParaRPr>
          </a:p>
          <a:p>
            <a:pPr marL="342900" indent="-342900">
              <a:spcBef>
                <a:spcPts val="600"/>
              </a:spcBef>
              <a:buFont typeface="Arial" panose="020B0604020202020204" pitchFamily="34" charset="0"/>
              <a:buChar char="•"/>
            </a:pPr>
            <a:r>
              <a:rPr lang="en-US" altLang="zh-CN" sz="2000" dirty="0" smtClean="0">
                <a:solidFill>
                  <a:srgbClr val="DDDDDD"/>
                </a:solidFill>
                <a:effectLst>
                  <a:outerShdw blurRad="38100" dist="38100" dir="2700000" algn="tl">
                    <a:srgbClr val="000000">
                      <a:alpha val="43137"/>
                    </a:srgbClr>
                  </a:outerShdw>
                </a:effectLst>
                <a:ea typeface="方正等线" panose="03000509000000000000" pitchFamily="65" charset="-122"/>
              </a:rPr>
              <a:t>ISO/IEC 23270</a:t>
            </a:r>
          </a:p>
        </p:txBody>
      </p:sp>
      <p:sp>
        <p:nvSpPr>
          <p:cNvPr id="15" name="文本框 14"/>
          <p:cNvSpPr txBox="1"/>
          <p:nvPr/>
        </p:nvSpPr>
        <p:spPr>
          <a:xfrm>
            <a:off x="516258" y="2912471"/>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语言完备性</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6" name="文本框 15"/>
          <p:cNvSpPr txBox="1"/>
          <p:nvPr/>
        </p:nvSpPr>
        <p:spPr>
          <a:xfrm>
            <a:off x="516258" y="3525777"/>
            <a:ext cx="6256682" cy="723275"/>
          </a:xfrm>
          <a:prstGeom prst="rect">
            <a:avLst/>
          </a:prstGeom>
          <a:noFill/>
        </p:spPr>
        <p:txBody>
          <a:bodyPr wrap="square" rtlCol="0">
            <a:spAutoFit/>
          </a:bodyPr>
          <a:lstStyle/>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可 </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自举</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，最新的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编译器本身即采用纯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语言编写。</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*不过现在连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Python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这样的“解释型”语言都能自举的（</a:t>
            </a:r>
            <a:r>
              <a:rPr lang="en-US" altLang="zh-CN" sz="1600" dirty="0" err="1"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PyPy</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4122931519"/>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环境及架构</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346383" cy="661720"/>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语言</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界面库</a:t>
            </a:r>
            <a:endPar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C# </a:t>
            </a:r>
            <a:r>
              <a:rPr lang="zh-CN" altLang="en-US"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a:t>
            </a:r>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See Sharp</a:t>
            </a:r>
            <a:r>
              <a:rPr lang="zh-CN" altLang="en-US"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en-US" altLang="zh-CN"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.NET Framework</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2" name="文本框 11"/>
          <p:cNvSpPr txBox="1"/>
          <p:nvPr/>
        </p:nvSpPr>
        <p:spPr>
          <a:xfrm>
            <a:off x="516258" y="3806696"/>
            <a:ext cx="6256682" cy="2062103"/>
          </a:xfrm>
          <a:prstGeom prst="rect">
            <a:avLst/>
          </a:prstGeom>
          <a:noFill/>
        </p:spPr>
        <p:txBody>
          <a:bodyPr wrap="square" rtlCol="0">
            <a:spAutoFit/>
          </a:bodyPr>
          <a:lstStyle/>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封装了 </a:t>
            </a:r>
            <a:r>
              <a:rPr lang="en-US" altLang="zh-CN"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Windows API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及 </a:t>
            </a:r>
            <a:r>
              <a:rPr lang="en-US" altLang="zh-CN"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COM API</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，提供丰富类库支持的运行时平台，简化高层应用开发，支持多种语言及框架。</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endParaRPr lang="en-US" altLang="zh-CN"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285750" indent="-285750">
              <a:spcBef>
                <a:spcPts val="600"/>
              </a:spcBef>
              <a:buFont typeface="Arial" panose="020B0604020202020204" pitchFamily="34" charset="0"/>
              <a:buChar char="•"/>
            </a:pP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CLR</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1600" dirty="0" err="1"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Comman</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Language Running</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）：公共语言运行时；</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285750" indent="-285750">
              <a:spcBef>
                <a:spcPts val="600"/>
              </a:spcBef>
              <a:buFont typeface="Arial" panose="020B0604020202020204" pitchFamily="34" charset="0"/>
              <a:buChar char="•"/>
            </a:pP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IL</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Intermediate Language</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）：通用中间语言；</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285750" indent="-285750">
              <a:spcBef>
                <a:spcPts val="600"/>
              </a:spcBef>
              <a:buFont typeface="Arial" panose="020B0604020202020204" pitchFamily="34" charset="0"/>
              <a:buChar char="•"/>
            </a:pP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JIT</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Just-In-Time</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）：即时编译。</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pic>
        <p:nvPicPr>
          <p:cNvPr id="3" name="图片 2"/>
          <p:cNvPicPr>
            <a:picLocks noChangeAspect="1"/>
          </p:cNvPicPr>
          <p:nvPr/>
        </p:nvPicPr>
        <p:blipFill rotWithShape="1">
          <a:blip r:embed="rId2"/>
          <a:srcRect l="1758" t="4918" r="741" b="1281"/>
          <a:stretch/>
        </p:blipFill>
        <p:spPr>
          <a:xfrm>
            <a:off x="564683" y="1646277"/>
            <a:ext cx="5571460" cy="1956391"/>
          </a:xfrm>
          <a:prstGeom prst="rect">
            <a:avLst/>
          </a:prstGeom>
          <a:ln>
            <a:noFill/>
          </a:ln>
          <a:effectLst>
            <a:outerShdw blurRad="292100" dist="139700" dir="2700000" algn="tl" rotWithShape="0">
              <a:srgbClr val="333333">
                <a:alpha val="65000"/>
              </a:srgbClr>
            </a:outerShdw>
          </a:effectLst>
        </p:spPr>
      </p:pic>
      <p:sp>
        <p:nvSpPr>
          <p:cNvPr id="5" name="矩形 4"/>
          <p:cNvSpPr/>
          <p:nvPr/>
        </p:nvSpPr>
        <p:spPr>
          <a:xfrm>
            <a:off x="4991100" y="3390900"/>
            <a:ext cx="1135518" cy="1927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75329659"/>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环境及架构</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346383" cy="661720"/>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语言</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界面库</a:t>
            </a:r>
            <a:endPar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C# </a:t>
            </a:r>
            <a:r>
              <a:rPr lang="zh-CN" altLang="en-US"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a:t>
            </a:r>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See Sharp</a:t>
            </a:r>
            <a:r>
              <a:rPr lang="zh-CN" altLang="en-US"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en-US" altLang="zh-CN"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.NET Framework</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2" name="文本框 11"/>
          <p:cNvSpPr txBox="1"/>
          <p:nvPr/>
        </p:nvSpPr>
        <p:spPr>
          <a:xfrm>
            <a:off x="516258" y="1704801"/>
            <a:ext cx="6256682" cy="400110"/>
          </a:xfrm>
          <a:prstGeom prst="rect">
            <a:avLst/>
          </a:prstGeom>
          <a:noFill/>
        </p:spPr>
        <p:txBody>
          <a:bodyPr wrap="square" rtlCol="0">
            <a:spAutoFit/>
          </a:bodyPr>
          <a:lstStyle/>
          <a:p>
            <a:pPr>
              <a:spcBef>
                <a:spcPts val="600"/>
              </a:spcBef>
            </a:pPr>
            <a:r>
              <a:rPr lang="zh-CN" altLang="en-US"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版本关系：</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p>
        </p:txBody>
      </p:sp>
      <p:graphicFrame>
        <p:nvGraphicFramePr>
          <p:cNvPr id="3" name="表格 2"/>
          <p:cNvGraphicFramePr>
            <a:graphicFrameLocks noGrp="1"/>
          </p:cNvGraphicFramePr>
          <p:nvPr>
            <p:extLst>
              <p:ext uri="{D42A27DB-BD31-4B8C-83A1-F6EECF244321}">
                <p14:modId xmlns:p14="http://schemas.microsoft.com/office/powerpoint/2010/main" val="84182521"/>
              </p:ext>
            </p:extLst>
          </p:nvPr>
        </p:nvGraphicFramePr>
        <p:xfrm>
          <a:off x="516258" y="2520950"/>
          <a:ext cx="6096000" cy="2966720"/>
        </p:xfrm>
        <a:graphic>
          <a:graphicData uri="http://schemas.openxmlformats.org/drawingml/2006/table">
            <a:tbl>
              <a:tblPr firstRow="1" bandRow="1">
                <a:tableStyleId>{5C22544A-7EE6-4342-B048-85BDC9FD1C3A}</a:tableStyleId>
              </a:tblPr>
              <a:tblGrid>
                <a:gridCol w="741042"/>
                <a:gridCol w="838200"/>
                <a:gridCol w="2381250"/>
                <a:gridCol w="2135508"/>
              </a:tblGrid>
              <a:tr h="370840">
                <a:tc>
                  <a:txBody>
                    <a:bodyPr/>
                    <a:lstStyle/>
                    <a:p>
                      <a:pPr algn="ctr"/>
                      <a:r>
                        <a:rPr lang="en-US" altLang="zh-CN" dirty="0" smtClean="0"/>
                        <a:t>2002</a:t>
                      </a:r>
                      <a:endParaRPr lang="zh-CN" altLang="en-US" dirty="0"/>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t>C# 1.0</a:t>
                      </a:r>
                      <a:endParaRPr lang="zh-CN" altLang="en-US" dirty="0"/>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t>.NET Framework 1.0</a:t>
                      </a:r>
                      <a:endParaRPr lang="zh-CN" altLang="en-US" dirty="0"/>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t>Visual Studio 2002</a:t>
                      </a:r>
                      <a:endParaRPr lang="zh-CN" altLang="en-US" dirty="0"/>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US" altLang="zh-CN" sz="1800" b="1" kern="1200" dirty="0" smtClean="0">
                          <a:solidFill>
                            <a:schemeClr val="lt1"/>
                          </a:solidFill>
                          <a:latin typeface="+mn-lt"/>
                          <a:ea typeface="+mn-ea"/>
                          <a:cs typeface="+mn-cs"/>
                        </a:rPr>
                        <a:t>2003</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kern="1200" dirty="0" smtClean="0">
                          <a:solidFill>
                            <a:schemeClr val="lt1"/>
                          </a:solidFill>
                          <a:latin typeface="+mn-lt"/>
                          <a:ea typeface="+mn-ea"/>
                          <a:cs typeface="+mn-cs"/>
                        </a:rPr>
                        <a:t>C# 1.2</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smtClean="0">
                          <a:solidFill>
                            <a:schemeClr val="lt1"/>
                          </a:solidFill>
                          <a:latin typeface="+mn-lt"/>
                          <a:ea typeface="+mn-ea"/>
                          <a:cs typeface="+mn-cs"/>
                        </a:rPr>
                        <a:t>.NET Framework 1.1</a:t>
                      </a:r>
                      <a:endParaRPr lang="zh-CN" altLang="en-US" sz="1800" b="1" kern="1200" dirty="0" smtClean="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kern="1200" dirty="0" smtClean="0">
                          <a:solidFill>
                            <a:schemeClr val="lt1"/>
                          </a:solidFill>
                          <a:latin typeface="+mn-lt"/>
                          <a:ea typeface="+mn-ea"/>
                          <a:cs typeface="+mn-cs"/>
                        </a:rPr>
                        <a:t>Visual Studio 2003</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US" altLang="zh-CN" sz="1800" b="1" kern="1200" dirty="0" smtClean="0">
                          <a:solidFill>
                            <a:schemeClr val="lt1"/>
                          </a:solidFill>
                          <a:latin typeface="+mn-lt"/>
                          <a:ea typeface="+mn-ea"/>
                          <a:cs typeface="+mn-cs"/>
                        </a:rPr>
                        <a:t>2005</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kern="1200" dirty="0" smtClean="0">
                          <a:solidFill>
                            <a:schemeClr val="lt1"/>
                          </a:solidFill>
                          <a:latin typeface="+mn-lt"/>
                          <a:ea typeface="+mn-ea"/>
                          <a:cs typeface="+mn-cs"/>
                        </a:rPr>
                        <a:t>C# 2.0</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kern="1200" dirty="0" smtClean="0">
                          <a:solidFill>
                            <a:schemeClr val="lt1"/>
                          </a:solidFill>
                          <a:latin typeface="+mn-lt"/>
                          <a:ea typeface="+mn-ea"/>
                          <a:cs typeface="+mn-cs"/>
                        </a:rPr>
                        <a:t>.NET Framework 2.0</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kern="1200" dirty="0" smtClean="0">
                          <a:solidFill>
                            <a:schemeClr val="lt1"/>
                          </a:solidFill>
                          <a:latin typeface="+mn-lt"/>
                          <a:ea typeface="+mn-ea"/>
                          <a:cs typeface="+mn-cs"/>
                        </a:rPr>
                        <a:t>Visual Studio 2005</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US" altLang="zh-CN" sz="1800" b="1" kern="1200" dirty="0" smtClean="0">
                          <a:solidFill>
                            <a:schemeClr val="lt1"/>
                          </a:solidFill>
                          <a:latin typeface="+mn-lt"/>
                          <a:ea typeface="+mn-ea"/>
                          <a:cs typeface="+mn-cs"/>
                        </a:rPr>
                        <a:t>2007</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kern="1200" dirty="0" smtClean="0">
                          <a:solidFill>
                            <a:schemeClr val="lt1"/>
                          </a:solidFill>
                          <a:latin typeface="+mn-lt"/>
                          <a:ea typeface="+mn-ea"/>
                          <a:cs typeface="+mn-cs"/>
                        </a:rPr>
                        <a:t>C# 3.0</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kern="1200" dirty="0" smtClean="0">
                          <a:solidFill>
                            <a:schemeClr val="lt1"/>
                          </a:solidFill>
                          <a:latin typeface="+mn-lt"/>
                          <a:ea typeface="+mn-ea"/>
                          <a:cs typeface="+mn-cs"/>
                        </a:rPr>
                        <a:t>.NET Framework 3.5</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kern="1200" dirty="0" smtClean="0">
                          <a:solidFill>
                            <a:schemeClr val="lt1"/>
                          </a:solidFill>
                          <a:latin typeface="+mn-lt"/>
                          <a:ea typeface="+mn-ea"/>
                          <a:cs typeface="+mn-cs"/>
                        </a:rPr>
                        <a:t>Visual Studio 2008</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US" altLang="zh-CN" sz="1800" b="1" kern="1200" dirty="0" smtClean="0">
                          <a:solidFill>
                            <a:schemeClr val="lt1"/>
                          </a:solidFill>
                          <a:latin typeface="+mn-lt"/>
                          <a:ea typeface="+mn-ea"/>
                          <a:cs typeface="+mn-cs"/>
                        </a:rPr>
                        <a:t>2010</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kern="1200" dirty="0" smtClean="0">
                          <a:solidFill>
                            <a:schemeClr val="lt1"/>
                          </a:solidFill>
                          <a:latin typeface="+mn-lt"/>
                          <a:ea typeface="+mn-ea"/>
                          <a:cs typeface="+mn-cs"/>
                        </a:rPr>
                        <a:t>C# 4.0</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kern="1200" dirty="0" smtClean="0">
                          <a:solidFill>
                            <a:schemeClr val="lt1"/>
                          </a:solidFill>
                          <a:latin typeface="+mn-lt"/>
                          <a:ea typeface="+mn-ea"/>
                          <a:cs typeface="+mn-cs"/>
                        </a:rPr>
                        <a:t>.NET Framework 4.0</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kern="1200" dirty="0" smtClean="0">
                          <a:solidFill>
                            <a:schemeClr val="lt1"/>
                          </a:solidFill>
                          <a:latin typeface="+mn-lt"/>
                          <a:ea typeface="+mn-ea"/>
                          <a:cs typeface="+mn-cs"/>
                        </a:rPr>
                        <a:t>Visual Studio 2010</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US" altLang="zh-CN" sz="1800" b="1" kern="1200" dirty="0" smtClean="0">
                          <a:solidFill>
                            <a:schemeClr val="lt1"/>
                          </a:solidFill>
                          <a:latin typeface="+mn-lt"/>
                          <a:ea typeface="+mn-ea"/>
                          <a:cs typeface="+mn-cs"/>
                        </a:rPr>
                        <a:t>2012</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altLang="zh-CN" sz="1800" b="1" kern="1200" dirty="0" smtClean="0">
                          <a:solidFill>
                            <a:schemeClr val="lt1"/>
                          </a:solidFill>
                          <a:latin typeface="+mn-lt"/>
                          <a:ea typeface="+mn-ea"/>
                          <a:cs typeface="+mn-cs"/>
                        </a:rPr>
                        <a:t>C# 5.0</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kern="1200" dirty="0" smtClean="0">
                          <a:solidFill>
                            <a:schemeClr val="lt1"/>
                          </a:solidFill>
                          <a:latin typeface="+mn-lt"/>
                          <a:ea typeface="+mn-ea"/>
                          <a:cs typeface="+mn-cs"/>
                        </a:rPr>
                        <a:t>.NET Framework 4.5</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kern="1200" dirty="0" smtClean="0">
                          <a:solidFill>
                            <a:schemeClr val="lt1"/>
                          </a:solidFill>
                          <a:latin typeface="+mn-lt"/>
                          <a:ea typeface="+mn-ea"/>
                          <a:cs typeface="+mn-cs"/>
                        </a:rPr>
                        <a:t>Visual Studio 2012</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US" altLang="zh-CN" sz="1800" b="1" kern="1200" dirty="0" smtClean="0">
                          <a:solidFill>
                            <a:schemeClr val="lt1"/>
                          </a:solidFill>
                          <a:latin typeface="+mn-lt"/>
                          <a:ea typeface="+mn-ea"/>
                          <a:cs typeface="+mn-cs"/>
                        </a:rPr>
                        <a:t>2013</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smtClean="0">
                          <a:solidFill>
                            <a:schemeClr val="lt1"/>
                          </a:solidFill>
                          <a:latin typeface="+mn-lt"/>
                          <a:ea typeface="+mn-ea"/>
                          <a:cs typeface="+mn-cs"/>
                        </a:rPr>
                        <a:t>.NET Framework 4.5.1</a:t>
                      </a:r>
                      <a:endParaRPr lang="zh-CN" altLang="en-US" sz="1800" b="1" kern="1200" dirty="0" smtClean="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kern="1200" dirty="0" smtClean="0">
                          <a:solidFill>
                            <a:schemeClr val="lt1"/>
                          </a:solidFill>
                          <a:latin typeface="+mn-lt"/>
                          <a:ea typeface="+mn-ea"/>
                          <a:cs typeface="+mn-cs"/>
                        </a:rPr>
                        <a:t>Visual</a:t>
                      </a:r>
                      <a:r>
                        <a:rPr lang="en-US" altLang="zh-CN" sz="1800" b="1" kern="1200" baseline="0" dirty="0" smtClean="0">
                          <a:solidFill>
                            <a:schemeClr val="lt1"/>
                          </a:solidFill>
                          <a:latin typeface="+mn-lt"/>
                          <a:ea typeface="+mn-ea"/>
                          <a:cs typeface="+mn-cs"/>
                        </a:rPr>
                        <a:t> Studio 2013</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US" altLang="zh-CN" sz="1800" b="1" kern="1200" dirty="0" smtClean="0">
                          <a:solidFill>
                            <a:schemeClr val="lt1"/>
                          </a:solidFill>
                          <a:latin typeface="+mn-lt"/>
                          <a:ea typeface="+mn-ea"/>
                          <a:cs typeface="+mn-cs"/>
                        </a:rPr>
                        <a:t>2014</a:t>
                      </a:r>
                      <a:endParaRPr lang="zh-CN" altLang="en-US" sz="1800" b="1" kern="1200" dirty="0">
                        <a:solidFill>
                          <a:srgbClr val="FFCC00"/>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kern="1200" dirty="0" smtClean="0">
                          <a:solidFill>
                            <a:schemeClr val="lt1"/>
                          </a:solidFill>
                          <a:latin typeface="+mn-lt"/>
                          <a:ea typeface="+mn-ea"/>
                          <a:cs typeface="+mn-cs"/>
                        </a:rPr>
                        <a:t>C# 6.0</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kern="1200" dirty="0" smtClean="0">
                          <a:solidFill>
                            <a:schemeClr val="lt1"/>
                          </a:solidFill>
                          <a:latin typeface="+mn-lt"/>
                          <a:ea typeface="+mn-ea"/>
                          <a:cs typeface="+mn-cs"/>
                        </a:rPr>
                        <a:t>.NET Framework 5.0</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kern="1200" dirty="0" smtClean="0">
                          <a:solidFill>
                            <a:schemeClr val="lt1"/>
                          </a:solidFill>
                          <a:latin typeface="+mn-lt"/>
                          <a:ea typeface="+mn-ea"/>
                          <a:cs typeface="+mn-cs"/>
                        </a:rPr>
                        <a:t>Visual Studio 2015</a:t>
                      </a:r>
                      <a:endParaRPr lang="zh-CN" altLang="en-US" sz="1800" b="1" kern="1200" dirty="0">
                        <a:solidFill>
                          <a:schemeClr val="lt1"/>
                        </a:solidFill>
                        <a:latin typeface="+mn-lt"/>
                        <a:ea typeface="+mn-ea"/>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286641490"/>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环境及架构</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346383" cy="661720"/>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语言</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界面库</a:t>
            </a:r>
            <a:endPar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C# </a:t>
            </a:r>
            <a:r>
              <a:rPr lang="zh-CN" altLang="en-US"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a:t>
            </a:r>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See Sharp</a:t>
            </a:r>
            <a:r>
              <a:rPr lang="zh-CN" altLang="en-US"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en-US" altLang="zh-CN"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.NET Framework</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2" name="文本框 11"/>
          <p:cNvSpPr txBox="1"/>
          <p:nvPr/>
        </p:nvSpPr>
        <p:spPr>
          <a:xfrm>
            <a:off x="516258" y="1704801"/>
            <a:ext cx="6256682" cy="400110"/>
          </a:xfrm>
          <a:prstGeom prst="rect">
            <a:avLst/>
          </a:prstGeom>
          <a:noFill/>
        </p:spPr>
        <p:txBody>
          <a:bodyPr wrap="square" rtlCol="0">
            <a:spAutoFit/>
          </a:bodyPr>
          <a:lstStyle/>
          <a:p>
            <a:pPr>
              <a:spcBef>
                <a:spcPts val="600"/>
              </a:spcBef>
            </a:pPr>
            <a:r>
              <a:rPr lang="zh-CN" altLang="en-US"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语言变化（</a:t>
            </a:r>
            <a:r>
              <a:rPr lang="en-US" altLang="zh-CN"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2002</a:t>
            </a:r>
            <a:r>
              <a:rPr lang="zh-CN" altLang="en-US"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开始）：</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p>
        </p:txBody>
      </p:sp>
      <p:sp>
        <p:nvSpPr>
          <p:cNvPr id="5" name="文本框 4"/>
          <p:cNvSpPr txBox="1"/>
          <p:nvPr/>
        </p:nvSpPr>
        <p:spPr>
          <a:xfrm>
            <a:off x="1219200" y="2656377"/>
            <a:ext cx="600075" cy="400110"/>
          </a:xfrm>
          <a:prstGeom prst="rect">
            <a:avLst/>
          </a:prstGeom>
          <a:noFill/>
        </p:spPr>
        <p:txBody>
          <a:bodyPr wrap="square" rtlCol="0">
            <a:spAutoFit/>
          </a:bodyPr>
          <a:lstStyle/>
          <a:p>
            <a:r>
              <a:rPr lang="en-US" altLang="zh-CN" sz="2000" b="1" dirty="0" smtClean="0">
                <a:solidFill>
                  <a:srgbClr val="DDDDDD"/>
                </a:solidFill>
                <a:effectLst>
                  <a:outerShdw blurRad="38100" dist="38100" dir="2700000" algn="tl">
                    <a:srgbClr val="000000">
                      <a:alpha val="43137"/>
                    </a:srgbClr>
                  </a:outerShdw>
                </a:effectLst>
              </a:rPr>
              <a:t>C++</a:t>
            </a:r>
            <a:endParaRPr lang="zh-CN" altLang="en-US" sz="2000" dirty="0">
              <a:solidFill>
                <a:srgbClr val="DDDDDD"/>
              </a:solidFill>
              <a:effectLst>
                <a:outerShdw blurRad="38100" dist="38100" dir="2700000" algn="tl">
                  <a:srgbClr val="000000">
                    <a:alpha val="43137"/>
                  </a:srgbClr>
                </a:outerShdw>
              </a:effectLst>
            </a:endParaRPr>
          </a:p>
        </p:txBody>
      </p:sp>
      <p:sp>
        <p:nvSpPr>
          <p:cNvPr id="11" name="文本框 10"/>
          <p:cNvSpPr txBox="1"/>
          <p:nvPr/>
        </p:nvSpPr>
        <p:spPr>
          <a:xfrm>
            <a:off x="1219199" y="3607953"/>
            <a:ext cx="600075" cy="400110"/>
          </a:xfrm>
          <a:prstGeom prst="rect">
            <a:avLst/>
          </a:prstGeom>
          <a:noFill/>
        </p:spPr>
        <p:txBody>
          <a:bodyPr wrap="square" rtlCol="0">
            <a:spAutoFit/>
          </a:bodyPr>
          <a:lstStyle/>
          <a:p>
            <a:r>
              <a:rPr lang="en-US" altLang="zh-CN" sz="2000" b="1" dirty="0">
                <a:solidFill>
                  <a:srgbClr val="DDDDDD"/>
                </a:solidFill>
              </a:rPr>
              <a:t>VB</a:t>
            </a:r>
            <a:endParaRPr lang="zh-CN" altLang="en-US" sz="2000" b="1" dirty="0">
              <a:solidFill>
                <a:srgbClr val="DDDDDD"/>
              </a:solidFill>
            </a:endParaRPr>
          </a:p>
        </p:txBody>
      </p:sp>
      <p:sp>
        <p:nvSpPr>
          <p:cNvPr id="13" name="文本框 12"/>
          <p:cNvSpPr txBox="1"/>
          <p:nvPr/>
        </p:nvSpPr>
        <p:spPr>
          <a:xfrm>
            <a:off x="2783343" y="2269761"/>
            <a:ext cx="1066800" cy="400110"/>
          </a:xfrm>
          <a:prstGeom prst="rect">
            <a:avLst/>
          </a:prstGeom>
          <a:noFill/>
        </p:spPr>
        <p:txBody>
          <a:bodyPr wrap="square" rtlCol="0">
            <a:spAutoFit/>
          </a:bodyPr>
          <a:lstStyle/>
          <a:p>
            <a:r>
              <a:rPr lang="en-US" altLang="zh-CN" sz="2000" b="1" dirty="0" smtClean="0">
                <a:solidFill>
                  <a:srgbClr val="DDDDDD"/>
                </a:solidFill>
                <a:effectLst>
                  <a:outerShdw blurRad="38100" dist="38100" dir="2700000" algn="tl">
                    <a:srgbClr val="000000">
                      <a:alpha val="43137"/>
                    </a:srgbClr>
                  </a:outerShdw>
                </a:effectLst>
              </a:rPr>
              <a:t>C++</a:t>
            </a:r>
            <a:endParaRPr lang="zh-CN" altLang="en-US" sz="2000" dirty="0">
              <a:solidFill>
                <a:srgbClr val="DDDDDD"/>
              </a:solidFill>
              <a:effectLst>
                <a:outerShdw blurRad="38100" dist="38100" dir="2700000" algn="tl">
                  <a:srgbClr val="000000">
                    <a:alpha val="43137"/>
                  </a:srgbClr>
                </a:outerShdw>
              </a:effectLst>
            </a:endParaRPr>
          </a:p>
        </p:txBody>
      </p:sp>
      <p:sp>
        <p:nvSpPr>
          <p:cNvPr id="14" name="文本框 13"/>
          <p:cNvSpPr txBox="1"/>
          <p:nvPr/>
        </p:nvSpPr>
        <p:spPr>
          <a:xfrm>
            <a:off x="2783343" y="2995235"/>
            <a:ext cx="1066800" cy="400110"/>
          </a:xfrm>
          <a:prstGeom prst="rect">
            <a:avLst/>
          </a:prstGeom>
          <a:noFill/>
        </p:spPr>
        <p:txBody>
          <a:bodyPr wrap="square" rtlCol="0">
            <a:spAutoFit/>
          </a:bodyPr>
          <a:lstStyle/>
          <a:p>
            <a:r>
              <a:rPr lang="en-US" altLang="zh-CN" sz="2000" b="1" dirty="0" smtClean="0">
                <a:solidFill>
                  <a:srgbClr val="DDDDDD"/>
                </a:solidFill>
                <a:effectLst>
                  <a:outerShdw blurRad="38100" dist="38100" dir="2700000" algn="tl">
                    <a:srgbClr val="000000">
                      <a:alpha val="43137"/>
                    </a:srgbClr>
                  </a:outerShdw>
                </a:effectLst>
              </a:rPr>
              <a:t>C++/CLI</a:t>
            </a:r>
            <a:endParaRPr lang="zh-CN" altLang="en-US" sz="2000" dirty="0">
              <a:solidFill>
                <a:srgbClr val="DDDDDD"/>
              </a:solidFill>
              <a:effectLst>
                <a:outerShdw blurRad="38100" dist="38100" dir="2700000" algn="tl">
                  <a:srgbClr val="000000">
                    <a:alpha val="43137"/>
                  </a:srgbClr>
                </a:outerShdw>
              </a:effectLst>
            </a:endParaRPr>
          </a:p>
        </p:txBody>
      </p:sp>
      <p:cxnSp>
        <p:nvCxnSpPr>
          <p:cNvPr id="15" name="直接箭头连接符 14"/>
          <p:cNvCxnSpPr>
            <a:stCxn id="5" idx="3"/>
            <a:endCxn id="13" idx="1"/>
          </p:cNvCxnSpPr>
          <p:nvPr/>
        </p:nvCxnSpPr>
        <p:spPr>
          <a:xfrm flipV="1">
            <a:off x="1819275" y="2469816"/>
            <a:ext cx="964068" cy="386616"/>
          </a:xfrm>
          <a:prstGeom prst="straightConnector1">
            <a:avLst/>
          </a:prstGeom>
          <a:ln>
            <a:solidFill>
              <a:srgbClr val="FFCC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5" idx="3"/>
            <a:endCxn id="14" idx="1"/>
          </p:cNvCxnSpPr>
          <p:nvPr/>
        </p:nvCxnSpPr>
        <p:spPr>
          <a:xfrm>
            <a:off x="1819275" y="2856432"/>
            <a:ext cx="964068" cy="338858"/>
          </a:xfrm>
          <a:prstGeom prst="straightConnector1">
            <a:avLst/>
          </a:prstGeom>
          <a:ln>
            <a:solidFill>
              <a:srgbClr val="FFCC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823948" y="3607953"/>
            <a:ext cx="1100352" cy="400110"/>
          </a:xfrm>
          <a:prstGeom prst="rect">
            <a:avLst/>
          </a:prstGeom>
          <a:noFill/>
        </p:spPr>
        <p:txBody>
          <a:bodyPr wrap="square" rtlCol="0">
            <a:spAutoFit/>
          </a:bodyPr>
          <a:lstStyle/>
          <a:p>
            <a:r>
              <a:rPr lang="en-US" altLang="zh-CN" sz="2000" b="1" dirty="0" smtClean="0">
                <a:solidFill>
                  <a:srgbClr val="DDDDDD"/>
                </a:solidFill>
              </a:rPr>
              <a:t>VB.NET</a:t>
            </a:r>
            <a:endParaRPr lang="zh-CN" altLang="en-US" sz="2000" b="1" dirty="0">
              <a:solidFill>
                <a:srgbClr val="DDDDDD"/>
              </a:solidFill>
            </a:endParaRPr>
          </a:p>
        </p:txBody>
      </p:sp>
      <p:cxnSp>
        <p:nvCxnSpPr>
          <p:cNvPr id="20" name="直接箭头连接符 19"/>
          <p:cNvCxnSpPr>
            <a:stCxn id="11" idx="3"/>
            <a:endCxn id="18" idx="1"/>
          </p:cNvCxnSpPr>
          <p:nvPr/>
        </p:nvCxnSpPr>
        <p:spPr>
          <a:xfrm>
            <a:off x="1819274" y="3808008"/>
            <a:ext cx="1004674" cy="0"/>
          </a:xfrm>
          <a:prstGeom prst="straightConnector1">
            <a:avLst/>
          </a:prstGeom>
          <a:ln>
            <a:solidFill>
              <a:srgbClr val="FFCC00"/>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823948" y="4220671"/>
            <a:ext cx="1100352" cy="400110"/>
          </a:xfrm>
          <a:prstGeom prst="rect">
            <a:avLst/>
          </a:prstGeom>
          <a:noFill/>
        </p:spPr>
        <p:txBody>
          <a:bodyPr wrap="square" rtlCol="0">
            <a:spAutoFit/>
          </a:bodyPr>
          <a:lstStyle/>
          <a:p>
            <a:r>
              <a:rPr lang="en-US" altLang="zh-CN" sz="2000" b="1" dirty="0" smtClean="0">
                <a:solidFill>
                  <a:srgbClr val="DDDDDD"/>
                </a:solidFill>
              </a:rPr>
              <a:t>C#</a:t>
            </a:r>
            <a:endParaRPr lang="zh-CN" altLang="en-US" sz="2000" b="1" dirty="0">
              <a:solidFill>
                <a:srgbClr val="DDDDDD"/>
              </a:solidFill>
            </a:endParaRPr>
          </a:p>
        </p:txBody>
      </p:sp>
      <p:sp>
        <p:nvSpPr>
          <p:cNvPr id="27" name="文本框 26"/>
          <p:cNvSpPr txBox="1"/>
          <p:nvPr/>
        </p:nvSpPr>
        <p:spPr>
          <a:xfrm>
            <a:off x="4167362" y="2269761"/>
            <a:ext cx="2519188" cy="400110"/>
          </a:xfrm>
          <a:prstGeom prst="rect">
            <a:avLst/>
          </a:prstGeom>
          <a:noFill/>
        </p:spPr>
        <p:txBody>
          <a:bodyPr wrap="square" rtlCol="0">
            <a:spAutoFit/>
          </a:bodyPr>
          <a:lstStyle/>
          <a:p>
            <a:r>
              <a:rPr lang="zh-CN" altLang="en-US" sz="2000" b="1" dirty="0" smtClean="0">
                <a:solidFill>
                  <a:srgbClr val="FFCC00"/>
                </a:solidFill>
                <a:effectLst>
                  <a:outerShdw blurRad="38100" dist="38100" dir="2700000" algn="tl">
                    <a:srgbClr val="000000">
                      <a:alpha val="43137"/>
                    </a:srgbClr>
                  </a:outerShdw>
                </a:effectLst>
              </a:rPr>
              <a:t>微软的</a:t>
            </a:r>
            <a:r>
              <a:rPr lang="en-US" altLang="zh-CN" sz="2000" b="1" dirty="0" smtClean="0">
                <a:solidFill>
                  <a:srgbClr val="FFCC00"/>
                </a:solidFill>
                <a:effectLst>
                  <a:outerShdw blurRad="38100" dist="38100" dir="2700000" algn="tl">
                    <a:srgbClr val="000000">
                      <a:alpha val="43137"/>
                    </a:srgbClr>
                  </a:outerShdw>
                </a:effectLst>
              </a:rPr>
              <a:t>C++</a:t>
            </a:r>
            <a:r>
              <a:rPr lang="zh-CN" altLang="en-US" sz="2000" b="1" dirty="0">
                <a:solidFill>
                  <a:srgbClr val="FFCC00"/>
                </a:solidFill>
                <a:effectLst>
                  <a:outerShdw blurRad="38100" dist="38100" dir="2700000" algn="tl">
                    <a:srgbClr val="000000">
                      <a:alpha val="43137"/>
                    </a:srgbClr>
                  </a:outerShdw>
                </a:effectLst>
              </a:rPr>
              <a:t>实现</a:t>
            </a:r>
            <a:endParaRPr lang="zh-CN" altLang="en-US" sz="2000" dirty="0">
              <a:solidFill>
                <a:srgbClr val="FFCC00"/>
              </a:solidFill>
              <a:effectLst>
                <a:outerShdw blurRad="38100" dist="38100" dir="2700000" algn="tl">
                  <a:srgbClr val="000000">
                    <a:alpha val="43137"/>
                  </a:srgbClr>
                </a:outerShdw>
              </a:effectLst>
            </a:endParaRPr>
          </a:p>
        </p:txBody>
      </p:sp>
      <p:sp>
        <p:nvSpPr>
          <p:cNvPr id="28" name="文本框 27"/>
          <p:cNvSpPr txBox="1"/>
          <p:nvPr/>
        </p:nvSpPr>
        <p:spPr>
          <a:xfrm>
            <a:off x="4167362" y="2995235"/>
            <a:ext cx="2519188" cy="400110"/>
          </a:xfrm>
          <a:prstGeom prst="rect">
            <a:avLst/>
          </a:prstGeom>
          <a:noFill/>
        </p:spPr>
        <p:txBody>
          <a:bodyPr wrap="square" rtlCol="0">
            <a:spAutoFit/>
          </a:bodyPr>
          <a:lstStyle/>
          <a:p>
            <a:r>
              <a:rPr lang="zh-CN" altLang="en-US" sz="2000" b="1" dirty="0" smtClean="0">
                <a:solidFill>
                  <a:srgbClr val="FFCC00"/>
                </a:solidFill>
                <a:effectLst>
                  <a:outerShdw blurRad="38100" dist="38100" dir="2700000" algn="tl">
                    <a:srgbClr val="000000">
                      <a:alpha val="43137"/>
                    </a:srgbClr>
                  </a:outerShdw>
                </a:effectLst>
              </a:rPr>
              <a:t>基于 </a:t>
            </a:r>
            <a:r>
              <a:rPr lang="en-US" altLang="zh-CN" sz="2000" b="1" dirty="0" smtClean="0">
                <a:solidFill>
                  <a:srgbClr val="FFCC00"/>
                </a:solidFill>
                <a:effectLst>
                  <a:outerShdw blurRad="38100" dist="38100" dir="2700000" algn="tl">
                    <a:srgbClr val="000000">
                      <a:alpha val="43137"/>
                    </a:srgbClr>
                  </a:outerShdw>
                </a:effectLst>
              </a:rPr>
              <a:t>.NET </a:t>
            </a:r>
            <a:r>
              <a:rPr lang="zh-CN" altLang="en-US" sz="2000" b="1" dirty="0" smtClean="0">
                <a:solidFill>
                  <a:srgbClr val="FFCC00"/>
                </a:solidFill>
                <a:effectLst>
                  <a:outerShdw blurRad="38100" dist="38100" dir="2700000" algn="tl">
                    <a:srgbClr val="000000">
                      <a:alpha val="43137"/>
                    </a:srgbClr>
                  </a:outerShdw>
                </a:effectLst>
              </a:rPr>
              <a:t>的</a:t>
            </a:r>
            <a:r>
              <a:rPr lang="en-US" altLang="zh-CN" sz="2000" b="1" dirty="0" smtClean="0">
                <a:solidFill>
                  <a:srgbClr val="FFCC00"/>
                </a:solidFill>
                <a:effectLst>
                  <a:outerShdw blurRad="38100" dist="38100" dir="2700000" algn="tl">
                    <a:srgbClr val="000000">
                      <a:alpha val="43137"/>
                    </a:srgbClr>
                  </a:outerShdw>
                </a:effectLst>
              </a:rPr>
              <a:t>C++</a:t>
            </a:r>
            <a:r>
              <a:rPr lang="zh-CN" altLang="en-US" sz="2000" b="1" dirty="0" smtClean="0">
                <a:solidFill>
                  <a:srgbClr val="FFCC00"/>
                </a:solidFill>
                <a:effectLst>
                  <a:outerShdw blurRad="38100" dist="38100" dir="2700000" algn="tl">
                    <a:srgbClr val="000000">
                      <a:alpha val="43137"/>
                    </a:srgbClr>
                  </a:outerShdw>
                </a:effectLst>
              </a:rPr>
              <a:t>实现</a:t>
            </a:r>
            <a:endParaRPr lang="zh-CN" altLang="en-US" sz="2000" dirty="0">
              <a:solidFill>
                <a:srgbClr val="FFCC00"/>
              </a:solidFill>
              <a:effectLst>
                <a:outerShdw blurRad="38100" dist="38100" dir="2700000" algn="tl">
                  <a:srgbClr val="000000">
                    <a:alpha val="43137"/>
                  </a:srgbClr>
                </a:outerShdw>
              </a:effectLst>
            </a:endParaRPr>
          </a:p>
        </p:txBody>
      </p:sp>
      <p:sp>
        <p:nvSpPr>
          <p:cNvPr id="31" name="文本框 30"/>
          <p:cNvSpPr txBox="1"/>
          <p:nvPr/>
        </p:nvSpPr>
        <p:spPr>
          <a:xfrm>
            <a:off x="4167362" y="3607953"/>
            <a:ext cx="2519188" cy="400110"/>
          </a:xfrm>
          <a:prstGeom prst="rect">
            <a:avLst/>
          </a:prstGeom>
          <a:noFill/>
        </p:spPr>
        <p:txBody>
          <a:bodyPr wrap="square" rtlCol="0">
            <a:spAutoFit/>
          </a:bodyPr>
          <a:lstStyle/>
          <a:p>
            <a:r>
              <a:rPr lang="zh-CN" altLang="en-US" sz="2000" b="1" dirty="0" smtClean="0">
                <a:solidFill>
                  <a:srgbClr val="FFCC00"/>
                </a:solidFill>
                <a:effectLst>
                  <a:outerShdw blurRad="38100" dist="38100" dir="2700000" algn="tl">
                    <a:srgbClr val="000000">
                      <a:alpha val="43137"/>
                    </a:srgbClr>
                  </a:outerShdw>
                </a:effectLst>
              </a:rPr>
              <a:t>基于 </a:t>
            </a:r>
            <a:r>
              <a:rPr lang="en-US" altLang="zh-CN" sz="2000" b="1" dirty="0" smtClean="0">
                <a:solidFill>
                  <a:srgbClr val="FFCC00"/>
                </a:solidFill>
                <a:effectLst>
                  <a:outerShdw blurRad="38100" dist="38100" dir="2700000" algn="tl">
                    <a:srgbClr val="000000">
                      <a:alpha val="43137"/>
                    </a:srgbClr>
                  </a:outerShdw>
                </a:effectLst>
              </a:rPr>
              <a:t>.NET </a:t>
            </a:r>
            <a:r>
              <a:rPr lang="zh-CN" altLang="en-US" sz="2000" b="1" dirty="0" smtClean="0">
                <a:solidFill>
                  <a:srgbClr val="FFCC00"/>
                </a:solidFill>
                <a:effectLst>
                  <a:outerShdw blurRad="38100" dist="38100" dir="2700000" algn="tl">
                    <a:srgbClr val="000000">
                      <a:alpha val="43137"/>
                    </a:srgbClr>
                  </a:outerShdw>
                </a:effectLst>
              </a:rPr>
              <a:t>的</a:t>
            </a:r>
            <a:r>
              <a:rPr lang="en-US" altLang="zh-CN" sz="2000" b="1" dirty="0" smtClean="0">
                <a:solidFill>
                  <a:srgbClr val="FFCC00"/>
                </a:solidFill>
                <a:effectLst>
                  <a:outerShdw blurRad="38100" dist="38100" dir="2700000" algn="tl">
                    <a:srgbClr val="000000">
                      <a:alpha val="43137"/>
                    </a:srgbClr>
                  </a:outerShdw>
                </a:effectLst>
              </a:rPr>
              <a:t>VB</a:t>
            </a:r>
            <a:r>
              <a:rPr lang="zh-CN" altLang="en-US" sz="2000" b="1" dirty="0" smtClean="0">
                <a:solidFill>
                  <a:srgbClr val="FFCC00"/>
                </a:solidFill>
                <a:effectLst>
                  <a:outerShdw blurRad="38100" dist="38100" dir="2700000" algn="tl">
                    <a:srgbClr val="000000">
                      <a:alpha val="43137"/>
                    </a:srgbClr>
                  </a:outerShdw>
                </a:effectLst>
              </a:rPr>
              <a:t>实现</a:t>
            </a:r>
            <a:endParaRPr lang="zh-CN" altLang="en-US" sz="2000" dirty="0">
              <a:solidFill>
                <a:srgbClr val="FFCC00"/>
              </a:solidFill>
              <a:effectLst>
                <a:outerShdw blurRad="38100" dist="38100" dir="2700000" algn="tl">
                  <a:srgbClr val="000000">
                    <a:alpha val="43137"/>
                  </a:srgbClr>
                </a:outerShdw>
              </a:effectLst>
            </a:endParaRPr>
          </a:p>
        </p:txBody>
      </p:sp>
      <p:sp>
        <p:nvSpPr>
          <p:cNvPr id="32" name="文本框 31"/>
          <p:cNvSpPr txBox="1"/>
          <p:nvPr/>
        </p:nvSpPr>
        <p:spPr>
          <a:xfrm>
            <a:off x="4167362" y="4218709"/>
            <a:ext cx="2519188" cy="400110"/>
          </a:xfrm>
          <a:prstGeom prst="rect">
            <a:avLst/>
          </a:prstGeom>
          <a:noFill/>
        </p:spPr>
        <p:txBody>
          <a:bodyPr wrap="square" rtlCol="0">
            <a:spAutoFit/>
          </a:bodyPr>
          <a:lstStyle/>
          <a:p>
            <a:r>
              <a:rPr lang="zh-CN" altLang="en-US" sz="2000" b="1" dirty="0" smtClean="0">
                <a:solidFill>
                  <a:srgbClr val="FFCC00"/>
                </a:solidFill>
                <a:effectLst>
                  <a:outerShdw blurRad="38100" dist="38100" dir="2700000" algn="tl">
                    <a:srgbClr val="000000">
                      <a:alpha val="43137"/>
                    </a:srgbClr>
                  </a:outerShdw>
                </a:effectLst>
              </a:rPr>
              <a:t>基于 </a:t>
            </a:r>
            <a:r>
              <a:rPr lang="en-US" altLang="zh-CN" sz="2000" b="1" dirty="0" smtClean="0">
                <a:solidFill>
                  <a:srgbClr val="FFCC00"/>
                </a:solidFill>
                <a:effectLst>
                  <a:outerShdw blurRad="38100" dist="38100" dir="2700000" algn="tl">
                    <a:srgbClr val="000000">
                      <a:alpha val="43137"/>
                    </a:srgbClr>
                  </a:outerShdw>
                </a:effectLst>
              </a:rPr>
              <a:t>.NET </a:t>
            </a:r>
            <a:r>
              <a:rPr lang="zh-CN" altLang="en-US" sz="2000" b="1" dirty="0" smtClean="0">
                <a:solidFill>
                  <a:srgbClr val="FFCC00"/>
                </a:solidFill>
                <a:effectLst>
                  <a:outerShdw blurRad="38100" dist="38100" dir="2700000" algn="tl">
                    <a:srgbClr val="000000">
                      <a:alpha val="43137"/>
                    </a:srgbClr>
                  </a:outerShdw>
                </a:effectLst>
              </a:rPr>
              <a:t>的</a:t>
            </a:r>
            <a:r>
              <a:rPr lang="en-US" altLang="zh-CN" sz="2000" b="1" dirty="0" smtClean="0">
                <a:solidFill>
                  <a:srgbClr val="FFCC00"/>
                </a:solidFill>
                <a:effectLst>
                  <a:outerShdw blurRad="38100" dist="38100" dir="2700000" algn="tl">
                    <a:srgbClr val="000000">
                      <a:alpha val="43137"/>
                    </a:srgbClr>
                  </a:outerShdw>
                </a:effectLst>
              </a:rPr>
              <a:t>C#</a:t>
            </a:r>
            <a:r>
              <a:rPr lang="zh-CN" altLang="en-US" sz="2000" b="1" dirty="0" smtClean="0">
                <a:solidFill>
                  <a:srgbClr val="FFCC00"/>
                </a:solidFill>
                <a:effectLst>
                  <a:outerShdw blurRad="38100" dist="38100" dir="2700000" algn="tl">
                    <a:srgbClr val="000000">
                      <a:alpha val="43137"/>
                    </a:srgbClr>
                  </a:outerShdw>
                </a:effectLst>
              </a:rPr>
              <a:t>实现</a:t>
            </a:r>
            <a:endParaRPr lang="zh-CN" altLang="en-US" sz="2000" dirty="0">
              <a:solidFill>
                <a:srgbClr val="FFCC00"/>
              </a:solidFill>
              <a:effectLst>
                <a:outerShdw blurRad="38100" dist="38100" dir="2700000" algn="tl">
                  <a:srgbClr val="000000">
                    <a:alpha val="43137"/>
                  </a:srgbClr>
                </a:outerShdw>
              </a:effectLst>
            </a:endParaRPr>
          </a:p>
        </p:txBody>
      </p:sp>
      <p:sp>
        <p:nvSpPr>
          <p:cNvPr id="33" name="文本框 32"/>
          <p:cNvSpPr txBox="1"/>
          <p:nvPr/>
        </p:nvSpPr>
        <p:spPr>
          <a:xfrm>
            <a:off x="2823948" y="4833389"/>
            <a:ext cx="1100352" cy="400110"/>
          </a:xfrm>
          <a:prstGeom prst="rect">
            <a:avLst/>
          </a:prstGeom>
          <a:noFill/>
        </p:spPr>
        <p:txBody>
          <a:bodyPr wrap="square" rtlCol="0">
            <a:spAutoFit/>
          </a:bodyPr>
          <a:lstStyle/>
          <a:p>
            <a:r>
              <a:rPr lang="en-US" altLang="zh-CN" sz="2000" b="1" dirty="0" err="1" smtClean="0">
                <a:solidFill>
                  <a:srgbClr val="DDDDDD"/>
                </a:solidFill>
              </a:rPr>
              <a:t>ILAsm</a:t>
            </a:r>
            <a:endParaRPr lang="zh-CN" altLang="en-US" sz="2000" b="1" dirty="0">
              <a:solidFill>
                <a:srgbClr val="DDDDDD"/>
              </a:solidFill>
            </a:endParaRPr>
          </a:p>
        </p:txBody>
      </p:sp>
      <p:sp>
        <p:nvSpPr>
          <p:cNvPr id="34" name="文本框 33"/>
          <p:cNvSpPr txBox="1"/>
          <p:nvPr/>
        </p:nvSpPr>
        <p:spPr>
          <a:xfrm>
            <a:off x="4167362" y="4834545"/>
            <a:ext cx="2519188" cy="400110"/>
          </a:xfrm>
          <a:prstGeom prst="rect">
            <a:avLst/>
          </a:prstGeom>
          <a:noFill/>
        </p:spPr>
        <p:txBody>
          <a:bodyPr wrap="square" rtlCol="0">
            <a:spAutoFit/>
          </a:bodyPr>
          <a:lstStyle/>
          <a:p>
            <a:r>
              <a:rPr lang="en-US" altLang="zh-CN" sz="2000" b="1" dirty="0" smtClean="0">
                <a:solidFill>
                  <a:srgbClr val="FFCC00"/>
                </a:solidFill>
                <a:effectLst>
                  <a:outerShdw blurRad="38100" dist="38100" dir="2700000" algn="tl">
                    <a:srgbClr val="000000">
                      <a:alpha val="43137"/>
                    </a:srgbClr>
                  </a:outerShdw>
                </a:effectLst>
              </a:rPr>
              <a:t>.NET </a:t>
            </a:r>
            <a:r>
              <a:rPr lang="zh-CN" altLang="en-US" sz="2000" b="1" dirty="0" smtClean="0">
                <a:solidFill>
                  <a:srgbClr val="FFCC00"/>
                </a:solidFill>
                <a:effectLst>
                  <a:outerShdw blurRad="38100" dist="38100" dir="2700000" algn="tl">
                    <a:srgbClr val="000000">
                      <a:alpha val="43137"/>
                    </a:srgbClr>
                  </a:outerShdw>
                </a:effectLst>
              </a:rPr>
              <a:t>的汇编语言</a:t>
            </a:r>
            <a:endParaRPr lang="zh-CN" altLang="en-US" sz="2000" dirty="0">
              <a:solidFill>
                <a:srgbClr val="FFCC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16162942"/>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环境及架构</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346383" cy="661720"/>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语言</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界面库</a:t>
            </a:r>
            <a:endPar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C# </a:t>
            </a:r>
            <a:r>
              <a:rPr lang="zh-CN" altLang="en-US"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a:t>
            </a:r>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See Sharp</a:t>
            </a:r>
            <a:r>
              <a:rPr lang="zh-CN" altLang="en-US"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en-US" altLang="zh-CN"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.NET Framework</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2" name="文本框 11"/>
          <p:cNvSpPr txBox="1"/>
          <p:nvPr/>
        </p:nvSpPr>
        <p:spPr>
          <a:xfrm>
            <a:off x="516258" y="1704801"/>
            <a:ext cx="6256682" cy="3631763"/>
          </a:xfrm>
          <a:prstGeom prst="rect">
            <a:avLst/>
          </a:prstGeom>
          <a:noFill/>
        </p:spPr>
        <p:txBody>
          <a:bodyPr wrap="square" rtlCol="0">
            <a:spAutoFit/>
          </a:bodyPr>
          <a:lstStyle/>
          <a:p>
            <a:pPr>
              <a:spcBef>
                <a:spcPts val="600"/>
              </a:spcBef>
            </a:pPr>
            <a:r>
              <a:rPr lang="zh-CN" altLang="en-US"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与 </a:t>
            </a:r>
            <a:r>
              <a:rPr lang="en-US" altLang="zh-CN"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Java </a:t>
            </a:r>
            <a:r>
              <a:rPr lang="zh-CN" altLang="en-US"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体系的比较：</a:t>
            </a:r>
            <a:endParaRPr lang="en-US" altLang="zh-CN"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b="1"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理念</a:t>
            </a:r>
            <a:r>
              <a:rPr lang="zh-CN" altLang="en-US" sz="16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相反：</a:t>
            </a:r>
            <a:endParaRPr lang="en-US" altLang="zh-CN" sz="16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285750" indent="-285750">
              <a:spcBef>
                <a:spcPts val="600"/>
              </a:spcBef>
              <a:buFont typeface="Arial" panose="020B0604020202020204" pitchFamily="34" charset="0"/>
              <a:buChar char="•"/>
            </a:pP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.NET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是为了让 </a:t>
            </a:r>
            <a:r>
              <a:rPr lang="zh-CN" altLang="en-US"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多种语言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能够在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Windows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平台上运行；</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285750" indent="-285750">
              <a:spcBef>
                <a:spcPts val="600"/>
              </a:spcBef>
              <a:buFont typeface="Arial" panose="020B0604020202020204" pitchFamily="34" charset="0"/>
              <a:buChar char="•"/>
            </a:pP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Java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是为了让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Java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语言能够在 </a:t>
            </a:r>
            <a:r>
              <a:rPr lang="zh-CN" altLang="en-US"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多种平台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上运行；</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285750" indent="-285750">
              <a:spcBef>
                <a:spcPts val="600"/>
              </a:spcBef>
              <a:buFont typeface="Arial" panose="020B0604020202020204" pitchFamily="34" charset="0"/>
              <a:buChar char="•"/>
            </a:pPr>
            <a:endParaRPr lang="en-US" altLang="zh-CN"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实现相似：</a:t>
            </a:r>
            <a:endParaRPr lang="en-US" altLang="zh-CN" sz="16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285750" indent="-285750">
              <a:spcBef>
                <a:spcPts val="600"/>
              </a:spcBef>
              <a:buFont typeface="Arial" panose="020B0604020202020204" pitchFamily="34" charset="0"/>
              <a:buChar char="•"/>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中间语言，</a:t>
            </a:r>
            <a:r>
              <a:rPr lang="zh-CN" altLang="en-US"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二次编译</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285750" indent="-285750">
              <a:spcBef>
                <a:spcPts val="600"/>
              </a:spcBef>
              <a:buFont typeface="Arial" panose="020B0604020202020204" pitchFamily="34" charset="0"/>
              <a:buChar char="•"/>
            </a:pPr>
            <a:endParaRPr lang="en-US" altLang="zh-CN"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语法相似（仅 </a:t>
            </a:r>
            <a:r>
              <a:rPr lang="en-US" altLang="zh-CN" sz="16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a:t>
            </a:r>
            <a:r>
              <a:rPr lang="zh-CN" altLang="en-US" sz="16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en-US" altLang="zh-CN" sz="16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285750" indent="-285750">
              <a:spcBef>
                <a:spcPts val="600"/>
              </a:spcBef>
              <a:buFont typeface="Arial" panose="020B0604020202020204" pitchFamily="34" charset="0"/>
              <a:buChar char="•"/>
            </a:pPr>
            <a:r>
              <a:rPr lang="zh-CN" altLang="en-US"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都</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采用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语言语法风格，都为纯 </a:t>
            </a:r>
            <a:r>
              <a:rPr lang="zh-CN" altLang="en-US"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面向对象</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3107423547"/>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环境及架构</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346383" cy="661720"/>
          </a:xfrm>
          <a:prstGeom prst="rect">
            <a:avLst/>
          </a:prstGeom>
          <a:noFill/>
        </p:spPr>
        <p:txBody>
          <a:bodyPr wrap="square" rtlCol="0">
            <a:spAutoFit/>
          </a:bodyPr>
          <a:lstStyle/>
          <a:p>
            <a:pPr>
              <a:spcBef>
                <a:spcPts val="600"/>
              </a:spcBef>
            </a:pP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界面库</a:t>
            </a:r>
            <a:endPar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95098" y="829039"/>
            <a:ext cx="1346383" cy="338554"/>
          </a:xfrm>
          <a:prstGeom prst="rect">
            <a:avLst/>
          </a:prstGeom>
          <a:noFill/>
        </p:spPr>
        <p:txBody>
          <a:bodyPr wrap="square" rtlCol="0">
            <a:spAutoFit/>
          </a:bodyPr>
          <a:lstStyle/>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语言</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2748159129"/>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4.16667E-6 3.7037E-7 L -0.00034 -0.04514 " pathEditMode="relative" rAng="0" ptsTypes="AA">
                                      <p:cBhvr>
                                        <p:cTn id="6" dur="500" fill="hold"/>
                                        <p:tgtEl>
                                          <p:spTgt spid="7"/>
                                        </p:tgtEl>
                                        <p:attrNameLst>
                                          <p:attrName>ppt_x</p:attrName>
                                          <p:attrName>ppt_y</p:attrName>
                                        </p:attrNameLst>
                                      </p:cBhvr>
                                      <p:rCtr x="-17" y="-2269"/>
                                    </p:animMotion>
                                  </p:childTnLst>
                                </p:cTn>
                              </p:par>
                              <p:par>
                                <p:cTn id="7" presetID="64" presetClass="path" presetSubtype="0" accel="50000" decel="50000" fill="hold" grpId="0" nodeType="withEffect">
                                  <p:stCondLst>
                                    <p:cond delay="0"/>
                                  </p:stCondLst>
                                  <p:childTnLst>
                                    <p:animMotion origin="layout" path="M -4.16667E-6 -7.40741E-7 L -0.00034 -0.04514 " pathEditMode="relative" rAng="0" ptsTypes="AA">
                                      <p:cBhvr>
                                        <p:cTn id="8" dur="500" fill="hold"/>
                                        <p:tgtEl>
                                          <p:spTgt spid="13"/>
                                        </p:tgtEl>
                                        <p:attrNameLst>
                                          <p:attrName>ppt_x</p:attrName>
                                          <p:attrName>ppt_y</p:attrName>
                                        </p:attrNameLst>
                                      </p:cBhvr>
                                      <p:rCtr x="-17" y="-2269"/>
                                    </p:animMotion>
                                  </p:childTnLst>
                                </p:cTn>
                              </p:par>
                              <p:par>
                                <p:cTn id="9" presetID="10" presetClass="exit" presetSubtype="0" fill="hold" grpId="1" nodeType="withEffect">
                                  <p:stCondLst>
                                    <p:cond delay="0"/>
                                  </p:stCondLst>
                                  <p:childTnLst>
                                    <p:animEffect transition="out" filter="fade">
                                      <p:cBhvr>
                                        <p:cTn id="10" dur="250"/>
                                        <p:tgtEl>
                                          <p:spTgt spid="13"/>
                                        </p:tgtEl>
                                      </p:cBhvr>
                                    </p:animEffect>
                                    <p:set>
                                      <p:cBhvr>
                                        <p:cTn id="11"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3"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环境及架构</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346383" cy="338554"/>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界面</a:t>
            </a: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库</a:t>
            </a:r>
            <a:endPar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WPF</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简介</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2" name="文本框 11"/>
          <p:cNvSpPr txBox="1"/>
          <p:nvPr/>
        </p:nvSpPr>
        <p:spPr>
          <a:xfrm>
            <a:off x="516258" y="1666808"/>
            <a:ext cx="6256682" cy="707886"/>
          </a:xfrm>
          <a:prstGeom prst="rect">
            <a:avLst/>
          </a:prstGeom>
          <a:noFill/>
        </p:spPr>
        <p:txBody>
          <a:bodyPr wrap="square" rtlCol="0">
            <a:spAutoFit/>
          </a:bodyPr>
          <a:lstStyle/>
          <a:p>
            <a:pPr>
              <a:spcBef>
                <a:spcPts val="600"/>
              </a:spcBef>
            </a:pPr>
            <a:r>
              <a:rPr lang="en-US" altLang="zh-CN" sz="2000" b="1" dirty="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Windows Presentation </a:t>
            </a:r>
            <a:r>
              <a:rPr lang="en-US" altLang="zh-CN"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Foundation</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，一套基于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NET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Framework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的界面框架，采用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XAML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语言编写。</a:t>
            </a:r>
            <a:endPar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13" name="文本框 12"/>
          <p:cNvSpPr txBox="1"/>
          <p:nvPr/>
        </p:nvSpPr>
        <p:spPr>
          <a:xfrm>
            <a:off x="516258" y="288204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特性及优势</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4" name="文本框 13"/>
          <p:cNvSpPr txBox="1"/>
          <p:nvPr/>
        </p:nvSpPr>
        <p:spPr>
          <a:xfrm>
            <a:off x="516258" y="3470568"/>
            <a:ext cx="6256682" cy="1554272"/>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zh-CN" altLang="en-US"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声明式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语言，可快速编写无需鼠标拖控件；</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342900" indent="-342900">
              <a:spcBef>
                <a:spcPts val="600"/>
              </a:spcBef>
              <a:buFont typeface="Arial" panose="020B0604020202020204" pitchFamily="34" charset="0"/>
              <a:buChar char="•"/>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与逻辑代码部分高度分离，</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耦合度低</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342900" indent="-342900">
              <a:spcBef>
                <a:spcPts val="600"/>
              </a:spcBef>
              <a:buFont typeface="Arial" panose="020B0604020202020204" pitchFamily="34" charset="0"/>
              <a:buChar char="•"/>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可以快速编写复杂控件、动画特效；</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342900" indent="-342900">
              <a:spcBef>
                <a:spcPts val="600"/>
              </a:spcBef>
              <a:buFont typeface="Arial" panose="020B0604020202020204" pitchFamily="34" charset="0"/>
              <a:buChar char="•"/>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支持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Direct3D</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28093346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项目开发流程</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984885"/>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模块</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开发顺序</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本</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机代码调用</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日志模型</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Client First</a:t>
            </a:r>
            <a:r>
              <a:rPr lang="zh-CN" altLang="en-US"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a:t>
            </a:r>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Server Behind</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开发顺序</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2" name="文本框 11"/>
          <p:cNvSpPr txBox="1"/>
          <p:nvPr/>
        </p:nvSpPr>
        <p:spPr>
          <a:xfrm>
            <a:off x="516258" y="1647297"/>
            <a:ext cx="6256682" cy="400110"/>
          </a:xfrm>
          <a:prstGeom prst="rect">
            <a:avLst/>
          </a:prstGeom>
          <a:noFill/>
        </p:spPr>
        <p:txBody>
          <a:bodyPr wrap="square" rtlCol="0">
            <a:spAutoFit/>
          </a:bodyPr>
          <a:lstStyle/>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先完成了 </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客户端</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的开发，之后再开始 </a:t>
            </a:r>
            <a:r>
              <a:rPr lang="zh-CN" altLang="en-US" sz="2000"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服务器</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的开发。</a:t>
            </a:r>
            <a:endPar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13" name="文本框 12"/>
          <p:cNvSpPr txBox="1"/>
          <p:nvPr/>
        </p:nvSpPr>
        <p:spPr>
          <a:xfrm>
            <a:off x="516257" y="2229542"/>
            <a:ext cx="5840999" cy="400110"/>
          </a:xfrm>
          <a:prstGeom prst="rect">
            <a:avLst/>
          </a:prstGeom>
          <a:noFill/>
        </p:spPr>
        <p:txBody>
          <a:bodyPr wrap="square" rtlCol="0">
            <a:spAutoFit/>
          </a:bodyPr>
          <a:lstStyle/>
          <a:p>
            <a:pPr>
              <a:spcBef>
                <a:spcPts val="600"/>
              </a:spcBef>
            </a:pP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Q2.1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为什么先开发客户端，后开发服务器？</a:t>
            </a:r>
            <a:endParaRPr lang="zh-CN" altLang="en-US" sz="2000" b="1" dirty="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4" name="文本框 13"/>
          <p:cNvSpPr txBox="1"/>
          <p:nvPr/>
        </p:nvSpPr>
        <p:spPr>
          <a:xfrm>
            <a:off x="516256" y="2736998"/>
            <a:ext cx="5840999" cy="369332"/>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en-US" altLang="zh-CN" b="1" dirty="0" smtClean="0">
                <a:solidFill>
                  <a:srgbClr val="DDDDD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Q2.1.1 </a:t>
            </a:r>
            <a:r>
              <a:rPr lang="zh-CN" altLang="en-US" b="1" dirty="0" smtClean="0">
                <a:solidFill>
                  <a:srgbClr val="DDDDD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为什么 </a:t>
            </a:r>
            <a:r>
              <a:rPr lang="zh-CN" altLang="en-US"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不同时 </a:t>
            </a:r>
            <a:r>
              <a:rPr lang="zh-CN" altLang="en-US" b="1" dirty="0" smtClean="0">
                <a:solidFill>
                  <a:srgbClr val="DDDDD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开发客户端和服务器？</a:t>
            </a:r>
            <a:endParaRPr lang="zh-CN" altLang="en-US" b="1" dirty="0">
              <a:solidFill>
                <a:srgbClr val="DDDDD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5" name="文本框 14"/>
          <p:cNvSpPr txBox="1"/>
          <p:nvPr/>
        </p:nvSpPr>
        <p:spPr>
          <a:xfrm>
            <a:off x="516252" y="4849988"/>
            <a:ext cx="5840999" cy="369332"/>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en-US" altLang="zh-CN" b="1" dirty="0" smtClean="0">
                <a:solidFill>
                  <a:srgbClr val="DDDDD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Q2.1.2 </a:t>
            </a:r>
            <a:r>
              <a:rPr lang="zh-CN" altLang="en-US" b="1" dirty="0" smtClean="0">
                <a:solidFill>
                  <a:srgbClr val="DDDDD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为什么不 </a:t>
            </a:r>
            <a:r>
              <a:rPr lang="zh-CN" altLang="en-US"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先开发服务器，后开发客户端</a:t>
            </a:r>
            <a:r>
              <a:rPr lang="zh-CN" altLang="en-US" b="1" dirty="0" smtClean="0">
                <a:solidFill>
                  <a:srgbClr val="DDDDD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b="1" dirty="0">
              <a:solidFill>
                <a:srgbClr val="DDDDD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6" name="文本框 15"/>
          <p:cNvSpPr txBox="1"/>
          <p:nvPr/>
        </p:nvSpPr>
        <p:spPr>
          <a:xfrm>
            <a:off x="516254" y="3175512"/>
            <a:ext cx="5840999" cy="338554"/>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en-US" altLang="zh-CN" sz="1600" b="1" dirty="0" smtClean="0">
                <a:solidFill>
                  <a:srgbClr val="DDDDD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Q2.1.1.1 </a:t>
            </a:r>
            <a:r>
              <a:rPr lang="zh-CN" altLang="en-US" sz="1600" b="1" dirty="0" smtClean="0">
                <a:solidFill>
                  <a:srgbClr val="DDDDD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为什么 </a:t>
            </a:r>
            <a:r>
              <a:rPr lang="zh-CN" altLang="en-US" sz="16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能</a:t>
            </a:r>
            <a:r>
              <a:rPr lang="zh-CN" altLang="en-US" sz="1600" b="1" dirty="0" smtClean="0">
                <a:solidFill>
                  <a:srgbClr val="DDDDD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不同时开发客户端和服务器？</a:t>
            </a:r>
            <a:endParaRPr lang="zh-CN" altLang="en-US" sz="1600" b="1" dirty="0">
              <a:solidFill>
                <a:srgbClr val="DDDDD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7" name="文本框 16"/>
          <p:cNvSpPr txBox="1"/>
          <p:nvPr/>
        </p:nvSpPr>
        <p:spPr>
          <a:xfrm>
            <a:off x="516251" y="3973201"/>
            <a:ext cx="5840999" cy="338554"/>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en-US" altLang="zh-CN" sz="1600" b="1" dirty="0" smtClean="0">
                <a:solidFill>
                  <a:srgbClr val="DDDDD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Q2.1.1.2 </a:t>
            </a:r>
            <a:r>
              <a:rPr lang="zh-CN" altLang="en-US" sz="1600" b="1" dirty="0" smtClean="0">
                <a:solidFill>
                  <a:srgbClr val="DDDDD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为什么 </a:t>
            </a:r>
            <a:r>
              <a:rPr lang="zh-CN" altLang="en-US" sz="16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要</a:t>
            </a:r>
            <a:r>
              <a:rPr lang="zh-CN" altLang="en-US" sz="1600" b="1" dirty="0" smtClean="0">
                <a:solidFill>
                  <a:srgbClr val="DDDDD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不同时开发客户端和服务器？</a:t>
            </a:r>
            <a:endParaRPr lang="zh-CN" altLang="en-US" sz="1600" b="1" dirty="0">
              <a:solidFill>
                <a:srgbClr val="DDDDD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文本框 17"/>
          <p:cNvSpPr txBox="1"/>
          <p:nvPr/>
        </p:nvSpPr>
        <p:spPr>
          <a:xfrm>
            <a:off x="925033" y="3530994"/>
            <a:ext cx="5902564" cy="338554"/>
          </a:xfrm>
          <a:prstGeom prst="rect">
            <a:avLst/>
          </a:prstGeom>
          <a:noFill/>
        </p:spPr>
        <p:txBody>
          <a:bodyPr wrap="square" rtlCol="0">
            <a:spAutoFit/>
          </a:bodyPr>
          <a:lstStyle/>
          <a:p>
            <a:pPr>
              <a:spcBef>
                <a:spcPts val="600"/>
              </a:spcBef>
            </a:pP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Mock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无关部分，由测试保证各个部分的独立可靠性。</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19" name="文本框 18"/>
          <p:cNvSpPr txBox="1"/>
          <p:nvPr/>
        </p:nvSpPr>
        <p:spPr>
          <a:xfrm>
            <a:off x="925033" y="4332375"/>
            <a:ext cx="5902564" cy="338554"/>
          </a:xfrm>
          <a:prstGeom prst="rect">
            <a:avLst/>
          </a:prstGeom>
          <a:noFill/>
        </p:spPr>
        <p:txBody>
          <a:bodyPr wrap="square" rtlCol="0">
            <a:spAutoFit/>
          </a:bodyPr>
          <a:lstStyle/>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人类的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CPU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本身不适合多任务并行处理，专一即效率。</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20" name="文本框 19"/>
          <p:cNvSpPr txBox="1"/>
          <p:nvPr/>
        </p:nvSpPr>
        <p:spPr>
          <a:xfrm>
            <a:off x="925033" y="5268035"/>
            <a:ext cx="5902564" cy="338554"/>
          </a:xfrm>
          <a:prstGeom prst="rect">
            <a:avLst/>
          </a:prstGeom>
          <a:noFill/>
        </p:spPr>
        <p:txBody>
          <a:bodyPr wrap="square" rtlCol="0">
            <a:spAutoFit/>
          </a:bodyPr>
          <a:lstStyle/>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能够获取到现成的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Mock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服务器，开发成本低。</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322988070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p:cTn id="7" dur="500" fill="hold"/>
                                        <p:tgtEl>
                                          <p:spTgt spid="1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14">
                                            <p:txEl>
                                              <p:pRg st="0" end="0"/>
                                            </p:txEl>
                                          </p:spTgt>
                                        </p:tgtEl>
                                        <p:attrNameLst>
                                          <p:attrName>style.visibility</p:attrName>
                                        </p:attrNameLst>
                                      </p:cBhvr>
                                      <p:to>
                                        <p:strVal val="visible"/>
                                      </p:to>
                                    </p:set>
                                    <p:anim calcmode="lin" valueType="num">
                                      <p:cBhvr>
                                        <p:cTn id="16" dur="500" fill="hold"/>
                                        <p:tgtEl>
                                          <p:spTgt spid="1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4">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1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4">
                                            <p:txEl>
                                              <p:pRg st="0" end="0"/>
                                            </p:txEl>
                                          </p:spTgt>
                                        </p:tgtEl>
                                      </p:cBhvr>
                                    </p:animEffect>
                                  </p:childTnLst>
                                </p:cTn>
                              </p:par>
                            </p:childTnLst>
                          </p:cTn>
                        </p:par>
                        <p:par>
                          <p:cTn id="21" fill="hold">
                            <p:stCondLst>
                              <p:cond delay="155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15">
                                            <p:txEl>
                                              <p:pRg st="0" end="0"/>
                                            </p:txEl>
                                          </p:spTgt>
                                        </p:tgtEl>
                                        <p:attrNameLst>
                                          <p:attrName>style.visibility</p:attrName>
                                        </p:attrNameLst>
                                      </p:cBhvr>
                                      <p:to>
                                        <p:strVal val="visible"/>
                                      </p:to>
                                    </p:set>
                                    <p:anim calcmode="lin" valueType="num">
                                      <p:cBhvr>
                                        <p:cTn id="24" dur="500" fill="hold"/>
                                        <p:tgtEl>
                                          <p:spTgt spid="1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5">
                                            <p:txEl>
                                              <p:pRg st="0" end="0"/>
                                            </p:txEl>
                                          </p:spTgt>
                                        </p:tgtEl>
                                        <p:attrNameLst>
                                          <p:attrName>ppt_y</p:attrName>
                                        </p:attrNameLst>
                                      </p:cBhvr>
                                      <p:tavLst>
                                        <p:tav tm="0">
                                          <p:val>
                                            <p:strVal val="#ppt_y"/>
                                          </p:val>
                                        </p:tav>
                                        <p:tav tm="100000">
                                          <p:val>
                                            <p:strVal val="#ppt_y"/>
                                          </p:val>
                                        </p:tav>
                                      </p:tavLst>
                                    </p:anim>
                                    <p:anim calcmode="lin" valueType="num">
                                      <p:cBhvr>
                                        <p:cTn id="26" dur="500" fill="hold"/>
                                        <p:tgtEl>
                                          <p:spTgt spid="1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1" presetClass="entr" presetSubtype="0" fill="hold" grpId="0" nodeType="clickEffect">
                                  <p:stCondLst>
                                    <p:cond delay="0"/>
                                  </p:stCondLst>
                                  <p:iterate type="lt">
                                    <p:tmPct val="10000"/>
                                  </p:iterate>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p:cTn id="33" dur="500" fill="hold"/>
                                        <p:tgtEl>
                                          <p:spTgt spid="1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16">
                                            <p:txEl>
                                              <p:pRg st="0" end="0"/>
                                            </p:txEl>
                                          </p:spTgt>
                                        </p:tgtEl>
                                        <p:attrNameLst>
                                          <p:attrName>ppt_y</p:attrName>
                                        </p:attrNameLst>
                                      </p:cBhvr>
                                      <p:tavLst>
                                        <p:tav tm="0">
                                          <p:val>
                                            <p:strVal val="#ppt_y"/>
                                          </p:val>
                                        </p:tav>
                                        <p:tav tm="100000">
                                          <p:val>
                                            <p:strVal val="#ppt_y"/>
                                          </p:val>
                                        </p:tav>
                                      </p:tavLst>
                                    </p:anim>
                                    <p:anim calcmode="lin" valueType="num">
                                      <p:cBhvr>
                                        <p:cTn id="35" dur="500" fill="hold"/>
                                        <p:tgtEl>
                                          <p:spTgt spid="1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1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16">
                                            <p:txEl>
                                              <p:pRg st="0" end="0"/>
                                            </p:txEl>
                                          </p:spTgt>
                                        </p:tgtEl>
                                      </p:cBhvr>
                                    </p:animEffect>
                                  </p:childTnLst>
                                </p:cTn>
                              </p:par>
                            </p:childTnLst>
                          </p:cTn>
                        </p:par>
                        <p:par>
                          <p:cTn id="38" fill="hold">
                            <p:stCondLst>
                              <p:cond delay="1700"/>
                            </p:stCondLst>
                            <p:childTnLst>
                              <p:par>
                                <p:cTn id="39" presetID="41" presetClass="entr" presetSubtype="0" fill="hold" grpId="0" nodeType="afterEffect">
                                  <p:stCondLst>
                                    <p:cond delay="0"/>
                                  </p:stCondLst>
                                  <p:iterate type="lt">
                                    <p:tmPct val="10000"/>
                                  </p:iterate>
                                  <p:childTnLst>
                                    <p:set>
                                      <p:cBhvr>
                                        <p:cTn id="40" dur="1" fill="hold">
                                          <p:stCondLst>
                                            <p:cond delay="0"/>
                                          </p:stCondLst>
                                        </p:cTn>
                                        <p:tgtEl>
                                          <p:spTgt spid="17">
                                            <p:txEl>
                                              <p:pRg st="0" end="0"/>
                                            </p:txEl>
                                          </p:spTgt>
                                        </p:tgtEl>
                                        <p:attrNameLst>
                                          <p:attrName>style.visibility</p:attrName>
                                        </p:attrNameLst>
                                      </p:cBhvr>
                                      <p:to>
                                        <p:strVal val="visible"/>
                                      </p:to>
                                    </p:set>
                                    <p:anim calcmode="lin" valueType="num">
                                      <p:cBhvr>
                                        <p:cTn id="41" dur="500" fill="hold"/>
                                        <p:tgtEl>
                                          <p:spTgt spid="1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43" dur="500" fill="hold"/>
                                        <p:tgtEl>
                                          <p:spTgt spid="1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1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tmFilter="0,0; .5, 1; 1, 1"/>
                                        <p:tgtEl>
                                          <p:spTgt spid="17">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1" presetClass="entr" presetSubtype="0" fill="hold" grpId="0" nodeType="clickEffect">
                                  <p:stCondLst>
                                    <p:cond delay="0"/>
                                  </p:stCondLst>
                                  <p:iterate type="lt">
                                    <p:tmPct val="10000"/>
                                  </p:iterate>
                                  <p:childTnLst>
                                    <p:set>
                                      <p:cBhvr>
                                        <p:cTn id="49" dur="1" fill="hold">
                                          <p:stCondLst>
                                            <p:cond delay="0"/>
                                          </p:stCondLst>
                                        </p:cTn>
                                        <p:tgtEl>
                                          <p:spTgt spid="18">
                                            <p:txEl>
                                              <p:pRg st="0" end="0"/>
                                            </p:txEl>
                                          </p:spTgt>
                                        </p:tgtEl>
                                        <p:attrNameLst>
                                          <p:attrName>style.visibility</p:attrName>
                                        </p:attrNameLst>
                                      </p:cBhvr>
                                      <p:to>
                                        <p:strVal val="visible"/>
                                      </p:to>
                                    </p:set>
                                    <p:anim calcmode="lin" valueType="num">
                                      <p:cBhvr>
                                        <p:cTn id="50" dur="500" fill="hold"/>
                                        <p:tgtEl>
                                          <p:spTgt spid="1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51" dur="500" fill="hold"/>
                                        <p:tgtEl>
                                          <p:spTgt spid="18">
                                            <p:txEl>
                                              <p:pRg st="0" end="0"/>
                                            </p:txEl>
                                          </p:spTgt>
                                        </p:tgtEl>
                                        <p:attrNameLst>
                                          <p:attrName>ppt_y</p:attrName>
                                        </p:attrNameLst>
                                      </p:cBhvr>
                                      <p:tavLst>
                                        <p:tav tm="0">
                                          <p:val>
                                            <p:strVal val="#ppt_y"/>
                                          </p:val>
                                        </p:tav>
                                        <p:tav tm="100000">
                                          <p:val>
                                            <p:strVal val="#ppt_y"/>
                                          </p:val>
                                        </p:tav>
                                      </p:tavLst>
                                    </p:anim>
                                    <p:anim calcmode="lin" valueType="num">
                                      <p:cBhvr>
                                        <p:cTn id="52" dur="500" fill="hold"/>
                                        <p:tgtEl>
                                          <p:spTgt spid="1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3" dur="500" fill="hold"/>
                                        <p:tgtEl>
                                          <p:spTgt spid="1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4" dur="500" tmFilter="0,0; .5, 1; 1, 1"/>
                                        <p:tgtEl>
                                          <p:spTgt spid="18">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41" presetClass="entr" presetSubtype="0" fill="hold" grpId="0" nodeType="clickEffect">
                                  <p:stCondLst>
                                    <p:cond delay="0"/>
                                  </p:stCondLst>
                                  <p:iterate type="lt">
                                    <p:tmPct val="10000"/>
                                  </p:iterate>
                                  <p:childTnLst>
                                    <p:set>
                                      <p:cBhvr>
                                        <p:cTn id="58" dur="1" fill="hold">
                                          <p:stCondLst>
                                            <p:cond delay="0"/>
                                          </p:stCondLst>
                                        </p:cTn>
                                        <p:tgtEl>
                                          <p:spTgt spid="19">
                                            <p:txEl>
                                              <p:pRg st="0" end="0"/>
                                            </p:txEl>
                                          </p:spTgt>
                                        </p:tgtEl>
                                        <p:attrNameLst>
                                          <p:attrName>style.visibility</p:attrName>
                                        </p:attrNameLst>
                                      </p:cBhvr>
                                      <p:to>
                                        <p:strVal val="visible"/>
                                      </p:to>
                                    </p:set>
                                    <p:anim calcmode="lin" valueType="num">
                                      <p:cBhvr>
                                        <p:cTn id="59" dur="500" fill="hold"/>
                                        <p:tgtEl>
                                          <p:spTgt spid="1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60" dur="500" fill="hold"/>
                                        <p:tgtEl>
                                          <p:spTgt spid="19">
                                            <p:txEl>
                                              <p:pRg st="0" end="0"/>
                                            </p:txEl>
                                          </p:spTgt>
                                        </p:tgtEl>
                                        <p:attrNameLst>
                                          <p:attrName>ppt_y</p:attrName>
                                        </p:attrNameLst>
                                      </p:cBhvr>
                                      <p:tavLst>
                                        <p:tav tm="0">
                                          <p:val>
                                            <p:strVal val="#ppt_y"/>
                                          </p:val>
                                        </p:tav>
                                        <p:tav tm="100000">
                                          <p:val>
                                            <p:strVal val="#ppt_y"/>
                                          </p:val>
                                        </p:tav>
                                      </p:tavLst>
                                    </p:anim>
                                    <p:anim calcmode="lin" valueType="num">
                                      <p:cBhvr>
                                        <p:cTn id="61" dur="500" fill="hold"/>
                                        <p:tgtEl>
                                          <p:spTgt spid="1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2" dur="500" fill="hold"/>
                                        <p:tgtEl>
                                          <p:spTgt spid="1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3" dur="500" tmFilter="0,0; .5, 1; 1, 1"/>
                                        <p:tgtEl>
                                          <p:spTgt spid="19">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41" presetClass="entr" presetSubtype="0" fill="hold" grpId="0" nodeType="clickEffect">
                                  <p:stCondLst>
                                    <p:cond delay="0"/>
                                  </p:stCondLst>
                                  <p:iterate type="lt">
                                    <p:tmPct val="10000"/>
                                  </p:iterate>
                                  <p:childTnLst>
                                    <p:set>
                                      <p:cBhvr>
                                        <p:cTn id="67" dur="1" fill="hold">
                                          <p:stCondLst>
                                            <p:cond delay="0"/>
                                          </p:stCondLst>
                                        </p:cTn>
                                        <p:tgtEl>
                                          <p:spTgt spid="20">
                                            <p:txEl>
                                              <p:pRg st="0" end="0"/>
                                            </p:txEl>
                                          </p:spTgt>
                                        </p:tgtEl>
                                        <p:attrNameLst>
                                          <p:attrName>style.visibility</p:attrName>
                                        </p:attrNameLst>
                                      </p:cBhvr>
                                      <p:to>
                                        <p:strVal val="visible"/>
                                      </p:to>
                                    </p:set>
                                    <p:anim calcmode="lin" valueType="num">
                                      <p:cBhvr>
                                        <p:cTn id="68" dur="500" fill="hold"/>
                                        <p:tgtEl>
                                          <p:spTgt spid="2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69" dur="500" fill="hold"/>
                                        <p:tgtEl>
                                          <p:spTgt spid="20">
                                            <p:txEl>
                                              <p:pRg st="0" end="0"/>
                                            </p:txEl>
                                          </p:spTgt>
                                        </p:tgtEl>
                                        <p:attrNameLst>
                                          <p:attrName>ppt_y</p:attrName>
                                        </p:attrNameLst>
                                      </p:cBhvr>
                                      <p:tavLst>
                                        <p:tav tm="0">
                                          <p:val>
                                            <p:strVal val="#ppt_y"/>
                                          </p:val>
                                        </p:tav>
                                        <p:tav tm="100000">
                                          <p:val>
                                            <p:strVal val="#ppt_y"/>
                                          </p:val>
                                        </p:tav>
                                      </p:tavLst>
                                    </p:anim>
                                    <p:anim calcmode="lin" valueType="num">
                                      <p:cBhvr>
                                        <p:cTn id="70" dur="500" fill="hold"/>
                                        <p:tgtEl>
                                          <p:spTgt spid="2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1" dur="500" fill="hold"/>
                                        <p:tgtEl>
                                          <p:spTgt spid="2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2" dur="500" tmFilter="0,0; .5, 1; 1, 1"/>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4" grpId="0" build="p"/>
      <p:bldP spid="15" grpId="0" build="p"/>
      <p:bldP spid="16" grpId="0" build="p"/>
      <p:bldP spid="17" grpId="0" build="p"/>
      <p:bldP spid="18" grpId="0" build="p"/>
      <p:bldP spid="19" grpId="0" build="p"/>
      <p:bldP spid="2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85787" y="632389"/>
            <a:ext cx="1572426" cy="830997"/>
          </a:xfrm>
          <a:prstGeom prst="rect">
            <a:avLst/>
          </a:prstGeom>
          <a:noFill/>
        </p:spPr>
        <p:txBody>
          <a:bodyPr wrap="square" rtlCol="0">
            <a:spAutoFit/>
          </a:bodyPr>
          <a:lstStyle/>
          <a:p>
            <a:pPr algn="ctr"/>
            <a:r>
              <a:rPr lang="zh-CN" altLang="en-US" sz="4800" dirty="0" smtClean="0">
                <a:solidFill>
                  <a:schemeClr val="bg1"/>
                </a:solidFill>
                <a:effectLst>
                  <a:outerShdw blurRad="38100" dist="38100" dir="2700000" algn="tl">
                    <a:srgbClr val="000000">
                      <a:alpha val="43137"/>
                    </a:srgbClr>
                  </a:outerShdw>
                </a:effectLst>
                <a:latin typeface="汉仪综艺体简" panose="02010609000101010101" pitchFamily="49" charset="-122"/>
                <a:ea typeface="汉仪综艺体简" panose="02010609000101010101" pitchFamily="49" charset="-122"/>
              </a:rPr>
              <a:t>目录</a:t>
            </a:r>
            <a:endParaRPr lang="zh-CN" altLang="en-US" sz="4800" dirty="0">
              <a:solidFill>
                <a:schemeClr val="bg1"/>
              </a:solidFill>
              <a:effectLst>
                <a:outerShdw blurRad="38100" dist="38100" dir="2700000" algn="tl">
                  <a:srgbClr val="000000">
                    <a:alpha val="43137"/>
                  </a:srgbClr>
                </a:outerShdw>
              </a:effectLst>
              <a:latin typeface="汉仪综艺体简" panose="02010609000101010101" pitchFamily="49" charset="-122"/>
              <a:ea typeface="汉仪综艺体简" panose="02010609000101010101" pitchFamily="49" charset="-122"/>
            </a:endParaRPr>
          </a:p>
        </p:txBody>
      </p:sp>
      <p:sp>
        <p:nvSpPr>
          <p:cNvPr id="3" name="文本框 2"/>
          <p:cNvSpPr txBox="1"/>
          <p:nvPr/>
        </p:nvSpPr>
        <p:spPr>
          <a:xfrm>
            <a:off x="2326236" y="1911431"/>
            <a:ext cx="4491528" cy="3816429"/>
          </a:xfrm>
          <a:prstGeom prst="rect">
            <a:avLst/>
          </a:prstGeom>
          <a:noFill/>
        </p:spPr>
        <p:txBody>
          <a:bodyPr wrap="square" rtlCol="0">
            <a:spAutoFit/>
          </a:bodyPr>
          <a:lstStyle/>
          <a:p>
            <a:pPr marL="571500" indent="-571500">
              <a:spcBef>
                <a:spcPts val="1200"/>
              </a:spcBef>
              <a:buFont typeface="+mj-ea"/>
              <a:buAutoNum type="ea1JpnChsDbPeriod"/>
            </a:pPr>
            <a:r>
              <a:rPr lang="zh-CN" altLang="en-US" sz="3200" dirty="0" smtClean="0">
                <a:solidFill>
                  <a:schemeClr val="bg1"/>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环境及架构</a:t>
            </a:r>
            <a:endParaRPr lang="en-US" altLang="zh-CN" sz="3200" dirty="0" smtClean="0">
              <a:solidFill>
                <a:schemeClr val="bg1"/>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marL="571500" indent="-571500">
              <a:spcBef>
                <a:spcPts val="1200"/>
              </a:spcBef>
              <a:buFont typeface="+mj-ea"/>
              <a:buAutoNum type="ea1JpnChsDbPeriod"/>
            </a:pPr>
            <a:r>
              <a:rPr lang="zh-CN" altLang="en-US" sz="3200" dirty="0">
                <a:solidFill>
                  <a:schemeClr val="bg1"/>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项目</a:t>
            </a:r>
            <a:r>
              <a:rPr lang="zh-CN" altLang="en-US" sz="3200" dirty="0" smtClean="0">
                <a:solidFill>
                  <a:schemeClr val="bg1"/>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开发流程</a:t>
            </a:r>
            <a:endParaRPr lang="en-US" altLang="zh-CN" sz="3200" dirty="0" smtClean="0">
              <a:solidFill>
                <a:schemeClr val="bg1"/>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marL="571500" indent="-571500">
              <a:spcBef>
                <a:spcPts val="1200"/>
              </a:spcBef>
              <a:buFont typeface="+mj-ea"/>
              <a:buAutoNum type="ea1JpnChsDbPeriod"/>
            </a:pPr>
            <a:r>
              <a:rPr lang="zh-CN" altLang="en-US" sz="3200" dirty="0" smtClean="0">
                <a:solidFill>
                  <a:schemeClr val="bg1"/>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核心功能及技术</a:t>
            </a:r>
            <a:endParaRPr lang="en-US" altLang="zh-CN" sz="3200" dirty="0" smtClean="0">
              <a:solidFill>
                <a:schemeClr val="bg1"/>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marL="571500" indent="-571500">
              <a:spcBef>
                <a:spcPts val="1200"/>
              </a:spcBef>
              <a:buFont typeface="+mj-ea"/>
              <a:buAutoNum type="ea1JpnChsDbPeriod"/>
            </a:pPr>
            <a:r>
              <a:rPr lang="zh-CN" altLang="en-US" sz="3200" dirty="0" smtClean="0">
                <a:solidFill>
                  <a:schemeClr val="bg1"/>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问题及解决方案</a:t>
            </a:r>
            <a:endParaRPr lang="en-US" altLang="zh-CN" sz="3200" dirty="0" smtClean="0">
              <a:solidFill>
                <a:schemeClr val="bg1"/>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marL="571500" indent="-571500">
              <a:spcBef>
                <a:spcPts val="1200"/>
              </a:spcBef>
              <a:buFont typeface="+mj-ea"/>
              <a:buAutoNum type="ea1JpnChsDbPeriod"/>
            </a:pPr>
            <a:r>
              <a:rPr lang="zh-CN" altLang="en-US" sz="3200" dirty="0" smtClean="0">
                <a:solidFill>
                  <a:schemeClr val="bg1"/>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测试目标及计划</a:t>
            </a:r>
            <a:endParaRPr lang="en-US" altLang="zh-CN" sz="3200" dirty="0" smtClean="0">
              <a:solidFill>
                <a:schemeClr val="bg1"/>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marL="571500" indent="-571500">
              <a:spcBef>
                <a:spcPts val="1200"/>
              </a:spcBef>
              <a:buFont typeface="+mj-ea"/>
              <a:buAutoNum type="ea1JpnChsDbPeriod"/>
            </a:pPr>
            <a:r>
              <a:rPr lang="zh-CN" altLang="en-US" sz="3200" dirty="0" smtClean="0">
                <a:solidFill>
                  <a:schemeClr val="bg1"/>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数据结果及分析</a:t>
            </a:r>
            <a:endParaRPr lang="zh-CN" altLang="en-US" sz="3200" dirty="0">
              <a:solidFill>
                <a:schemeClr val="bg1"/>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196516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6"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
                                            <p:txEl>
                                              <p:pRg st="0" end="0"/>
                                            </p:txEl>
                                          </p:spTgt>
                                        </p:tgtEl>
                                      </p:cBhvr>
                                    </p:animEffect>
                                  </p:childTnLst>
                                </p:cTn>
                              </p:par>
                            </p:childTnLst>
                          </p:cTn>
                        </p:par>
                        <p:par>
                          <p:cTn id="19" fill="hold">
                            <p:stCondLst>
                              <p:cond delay="12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24"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3">
                                            <p:txEl>
                                              <p:pRg st="1" end="1"/>
                                            </p:txEl>
                                          </p:spTgt>
                                        </p:tgtEl>
                                      </p:cBhvr>
                                    </p:animEffect>
                                  </p:childTnLst>
                                </p:cTn>
                              </p:par>
                            </p:childTnLst>
                          </p:cTn>
                        </p:par>
                        <p:par>
                          <p:cTn id="27" fill="hold">
                            <p:stCondLst>
                              <p:cond delay="1950"/>
                            </p:stCondLst>
                            <p:childTnLst>
                              <p:par>
                                <p:cTn id="28" presetID="41" presetClass="entr" presetSubtype="0" fill="hold" grpId="0" nodeType="afterEffect">
                                  <p:stCondLst>
                                    <p:cond delay="0"/>
                                  </p:stCondLst>
                                  <p:iterate type="lt">
                                    <p:tmPct val="10000"/>
                                  </p:iterate>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p:cTn id="30"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32"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3">
                                            <p:txEl>
                                              <p:pRg st="2" end="2"/>
                                            </p:txEl>
                                          </p:spTgt>
                                        </p:tgtEl>
                                      </p:cBhvr>
                                    </p:animEffect>
                                  </p:childTnLst>
                                </p:cTn>
                              </p:par>
                            </p:childTnLst>
                          </p:cTn>
                        </p:par>
                        <p:par>
                          <p:cTn id="35" fill="hold">
                            <p:stCondLst>
                              <p:cond delay="2750"/>
                            </p:stCondLst>
                            <p:childTnLst>
                              <p:par>
                                <p:cTn id="36" presetID="41" presetClass="entr" presetSubtype="0" fill="hold" grpId="0" nodeType="afterEffect">
                                  <p:stCondLst>
                                    <p:cond delay="0"/>
                                  </p:stCondLst>
                                  <p:iterate type="lt">
                                    <p:tmPct val="10000"/>
                                  </p:iterate>
                                  <p:childTnLst>
                                    <p:set>
                                      <p:cBhvr>
                                        <p:cTn id="37" dur="1" fill="hold">
                                          <p:stCondLst>
                                            <p:cond delay="0"/>
                                          </p:stCondLst>
                                        </p:cTn>
                                        <p:tgtEl>
                                          <p:spTgt spid="3">
                                            <p:txEl>
                                              <p:pRg st="3" end="3"/>
                                            </p:txEl>
                                          </p:spTgt>
                                        </p:tgtEl>
                                        <p:attrNameLst>
                                          <p:attrName>style.visibility</p:attrName>
                                        </p:attrNameLst>
                                      </p:cBhvr>
                                      <p:to>
                                        <p:strVal val="visible"/>
                                      </p:to>
                                    </p:set>
                                    <p:anim calcmode="lin" valueType="num">
                                      <p:cBhvr>
                                        <p:cTn id="38"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9"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40"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1"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2" dur="500" tmFilter="0,0; .5, 1; 1, 1"/>
                                        <p:tgtEl>
                                          <p:spTgt spid="3">
                                            <p:txEl>
                                              <p:pRg st="3" end="3"/>
                                            </p:txEl>
                                          </p:spTgt>
                                        </p:tgtEl>
                                      </p:cBhvr>
                                    </p:animEffect>
                                  </p:childTnLst>
                                </p:cTn>
                              </p:par>
                            </p:childTnLst>
                          </p:cTn>
                        </p:par>
                        <p:par>
                          <p:cTn id="43" fill="hold">
                            <p:stCondLst>
                              <p:cond delay="3550"/>
                            </p:stCondLst>
                            <p:childTnLst>
                              <p:par>
                                <p:cTn id="44" presetID="41" presetClass="entr" presetSubtype="0" fill="hold" grpId="0" nodeType="afterEffect">
                                  <p:stCondLst>
                                    <p:cond delay="0"/>
                                  </p:stCondLst>
                                  <p:iterate type="lt">
                                    <p:tmPct val="10000"/>
                                  </p:iterate>
                                  <p:childTnLst>
                                    <p:set>
                                      <p:cBhvr>
                                        <p:cTn id="45" dur="1" fill="hold">
                                          <p:stCondLst>
                                            <p:cond delay="0"/>
                                          </p:stCondLst>
                                        </p:cTn>
                                        <p:tgtEl>
                                          <p:spTgt spid="3">
                                            <p:txEl>
                                              <p:pRg st="4" end="4"/>
                                            </p:txEl>
                                          </p:spTgt>
                                        </p:tgtEl>
                                        <p:attrNameLst>
                                          <p:attrName>style.visibility</p:attrName>
                                        </p:attrNameLst>
                                      </p:cBhvr>
                                      <p:to>
                                        <p:strVal val="visible"/>
                                      </p:to>
                                    </p:set>
                                    <p:anim calcmode="lin" valueType="num">
                                      <p:cBhvr>
                                        <p:cTn id="46" dur="5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7" dur="5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8" dur="5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9" dur="5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0" dur="500" tmFilter="0,0; .5, 1; 1, 1"/>
                                        <p:tgtEl>
                                          <p:spTgt spid="3">
                                            <p:txEl>
                                              <p:pRg st="4" end="4"/>
                                            </p:txEl>
                                          </p:spTgt>
                                        </p:tgtEl>
                                      </p:cBhvr>
                                    </p:animEffect>
                                  </p:childTnLst>
                                </p:cTn>
                              </p:par>
                            </p:childTnLst>
                          </p:cTn>
                        </p:par>
                        <p:par>
                          <p:cTn id="51" fill="hold">
                            <p:stCondLst>
                              <p:cond delay="4350"/>
                            </p:stCondLst>
                            <p:childTnLst>
                              <p:par>
                                <p:cTn id="52" presetID="41" presetClass="entr" presetSubtype="0" fill="hold" grpId="0" nodeType="afterEffect">
                                  <p:stCondLst>
                                    <p:cond delay="0"/>
                                  </p:stCondLst>
                                  <p:iterate type="lt">
                                    <p:tmPct val="10000"/>
                                  </p:iterate>
                                  <p:childTnLst>
                                    <p:set>
                                      <p:cBhvr>
                                        <p:cTn id="53" dur="1" fill="hold">
                                          <p:stCondLst>
                                            <p:cond delay="0"/>
                                          </p:stCondLst>
                                        </p:cTn>
                                        <p:tgtEl>
                                          <p:spTgt spid="3">
                                            <p:txEl>
                                              <p:pRg st="5" end="5"/>
                                            </p:txEl>
                                          </p:spTgt>
                                        </p:tgtEl>
                                        <p:attrNameLst>
                                          <p:attrName>style.visibility</p:attrName>
                                        </p:attrNameLst>
                                      </p:cBhvr>
                                      <p:to>
                                        <p:strVal val="visible"/>
                                      </p:to>
                                    </p:set>
                                    <p:anim calcmode="lin" valueType="num">
                                      <p:cBhvr>
                                        <p:cTn id="54" dur="5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5" dur="5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6" dur="5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7" dur="5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8" dur="500" tmFilter="0,0; .5, 1; 1, 1"/>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项目开发流程</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984885"/>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模块</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开发顺序</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本</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机代码调用</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日志</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模型</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Client First</a:t>
            </a:r>
            <a:r>
              <a:rPr lang="zh-CN" altLang="en-US"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a:t>
            </a:r>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Server Behind</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系统自带的回音壁服务器</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pic>
        <p:nvPicPr>
          <p:cNvPr id="3" name="图片 2"/>
          <p:cNvPicPr>
            <a:picLocks noChangeAspect="1"/>
          </p:cNvPicPr>
          <p:nvPr/>
        </p:nvPicPr>
        <p:blipFill>
          <a:blip r:embed="rId2"/>
          <a:stretch>
            <a:fillRect/>
          </a:stretch>
        </p:blipFill>
        <p:spPr>
          <a:xfrm>
            <a:off x="627898" y="1702439"/>
            <a:ext cx="4086225" cy="4048125"/>
          </a:xfrm>
          <a:prstGeom prst="rect">
            <a:avLst/>
          </a:prstGeom>
        </p:spPr>
      </p:pic>
    </p:spTree>
    <p:extLst>
      <p:ext uri="{BB962C8B-B14F-4D97-AF65-F5344CB8AC3E}">
        <p14:creationId xmlns:p14="http://schemas.microsoft.com/office/powerpoint/2010/main" val="2344437249"/>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a:solidFill>
                  <a:srgbClr val="DDDDDD"/>
                </a:solidFill>
                <a:latin typeface="汉仪菱心体简" panose="02010609000101010101" pitchFamily="49" charset="-122"/>
                <a:ea typeface="汉仪菱心体简" panose="02010609000101010101" pitchFamily="49" charset="-122"/>
              </a:rPr>
              <a:t>项目开发流程</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508659" cy="984885"/>
          </a:xfrm>
          <a:prstGeom prst="rect">
            <a:avLst/>
          </a:prstGeom>
          <a:noFill/>
        </p:spPr>
        <p:txBody>
          <a:bodyPr wrap="square" rtlCol="0">
            <a:spAutoFit/>
          </a:bodyPr>
          <a:lstStyle/>
          <a:p>
            <a:pPr>
              <a:spcBef>
                <a:spcPts val="600"/>
              </a:spcBef>
            </a:pP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本机代码调用</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日志模型</a:t>
            </a:r>
            <a:endPar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95098" y="829039"/>
            <a:ext cx="1508660" cy="338554"/>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模块开发顺序</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3438350359"/>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1.66667E-6 -7.40741E-7 L -0.00035 -0.04514 " pathEditMode="relative" rAng="0" ptsTypes="AA">
                                      <p:cBhvr>
                                        <p:cTn id="6" dur="500" fill="hold"/>
                                        <p:tgtEl>
                                          <p:spTgt spid="7"/>
                                        </p:tgtEl>
                                        <p:attrNameLst>
                                          <p:attrName>ppt_x</p:attrName>
                                          <p:attrName>ppt_y</p:attrName>
                                        </p:attrNameLst>
                                      </p:cBhvr>
                                      <p:rCtr x="-17" y="-2269"/>
                                    </p:animMotion>
                                  </p:childTnLst>
                                </p:cTn>
                              </p:par>
                              <p:par>
                                <p:cTn id="7" presetID="64" presetClass="path" presetSubtype="0" accel="50000" decel="50000" fill="hold" grpId="0" nodeType="withEffect">
                                  <p:stCondLst>
                                    <p:cond delay="0"/>
                                  </p:stCondLst>
                                  <p:childTnLst>
                                    <p:animMotion origin="layout" path="M 1.66667E-6 4.07407E-6 L -0.00035 -0.04514 " pathEditMode="relative" rAng="0" ptsTypes="AA">
                                      <p:cBhvr>
                                        <p:cTn id="8" dur="500" fill="hold"/>
                                        <p:tgtEl>
                                          <p:spTgt spid="13"/>
                                        </p:tgtEl>
                                        <p:attrNameLst>
                                          <p:attrName>ppt_x</p:attrName>
                                          <p:attrName>ppt_y</p:attrName>
                                        </p:attrNameLst>
                                      </p:cBhvr>
                                      <p:rCtr x="-17" y="-2269"/>
                                    </p:animMotion>
                                  </p:childTnLst>
                                </p:cTn>
                              </p:par>
                              <p:par>
                                <p:cTn id="9" presetID="10" presetClass="exit" presetSubtype="0" fill="hold" grpId="1" nodeType="withEffect">
                                  <p:stCondLst>
                                    <p:cond delay="0"/>
                                  </p:stCondLst>
                                  <p:childTnLst>
                                    <p:animEffect transition="out" filter="fade">
                                      <p:cBhvr>
                                        <p:cTn id="10" dur="250"/>
                                        <p:tgtEl>
                                          <p:spTgt spid="13"/>
                                        </p:tgtEl>
                                      </p:cBhvr>
                                    </p:animEffect>
                                    <p:set>
                                      <p:cBhvr>
                                        <p:cTn id="11"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项目开发流程</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661720"/>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本机代码调用</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日志模型</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Gungsuh" panose="02030600000101010101" pitchFamily="18" charset="-127"/>
                <a:cs typeface="Segoe UI Black" panose="020B0A02040204020203" pitchFamily="34" charset="0"/>
              </a:rPr>
              <a:t>Everything is .NET</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非</a:t>
            </a:r>
            <a:r>
              <a:rPr lang="en-US" altLang="zh-CN"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.NET</a:t>
            </a:r>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代码调用</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3" name="圆角矩形 2"/>
          <p:cNvSpPr/>
          <p:nvPr/>
        </p:nvSpPr>
        <p:spPr>
          <a:xfrm>
            <a:off x="505627" y="1753112"/>
            <a:ext cx="6214150" cy="1723735"/>
          </a:xfrm>
          <a:custGeom>
            <a:avLst/>
            <a:gdLst>
              <a:gd name="connsiteX0" fmla="*/ 0 w 5167423"/>
              <a:gd name="connsiteY0" fmla="*/ 352654 h 2115879"/>
              <a:gd name="connsiteX1" fmla="*/ 352654 w 5167423"/>
              <a:gd name="connsiteY1" fmla="*/ 0 h 2115879"/>
              <a:gd name="connsiteX2" fmla="*/ 4814769 w 5167423"/>
              <a:gd name="connsiteY2" fmla="*/ 0 h 2115879"/>
              <a:gd name="connsiteX3" fmla="*/ 5167423 w 5167423"/>
              <a:gd name="connsiteY3" fmla="*/ 352654 h 2115879"/>
              <a:gd name="connsiteX4" fmla="*/ 5167423 w 5167423"/>
              <a:gd name="connsiteY4" fmla="*/ 1763225 h 2115879"/>
              <a:gd name="connsiteX5" fmla="*/ 4814769 w 5167423"/>
              <a:gd name="connsiteY5" fmla="*/ 2115879 h 2115879"/>
              <a:gd name="connsiteX6" fmla="*/ 352654 w 5167423"/>
              <a:gd name="connsiteY6" fmla="*/ 2115879 h 2115879"/>
              <a:gd name="connsiteX7" fmla="*/ 0 w 5167423"/>
              <a:gd name="connsiteY7" fmla="*/ 1763225 h 2115879"/>
              <a:gd name="connsiteX8" fmla="*/ 0 w 5167423"/>
              <a:gd name="connsiteY8" fmla="*/ 352654 h 2115879"/>
              <a:gd name="connsiteX0" fmla="*/ 0 w 5167423"/>
              <a:gd name="connsiteY0" fmla="*/ 352654 h 2115879"/>
              <a:gd name="connsiteX1" fmla="*/ 193166 w 5167423"/>
              <a:gd name="connsiteY1" fmla="*/ 0 h 2115879"/>
              <a:gd name="connsiteX2" fmla="*/ 4814769 w 5167423"/>
              <a:gd name="connsiteY2" fmla="*/ 0 h 2115879"/>
              <a:gd name="connsiteX3" fmla="*/ 5167423 w 5167423"/>
              <a:gd name="connsiteY3" fmla="*/ 352654 h 2115879"/>
              <a:gd name="connsiteX4" fmla="*/ 5167423 w 5167423"/>
              <a:gd name="connsiteY4" fmla="*/ 1763225 h 2115879"/>
              <a:gd name="connsiteX5" fmla="*/ 4814769 w 5167423"/>
              <a:gd name="connsiteY5" fmla="*/ 2115879 h 2115879"/>
              <a:gd name="connsiteX6" fmla="*/ 352654 w 5167423"/>
              <a:gd name="connsiteY6" fmla="*/ 2115879 h 2115879"/>
              <a:gd name="connsiteX7" fmla="*/ 0 w 5167423"/>
              <a:gd name="connsiteY7" fmla="*/ 1763225 h 2115879"/>
              <a:gd name="connsiteX8" fmla="*/ 0 w 5167423"/>
              <a:gd name="connsiteY8" fmla="*/ 352654 h 2115879"/>
              <a:gd name="connsiteX0" fmla="*/ 0 w 5167423"/>
              <a:gd name="connsiteY0" fmla="*/ 256961 h 2115879"/>
              <a:gd name="connsiteX1" fmla="*/ 193166 w 5167423"/>
              <a:gd name="connsiteY1" fmla="*/ 0 h 2115879"/>
              <a:gd name="connsiteX2" fmla="*/ 4814769 w 5167423"/>
              <a:gd name="connsiteY2" fmla="*/ 0 h 2115879"/>
              <a:gd name="connsiteX3" fmla="*/ 5167423 w 5167423"/>
              <a:gd name="connsiteY3" fmla="*/ 352654 h 2115879"/>
              <a:gd name="connsiteX4" fmla="*/ 5167423 w 5167423"/>
              <a:gd name="connsiteY4" fmla="*/ 1763225 h 2115879"/>
              <a:gd name="connsiteX5" fmla="*/ 4814769 w 5167423"/>
              <a:gd name="connsiteY5" fmla="*/ 2115879 h 2115879"/>
              <a:gd name="connsiteX6" fmla="*/ 352654 w 5167423"/>
              <a:gd name="connsiteY6" fmla="*/ 2115879 h 2115879"/>
              <a:gd name="connsiteX7" fmla="*/ 0 w 5167423"/>
              <a:gd name="connsiteY7" fmla="*/ 1763225 h 2115879"/>
              <a:gd name="connsiteX8" fmla="*/ 0 w 5167423"/>
              <a:gd name="connsiteY8" fmla="*/ 256961 h 2115879"/>
              <a:gd name="connsiteX0" fmla="*/ 0 w 5171714"/>
              <a:gd name="connsiteY0" fmla="*/ 267594 h 2126512"/>
              <a:gd name="connsiteX1" fmla="*/ 193166 w 5171714"/>
              <a:gd name="connsiteY1" fmla="*/ 10633 h 2126512"/>
              <a:gd name="connsiteX2" fmla="*/ 5016787 w 5171714"/>
              <a:gd name="connsiteY2" fmla="*/ 0 h 2126512"/>
              <a:gd name="connsiteX3" fmla="*/ 5167423 w 5171714"/>
              <a:gd name="connsiteY3" fmla="*/ 363287 h 2126512"/>
              <a:gd name="connsiteX4" fmla="*/ 5167423 w 5171714"/>
              <a:gd name="connsiteY4" fmla="*/ 1773858 h 2126512"/>
              <a:gd name="connsiteX5" fmla="*/ 4814769 w 5171714"/>
              <a:gd name="connsiteY5" fmla="*/ 2126512 h 2126512"/>
              <a:gd name="connsiteX6" fmla="*/ 352654 w 5171714"/>
              <a:gd name="connsiteY6" fmla="*/ 2126512 h 2126512"/>
              <a:gd name="connsiteX7" fmla="*/ 0 w 5171714"/>
              <a:gd name="connsiteY7" fmla="*/ 1773858 h 2126512"/>
              <a:gd name="connsiteX8" fmla="*/ 0 w 5171714"/>
              <a:gd name="connsiteY8" fmla="*/ 267594 h 2126512"/>
              <a:gd name="connsiteX0" fmla="*/ 0 w 5171714"/>
              <a:gd name="connsiteY0" fmla="*/ 267594 h 2126512"/>
              <a:gd name="connsiteX1" fmla="*/ 193166 w 5171714"/>
              <a:gd name="connsiteY1" fmla="*/ 10633 h 2126512"/>
              <a:gd name="connsiteX2" fmla="*/ 5016787 w 5171714"/>
              <a:gd name="connsiteY2" fmla="*/ 0 h 2126512"/>
              <a:gd name="connsiteX3" fmla="*/ 5167423 w 5171714"/>
              <a:gd name="connsiteY3" fmla="*/ 299492 h 2126512"/>
              <a:gd name="connsiteX4" fmla="*/ 5167423 w 5171714"/>
              <a:gd name="connsiteY4" fmla="*/ 1773858 h 2126512"/>
              <a:gd name="connsiteX5" fmla="*/ 4814769 w 5171714"/>
              <a:gd name="connsiteY5" fmla="*/ 2126512 h 2126512"/>
              <a:gd name="connsiteX6" fmla="*/ 352654 w 5171714"/>
              <a:gd name="connsiteY6" fmla="*/ 2126512 h 2126512"/>
              <a:gd name="connsiteX7" fmla="*/ 0 w 5171714"/>
              <a:gd name="connsiteY7" fmla="*/ 1773858 h 2126512"/>
              <a:gd name="connsiteX8" fmla="*/ 0 w 5171714"/>
              <a:gd name="connsiteY8" fmla="*/ 267594 h 2126512"/>
              <a:gd name="connsiteX0" fmla="*/ 0 w 5171714"/>
              <a:gd name="connsiteY0" fmla="*/ 267594 h 2137144"/>
              <a:gd name="connsiteX1" fmla="*/ 193166 w 5171714"/>
              <a:gd name="connsiteY1" fmla="*/ 10633 h 2137144"/>
              <a:gd name="connsiteX2" fmla="*/ 5016787 w 5171714"/>
              <a:gd name="connsiteY2" fmla="*/ 0 h 2137144"/>
              <a:gd name="connsiteX3" fmla="*/ 5167423 w 5171714"/>
              <a:gd name="connsiteY3" fmla="*/ 299492 h 2137144"/>
              <a:gd name="connsiteX4" fmla="*/ 5167423 w 5171714"/>
              <a:gd name="connsiteY4" fmla="*/ 1773858 h 2137144"/>
              <a:gd name="connsiteX5" fmla="*/ 4814769 w 5171714"/>
              <a:gd name="connsiteY5" fmla="*/ 2126512 h 2137144"/>
              <a:gd name="connsiteX6" fmla="*/ 193166 w 5171714"/>
              <a:gd name="connsiteY6" fmla="*/ 2137144 h 2137144"/>
              <a:gd name="connsiteX7" fmla="*/ 0 w 5171714"/>
              <a:gd name="connsiteY7" fmla="*/ 1773858 h 2137144"/>
              <a:gd name="connsiteX8" fmla="*/ 0 w 5171714"/>
              <a:gd name="connsiteY8" fmla="*/ 267594 h 2137144"/>
              <a:gd name="connsiteX0" fmla="*/ 10632 w 5182346"/>
              <a:gd name="connsiteY0" fmla="*/ 267594 h 2137144"/>
              <a:gd name="connsiteX1" fmla="*/ 203798 w 5182346"/>
              <a:gd name="connsiteY1" fmla="*/ 10633 h 2137144"/>
              <a:gd name="connsiteX2" fmla="*/ 5027419 w 5182346"/>
              <a:gd name="connsiteY2" fmla="*/ 0 h 2137144"/>
              <a:gd name="connsiteX3" fmla="*/ 5178055 w 5182346"/>
              <a:gd name="connsiteY3" fmla="*/ 299492 h 2137144"/>
              <a:gd name="connsiteX4" fmla="*/ 5178055 w 5182346"/>
              <a:gd name="connsiteY4" fmla="*/ 1773858 h 2137144"/>
              <a:gd name="connsiteX5" fmla="*/ 4825401 w 5182346"/>
              <a:gd name="connsiteY5" fmla="*/ 2126512 h 2137144"/>
              <a:gd name="connsiteX6" fmla="*/ 203798 w 5182346"/>
              <a:gd name="connsiteY6" fmla="*/ 2137144 h 2137144"/>
              <a:gd name="connsiteX7" fmla="*/ 0 w 5182346"/>
              <a:gd name="connsiteY7" fmla="*/ 1890816 h 2137144"/>
              <a:gd name="connsiteX8" fmla="*/ 10632 w 5182346"/>
              <a:gd name="connsiteY8" fmla="*/ 267594 h 2137144"/>
              <a:gd name="connsiteX0" fmla="*/ 10632 w 5182346"/>
              <a:gd name="connsiteY0" fmla="*/ 267594 h 2137144"/>
              <a:gd name="connsiteX1" fmla="*/ 203798 w 5182346"/>
              <a:gd name="connsiteY1" fmla="*/ 10633 h 2137144"/>
              <a:gd name="connsiteX2" fmla="*/ 5027419 w 5182346"/>
              <a:gd name="connsiteY2" fmla="*/ 0 h 2137144"/>
              <a:gd name="connsiteX3" fmla="*/ 5178055 w 5182346"/>
              <a:gd name="connsiteY3" fmla="*/ 299492 h 2137144"/>
              <a:gd name="connsiteX4" fmla="*/ 5178055 w 5182346"/>
              <a:gd name="connsiteY4" fmla="*/ 1773858 h 2137144"/>
              <a:gd name="connsiteX5" fmla="*/ 5016787 w 5182346"/>
              <a:gd name="connsiteY5" fmla="*/ 2137144 h 2137144"/>
              <a:gd name="connsiteX6" fmla="*/ 203798 w 5182346"/>
              <a:gd name="connsiteY6" fmla="*/ 2137144 h 2137144"/>
              <a:gd name="connsiteX7" fmla="*/ 0 w 5182346"/>
              <a:gd name="connsiteY7" fmla="*/ 1890816 h 2137144"/>
              <a:gd name="connsiteX8" fmla="*/ 10632 w 5182346"/>
              <a:gd name="connsiteY8" fmla="*/ 267594 h 2137144"/>
              <a:gd name="connsiteX0" fmla="*/ 10632 w 5189514"/>
              <a:gd name="connsiteY0" fmla="*/ 267594 h 2137144"/>
              <a:gd name="connsiteX1" fmla="*/ 203798 w 5189514"/>
              <a:gd name="connsiteY1" fmla="*/ 10633 h 2137144"/>
              <a:gd name="connsiteX2" fmla="*/ 5027419 w 5189514"/>
              <a:gd name="connsiteY2" fmla="*/ 0 h 2137144"/>
              <a:gd name="connsiteX3" fmla="*/ 5178055 w 5189514"/>
              <a:gd name="connsiteY3" fmla="*/ 299492 h 2137144"/>
              <a:gd name="connsiteX4" fmla="*/ 5188688 w 5189514"/>
              <a:gd name="connsiteY4" fmla="*/ 1848286 h 2137144"/>
              <a:gd name="connsiteX5" fmla="*/ 5016787 w 5189514"/>
              <a:gd name="connsiteY5" fmla="*/ 2137144 h 2137144"/>
              <a:gd name="connsiteX6" fmla="*/ 203798 w 5189514"/>
              <a:gd name="connsiteY6" fmla="*/ 2137144 h 2137144"/>
              <a:gd name="connsiteX7" fmla="*/ 0 w 5189514"/>
              <a:gd name="connsiteY7" fmla="*/ 1890816 h 2137144"/>
              <a:gd name="connsiteX8" fmla="*/ 10632 w 5189514"/>
              <a:gd name="connsiteY8" fmla="*/ 267594 h 213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9514" h="2137144">
                <a:moveTo>
                  <a:pt x="10632" y="267594"/>
                </a:moveTo>
                <a:cubicBezTo>
                  <a:pt x="10632" y="72829"/>
                  <a:pt x="9033" y="10633"/>
                  <a:pt x="203798" y="10633"/>
                </a:cubicBezTo>
                <a:lnTo>
                  <a:pt x="5027419" y="0"/>
                </a:lnTo>
                <a:cubicBezTo>
                  <a:pt x="5222184" y="0"/>
                  <a:pt x="5178055" y="104727"/>
                  <a:pt x="5178055" y="299492"/>
                </a:cubicBezTo>
                <a:cubicBezTo>
                  <a:pt x="5181599" y="815757"/>
                  <a:pt x="5185144" y="1332021"/>
                  <a:pt x="5188688" y="1848286"/>
                </a:cubicBezTo>
                <a:cubicBezTo>
                  <a:pt x="5188688" y="2043051"/>
                  <a:pt x="5211552" y="2137144"/>
                  <a:pt x="5016787" y="2137144"/>
                </a:cubicBezTo>
                <a:lnTo>
                  <a:pt x="203798" y="2137144"/>
                </a:lnTo>
                <a:cubicBezTo>
                  <a:pt x="9033" y="2137144"/>
                  <a:pt x="0" y="2085581"/>
                  <a:pt x="0" y="1890816"/>
                </a:cubicBezTo>
                <a:lnTo>
                  <a:pt x="10632" y="267594"/>
                </a:lnTo>
                <a:close/>
              </a:path>
            </a:pathLst>
          </a:custGeom>
          <a:solidFill>
            <a:srgbClr val="2B2B2B"/>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70915" y="1950637"/>
            <a:ext cx="5893680" cy="1323439"/>
          </a:xfrm>
          <a:prstGeom prst="rect">
            <a:avLst/>
          </a:prstGeom>
          <a:noFill/>
        </p:spPr>
        <p:txBody>
          <a:bodyPr wrap="square" rtlCol="0">
            <a:spAutoFit/>
          </a:bodyPr>
          <a:lstStyle/>
          <a:p>
            <a:pPr lvl="0"/>
            <a:r>
              <a:rPr lang="en-US" altLang="zh-CN" sz="1600" dirty="0" smtClean="0">
                <a:solidFill>
                  <a:srgbClr val="DDDDDD"/>
                </a:solidFill>
              </a:rPr>
              <a:t>[</a:t>
            </a:r>
            <a:r>
              <a:rPr lang="en-US" altLang="zh-CN" sz="1600" dirty="0" err="1">
                <a:solidFill>
                  <a:srgbClr val="00B0F0"/>
                </a:solidFill>
              </a:rPr>
              <a:t>DllImport</a:t>
            </a:r>
            <a:r>
              <a:rPr lang="en-US" altLang="zh-CN" sz="1600" dirty="0">
                <a:solidFill>
                  <a:srgbClr val="DDDDDD"/>
                </a:solidFill>
              </a:rPr>
              <a:t>(</a:t>
            </a:r>
            <a:r>
              <a:rPr lang="en-US" altLang="zh-CN" sz="1600" dirty="0">
                <a:solidFill>
                  <a:schemeClr val="accent2">
                    <a:lumMod val="75000"/>
                  </a:schemeClr>
                </a:solidFill>
              </a:rPr>
              <a:t>"kernel32.dll"</a:t>
            </a:r>
            <a:r>
              <a:rPr lang="en-US" altLang="zh-CN" sz="1600" dirty="0">
                <a:solidFill>
                  <a:srgbClr val="DDDDDD"/>
                </a:solidFill>
              </a:rPr>
              <a:t>)]</a:t>
            </a:r>
            <a:endParaRPr lang="zh-CN" altLang="zh-CN" sz="1600" dirty="0">
              <a:solidFill>
                <a:srgbClr val="DDDDDD"/>
              </a:solidFill>
            </a:endParaRPr>
          </a:p>
          <a:p>
            <a:pPr lvl="0"/>
            <a:r>
              <a:rPr lang="en-US" altLang="zh-CN" sz="1600" dirty="0" smtClean="0">
                <a:solidFill>
                  <a:schemeClr val="accent1"/>
                </a:solidFill>
              </a:rPr>
              <a:t>private </a:t>
            </a:r>
            <a:r>
              <a:rPr lang="en-US" altLang="zh-CN" sz="1600" dirty="0">
                <a:solidFill>
                  <a:schemeClr val="accent1"/>
                </a:solidFill>
              </a:rPr>
              <a:t>extern static </a:t>
            </a:r>
            <a:r>
              <a:rPr lang="en-US" altLang="zh-CN" sz="1600" dirty="0" err="1">
                <a:solidFill>
                  <a:schemeClr val="accent1"/>
                </a:solidFill>
              </a:rPr>
              <a:t>bool</a:t>
            </a:r>
            <a:r>
              <a:rPr lang="en-US" altLang="zh-CN" sz="1600" dirty="0">
                <a:solidFill>
                  <a:schemeClr val="accent1"/>
                </a:solidFill>
              </a:rPr>
              <a:t> </a:t>
            </a:r>
            <a:r>
              <a:rPr lang="en-US" altLang="zh-CN" sz="1600" dirty="0" err="1" smtClean="0">
                <a:solidFill>
                  <a:srgbClr val="DDDDDD"/>
                </a:solidFill>
              </a:rPr>
              <a:t>QueryPerformanceCounter</a:t>
            </a:r>
            <a:r>
              <a:rPr lang="en-US" altLang="zh-CN" sz="1600" dirty="0" smtClean="0">
                <a:solidFill>
                  <a:srgbClr val="DDDDDD"/>
                </a:solidFill>
              </a:rPr>
              <a:t>(</a:t>
            </a:r>
            <a:r>
              <a:rPr lang="en-US" altLang="zh-CN" sz="1600" dirty="0" smtClean="0">
                <a:solidFill>
                  <a:schemeClr val="accent1"/>
                </a:solidFill>
              </a:rPr>
              <a:t>ref </a:t>
            </a:r>
            <a:r>
              <a:rPr lang="en-US" altLang="zh-CN" sz="1600" dirty="0">
                <a:solidFill>
                  <a:schemeClr val="accent1"/>
                </a:solidFill>
              </a:rPr>
              <a:t>long</a:t>
            </a:r>
            <a:r>
              <a:rPr lang="en-US" altLang="zh-CN" sz="1600" dirty="0">
                <a:solidFill>
                  <a:srgbClr val="FFCC00"/>
                </a:solidFill>
              </a:rPr>
              <a:t> </a:t>
            </a:r>
            <a:r>
              <a:rPr lang="en-US" altLang="zh-CN" sz="1600" dirty="0">
                <a:solidFill>
                  <a:srgbClr val="DDDDDD"/>
                </a:solidFill>
              </a:rPr>
              <a:t>x</a:t>
            </a:r>
            <a:r>
              <a:rPr lang="en-US" altLang="zh-CN" sz="1600" dirty="0" smtClean="0">
                <a:solidFill>
                  <a:srgbClr val="DDDDDD"/>
                </a:solidFill>
              </a:rPr>
              <a:t>);</a:t>
            </a:r>
          </a:p>
          <a:p>
            <a:pPr lvl="0"/>
            <a:endParaRPr lang="en-US" altLang="zh-CN" sz="1600" dirty="0">
              <a:solidFill>
                <a:srgbClr val="FFCC00"/>
              </a:solidFill>
            </a:endParaRPr>
          </a:p>
          <a:p>
            <a:pPr lvl="0"/>
            <a:r>
              <a:rPr lang="en-US" altLang="zh-CN" sz="1600" dirty="0" smtClean="0">
                <a:solidFill>
                  <a:srgbClr val="DDDDDD"/>
                </a:solidFill>
              </a:rPr>
              <a:t>[</a:t>
            </a:r>
            <a:r>
              <a:rPr lang="en-US" altLang="zh-CN" sz="1600" dirty="0" err="1">
                <a:solidFill>
                  <a:srgbClr val="00B0F0"/>
                </a:solidFill>
              </a:rPr>
              <a:t>DllImport</a:t>
            </a:r>
            <a:r>
              <a:rPr lang="en-US" altLang="zh-CN" sz="1600" dirty="0">
                <a:solidFill>
                  <a:srgbClr val="DDDDDD"/>
                </a:solidFill>
              </a:rPr>
              <a:t>(</a:t>
            </a:r>
            <a:r>
              <a:rPr lang="en-US" altLang="zh-CN" sz="1600" dirty="0">
                <a:solidFill>
                  <a:schemeClr val="accent2">
                    <a:lumMod val="75000"/>
                  </a:schemeClr>
                </a:solidFill>
              </a:rPr>
              <a:t>"kernel32.dll</a:t>
            </a:r>
            <a:r>
              <a:rPr lang="en-US" altLang="zh-CN" sz="1600" dirty="0" smtClean="0">
                <a:solidFill>
                  <a:schemeClr val="accent2">
                    <a:lumMod val="75000"/>
                  </a:schemeClr>
                </a:solidFill>
              </a:rPr>
              <a:t>"</a:t>
            </a:r>
            <a:r>
              <a:rPr lang="en-US" altLang="zh-CN" sz="1600" dirty="0" smtClean="0">
                <a:solidFill>
                  <a:srgbClr val="DDDDDD"/>
                </a:solidFill>
              </a:rPr>
              <a:t>)]</a:t>
            </a:r>
          </a:p>
          <a:p>
            <a:pPr lvl="0"/>
            <a:r>
              <a:rPr lang="en-US" altLang="zh-CN" sz="1600" dirty="0" smtClean="0">
                <a:solidFill>
                  <a:schemeClr val="accent1"/>
                </a:solidFill>
              </a:rPr>
              <a:t>private </a:t>
            </a:r>
            <a:r>
              <a:rPr lang="en-US" altLang="zh-CN" sz="1600" dirty="0">
                <a:solidFill>
                  <a:schemeClr val="accent1"/>
                </a:solidFill>
              </a:rPr>
              <a:t>extern static </a:t>
            </a:r>
            <a:r>
              <a:rPr lang="en-US" altLang="zh-CN" sz="1600" dirty="0" err="1">
                <a:solidFill>
                  <a:schemeClr val="accent1"/>
                </a:solidFill>
              </a:rPr>
              <a:t>bool</a:t>
            </a:r>
            <a:r>
              <a:rPr lang="en-US" altLang="zh-CN" sz="1600" dirty="0">
                <a:solidFill>
                  <a:schemeClr val="accent1"/>
                </a:solidFill>
              </a:rPr>
              <a:t> </a:t>
            </a:r>
            <a:r>
              <a:rPr lang="en-US" altLang="zh-CN" sz="1600" dirty="0" err="1">
                <a:solidFill>
                  <a:srgbClr val="DDDDDD"/>
                </a:solidFill>
              </a:rPr>
              <a:t>QueryPerformanceFrequency</a:t>
            </a:r>
            <a:r>
              <a:rPr lang="en-US" altLang="zh-CN" sz="1600" dirty="0">
                <a:solidFill>
                  <a:srgbClr val="DDDDDD"/>
                </a:solidFill>
              </a:rPr>
              <a:t>(</a:t>
            </a:r>
            <a:r>
              <a:rPr lang="en-US" altLang="zh-CN" sz="1600" dirty="0">
                <a:solidFill>
                  <a:schemeClr val="accent1"/>
                </a:solidFill>
              </a:rPr>
              <a:t>ref long</a:t>
            </a:r>
            <a:r>
              <a:rPr lang="en-US" altLang="zh-CN" sz="1600" dirty="0">
                <a:solidFill>
                  <a:srgbClr val="FFCC00"/>
                </a:solidFill>
              </a:rPr>
              <a:t> </a:t>
            </a:r>
            <a:r>
              <a:rPr lang="en-US" altLang="zh-CN" sz="1600" dirty="0">
                <a:solidFill>
                  <a:srgbClr val="DDDDDD"/>
                </a:solidFill>
              </a:rPr>
              <a:t>x</a:t>
            </a:r>
            <a:r>
              <a:rPr lang="en-US" altLang="zh-CN" sz="1600" dirty="0" smtClean="0">
                <a:solidFill>
                  <a:srgbClr val="DDDDDD"/>
                </a:solidFill>
              </a:rPr>
              <a:t>);</a:t>
            </a:r>
            <a:endParaRPr lang="zh-CN" altLang="en-US"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21" name="文本框 20"/>
          <p:cNvSpPr txBox="1"/>
          <p:nvPr/>
        </p:nvSpPr>
        <p:spPr>
          <a:xfrm>
            <a:off x="389414" y="3690008"/>
            <a:ext cx="6256682" cy="1908215"/>
          </a:xfrm>
          <a:prstGeom prst="rect">
            <a:avLst/>
          </a:prstGeom>
          <a:noFill/>
        </p:spPr>
        <p:txBody>
          <a:bodyPr wrap="square" rtlCol="0">
            <a:spAutoFit/>
          </a:bodyPr>
          <a:lstStyle/>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只需一句 </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声明</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即可将非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.NET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代码转化为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.NET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代码，之后便可像普通方法一样调用。</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endParaRPr lang="en-US" altLang="zh-CN"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ref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为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语言中表示 </a:t>
            </a:r>
            <a:r>
              <a:rPr lang="zh-CN" altLang="en-US"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引用</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的关键字，通过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ref/out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关键字与变量类型组合，可以实现 </a:t>
            </a:r>
            <a:r>
              <a:rPr lang="zh-CN" altLang="en-US"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值类型的值传递</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zh-CN" altLang="en-US"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值类型的引用传递</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zh-CN" altLang="en-US"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引用类型的值传递</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zh-CN" altLang="en-US"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引用类型的引用传递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zh-CN" altLang="en-US"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27146360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项目开发流程</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661720"/>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本机代码调用</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日志模型</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Gungsuh" panose="02030600000101010101" pitchFamily="18" charset="-127"/>
                <a:cs typeface="Segoe UI Black" panose="020B0A02040204020203" pitchFamily="34" charset="0"/>
              </a:rPr>
              <a:t>Everything is .NET</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教材必备的 </a:t>
            </a:r>
            <a:r>
              <a:rPr lang="en-US" altLang="zh-CN"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Swap </a:t>
            </a:r>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方法</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3" name="圆角矩形 2"/>
          <p:cNvSpPr/>
          <p:nvPr/>
        </p:nvSpPr>
        <p:spPr>
          <a:xfrm>
            <a:off x="505627" y="1753112"/>
            <a:ext cx="6214150" cy="1723735"/>
          </a:xfrm>
          <a:custGeom>
            <a:avLst/>
            <a:gdLst>
              <a:gd name="connsiteX0" fmla="*/ 0 w 5167423"/>
              <a:gd name="connsiteY0" fmla="*/ 352654 h 2115879"/>
              <a:gd name="connsiteX1" fmla="*/ 352654 w 5167423"/>
              <a:gd name="connsiteY1" fmla="*/ 0 h 2115879"/>
              <a:gd name="connsiteX2" fmla="*/ 4814769 w 5167423"/>
              <a:gd name="connsiteY2" fmla="*/ 0 h 2115879"/>
              <a:gd name="connsiteX3" fmla="*/ 5167423 w 5167423"/>
              <a:gd name="connsiteY3" fmla="*/ 352654 h 2115879"/>
              <a:gd name="connsiteX4" fmla="*/ 5167423 w 5167423"/>
              <a:gd name="connsiteY4" fmla="*/ 1763225 h 2115879"/>
              <a:gd name="connsiteX5" fmla="*/ 4814769 w 5167423"/>
              <a:gd name="connsiteY5" fmla="*/ 2115879 h 2115879"/>
              <a:gd name="connsiteX6" fmla="*/ 352654 w 5167423"/>
              <a:gd name="connsiteY6" fmla="*/ 2115879 h 2115879"/>
              <a:gd name="connsiteX7" fmla="*/ 0 w 5167423"/>
              <a:gd name="connsiteY7" fmla="*/ 1763225 h 2115879"/>
              <a:gd name="connsiteX8" fmla="*/ 0 w 5167423"/>
              <a:gd name="connsiteY8" fmla="*/ 352654 h 2115879"/>
              <a:gd name="connsiteX0" fmla="*/ 0 w 5167423"/>
              <a:gd name="connsiteY0" fmla="*/ 352654 h 2115879"/>
              <a:gd name="connsiteX1" fmla="*/ 193166 w 5167423"/>
              <a:gd name="connsiteY1" fmla="*/ 0 h 2115879"/>
              <a:gd name="connsiteX2" fmla="*/ 4814769 w 5167423"/>
              <a:gd name="connsiteY2" fmla="*/ 0 h 2115879"/>
              <a:gd name="connsiteX3" fmla="*/ 5167423 w 5167423"/>
              <a:gd name="connsiteY3" fmla="*/ 352654 h 2115879"/>
              <a:gd name="connsiteX4" fmla="*/ 5167423 w 5167423"/>
              <a:gd name="connsiteY4" fmla="*/ 1763225 h 2115879"/>
              <a:gd name="connsiteX5" fmla="*/ 4814769 w 5167423"/>
              <a:gd name="connsiteY5" fmla="*/ 2115879 h 2115879"/>
              <a:gd name="connsiteX6" fmla="*/ 352654 w 5167423"/>
              <a:gd name="connsiteY6" fmla="*/ 2115879 h 2115879"/>
              <a:gd name="connsiteX7" fmla="*/ 0 w 5167423"/>
              <a:gd name="connsiteY7" fmla="*/ 1763225 h 2115879"/>
              <a:gd name="connsiteX8" fmla="*/ 0 w 5167423"/>
              <a:gd name="connsiteY8" fmla="*/ 352654 h 2115879"/>
              <a:gd name="connsiteX0" fmla="*/ 0 w 5167423"/>
              <a:gd name="connsiteY0" fmla="*/ 256961 h 2115879"/>
              <a:gd name="connsiteX1" fmla="*/ 193166 w 5167423"/>
              <a:gd name="connsiteY1" fmla="*/ 0 h 2115879"/>
              <a:gd name="connsiteX2" fmla="*/ 4814769 w 5167423"/>
              <a:gd name="connsiteY2" fmla="*/ 0 h 2115879"/>
              <a:gd name="connsiteX3" fmla="*/ 5167423 w 5167423"/>
              <a:gd name="connsiteY3" fmla="*/ 352654 h 2115879"/>
              <a:gd name="connsiteX4" fmla="*/ 5167423 w 5167423"/>
              <a:gd name="connsiteY4" fmla="*/ 1763225 h 2115879"/>
              <a:gd name="connsiteX5" fmla="*/ 4814769 w 5167423"/>
              <a:gd name="connsiteY5" fmla="*/ 2115879 h 2115879"/>
              <a:gd name="connsiteX6" fmla="*/ 352654 w 5167423"/>
              <a:gd name="connsiteY6" fmla="*/ 2115879 h 2115879"/>
              <a:gd name="connsiteX7" fmla="*/ 0 w 5167423"/>
              <a:gd name="connsiteY7" fmla="*/ 1763225 h 2115879"/>
              <a:gd name="connsiteX8" fmla="*/ 0 w 5167423"/>
              <a:gd name="connsiteY8" fmla="*/ 256961 h 2115879"/>
              <a:gd name="connsiteX0" fmla="*/ 0 w 5171714"/>
              <a:gd name="connsiteY0" fmla="*/ 267594 h 2126512"/>
              <a:gd name="connsiteX1" fmla="*/ 193166 w 5171714"/>
              <a:gd name="connsiteY1" fmla="*/ 10633 h 2126512"/>
              <a:gd name="connsiteX2" fmla="*/ 5016787 w 5171714"/>
              <a:gd name="connsiteY2" fmla="*/ 0 h 2126512"/>
              <a:gd name="connsiteX3" fmla="*/ 5167423 w 5171714"/>
              <a:gd name="connsiteY3" fmla="*/ 363287 h 2126512"/>
              <a:gd name="connsiteX4" fmla="*/ 5167423 w 5171714"/>
              <a:gd name="connsiteY4" fmla="*/ 1773858 h 2126512"/>
              <a:gd name="connsiteX5" fmla="*/ 4814769 w 5171714"/>
              <a:gd name="connsiteY5" fmla="*/ 2126512 h 2126512"/>
              <a:gd name="connsiteX6" fmla="*/ 352654 w 5171714"/>
              <a:gd name="connsiteY6" fmla="*/ 2126512 h 2126512"/>
              <a:gd name="connsiteX7" fmla="*/ 0 w 5171714"/>
              <a:gd name="connsiteY7" fmla="*/ 1773858 h 2126512"/>
              <a:gd name="connsiteX8" fmla="*/ 0 w 5171714"/>
              <a:gd name="connsiteY8" fmla="*/ 267594 h 2126512"/>
              <a:gd name="connsiteX0" fmla="*/ 0 w 5171714"/>
              <a:gd name="connsiteY0" fmla="*/ 267594 h 2126512"/>
              <a:gd name="connsiteX1" fmla="*/ 193166 w 5171714"/>
              <a:gd name="connsiteY1" fmla="*/ 10633 h 2126512"/>
              <a:gd name="connsiteX2" fmla="*/ 5016787 w 5171714"/>
              <a:gd name="connsiteY2" fmla="*/ 0 h 2126512"/>
              <a:gd name="connsiteX3" fmla="*/ 5167423 w 5171714"/>
              <a:gd name="connsiteY3" fmla="*/ 299492 h 2126512"/>
              <a:gd name="connsiteX4" fmla="*/ 5167423 w 5171714"/>
              <a:gd name="connsiteY4" fmla="*/ 1773858 h 2126512"/>
              <a:gd name="connsiteX5" fmla="*/ 4814769 w 5171714"/>
              <a:gd name="connsiteY5" fmla="*/ 2126512 h 2126512"/>
              <a:gd name="connsiteX6" fmla="*/ 352654 w 5171714"/>
              <a:gd name="connsiteY6" fmla="*/ 2126512 h 2126512"/>
              <a:gd name="connsiteX7" fmla="*/ 0 w 5171714"/>
              <a:gd name="connsiteY7" fmla="*/ 1773858 h 2126512"/>
              <a:gd name="connsiteX8" fmla="*/ 0 w 5171714"/>
              <a:gd name="connsiteY8" fmla="*/ 267594 h 2126512"/>
              <a:gd name="connsiteX0" fmla="*/ 0 w 5171714"/>
              <a:gd name="connsiteY0" fmla="*/ 267594 h 2137144"/>
              <a:gd name="connsiteX1" fmla="*/ 193166 w 5171714"/>
              <a:gd name="connsiteY1" fmla="*/ 10633 h 2137144"/>
              <a:gd name="connsiteX2" fmla="*/ 5016787 w 5171714"/>
              <a:gd name="connsiteY2" fmla="*/ 0 h 2137144"/>
              <a:gd name="connsiteX3" fmla="*/ 5167423 w 5171714"/>
              <a:gd name="connsiteY3" fmla="*/ 299492 h 2137144"/>
              <a:gd name="connsiteX4" fmla="*/ 5167423 w 5171714"/>
              <a:gd name="connsiteY4" fmla="*/ 1773858 h 2137144"/>
              <a:gd name="connsiteX5" fmla="*/ 4814769 w 5171714"/>
              <a:gd name="connsiteY5" fmla="*/ 2126512 h 2137144"/>
              <a:gd name="connsiteX6" fmla="*/ 193166 w 5171714"/>
              <a:gd name="connsiteY6" fmla="*/ 2137144 h 2137144"/>
              <a:gd name="connsiteX7" fmla="*/ 0 w 5171714"/>
              <a:gd name="connsiteY7" fmla="*/ 1773858 h 2137144"/>
              <a:gd name="connsiteX8" fmla="*/ 0 w 5171714"/>
              <a:gd name="connsiteY8" fmla="*/ 267594 h 2137144"/>
              <a:gd name="connsiteX0" fmla="*/ 10632 w 5182346"/>
              <a:gd name="connsiteY0" fmla="*/ 267594 h 2137144"/>
              <a:gd name="connsiteX1" fmla="*/ 203798 w 5182346"/>
              <a:gd name="connsiteY1" fmla="*/ 10633 h 2137144"/>
              <a:gd name="connsiteX2" fmla="*/ 5027419 w 5182346"/>
              <a:gd name="connsiteY2" fmla="*/ 0 h 2137144"/>
              <a:gd name="connsiteX3" fmla="*/ 5178055 w 5182346"/>
              <a:gd name="connsiteY3" fmla="*/ 299492 h 2137144"/>
              <a:gd name="connsiteX4" fmla="*/ 5178055 w 5182346"/>
              <a:gd name="connsiteY4" fmla="*/ 1773858 h 2137144"/>
              <a:gd name="connsiteX5" fmla="*/ 4825401 w 5182346"/>
              <a:gd name="connsiteY5" fmla="*/ 2126512 h 2137144"/>
              <a:gd name="connsiteX6" fmla="*/ 203798 w 5182346"/>
              <a:gd name="connsiteY6" fmla="*/ 2137144 h 2137144"/>
              <a:gd name="connsiteX7" fmla="*/ 0 w 5182346"/>
              <a:gd name="connsiteY7" fmla="*/ 1890816 h 2137144"/>
              <a:gd name="connsiteX8" fmla="*/ 10632 w 5182346"/>
              <a:gd name="connsiteY8" fmla="*/ 267594 h 2137144"/>
              <a:gd name="connsiteX0" fmla="*/ 10632 w 5182346"/>
              <a:gd name="connsiteY0" fmla="*/ 267594 h 2137144"/>
              <a:gd name="connsiteX1" fmla="*/ 203798 w 5182346"/>
              <a:gd name="connsiteY1" fmla="*/ 10633 h 2137144"/>
              <a:gd name="connsiteX2" fmla="*/ 5027419 w 5182346"/>
              <a:gd name="connsiteY2" fmla="*/ 0 h 2137144"/>
              <a:gd name="connsiteX3" fmla="*/ 5178055 w 5182346"/>
              <a:gd name="connsiteY3" fmla="*/ 299492 h 2137144"/>
              <a:gd name="connsiteX4" fmla="*/ 5178055 w 5182346"/>
              <a:gd name="connsiteY4" fmla="*/ 1773858 h 2137144"/>
              <a:gd name="connsiteX5" fmla="*/ 5016787 w 5182346"/>
              <a:gd name="connsiteY5" fmla="*/ 2137144 h 2137144"/>
              <a:gd name="connsiteX6" fmla="*/ 203798 w 5182346"/>
              <a:gd name="connsiteY6" fmla="*/ 2137144 h 2137144"/>
              <a:gd name="connsiteX7" fmla="*/ 0 w 5182346"/>
              <a:gd name="connsiteY7" fmla="*/ 1890816 h 2137144"/>
              <a:gd name="connsiteX8" fmla="*/ 10632 w 5182346"/>
              <a:gd name="connsiteY8" fmla="*/ 267594 h 2137144"/>
              <a:gd name="connsiteX0" fmla="*/ 10632 w 5189514"/>
              <a:gd name="connsiteY0" fmla="*/ 267594 h 2137144"/>
              <a:gd name="connsiteX1" fmla="*/ 203798 w 5189514"/>
              <a:gd name="connsiteY1" fmla="*/ 10633 h 2137144"/>
              <a:gd name="connsiteX2" fmla="*/ 5027419 w 5189514"/>
              <a:gd name="connsiteY2" fmla="*/ 0 h 2137144"/>
              <a:gd name="connsiteX3" fmla="*/ 5178055 w 5189514"/>
              <a:gd name="connsiteY3" fmla="*/ 299492 h 2137144"/>
              <a:gd name="connsiteX4" fmla="*/ 5188688 w 5189514"/>
              <a:gd name="connsiteY4" fmla="*/ 1848286 h 2137144"/>
              <a:gd name="connsiteX5" fmla="*/ 5016787 w 5189514"/>
              <a:gd name="connsiteY5" fmla="*/ 2137144 h 2137144"/>
              <a:gd name="connsiteX6" fmla="*/ 203798 w 5189514"/>
              <a:gd name="connsiteY6" fmla="*/ 2137144 h 2137144"/>
              <a:gd name="connsiteX7" fmla="*/ 0 w 5189514"/>
              <a:gd name="connsiteY7" fmla="*/ 1890816 h 2137144"/>
              <a:gd name="connsiteX8" fmla="*/ 10632 w 5189514"/>
              <a:gd name="connsiteY8" fmla="*/ 267594 h 213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9514" h="2137144">
                <a:moveTo>
                  <a:pt x="10632" y="267594"/>
                </a:moveTo>
                <a:cubicBezTo>
                  <a:pt x="10632" y="72829"/>
                  <a:pt x="9033" y="10633"/>
                  <a:pt x="203798" y="10633"/>
                </a:cubicBezTo>
                <a:lnTo>
                  <a:pt x="5027419" y="0"/>
                </a:lnTo>
                <a:cubicBezTo>
                  <a:pt x="5222184" y="0"/>
                  <a:pt x="5178055" y="104727"/>
                  <a:pt x="5178055" y="299492"/>
                </a:cubicBezTo>
                <a:cubicBezTo>
                  <a:pt x="5181599" y="815757"/>
                  <a:pt x="5185144" y="1332021"/>
                  <a:pt x="5188688" y="1848286"/>
                </a:cubicBezTo>
                <a:cubicBezTo>
                  <a:pt x="5188688" y="2043051"/>
                  <a:pt x="5211552" y="2137144"/>
                  <a:pt x="5016787" y="2137144"/>
                </a:cubicBezTo>
                <a:lnTo>
                  <a:pt x="203798" y="2137144"/>
                </a:lnTo>
                <a:cubicBezTo>
                  <a:pt x="9033" y="2137144"/>
                  <a:pt x="0" y="2085581"/>
                  <a:pt x="0" y="1890816"/>
                </a:cubicBezTo>
                <a:lnTo>
                  <a:pt x="10632" y="267594"/>
                </a:lnTo>
                <a:close/>
              </a:path>
            </a:pathLst>
          </a:custGeom>
          <a:solidFill>
            <a:srgbClr val="2B2B2B"/>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13447" y="1832756"/>
            <a:ext cx="5893680" cy="1569660"/>
          </a:xfrm>
          <a:prstGeom prst="rect">
            <a:avLst/>
          </a:prstGeom>
          <a:noFill/>
        </p:spPr>
        <p:txBody>
          <a:bodyPr wrap="square" rtlCol="0">
            <a:spAutoFit/>
          </a:bodyPr>
          <a:lstStyle/>
          <a:p>
            <a:r>
              <a:rPr lang="en-US" altLang="zh-CN" sz="1600" dirty="0">
                <a:solidFill>
                  <a:schemeClr val="accent1"/>
                </a:solidFill>
              </a:rPr>
              <a:t>void</a:t>
            </a:r>
            <a:r>
              <a:rPr lang="en-US" altLang="zh-CN" sz="1600" dirty="0">
                <a:solidFill>
                  <a:srgbClr val="DDDDDD"/>
                </a:solidFill>
              </a:rPr>
              <a:t> </a:t>
            </a:r>
            <a:r>
              <a:rPr lang="en-US" altLang="zh-CN" sz="1600" dirty="0" smtClean="0">
                <a:solidFill>
                  <a:srgbClr val="DDDDDD"/>
                </a:solidFill>
              </a:rPr>
              <a:t>Swap(</a:t>
            </a:r>
            <a:r>
              <a:rPr lang="en-US" altLang="zh-CN" sz="1600" dirty="0" smtClean="0">
                <a:solidFill>
                  <a:schemeClr val="accent1"/>
                </a:solidFill>
              </a:rPr>
              <a:t>ref int</a:t>
            </a:r>
            <a:r>
              <a:rPr lang="en-US" altLang="zh-CN" sz="1600" dirty="0" smtClean="0">
                <a:solidFill>
                  <a:srgbClr val="DDDDDD"/>
                </a:solidFill>
              </a:rPr>
              <a:t> </a:t>
            </a:r>
            <a:r>
              <a:rPr lang="en-US" altLang="zh-CN" sz="1600" dirty="0">
                <a:solidFill>
                  <a:srgbClr val="DDDDDD"/>
                </a:solidFill>
              </a:rPr>
              <a:t>a, </a:t>
            </a:r>
            <a:r>
              <a:rPr lang="en-US" altLang="zh-CN" sz="1600" dirty="0" smtClean="0">
                <a:solidFill>
                  <a:schemeClr val="accent1"/>
                </a:solidFill>
              </a:rPr>
              <a:t>ref int</a:t>
            </a:r>
            <a:r>
              <a:rPr lang="en-US" altLang="zh-CN" sz="1600" dirty="0" smtClean="0">
                <a:solidFill>
                  <a:srgbClr val="DDDDDD"/>
                </a:solidFill>
              </a:rPr>
              <a:t> </a:t>
            </a:r>
            <a:r>
              <a:rPr lang="en-US" altLang="zh-CN" sz="1600" dirty="0">
                <a:solidFill>
                  <a:srgbClr val="DDDDDD"/>
                </a:solidFill>
              </a:rPr>
              <a:t>b)</a:t>
            </a:r>
          </a:p>
          <a:p>
            <a:r>
              <a:rPr lang="en-US" altLang="zh-CN" sz="1600" dirty="0" smtClean="0">
                <a:solidFill>
                  <a:srgbClr val="DDDDDD"/>
                </a:solidFill>
              </a:rPr>
              <a:t>{</a:t>
            </a:r>
            <a:endParaRPr lang="en-US" altLang="zh-CN" sz="1600" dirty="0">
              <a:solidFill>
                <a:srgbClr val="DDDDDD"/>
              </a:solidFill>
            </a:endParaRPr>
          </a:p>
          <a:p>
            <a:r>
              <a:rPr lang="en-US" altLang="zh-CN" sz="1600" dirty="0">
                <a:solidFill>
                  <a:srgbClr val="DDDDDD"/>
                </a:solidFill>
              </a:rPr>
              <a:t>    </a:t>
            </a:r>
            <a:r>
              <a:rPr lang="en-US" altLang="zh-CN" sz="1600" dirty="0" smtClean="0">
                <a:solidFill>
                  <a:srgbClr val="DDDDDD"/>
                </a:solidFill>
              </a:rPr>
              <a:t>a </a:t>
            </a:r>
            <a:r>
              <a:rPr lang="en-US" altLang="zh-CN" sz="1600" dirty="0">
                <a:solidFill>
                  <a:srgbClr val="DDDDDD"/>
                </a:solidFill>
              </a:rPr>
              <a:t>= a ^ b;</a:t>
            </a:r>
          </a:p>
          <a:p>
            <a:r>
              <a:rPr lang="en-US" altLang="zh-CN" sz="1600" dirty="0">
                <a:solidFill>
                  <a:srgbClr val="DDDDDD"/>
                </a:solidFill>
              </a:rPr>
              <a:t>    </a:t>
            </a:r>
            <a:r>
              <a:rPr lang="en-US" altLang="zh-CN" sz="1600" dirty="0" smtClean="0">
                <a:solidFill>
                  <a:srgbClr val="DDDDDD"/>
                </a:solidFill>
              </a:rPr>
              <a:t>b </a:t>
            </a:r>
            <a:r>
              <a:rPr lang="en-US" altLang="zh-CN" sz="1600" dirty="0">
                <a:solidFill>
                  <a:srgbClr val="DDDDDD"/>
                </a:solidFill>
              </a:rPr>
              <a:t>= b ^ a;</a:t>
            </a:r>
          </a:p>
          <a:p>
            <a:r>
              <a:rPr lang="en-US" altLang="zh-CN" sz="1600" dirty="0">
                <a:solidFill>
                  <a:srgbClr val="DDDDDD"/>
                </a:solidFill>
              </a:rPr>
              <a:t>    </a:t>
            </a:r>
            <a:r>
              <a:rPr lang="en-US" altLang="zh-CN" sz="1600" dirty="0" smtClean="0">
                <a:solidFill>
                  <a:srgbClr val="DDDDDD"/>
                </a:solidFill>
              </a:rPr>
              <a:t>a </a:t>
            </a:r>
            <a:r>
              <a:rPr lang="en-US" altLang="zh-CN" sz="1600" dirty="0">
                <a:solidFill>
                  <a:srgbClr val="DDDDDD"/>
                </a:solidFill>
              </a:rPr>
              <a:t>= a ^ b;</a:t>
            </a:r>
          </a:p>
          <a:p>
            <a:r>
              <a:rPr lang="en-US" altLang="zh-CN" sz="1600" dirty="0" smtClean="0">
                <a:solidFill>
                  <a:srgbClr val="DDDDDD"/>
                </a:solidFill>
              </a:rPr>
              <a:t>}</a:t>
            </a:r>
            <a:endParaRPr lang="zh-CN" altLang="en-US"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21" name="文本框 20"/>
          <p:cNvSpPr txBox="1"/>
          <p:nvPr/>
        </p:nvSpPr>
        <p:spPr>
          <a:xfrm>
            <a:off x="308416" y="3690008"/>
            <a:ext cx="6256682" cy="2231380"/>
          </a:xfrm>
          <a:prstGeom prst="rect">
            <a:avLst/>
          </a:prstGeom>
          <a:noFill/>
        </p:spPr>
        <p:txBody>
          <a:bodyPr wrap="square" rtlCol="0">
            <a:spAutoFit/>
          </a:bodyPr>
          <a:lstStyle/>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若为 </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值传递</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，不论参数为值类型或引用类型，直接对参数本身的赋值语句将无法在函数外产生任何效果。</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像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Java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既没有指针又只有值传递只能通过额外的封装类（比如数组）来实现变量交换的函数。</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原生支持指针，需要在编译命令中加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-unsafe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或在代码中使用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unsafe {}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语句块。但是即便支持也非常不推荐。</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3428809519"/>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a:solidFill>
                  <a:srgbClr val="DDDDDD"/>
                </a:solidFill>
                <a:latin typeface="汉仪菱心体简" panose="02010609000101010101" pitchFamily="49" charset="-122"/>
                <a:ea typeface="汉仪菱心体简" panose="02010609000101010101" pitchFamily="49" charset="-122"/>
              </a:rPr>
              <a:t>项目开发流程</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508659" cy="661720"/>
          </a:xfrm>
          <a:prstGeom prst="rect">
            <a:avLst/>
          </a:prstGeom>
          <a:noFill/>
        </p:spPr>
        <p:txBody>
          <a:bodyPr wrap="square" rtlCol="0">
            <a:spAutoFit/>
          </a:bodyPr>
          <a:lstStyle/>
          <a:p>
            <a:pPr>
              <a:spcBef>
                <a:spcPts val="600"/>
              </a:spcBef>
            </a:pP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日志模型</a:t>
            </a:r>
            <a:endPar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95098" y="829039"/>
            <a:ext cx="1508660" cy="338554"/>
          </a:xfrm>
          <a:prstGeom prst="rect">
            <a:avLst/>
          </a:prstGeom>
          <a:noFill/>
        </p:spPr>
        <p:txBody>
          <a:bodyPr wrap="square" rtlCol="0">
            <a:spAutoFit/>
          </a:bodyPr>
          <a:lstStyle/>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本机代码调用</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3952238986"/>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1.66667E-6 3.7037E-7 L -0.00035 -0.04514 " pathEditMode="relative" rAng="0" ptsTypes="AA">
                                      <p:cBhvr>
                                        <p:cTn id="6" dur="500" fill="hold"/>
                                        <p:tgtEl>
                                          <p:spTgt spid="7"/>
                                        </p:tgtEl>
                                        <p:attrNameLst>
                                          <p:attrName>ppt_x</p:attrName>
                                          <p:attrName>ppt_y</p:attrName>
                                        </p:attrNameLst>
                                      </p:cBhvr>
                                      <p:rCtr x="-17" y="-2269"/>
                                    </p:animMotion>
                                  </p:childTnLst>
                                </p:cTn>
                              </p:par>
                              <p:par>
                                <p:cTn id="7" presetID="64" presetClass="path" presetSubtype="0" accel="50000" decel="50000" fill="hold" grpId="0" nodeType="withEffect">
                                  <p:stCondLst>
                                    <p:cond delay="0"/>
                                  </p:stCondLst>
                                  <p:childTnLst>
                                    <p:animMotion origin="layout" path="M 1.66667E-6 4.07407E-6 L -0.00035 -0.04514 " pathEditMode="relative" rAng="0" ptsTypes="AA">
                                      <p:cBhvr>
                                        <p:cTn id="8" dur="500" fill="hold"/>
                                        <p:tgtEl>
                                          <p:spTgt spid="13"/>
                                        </p:tgtEl>
                                        <p:attrNameLst>
                                          <p:attrName>ppt_x</p:attrName>
                                          <p:attrName>ppt_y</p:attrName>
                                        </p:attrNameLst>
                                      </p:cBhvr>
                                      <p:rCtr x="-17" y="-2269"/>
                                    </p:animMotion>
                                  </p:childTnLst>
                                </p:cTn>
                              </p:par>
                              <p:par>
                                <p:cTn id="9" presetID="10" presetClass="exit" presetSubtype="0" fill="hold" grpId="1" nodeType="withEffect">
                                  <p:stCondLst>
                                    <p:cond delay="0"/>
                                  </p:stCondLst>
                                  <p:childTnLst>
                                    <p:animEffect transition="out" filter="fade">
                                      <p:cBhvr>
                                        <p:cTn id="10" dur="250"/>
                                        <p:tgtEl>
                                          <p:spTgt spid="13"/>
                                        </p:tgtEl>
                                      </p:cBhvr>
                                    </p:animEffect>
                                    <p:set>
                                      <p:cBhvr>
                                        <p:cTn id="11"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3"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项目开发流程</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338554"/>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日志模型</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Gungsuh" panose="02030600000101010101" pitchFamily="18" charset="-127"/>
                <a:cs typeface="Segoe UI Black" panose="020B0A02040204020203" pitchFamily="34" charset="0"/>
              </a:rPr>
              <a:t>JSON </a:t>
            </a:r>
            <a:r>
              <a:rPr lang="en-US" altLang="zh-CN"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rPr>
              <a:t>is I</a:t>
            </a:r>
            <a:r>
              <a:rPr lang="en-US" altLang="zh-CN" sz="2800" b="1" dirty="0" smtClean="0">
                <a:solidFill>
                  <a:srgbClr val="DDDDDD"/>
                </a:solidFill>
                <a:latin typeface="Berlin Sans FB Demi" panose="020E0802020502020306" pitchFamily="34" charset="0"/>
                <a:ea typeface="Gungsuh" panose="02030600000101010101" pitchFamily="18" charset="-127"/>
                <a:cs typeface="Segoe UI Black" panose="020B0A02040204020203" pitchFamily="34" charset="0"/>
              </a:rPr>
              <a:t>nvincible </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万能存储格式 </a:t>
            </a:r>
            <a:r>
              <a:rPr lang="en-US" altLang="zh-CN"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 JSON</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pic>
        <p:nvPicPr>
          <p:cNvPr id="6" name="图片 5"/>
          <p:cNvPicPr>
            <a:picLocks noChangeAspect="1"/>
          </p:cNvPicPr>
          <p:nvPr/>
        </p:nvPicPr>
        <p:blipFill>
          <a:blip r:embed="rId2"/>
          <a:stretch>
            <a:fillRect/>
          </a:stretch>
        </p:blipFill>
        <p:spPr>
          <a:xfrm>
            <a:off x="516257" y="1539951"/>
            <a:ext cx="6174575" cy="4355882"/>
          </a:xfrm>
          <a:prstGeom prst="rect">
            <a:avLst/>
          </a:prstGeom>
        </p:spPr>
      </p:pic>
    </p:spTree>
    <p:extLst>
      <p:ext uri="{BB962C8B-B14F-4D97-AF65-F5344CB8AC3E}">
        <p14:creationId xmlns:p14="http://schemas.microsoft.com/office/powerpoint/2010/main" val="40644031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项目开发流程</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338554"/>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日志模型</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Gungsuh" panose="02030600000101010101" pitchFamily="18" charset="-127"/>
                <a:cs typeface="Segoe UI Black" panose="020B0A02040204020203" pitchFamily="34" charset="0"/>
              </a:rPr>
              <a:t>JSON </a:t>
            </a:r>
            <a:r>
              <a:rPr lang="en-US" altLang="zh-CN"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rPr>
              <a:t>is I</a:t>
            </a:r>
            <a:r>
              <a:rPr lang="en-US" altLang="zh-CN" sz="2800" b="1" dirty="0" smtClean="0">
                <a:solidFill>
                  <a:srgbClr val="DDDDDD"/>
                </a:solidFill>
                <a:latin typeface="Berlin Sans FB Demi" panose="020E0802020502020306" pitchFamily="34" charset="0"/>
                <a:ea typeface="Gungsuh" panose="02030600000101010101" pitchFamily="18" charset="-127"/>
                <a:cs typeface="Segoe UI Black" panose="020B0A02040204020203" pitchFamily="34" charset="0"/>
              </a:rPr>
              <a:t>nvincible </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万能存储格式 </a:t>
            </a:r>
            <a:r>
              <a:rPr lang="en-US" altLang="zh-CN"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 JSON</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1" name="文本框 10"/>
          <p:cNvSpPr txBox="1"/>
          <p:nvPr/>
        </p:nvSpPr>
        <p:spPr>
          <a:xfrm>
            <a:off x="516258" y="1647672"/>
            <a:ext cx="6256682" cy="3400931"/>
          </a:xfrm>
          <a:prstGeom prst="rect">
            <a:avLst/>
          </a:prstGeom>
          <a:noFill/>
        </p:spPr>
        <p:txBody>
          <a:bodyPr wrap="square" rtlCol="0">
            <a:spAutoFit/>
          </a:bodyPr>
          <a:lstStyle/>
          <a:p>
            <a:pPr>
              <a:spcBef>
                <a:spcPts val="600"/>
              </a:spcBef>
            </a:pPr>
            <a:r>
              <a:rPr lang="en-US" altLang="zh-CN"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JavaScript </a:t>
            </a:r>
            <a:r>
              <a:rPr lang="en-US" altLang="zh-CN" sz="2000" b="1" dirty="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Object </a:t>
            </a:r>
            <a:r>
              <a:rPr lang="en-US" altLang="zh-CN"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Notation </a:t>
            </a:r>
            <a:r>
              <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，一</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种轻量级</a:t>
            </a:r>
            <a:r>
              <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的数据交换语言，</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以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JavaScript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语言特性为</a:t>
            </a:r>
            <a:r>
              <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基础</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，易于阅读，且 </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冗余度低</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，节约存储空间和传输时间。现有的所有语言基本都具有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JSON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的支持库，方便不同程序（尤其是客户端和服务器）之间的数据交换。</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endParaRPr lang="en-US" altLang="zh-CN" sz="2000" b="1"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JSON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虽然以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JavaScript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语言为设计基础，但本身并非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JavaScript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语言的合法语句，调用时依然需要解析。</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html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和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xml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语言由于采用了 </a:t>
            </a:r>
            <a:r>
              <a:rPr lang="zh-CN" altLang="en-US"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对称标签</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，以及大于小于符号、等于号和双引号作为标识符，故具有大量冗余度，对于空间或时间敏感的领域往往代价较高，在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Web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服务中已大量被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JSON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取代。</a:t>
            </a:r>
            <a:endParaRPr lang="en-US" altLang="zh-CN" sz="1600"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1031656439"/>
      </p:ext>
    </p:extLst>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核心功能及技术</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3247043"/>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响应式布局</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输入</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控件校验</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二位</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一体</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双协议并行</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客户端多拨</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路由跳</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数记录</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实时信息图表</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定长内容</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解析</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数据导出</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One Code</a:t>
            </a:r>
            <a:r>
              <a:rPr lang="zh-CN" altLang="en-US"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a:t>
            </a:r>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Every Device</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自动布局容器</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pic>
        <p:nvPicPr>
          <p:cNvPr id="5" name="图片 4"/>
          <p:cNvPicPr>
            <a:picLocks noChangeAspect="1"/>
          </p:cNvPicPr>
          <p:nvPr/>
        </p:nvPicPr>
        <p:blipFill>
          <a:blip r:embed="rId2"/>
          <a:stretch>
            <a:fillRect/>
          </a:stretch>
        </p:blipFill>
        <p:spPr>
          <a:xfrm>
            <a:off x="559736" y="1867924"/>
            <a:ext cx="3329875" cy="3329875"/>
          </a:xfrm>
          <a:prstGeom prst="rect">
            <a:avLst/>
          </a:prstGeom>
        </p:spPr>
      </p:pic>
      <p:pic>
        <p:nvPicPr>
          <p:cNvPr id="3" name="图片 2"/>
          <p:cNvPicPr>
            <a:picLocks noChangeAspect="1"/>
          </p:cNvPicPr>
          <p:nvPr/>
        </p:nvPicPr>
        <p:blipFill>
          <a:blip r:embed="rId3"/>
          <a:stretch>
            <a:fillRect/>
          </a:stretch>
        </p:blipFill>
        <p:spPr>
          <a:xfrm>
            <a:off x="559737" y="1860585"/>
            <a:ext cx="5797520" cy="3865013"/>
          </a:xfrm>
          <a:prstGeom prst="rect">
            <a:avLst/>
          </a:prstGeom>
        </p:spPr>
      </p:pic>
    </p:spTree>
    <p:extLst>
      <p:ext uri="{BB962C8B-B14F-4D97-AF65-F5344CB8AC3E}">
        <p14:creationId xmlns:p14="http://schemas.microsoft.com/office/powerpoint/2010/main" val="3049307051"/>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a:solidFill>
                  <a:srgbClr val="DDDDDD"/>
                </a:solidFill>
                <a:latin typeface="汉仪菱心体简" panose="02010609000101010101" pitchFamily="49" charset="-122"/>
                <a:ea typeface="汉仪菱心体简" panose="02010609000101010101" pitchFamily="49" charset="-122"/>
              </a:rPr>
              <a:t>核心功能及技术</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508659" cy="3247043"/>
          </a:xfrm>
          <a:prstGeom prst="rect">
            <a:avLst/>
          </a:prstGeom>
          <a:noFill/>
        </p:spPr>
        <p:txBody>
          <a:bodyPr wrap="square" rtlCol="0">
            <a:spAutoFit/>
          </a:bodyPr>
          <a:lstStyle/>
          <a:p>
            <a:pPr>
              <a:spcBef>
                <a:spcPts val="600"/>
              </a:spcBef>
            </a:pP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输入</a:t>
            </a: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控件校验</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二位一体</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双协议并行</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客户端多拨</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路由跳数记录</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实时信息图表</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定长内容</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解析</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导出</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95098" y="829039"/>
            <a:ext cx="1508660" cy="338554"/>
          </a:xfrm>
          <a:prstGeom prst="rect">
            <a:avLst/>
          </a:prstGeom>
          <a:noFill/>
        </p:spPr>
        <p:txBody>
          <a:bodyPr wrap="square" rtlCol="0">
            <a:spAutoFit/>
          </a:bodyPr>
          <a:lstStyle/>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响应</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式布局</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917356881"/>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1.66667E-6 2.96296E-6 L -0.00035 -0.04514 " pathEditMode="relative" rAng="0" ptsTypes="AA">
                                      <p:cBhvr>
                                        <p:cTn id="6" dur="500" fill="hold"/>
                                        <p:tgtEl>
                                          <p:spTgt spid="7"/>
                                        </p:tgtEl>
                                        <p:attrNameLst>
                                          <p:attrName>ppt_x</p:attrName>
                                          <p:attrName>ppt_y</p:attrName>
                                        </p:attrNameLst>
                                      </p:cBhvr>
                                      <p:rCtr x="-17" y="-2269"/>
                                    </p:animMotion>
                                  </p:childTnLst>
                                </p:cTn>
                              </p:par>
                              <p:par>
                                <p:cTn id="7" presetID="64" presetClass="path" presetSubtype="0" accel="50000" decel="50000" fill="hold" grpId="0" nodeType="withEffect">
                                  <p:stCondLst>
                                    <p:cond delay="0"/>
                                  </p:stCondLst>
                                  <p:childTnLst>
                                    <p:animMotion origin="layout" path="M 1.66667E-6 -3.7037E-7 L -0.00035 -0.04514 " pathEditMode="relative" rAng="0" ptsTypes="AA">
                                      <p:cBhvr>
                                        <p:cTn id="8" dur="500" fill="hold"/>
                                        <p:tgtEl>
                                          <p:spTgt spid="13"/>
                                        </p:tgtEl>
                                        <p:attrNameLst>
                                          <p:attrName>ppt_x</p:attrName>
                                          <p:attrName>ppt_y</p:attrName>
                                        </p:attrNameLst>
                                      </p:cBhvr>
                                      <p:rCtr x="-17" y="-2269"/>
                                    </p:animMotion>
                                  </p:childTnLst>
                                </p:cTn>
                              </p:par>
                              <p:par>
                                <p:cTn id="9" presetID="10" presetClass="exit" presetSubtype="0" fill="hold" grpId="1" nodeType="withEffect">
                                  <p:stCondLst>
                                    <p:cond delay="0"/>
                                  </p:stCondLst>
                                  <p:childTnLst>
                                    <p:animEffect transition="out" filter="fade">
                                      <p:cBhvr>
                                        <p:cTn id="10" dur="250"/>
                                        <p:tgtEl>
                                          <p:spTgt spid="13"/>
                                        </p:tgtEl>
                                      </p:cBhvr>
                                    </p:animEffect>
                                    <p:set>
                                      <p:cBhvr>
                                        <p:cTn id="11"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3"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核心功能及技术</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2923877"/>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输入控件校验</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二位</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一体</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双协议并行</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客户端多拨</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路由跳</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数记录</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实时信息图表</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定长内容</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解析</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导出</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Never to trust a USER</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输入校验</a:t>
            </a:r>
          </a:p>
        </p:txBody>
      </p:sp>
      <p:pic>
        <p:nvPicPr>
          <p:cNvPr id="6" name="图片 5"/>
          <p:cNvPicPr>
            <a:picLocks noChangeAspect="1"/>
          </p:cNvPicPr>
          <p:nvPr/>
        </p:nvPicPr>
        <p:blipFill>
          <a:blip r:embed="rId2"/>
          <a:stretch>
            <a:fillRect/>
          </a:stretch>
        </p:blipFill>
        <p:spPr>
          <a:xfrm>
            <a:off x="676090" y="1860586"/>
            <a:ext cx="5602494" cy="3734996"/>
          </a:xfrm>
          <a:prstGeom prst="rect">
            <a:avLst/>
          </a:prstGeom>
        </p:spPr>
      </p:pic>
    </p:spTree>
    <p:extLst>
      <p:ext uri="{BB962C8B-B14F-4D97-AF65-F5344CB8AC3E}">
        <p14:creationId xmlns:p14="http://schemas.microsoft.com/office/powerpoint/2010/main" val="596173074"/>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环境及架构</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346383" cy="984885"/>
          </a:xfrm>
          <a:prstGeom prst="rect">
            <a:avLst/>
          </a:prstGeom>
          <a:noFill/>
        </p:spPr>
        <p:txBody>
          <a:bodyPr wrap="square" rtlCol="0">
            <a:spAutoFit/>
          </a:bodyPr>
          <a:lstStyle/>
          <a:p>
            <a:pPr>
              <a:spcBef>
                <a:spcPts val="600"/>
              </a:spcBef>
            </a:pPr>
            <a:r>
              <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IDE</a:t>
            </a: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语言</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界面库</a:t>
            </a:r>
            <a:endPar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Visual Studio 2013 Community</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pic>
        <p:nvPicPr>
          <p:cNvPr id="11" name="图片 10"/>
          <p:cNvPicPr>
            <a:picLocks noChangeAspect="1"/>
          </p:cNvPicPr>
          <p:nvPr/>
        </p:nvPicPr>
        <p:blipFill>
          <a:blip r:embed="rId2"/>
          <a:stretch>
            <a:fillRect/>
          </a:stretch>
        </p:blipFill>
        <p:spPr>
          <a:xfrm>
            <a:off x="472716" y="1309119"/>
            <a:ext cx="6234277" cy="4041095"/>
          </a:xfrm>
          <a:prstGeom prst="rect">
            <a:avLst/>
          </a:prstGeom>
        </p:spPr>
      </p:pic>
    </p:spTree>
    <p:extLst>
      <p:ext uri="{BB962C8B-B14F-4D97-AF65-F5344CB8AC3E}">
        <p14:creationId xmlns:p14="http://schemas.microsoft.com/office/powerpoint/2010/main" val="3217210875"/>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a:solidFill>
                  <a:srgbClr val="DDDDDD"/>
                </a:solidFill>
                <a:latin typeface="汉仪菱心体简" panose="02010609000101010101" pitchFamily="49" charset="-122"/>
                <a:ea typeface="汉仪菱心体简" panose="02010609000101010101" pitchFamily="49" charset="-122"/>
              </a:rPr>
              <a:t>核心功能及技术</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508659" cy="2923877"/>
          </a:xfrm>
          <a:prstGeom prst="rect">
            <a:avLst/>
          </a:prstGeom>
          <a:noFill/>
        </p:spPr>
        <p:txBody>
          <a:bodyPr wrap="square" rtlCol="0">
            <a:spAutoFit/>
          </a:bodyPr>
          <a:lstStyle/>
          <a:p>
            <a:pPr>
              <a:spcBef>
                <a:spcPts val="600"/>
              </a:spcBef>
            </a:pP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二</a:t>
            </a: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位一体</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双协议并行</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客户端多拨</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路由跳数记录</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实时信息图表</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定长内容</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解析</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导出</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95098" y="829039"/>
            <a:ext cx="1508660" cy="338554"/>
          </a:xfrm>
          <a:prstGeom prst="rect">
            <a:avLst/>
          </a:prstGeom>
          <a:noFill/>
        </p:spPr>
        <p:txBody>
          <a:bodyPr wrap="square" rtlCol="0">
            <a:spAutoFit/>
          </a:bodyPr>
          <a:lstStyle/>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输入控件校验</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383799340"/>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1.66667E-6 4.07407E-6 L -0.00035 -0.04514 " pathEditMode="relative" rAng="0" ptsTypes="AA">
                                      <p:cBhvr>
                                        <p:cTn id="6" dur="500" fill="hold"/>
                                        <p:tgtEl>
                                          <p:spTgt spid="7"/>
                                        </p:tgtEl>
                                        <p:attrNameLst>
                                          <p:attrName>ppt_x</p:attrName>
                                          <p:attrName>ppt_y</p:attrName>
                                        </p:attrNameLst>
                                      </p:cBhvr>
                                      <p:rCtr x="-17" y="-2269"/>
                                    </p:animMotion>
                                  </p:childTnLst>
                                </p:cTn>
                              </p:par>
                              <p:par>
                                <p:cTn id="7" presetID="64" presetClass="path" presetSubtype="0" accel="50000" decel="50000" fill="hold" grpId="0" nodeType="withEffect">
                                  <p:stCondLst>
                                    <p:cond delay="0"/>
                                  </p:stCondLst>
                                  <p:childTnLst>
                                    <p:animMotion origin="layout" path="M 1.66667E-6 -3.7037E-7 L -0.00035 -0.04514 " pathEditMode="relative" rAng="0" ptsTypes="AA">
                                      <p:cBhvr>
                                        <p:cTn id="8" dur="500" fill="hold"/>
                                        <p:tgtEl>
                                          <p:spTgt spid="13"/>
                                        </p:tgtEl>
                                        <p:attrNameLst>
                                          <p:attrName>ppt_x</p:attrName>
                                          <p:attrName>ppt_y</p:attrName>
                                        </p:attrNameLst>
                                      </p:cBhvr>
                                      <p:rCtr x="-17" y="-2269"/>
                                    </p:animMotion>
                                  </p:childTnLst>
                                </p:cTn>
                              </p:par>
                              <p:par>
                                <p:cTn id="9" presetID="10" presetClass="exit" presetSubtype="0" fill="hold" grpId="1" nodeType="withEffect">
                                  <p:stCondLst>
                                    <p:cond delay="0"/>
                                  </p:stCondLst>
                                  <p:childTnLst>
                                    <p:animEffect transition="out" filter="fade">
                                      <p:cBhvr>
                                        <p:cTn id="10" dur="250"/>
                                        <p:tgtEl>
                                          <p:spTgt spid="13"/>
                                        </p:tgtEl>
                                      </p:cBhvr>
                                    </p:animEffect>
                                    <p:set>
                                      <p:cBhvr>
                                        <p:cTn id="11"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3"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核心功能及技术</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2600712"/>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二</a:t>
            </a: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位</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一体</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双协议并行</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客户端多拨</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路由跳</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数记录</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实时信息图表</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定长内容</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解析</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导出</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M</a:t>
            </a:r>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ultiple </a:t>
            </a:r>
            <a:r>
              <a:rPr lang="en-US" altLang="zh-CN" sz="2800" b="1" dirty="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P</a:t>
            </a:r>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ersonality</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同时作为服务器和客户端</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pic>
        <p:nvPicPr>
          <p:cNvPr id="11" name="图片 10"/>
          <p:cNvPicPr>
            <a:picLocks noChangeAspect="1"/>
          </p:cNvPicPr>
          <p:nvPr/>
        </p:nvPicPr>
        <p:blipFill>
          <a:blip r:embed="rId2"/>
          <a:stretch>
            <a:fillRect/>
          </a:stretch>
        </p:blipFill>
        <p:spPr>
          <a:xfrm>
            <a:off x="559737" y="1860586"/>
            <a:ext cx="5643438" cy="3762292"/>
          </a:xfrm>
          <a:prstGeom prst="rect">
            <a:avLst/>
          </a:prstGeom>
        </p:spPr>
      </p:pic>
      <p:pic>
        <p:nvPicPr>
          <p:cNvPr id="5" name="图片 4"/>
          <p:cNvPicPr>
            <a:picLocks noChangeAspect="1"/>
          </p:cNvPicPr>
          <p:nvPr/>
        </p:nvPicPr>
        <p:blipFill>
          <a:blip r:embed="rId3"/>
          <a:stretch>
            <a:fillRect/>
          </a:stretch>
        </p:blipFill>
        <p:spPr>
          <a:xfrm>
            <a:off x="559737" y="1860586"/>
            <a:ext cx="5643438" cy="3762292"/>
          </a:xfrm>
          <a:prstGeom prst="rect">
            <a:avLst/>
          </a:prstGeom>
        </p:spPr>
      </p:pic>
    </p:spTree>
    <p:extLst>
      <p:ext uri="{BB962C8B-B14F-4D97-AF65-F5344CB8AC3E}">
        <p14:creationId xmlns:p14="http://schemas.microsoft.com/office/powerpoint/2010/main" val="145969414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a:solidFill>
                  <a:srgbClr val="DDDDDD"/>
                </a:solidFill>
                <a:latin typeface="汉仪菱心体简" panose="02010609000101010101" pitchFamily="49" charset="-122"/>
                <a:ea typeface="汉仪菱心体简" panose="02010609000101010101" pitchFamily="49" charset="-122"/>
              </a:rPr>
              <a:t>核心功能及技术</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508659" cy="2600712"/>
          </a:xfrm>
          <a:prstGeom prst="rect">
            <a:avLst/>
          </a:prstGeom>
          <a:noFill/>
        </p:spPr>
        <p:txBody>
          <a:bodyPr wrap="square" rtlCol="0">
            <a:spAutoFit/>
          </a:bodyPr>
          <a:lstStyle/>
          <a:p>
            <a:pPr>
              <a:spcBef>
                <a:spcPts val="600"/>
              </a:spcBef>
            </a:pP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双</a:t>
            </a: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协议并行</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客户端多拨</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路由跳数记录</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实时信息图表</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定长内容</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解析</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导出</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95098" y="829039"/>
            <a:ext cx="1508660" cy="338554"/>
          </a:xfrm>
          <a:prstGeom prst="rect">
            <a:avLst/>
          </a:prstGeom>
          <a:noFill/>
        </p:spPr>
        <p:txBody>
          <a:bodyPr wrap="square" rtlCol="0">
            <a:spAutoFit/>
          </a:bodyPr>
          <a:lstStyle/>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二位一体</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473924933"/>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1.66667E-6 -4.81481E-6 L -0.00035 -0.04513 " pathEditMode="relative" rAng="0" ptsTypes="AA">
                                      <p:cBhvr>
                                        <p:cTn id="6" dur="500" fill="hold"/>
                                        <p:tgtEl>
                                          <p:spTgt spid="7"/>
                                        </p:tgtEl>
                                        <p:attrNameLst>
                                          <p:attrName>ppt_x</p:attrName>
                                          <p:attrName>ppt_y</p:attrName>
                                        </p:attrNameLst>
                                      </p:cBhvr>
                                      <p:rCtr x="-17" y="-2269"/>
                                    </p:animMotion>
                                  </p:childTnLst>
                                </p:cTn>
                              </p:par>
                              <p:par>
                                <p:cTn id="7" presetID="64" presetClass="path" presetSubtype="0" accel="50000" decel="50000" fill="hold" grpId="0" nodeType="withEffect">
                                  <p:stCondLst>
                                    <p:cond delay="0"/>
                                  </p:stCondLst>
                                  <p:childTnLst>
                                    <p:animMotion origin="layout" path="M 1.66667E-6 -3.7037E-7 L -0.00035 -0.04514 " pathEditMode="relative" rAng="0" ptsTypes="AA">
                                      <p:cBhvr>
                                        <p:cTn id="8" dur="500" fill="hold"/>
                                        <p:tgtEl>
                                          <p:spTgt spid="13"/>
                                        </p:tgtEl>
                                        <p:attrNameLst>
                                          <p:attrName>ppt_x</p:attrName>
                                          <p:attrName>ppt_y</p:attrName>
                                        </p:attrNameLst>
                                      </p:cBhvr>
                                      <p:rCtr x="-17" y="-2269"/>
                                    </p:animMotion>
                                  </p:childTnLst>
                                </p:cTn>
                              </p:par>
                              <p:par>
                                <p:cTn id="9" presetID="10" presetClass="exit" presetSubtype="0" fill="hold" grpId="1" nodeType="withEffect">
                                  <p:stCondLst>
                                    <p:cond delay="0"/>
                                  </p:stCondLst>
                                  <p:childTnLst>
                                    <p:animEffect transition="out" filter="fade">
                                      <p:cBhvr>
                                        <p:cTn id="10" dur="250"/>
                                        <p:tgtEl>
                                          <p:spTgt spid="13"/>
                                        </p:tgtEl>
                                      </p:cBhvr>
                                    </p:animEffect>
                                    <p:set>
                                      <p:cBhvr>
                                        <p:cTn id="11"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3"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核心功能及技术</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2277547"/>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双协议并行</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客户端多拨</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路由跳</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数记录</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实时信息图表</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定长内容</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解析</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导出</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Half is None</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同时启用</a:t>
            </a:r>
            <a:r>
              <a:rPr lang="en-US" altLang="zh-CN"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TCP</a:t>
            </a:r>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和</a:t>
            </a:r>
            <a:r>
              <a:rPr lang="en-US" altLang="zh-CN"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UDP</a:t>
            </a:r>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a:t>
            </a:r>
            <a:r>
              <a:rPr lang="en-US" altLang="zh-CN"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C/S</a:t>
            </a:r>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均可）</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pic>
        <p:nvPicPr>
          <p:cNvPr id="3" name="图片 2"/>
          <p:cNvPicPr>
            <a:picLocks noChangeAspect="1"/>
          </p:cNvPicPr>
          <p:nvPr/>
        </p:nvPicPr>
        <p:blipFill>
          <a:blip r:embed="rId2"/>
          <a:stretch>
            <a:fillRect/>
          </a:stretch>
        </p:blipFill>
        <p:spPr>
          <a:xfrm>
            <a:off x="559737" y="1860585"/>
            <a:ext cx="5636347" cy="3757565"/>
          </a:xfrm>
          <a:prstGeom prst="rect">
            <a:avLst/>
          </a:prstGeom>
        </p:spPr>
      </p:pic>
    </p:spTree>
    <p:extLst>
      <p:ext uri="{BB962C8B-B14F-4D97-AF65-F5344CB8AC3E}">
        <p14:creationId xmlns:p14="http://schemas.microsoft.com/office/powerpoint/2010/main" val="2088062687"/>
      </p:ext>
    </p:extLst>
  </p:cSld>
  <p:clrMapOvr>
    <a:masterClrMapping/>
  </p:clrMapOvr>
  <p:transition spd="slow">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a:solidFill>
                  <a:srgbClr val="DDDDDD"/>
                </a:solidFill>
                <a:latin typeface="汉仪菱心体简" panose="02010609000101010101" pitchFamily="49" charset="-122"/>
                <a:ea typeface="汉仪菱心体简" panose="02010609000101010101" pitchFamily="49" charset="-122"/>
              </a:rPr>
              <a:t>核心功能及技术</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508659" cy="2277547"/>
          </a:xfrm>
          <a:prstGeom prst="rect">
            <a:avLst/>
          </a:prstGeom>
          <a:noFill/>
        </p:spPr>
        <p:txBody>
          <a:bodyPr wrap="square" rtlCol="0">
            <a:spAutoFit/>
          </a:bodyPr>
          <a:lstStyle/>
          <a:p>
            <a:pPr>
              <a:spcBef>
                <a:spcPts val="600"/>
              </a:spcBef>
            </a:pP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客户端</a:t>
            </a: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多拨</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路由跳数记录</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实时信息图表</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定长内容</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解析</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导出</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95098" y="829039"/>
            <a:ext cx="1508660" cy="338554"/>
          </a:xfrm>
          <a:prstGeom prst="rect">
            <a:avLst/>
          </a:prstGeom>
          <a:noFill/>
        </p:spPr>
        <p:txBody>
          <a:bodyPr wrap="square" rtlCol="0">
            <a:spAutoFit/>
          </a:bodyPr>
          <a:lstStyle/>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双协议并行</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3957335809"/>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1.66667E-6 -3.7037E-6 L -0.00035 -0.04514 " pathEditMode="relative" rAng="0" ptsTypes="AA">
                                      <p:cBhvr>
                                        <p:cTn id="6" dur="500" fill="hold"/>
                                        <p:tgtEl>
                                          <p:spTgt spid="7"/>
                                        </p:tgtEl>
                                        <p:attrNameLst>
                                          <p:attrName>ppt_x</p:attrName>
                                          <p:attrName>ppt_y</p:attrName>
                                        </p:attrNameLst>
                                      </p:cBhvr>
                                      <p:rCtr x="-17" y="-2269"/>
                                    </p:animMotion>
                                  </p:childTnLst>
                                </p:cTn>
                              </p:par>
                              <p:par>
                                <p:cTn id="7" presetID="64" presetClass="path" presetSubtype="0" accel="50000" decel="50000" fill="hold" grpId="0" nodeType="withEffect">
                                  <p:stCondLst>
                                    <p:cond delay="0"/>
                                  </p:stCondLst>
                                  <p:childTnLst>
                                    <p:animMotion origin="layout" path="M 1.66667E-6 -3.7037E-7 L -0.00035 -0.04514 " pathEditMode="relative" rAng="0" ptsTypes="AA">
                                      <p:cBhvr>
                                        <p:cTn id="8" dur="500" fill="hold"/>
                                        <p:tgtEl>
                                          <p:spTgt spid="13"/>
                                        </p:tgtEl>
                                        <p:attrNameLst>
                                          <p:attrName>ppt_x</p:attrName>
                                          <p:attrName>ppt_y</p:attrName>
                                        </p:attrNameLst>
                                      </p:cBhvr>
                                      <p:rCtr x="-17" y="-2269"/>
                                    </p:animMotion>
                                  </p:childTnLst>
                                </p:cTn>
                              </p:par>
                              <p:par>
                                <p:cTn id="9" presetID="10" presetClass="exit" presetSubtype="0" fill="hold" grpId="1" nodeType="withEffect">
                                  <p:stCondLst>
                                    <p:cond delay="0"/>
                                  </p:stCondLst>
                                  <p:childTnLst>
                                    <p:animEffect transition="out" filter="fade">
                                      <p:cBhvr>
                                        <p:cTn id="10" dur="250"/>
                                        <p:tgtEl>
                                          <p:spTgt spid="13"/>
                                        </p:tgtEl>
                                      </p:cBhvr>
                                    </p:animEffect>
                                    <p:set>
                                      <p:cBhvr>
                                        <p:cTn id="11"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3"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核心功能及技术</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1954381"/>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客户端多拨</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路由跳</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数记录</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实时信息图表</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定长内容</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解析</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导出</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Multitasking</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同时打开多个测试窗口</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pic>
        <p:nvPicPr>
          <p:cNvPr id="5" name="图片 4"/>
          <p:cNvPicPr>
            <a:picLocks noChangeAspect="1"/>
          </p:cNvPicPr>
          <p:nvPr/>
        </p:nvPicPr>
        <p:blipFill>
          <a:blip r:embed="rId2"/>
          <a:stretch>
            <a:fillRect/>
          </a:stretch>
        </p:blipFill>
        <p:spPr>
          <a:xfrm>
            <a:off x="405757" y="2026450"/>
            <a:ext cx="6368670" cy="3186995"/>
          </a:xfrm>
          <a:prstGeom prst="rect">
            <a:avLst/>
          </a:prstGeom>
        </p:spPr>
      </p:pic>
    </p:spTree>
    <p:extLst>
      <p:ext uri="{BB962C8B-B14F-4D97-AF65-F5344CB8AC3E}">
        <p14:creationId xmlns:p14="http://schemas.microsoft.com/office/powerpoint/2010/main" val="3250278667"/>
      </p:ext>
    </p:extLst>
  </p:cSld>
  <p:clrMapOvr>
    <a:masterClrMapping/>
  </p:clrMapOvr>
  <p:transition spd="slow">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a:solidFill>
                  <a:srgbClr val="DDDDDD"/>
                </a:solidFill>
                <a:latin typeface="汉仪菱心体简" panose="02010609000101010101" pitchFamily="49" charset="-122"/>
                <a:ea typeface="汉仪菱心体简" panose="02010609000101010101" pitchFamily="49" charset="-122"/>
              </a:rPr>
              <a:t>核心功能及技术</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508659" cy="1954381"/>
          </a:xfrm>
          <a:prstGeom prst="rect">
            <a:avLst/>
          </a:prstGeom>
          <a:noFill/>
        </p:spPr>
        <p:txBody>
          <a:bodyPr wrap="square" rtlCol="0">
            <a:spAutoFit/>
          </a:bodyPr>
          <a:lstStyle/>
          <a:p>
            <a:pPr>
              <a:spcBef>
                <a:spcPts val="600"/>
              </a:spcBef>
            </a:pP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路由</a:t>
            </a: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跳数记录</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实时信息图表</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定长内容</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解析</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导出</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95098" y="829039"/>
            <a:ext cx="1508660" cy="338554"/>
          </a:xfrm>
          <a:prstGeom prst="rect">
            <a:avLst/>
          </a:prstGeom>
          <a:noFill/>
        </p:spPr>
        <p:txBody>
          <a:bodyPr wrap="square" rtlCol="0">
            <a:spAutoFit/>
          </a:bodyPr>
          <a:lstStyle/>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客户端多拨</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2983973704"/>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1.66667E-6 -4.07407E-6 L -0.00035 -0.04513 " pathEditMode="relative" rAng="0" ptsTypes="AA">
                                      <p:cBhvr>
                                        <p:cTn id="6" dur="500" fill="hold"/>
                                        <p:tgtEl>
                                          <p:spTgt spid="7"/>
                                        </p:tgtEl>
                                        <p:attrNameLst>
                                          <p:attrName>ppt_x</p:attrName>
                                          <p:attrName>ppt_y</p:attrName>
                                        </p:attrNameLst>
                                      </p:cBhvr>
                                      <p:rCtr x="-17" y="-2269"/>
                                    </p:animMotion>
                                  </p:childTnLst>
                                </p:cTn>
                              </p:par>
                              <p:par>
                                <p:cTn id="7" presetID="64" presetClass="path" presetSubtype="0" accel="50000" decel="50000" fill="hold" grpId="0" nodeType="withEffect">
                                  <p:stCondLst>
                                    <p:cond delay="0"/>
                                  </p:stCondLst>
                                  <p:childTnLst>
                                    <p:animMotion origin="layout" path="M 1.66667E-6 -3.7037E-7 L -0.00035 -0.04514 " pathEditMode="relative" rAng="0" ptsTypes="AA">
                                      <p:cBhvr>
                                        <p:cTn id="8" dur="500" fill="hold"/>
                                        <p:tgtEl>
                                          <p:spTgt spid="13"/>
                                        </p:tgtEl>
                                        <p:attrNameLst>
                                          <p:attrName>ppt_x</p:attrName>
                                          <p:attrName>ppt_y</p:attrName>
                                        </p:attrNameLst>
                                      </p:cBhvr>
                                      <p:rCtr x="-17" y="-2269"/>
                                    </p:animMotion>
                                  </p:childTnLst>
                                </p:cTn>
                              </p:par>
                              <p:par>
                                <p:cTn id="9" presetID="10" presetClass="exit" presetSubtype="0" fill="hold" grpId="1" nodeType="withEffect">
                                  <p:stCondLst>
                                    <p:cond delay="0"/>
                                  </p:stCondLst>
                                  <p:childTnLst>
                                    <p:animEffect transition="out" filter="fade">
                                      <p:cBhvr>
                                        <p:cTn id="10" dur="250"/>
                                        <p:tgtEl>
                                          <p:spTgt spid="13"/>
                                        </p:tgtEl>
                                      </p:cBhvr>
                                    </p:animEffect>
                                    <p:set>
                                      <p:cBhvr>
                                        <p:cTn id="11"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3"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核心功能及技术</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1631216"/>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路由</a:t>
            </a: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跳</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数记录</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实时信息图表</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定长内容</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解析</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导出</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err="1"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TraceRoute</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获取路由跳数并记录</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pic>
        <p:nvPicPr>
          <p:cNvPr id="3" name="图片 2"/>
          <p:cNvPicPr>
            <a:picLocks noChangeAspect="1"/>
          </p:cNvPicPr>
          <p:nvPr/>
        </p:nvPicPr>
        <p:blipFill>
          <a:blip r:embed="rId2"/>
          <a:stretch>
            <a:fillRect/>
          </a:stretch>
        </p:blipFill>
        <p:spPr>
          <a:xfrm>
            <a:off x="639090" y="1553599"/>
            <a:ext cx="4328046" cy="4328046"/>
          </a:xfrm>
          <a:prstGeom prst="rect">
            <a:avLst/>
          </a:prstGeom>
        </p:spPr>
      </p:pic>
    </p:spTree>
    <p:extLst>
      <p:ext uri="{BB962C8B-B14F-4D97-AF65-F5344CB8AC3E}">
        <p14:creationId xmlns:p14="http://schemas.microsoft.com/office/powerpoint/2010/main" val="1158923635"/>
      </p:ext>
    </p:extLst>
  </p:cSld>
  <p:clrMapOvr>
    <a:masterClrMapping/>
  </p:clrMapOvr>
  <p:transition spd="slow">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核心功能及技术</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1631216"/>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路由</a:t>
            </a: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跳</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数记录</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实时信息图表</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定长内容</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解析</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导出</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err="1"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TraceRoute</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获取路由跳数并记录</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1" name="文本框 10"/>
          <p:cNvSpPr txBox="1"/>
          <p:nvPr/>
        </p:nvSpPr>
        <p:spPr>
          <a:xfrm>
            <a:off x="516257" y="1647672"/>
            <a:ext cx="5840999" cy="707886"/>
          </a:xfrm>
          <a:prstGeom prst="rect">
            <a:avLst/>
          </a:prstGeom>
          <a:noFill/>
        </p:spPr>
        <p:txBody>
          <a:bodyPr wrap="square" rtlCol="0">
            <a:spAutoFit/>
          </a:bodyPr>
          <a:lstStyle/>
          <a:p>
            <a:pPr>
              <a:spcBef>
                <a:spcPts val="600"/>
              </a:spcBef>
            </a:pP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Q3.1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为什么要把 </a:t>
            </a:r>
            <a:r>
              <a:rPr lang="en-US" altLang="zh-CN" sz="2000" b="1" dirty="0" err="1"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traceroute</a:t>
            </a: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的结果实时显示在界面上而不只是后台记录？</a:t>
            </a:r>
            <a:endParaRPr lang="zh-CN" altLang="en-US" sz="2000" b="1" dirty="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2" name="文本框 11"/>
          <p:cNvSpPr txBox="1"/>
          <p:nvPr/>
        </p:nvSpPr>
        <p:spPr>
          <a:xfrm>
            <a:off x="516257" y="2463279"/>
            <a:ext cx="6256682" cy="3170099"/>
          </a:xfrm>
          <a:prstGeom prst="rect">
            <a:avLst/>
          </a:prstGeom>
          <a:noFill/>
        </p:spPr>
        <p:txBody>
          <a:bodyPr wrap="square" rtlCol="0">
            <a:spAutoFit/>
          </a:bodyPr>
          <a:lstStyle/>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本题其实只是一个常识问题，如果没有该命令的使用经验可能无法直接猜到答案。</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err="1"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traceroute</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nix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为 </a:t>
            </a:r>
            <a:r>
              <a:rPr lang="en-US" altLang="zh-CN" sz="2000" dirty="0" err="1"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tracert</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）程序由于本身的运行机制原因，一次从调用到最终到达目标节点可能要超过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5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分钟甚至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10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分钟。</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若放在后台运行不利于用户获取当前的运行状况，甚至误以为测试已经结束或程序出现死循环从而一直占用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CPU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用户的交互永远都是客户端最重要的部分之一。</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398289501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p:cTn id="7" dur="500" fill="hold"/>
                                        <p:tgtEl>
                                          <p:spTgt spid="11">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1">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2"/>
                                        </p:tgtEl>
                                        <p:attrNameLst>
                                          <p:attrName>ppt_y</p:attrName>
                                        </p:attrNameLst>
                                      </p:cBhvr>
                                      <p:tavLst>
                                        <p:tav tm="0">
                                          <p:val>
                                            <p:strVal val="#ppt_y"/>
                                          </p:val>
                                        </p:tav>
                                        <p:tav tm="100000">
                                          <p:val>
                                            <p:strVal val="#ppt_y"/>
                                          </p:val>
                                        </p:tav>
                                      </p:tavLst>
                                    </p:anim>
                                    <p:anim calcmode="lin" valueType="num">
                                      <p:cBhvr>
                                        <p:cTn id="18"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a:solidFill>
                  <a:srgbClr val="DDDDDD"/>
                </a:solidFill>
                <a:latin typeface="汉仪菱心体简" panose="02010609000101010101" pitchFamily="49" charset="-122"/>
                <a:ea typeface="汉仪菱心体简" panose="02010609000101010101" pitchFamily="49" charset="-122"/>
              </a:rPr>
              <a:t>核心功能及技术</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508659" cy="1631216"/>
          </a:xfrm>
          <a:prstGeom prst="rect">
            <a:avLst/>
          </a:prstGeom>
          <a:noFill/>
        </p:spPr>
        <p:txBody>
          <a:bodyPr wrap="square" rtlCol="0">
            <a:spAutoFit/>
          </a:bodyPr>
          <a:lstStyle/>
          <a:p>
            <a:pPr>
              <a:spcBef>
                <a:spcPts val="600"/>
              </a:spcBef>
            </a:pP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实时</a:t>
            </a: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信息图表</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定长内容</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解析</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导出</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95098" y="829039"/>
            <a:ext cx="1508660" cy="338554"/>
          </a:xfrm>
          <a:prstGeom prst="rect">
            <a:avLst/>
          </a:prstGeom>
          <a:noFill/>
        </p:spPr>
        <p:txBody>
          <a:bodyPr wrap="square" rtlCol="0">
            <a:spAutoFit/>
          </a:bodyPr>
          <a:lstStyle/>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路由跳数记录</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3006017726"/>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1.66667E-6 -2.96296E-6 L -0.00035 -0.04514 " pathEditMode="relative" rAng="0" ptsTypes="AA">
                                      <p:cBhvr>
                                        <p:cTn id="6" dur="500" fill="hold"/>
                                        <p:tgtEl>
                                          <p:spTgt spid="7"/>
                                        </p:tgtEl>
                                        <p:attrNameLst>
                                          <p:attrName>ppt_x</p:attrName>
                                          <p:attrName>ppt_y</p:attrName>
                                        </p:attrNameLst>
                                      </p:cBhvr>
                                      <p:rCtr x="-17" y="-2269"/>
                                    </p:animMotion>
                                  </p:childTnLst>
                                </p:cTn>
                              </p:par>
                              <p:par>
                                <p:cTn id="7" presetID="64" presetClass="path" presetSubtype="0" accel="50000" decel="50000" fill="hold" grpId="0" nodeType="withEffect">
                                  <p:stCondLst>
                                    <p:cond delay="0"/>
                                  </p:stCondLst>
                                  <p:childTnLst>
                                    <p:animMotion origin="layout" path="M 1.66667E-6 -3.7037E-7 L -0.00035 -0.04514 " pathEditMode="relative" rAng="0" ptsTypes="AA">
                                      <p:cBhvr>
                                        <p:cTn id="8" dur="500" fill="hold"/>
                                        <p:tgtEl>
                                          <p:spTgt spid="13"/>
                                        </p:tgtEl>
                                        <p:attrNameLst>
                                          <p:attrName>ppt_x</p:attrName>
                                          <p:attrName>ppt_y</p:attrName>
                                        </p:attrNameLst>
                                      </p:cBhvr>
                                      <p:rCtr x="-17" y="-2269"/>
                                    </p:animMotion>
                                  </p:childTnLst>
                                </p:cTn>
                              </p:par>
                              <p:par>
                                <p:cTn id="9" presetID="10" presetClass="exit" presetSubtype="0" fill="hold" grpId="1" nodeType="withEffect">
                                  <p:stCondLst>
                                    <p:cond delay="0"/>
                                  </p:stCondLst>
                                  <p:childTnLst>
                                    <p:animEffect transition="out" filter="fade">
                                      <p:cBhvr>
                                        <p:cTn id="10" dur="250"/>
                                        <p:tgtEl>
                                          <p:spTgt spid="13"/>
                                        </p:tgtEl>
                                      </p:cBhvr>
                                    </p:animEffect>
                                    <p:set>
                                      <p:cBhvr>
                                        <p:cTn id="11"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环境及架构</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346383" cy="984885"/>
          </a:xfrm>
          <a:prstGeom prst="rect">
            <a:avLst/>
          </a:prstGeom>
          <a:noFill/>
        </p:spPr>
        <p:txBody>
          <a:bodyPr wrap="square" rtlCol="0">
            <a:spAutoFit/>
          </a:bodyPr>
          <a:lstStyle/>
          <a:p>
            <a:pPr>
              <a:spcBef>
                <a:spcPts val="600"/>
              </a:spcBef>
            </a:pPr>
            <a:r>
              <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IDE</a:t>
            </a: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语言</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界面库</a:t>
            </a:r>
            <a:endPar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effectLst>
                  <a:outerShdw blurRad="38100" dist="38100" dir="2700000" algn="tl">
                    <a:srgbClr val="000000">
                      <a:alpha val="43137"/>
                    </a:srgbClr>
                  </a:outerShdw>
                </a:effectLst>
                <a:latin typeface="Berlin Sans FB Demi" panose="020E0802020502020306" pitchFamily="34" charset="0"/>
                <a:ea typeface="Segoe UI Black" panose="020B0A02040204020203" pitchFamily="34" charset="0"/>
                <a:cs typeface="Segoe UI Black" panose="020B0A02040204020203" pitchFamily="34" charset="0"/>
              </a:rPr>
              <a:t>Visual Studio 2013 Community</a:t>
            </a:r>
            <a:endParaRPr lang="zh-CN" altLang="en-US" sz="2800" b="1" dirty="0">
              <a:solidFill>
                <a:srgbClr val="DDDDDD"/>
              </a:solidFill>
              <a:effectLst>
                <a:outerShdw blurRad="38100" dist="38100" dir="2700000" algn="tl">
                  <a:srgbClr val="000000">
                    <a:alpha val="43137"/>
                  </a:srgbClr>
                </a:outerShdw>
              </a:effectLst>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3" name="文本框 2"/>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发展历史</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0" name="文本框 9"/>
          <p:cNvSpPr txBox="1"/>
          <p:nvPr/>
        </p:nvSpPr>
        <p:spPr>
          <a:xfrm>
            <a:off x="516258" y="1666808"/>
            <a:ext cx="5840999" cy="4247317"/>
          </a:xfrm>
          <a:prstGeom prst="rect">
            <a:avLst/>
          </a:prstGeom>
          <a:noFill/>
        </p:spPr>
        <p:txBody>
          <a:bodyPr wrap="square" rtlCol="0">
            <a:spAutoFit/>
          </a:bodyPr>
          <a:lstStyle/>
          <a:p>
            <a:pPr>
              <a:spcBef>
                <a:spcPts val="600"/>
              </a:spcBef>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Visual Studio 97</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：第一个集成版本</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Visual Studio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6.0</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1998</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）：最久</a:t>
            </a:r>
            <a:r>
              <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没更新</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的版本</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Visual Studio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2002</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：第一个加入</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的版本</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Visual Studio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2003</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：开始版本差异化</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Visual </a:t>
            </a:r>
            <a:r>
              <a:rPr lang="en-US" altLang="zh-CN"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Studio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2005</a:t>
            </a:r>
            <a:endParaRPr lang="en-US" altLang="zh-CN"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Visual Studio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2008</a:t>
            </a:r>
          </a:p>
          <a:p>
            <a:pPr>
              <a:spcBef>
                <a:spcPts val="600"/>
              </a:spcBef>
            </a:pPr>
            <a:r>
              <a:rPr lang="en-US" altLang="zh-CN"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Visual Studio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2010</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：支持 </a:t>
            </a:r>
            <a:r>
              <a:rPr lang="en-US" altLang="zh-CN" sz="2000" dirty="0" err="1"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WindowsPhone</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开发</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Visual Studio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2012</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：支持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Windows 8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开发</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Visual Studio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2013</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：开始提供社区版</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Visual Studio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2015</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：新的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.NET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编译器 </a:t>
            </a:r>
            <a:r>
              <a:rPr lang="en-US" altLang="zh-CN" sz="2000" dirty="0" err="1"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Rosyln</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729032914"/>
      </p:ext>
    </p:extLst>
  </p:cSld>
  <p:clrMapOvr>
    <a:masterClrMapping/>
  </p:clrMapOvr>
  <p:transition spd="slow">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核心功能及技术</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1308050"/>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实时信息图表</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定长内容</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解析</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导出</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err="1"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Immidiate</a:t>
            </a:r>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 Feedback</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实时信息显示（每秒刷新）</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pic>
        <p:nvPicPr>
          <p:cNvPr id="5" name="图片 4"/>
          <p:cNvPicPr>
            <a:picLocks noChangeAspect="1"/>
          </p:cNvPicPr>
          <p:nvPr/>
        </p:nvPicPr>
        <p:blipFill>
          <a:blip r:embed="rId2"/>
          <a:stretch>
            <a:fillRect/>
          </a:stretch>
        </p:blipFill>
        <p:spPr>
          <a:xfrm>
            <a:off x="636326" y="1539951"/>
            <a:ext cx="4317811" cy="4317811"/>
          </a:xfrm>
          <a:prstGeom prst="rect">
            <a:avLst/>
          </a:prstGeom>
        </p:spPr>
      </p:pic>
    </p:spTree>
    <p:extLst>
      <p:ext uri="{BB962C8B-B14F-4D97-AF65-F5344CB8AC3E}">
        <p14:creationId xmlns:p14="http://schemas.microsoft.com/office/powerpoint/2010/main" val="132948974"/>
      </p:ext>
    </p:extLst>
  </p:cSld>
  <p:clrMapOvr>
    <a:masterClrMapping/>
  </p:clrMapOvr>
  <p:transition spd="slow">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a:solidFill>
                  <a:srgbClr val="DDDDDD"/>
                </a:solidFill>
                <a:latin typeface="汉仪菱心体简" panose="02010609000101010101" pitchFamily="49" charset="-122"/>
                <a:ea typeface="汉仪菱心体简" panose="02010609000101010101" pitchFamily="49" charset="-122"/>
              </a:rPr>
              <a:t>核心功能及技术</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508659" cy="1308050"/>
          </a:xfrm>
          <a:prstGeom prst="rect">
            <a:avLst/>
          </a:prstGeom>
          <a:noFill/>
        </p:spPr>
        <p:txBody>
          <a:bodyPr wrap="square" rtlCol="0">
            <a:spAutoFit/>
          </a:bodyPr>
          <a:lstStyle/>
          <a:p>
            <a:pPr>
              <a:spcBef>
                <a:spcPts val="600"/>
              </a:spcBef>
            </a:pP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定</a:t>
            </a: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长内容</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解析</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导出</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95098" y="829039"/>
            <a:ext cx="1508660" cy="338554"/>
          </a:xfrm>
          <a:prstGeom prst="rect">
            <a:avLst/>
          </a:prstGeom>
          <a:noFill/>
        </p:spPr>
        <p:txBody>
          <a:bodyPr wrap="square" rtlCol="0">
            <a:spAutoFit/>
          </a:bodyPr>
          <a:lstStyle/>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实时信息图表</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129092487"/>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1.66667E-6 -1.85185E-6 L -0.00035 -0.04514 " pathEditMode="relative" rAng="0" ptsTypes="AA">
                                      <p:cBhvr>
                                        <p:cTn id="6" dur="500" fill="hold"/>
                                        <p:tgtEl>
                                          <p:spTgt spid="7"/>
                                        </p:tgtEl>
                                        <p:attrNameLst>
                                          <p:attrName>ppt_x</p:attrName>
                                          <p:attrName>ppt_y</p:attrName>
                                        </p:attrNameLst>
                                      </p:cBhvr>
                                      <p:rCtr x="-17" y="-2269"/>
                                    </p:animMotion>
                                  </p:childTnLst>
                                </p:cTn>
                              </p:par>
                              <p:par>
                                <p:cTn id="7" presetID="64" presetClass="path" presetSubtype="0" accel="50000" decel="50000" fill="hold" grpId="0" nodeType="withEffect">
                                  <p:stCondLst>
                                    <p:cond delay="0"/>
                                  </p:stCondLst>
                                  <p:childTnLst>
                                    <p:animMotion origin="layout" path="M 1.66667E-6 -3.7037E-7 L -0.00035 -0.04514 " pathEditMode="relative" rAng="0" ptsTypes="AA">
                                      <p:cBhvr>
                                        <p:cTn id="8" dur="500" fill="hold"/>
                                        <p:tgtEl>
                                          <p:spTgt spid="13"/>
                                        </p:tgtEl>
                                        <p:attrNameLst>
                                          <p:attrName>ppt_x</p:attrName>
                                          <p:attrName>ppt_y</p:attrName>
                                        </p:attrNameLst>
                                      </p:cBhvr>
                                      <p:rCtr x="-17" y="-2269"/>
                                    </p:animMotion>
                                  </p:childTnLst>
                                </p:cTn>
                              </p:par>
                              <p:par>
                                <p:cTn id="9" presetID="10" presetClass="exit" presetSubtype="0" fill="hold" grpId="1" nodeType="withEffect">
                                  <p:stCondLst>
                                    <p:cond delay="0"/>
                                  </p:stCondLst>
                                  <p:childTnLst>
                                    <p:animEffect transition="out" filter="fade">
                                      <p:cBhvr>
                                        <p:cTn id="10" dur="250"/>
                                        <p:tgtEl>
                                          <p:spTgt spid="13"/>
                                        </p:tgtEl>
                                      </p:cBhvr>
                                    </p:animEffect>
                                    <p:set>
                                      <p:cBhvr>
                                        <p:cTn id="11"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3"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核心功能及技术</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984885"/>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定长内容</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解析</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导出</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Message Generator</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指定消息长度</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pic>
        <p:nvPicPr>
          <p:cNvPr id="3" name="图片 2"/>
          <p:cNvPicPr>
            <a:picLocks noChangeAspect="1"/>
          </p:cNvPicPr>
          <p:nvPr/>
        </p:nvPicPr>
        <p:blipFill>
          <a:blip r:embed="rId2"/>
          <a:stretch>
            <a:fillRect/>
          </a:stretch>
        </p:blipFill>
        <p:spPr>
          <a:xfrm>
            <a:off x="559737" y="1748476"/>
            <a:ext cx="5797520" cy="3865013"/>
          </a:xfrm>
          <a:prstGeom prst="rect">
            <a:avLst/>
          </a:prstGeom>
        </p:spPr>
      </p:pic>
    </p:spTree>
    <p:extLst>
      <p:ext uri="{BB962C8B-B14F-4D97-AF65-F5344CB8AC3E}">
        <p14:creationId xmlns:p14="http://schemas.microsoft.com/office/powerpoint/2010/main" val="4145672680"/>
      </p:ext>
    </p:extLst>
  </p:cSld>
  <p:clrMapOvr>
    <a:masterClrMapping/>
  </p:clrMapOvr>
  <p:transition spd="slow">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192791" cy="400110"/>
          </a:xfrm>
          <a:prstGeom prst="rect">
            <a:avLst/>
          </a:prstGeom>
          <a:noFill/>
        </p:spPr>
        <p:txBody>
          <a:bodyPr wrap="square" rtlCol="0">
            <a:spAutoFit/>
          </a:bodyPr>
          <a:lstStyle/>
          <a:p>
            <a:r>
              <a:rPr lang="zh-CN" altLang="en-US" sz="2000" dirty="0">
                <a:solidFill>
                  <a:srgbClr val="DDDDDD"/>
                </a:solidFill>
                <a:latin typeface="汉仪菱心体简" panose="02010609000101010101" pitchFamily="49" charset="-122"/>
                <a:ea typeface="汉仪菱心体简" panose="02010609000101010101" pitchFamily="49" charset="-122"/>
              </a:rPr>
              <a:t>核心功能及技术</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508659" cy="984885"/>
          </a:xfrm>
          <a:prstGeom prst="rect">
            <a:avLst/>
          </a:prstGeom>
          <a:noFill/>
        </p:spPr>
        <p:txBody>
          <a:bodyPr wrap="square" rtlCol="0">
            <a:spAutoFit/>
          </a:bodyPr>
          <a:lstStyle/>
          <a:p>
            <a:pPr>
              <a:spcBef>
                <a:spcPts val="600"/>
              </a:spcBef>
            </a:pP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域名解析</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导出</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95098" y="829039"/>
            <a:ext cx="1508660" cy="338554"/>
          </a:xfrm>
          <a:prstGeom prst="rect">
            <a:avLst/>
          </a:prstGeom>
          <a:noFill/>
        </p:spPr>
        <p:txBody>
          <a:bodyPr wrap="square" rtlCol="0">
            <a:spAutoFit/>
          </a:bodyPr>
          <a:lstStyle/>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定长内容</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885195168"/>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1.66667E-6 -7.40741E-7 L -0.00035 -0.04514 " pathEditMode="relative" rAng="0" ptsTypes="AA">
                                      <p:cBhvr>
                                        <p:cTn id="6" dur="500" fill="hold"/>
                                        <p:tgtEl>
                                          <p:spTgt spid="7"/>
                                        </p:tgtEl>
                                        <p:attrNameLst>
                                          <p:attrName>ppt_x</p:attrName>
                                          <p:attrName>ppt_y</p:attrName>
                                        </p:attrNameLst>
                                      </p:cBhvr>
                                      <p:rCtr x="-17" y="-2269"/>
                                    </p:animMotion>
                                  </p:childTnLst>
                                </p:cTn>
                              </p:par>
                              <p:par>
                                <p:cTn id="7" presetID="64" presetClass="path" presetSubtype="0" accel="50000" decel="50000" fill="hold" grpId="0" nodeType="withEffect">
                                  <p:stCondLst>
                                    <p:cond delay="0"/>
                                  </p:stCondLst>
                                  <p:childTnLst>
                                    <p:animMotion origin="layout" path="M 1.66667E-6 -3.7037E-7 L -0.00035 -0.04514 " pathEditMode="relative" rAng="0" ptsTypes="AA">
                                      <p:cBhvr>
                                        <p:cTn id="8" dur="500" fill="hold"/>
                                        <p:tgtEl>
                                          <p:spTgt spid="13"/>
                                        </p:tgtEl>
                                        <p:attrNameLst>
                                          <p:attrName>ppt_x</p:attrName>
                                          <p:attrName>ppt_y</p:attrName>
                                        </p:attrNameLst>
                                      </p:cBhvr>
                                      <p:rCtr x="-17" y="-2269"/>
                                    </p:animMotion>
                                  </p:childTnLst>
                                </p:cTn>
                              </p:par>
                              <p:par>
                                <p:cTn id="9" presetID="10" presetClass="exit" presetSubtype="0" fill="hold" grpId="1" nodeType="withEffect">
                                  <p:stCondLst>
                                    <p:cond delay="0"/>
                                  </p:stCondLst>
                                  <p:childTnLst>
                                    <p:animEffect transition="out" filter="fade">
                                      <p:cBhvr>
                                        <p:cTn id="10" dur="250"/>
                                        <p:tgtEl>
                                          <p:spTgt spid="13"/>
                                        </p:tgtEl>
                                      </p:cBhvr>
                                    </p:animEffect>
                                    <p:set>
                                      <p:cBhvr>
                                        <p:cTn id="11"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3"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核心功能及技术</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661720"/>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域名解析</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导出</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err="1"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Dns</a:t>
            </a:r>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 Build-In</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域名解析</a:t>
            </a:r>
          </a:p>
        </p:txBody>
      </p:sp>
      <p:pic>
        <p:nvPicPr>
          <p:cNvPr id="5" name="图片 4"/>
          <p:cNvPicPr>
            <a:picLocks noChangeAspect="1"/>
          </p:cNvPicPr>
          <p:nvPr/>
        </p:nvPicPr>
        <p:blipFill>
          <a:blip r:embed="rId2"/>
          <a:stretch>
            <a:fillRect/>
          </a:stretch>
        </p:blipFill>
        <p:spPr>
          <a:xfrm>
            <a:off x="559737" y="1647672"/>
            <a:ext cx="6106110" cy="4070740"/>
          </a:xfrm>
          <a:prstGeom prst="rect">
            <a:avLst/>
          </a:prstGeom>
        </p:spPr>
      </p:pic>
    </p:spTree>
    <p:extLst>
      <p:ext uri="{BB962C8B-B14F-4D97-AF65-F5344CB8AC3E}">
        <p14:creationId xmlns:p14="http://schemas.microsoft.com/office/powerpoint/2010/main" val="308155427"/>
      </p:ext>
    </p:extLst>
  </p:cSld>
  <p:clrMapOvr>
    <a:masterClrMapping/>
  </p:clrMapOvr>
  <p:transition spd="slow">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192791" cy="400110"/>
          </a:xfrm>
          <a:prstGeom prst="rect">
            <a:avLst/>
          </a:prstGeom>
          <a:noFill/>
        </p:spPr>
        <p:txBody>
          <a:bodyPr wrap="square" rtlCol="0">
            <a:spAutoFit/>
          </a:bodyPr>
          <a:lstStyle/>
          <a:p>
            <a:r>
              <a:rPr lang="zh-CN" altLang="en-US" sz="2000" dirty="0">
                <a:solidFill>
                  <a:srgbClr val="DDDDDD"/>
                </a:solidFill>
                <a:latin typeface="汉仪菱心体简" panose="02010609000101010101" pitchFamily="49" charset="-122"/>
                <a:ea typeface="汉仪菱心体简" panose="02010609000101010101" pitchFamily="49" charset="-122"/>
              </a:rPr>
              <a:t>核心功能及技术</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508659" cy="661720"/>
          </a:xfrm>
          <a:prstGeom prst="rect">
            <a:avLst/>
          </a:prstGeom>
          <a:noFill/>
        </p:spPr>
        <p:txBody>
          <a:bodyPr wrap="square" rtlCol="0">
            <a:spAutoFit/>
          </a:bodyPr>
          <a:lstStyle/>
          <a:p>
            <a:pPr>
              <a:spcBef>
                <a:spcPts val="600"/>
              </a:spcBef>
            </a:pP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数据导出</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95098" y="829039"/>
            <a:ext cx="1508660" cy="338554"/>
          </a:xfrm>
          <a:prstGeom prst="rect">
            <a:avLst/>
          </a:prstGeom>
          <a:noFill/>
        </p:spPr>
        <p:txBody>
          <a:bodyPr wrap="square" rtlCol="0">
            <a:spAutoFit/>
          </a:bodyPr>
          <a:lstStyle/>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域名解析</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4149735868"/>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1.66667E-6 3.7037E-7 L -0.00035 -0.04514 " pathEditMode="relative" rAng="0" ptsTypes="AA">
                                      <p:cBhvr>
                                        <p:cTn id="6" dur="500" fill="hold"/>
                                        <p:tgtEl>
                                          <p:spTgt spid="7"/>
                                        </p:tgtEl>
                                        <p:attrNameLst>
                                          <p:attrName>ppt_x</p:attrName>
                                          <p:attrName>ppt_y</p:attrName>
                                        </p:attrNameLst>
                                      </p:cBhvr>
                                      <p:rCtr x="-17" y="-2269"/>
                                    </p:animMotion>
                                  </p:childTnLst>
                                </p:cTn>
                              </p:par>
                              <p:par>
                                <p:cTn id="7" presetID="64" presetClass="path" presetSubtype="0" accel="50000" decel="50000" fill="hold" grpId="0" nodeType="withEffect">
                                  <p:stCondLst>
                                    <p:cond delay="0"/>
                                  </p:stCondLst>
                                  <p:childTnLst>
                                    <p:animMotion origin="layout" path="M 1.66667E-6 -3.7037E-7 L -0.00035 -0.04514 " pathEditMode="relative" rAng="0" ptsTypes="AA">
                                      <p:cBhvr>
                                        <p:cTn id="8" dur="500" fill="hold"/>
                                        <p:tgtEl>
                                          <p:spTgt spid="13"/>
                                        </p:tgtEl>
                                        <p:attrNameLst>
                                          <p:attrName>ppt_x</p:attrName>
                                          <p:attrName>ppt_y</p:attrName>
                                        </p:attrNameLst>
                                      </p:cBhvr>
                                      <p:rCtr x="-17" y="-2269"/>
                                    </p:animMotion>
                                  </p:childTnLst>
                                </p:cTn>
                              </p:par>
                              <p:par>
                                <p:cTn id="9" presetID="10" presetClass="exit" presetSubtype="0" fill="hold" grpId="1" nodeType="withEffect">
                                  <p:stCondLst>
                                    <p:cond delay="0"/>
                                  </p:stCondLst>
                                  <p:childTnLst>
                                    <p:animEffect transition="out" filter="fade">
                                      <p:cBhvr>
                                        <p:cTn id="10" dur="250"/>
                                        <p:tgtEl>
                                          <p:spTgt spid="13"/>
                                        </p:tgtEl>
                                      </p:cBhvr>
                                    </p:animEffect>
                                    <p:set>
                                      <p:cBhvr>
                                        <p:cTn id="11"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3"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核心功能及技术</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338554"/>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数据导出</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Excel COM</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自动导出到</a:t>
            </a:r>
            <a:r>
              <a:rPr lang="en-US" altLang="zh-CN"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Excel</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pic>
        <p:nvPicPr>
          <p:cNvPr id="3" name="图片 2"/>
          <p:cNvPicPr>
            <a:picLocks noChangeAspect="1"/>
          </p:cNvPicPr>
          <p:nvPr/>
        </p:nvPicPr>
        <p:blipFill>
          <a:blip r:embed="rId2"/>
          <a:stretch>
            <a:fillRect/>
          </a:stretch>
        </p:blipFill>
        <p:spPr>
          <a:xfrm>
            <a:off x="516258" y="2081411"/>
            <a:ext cx="6220131" cy="2766814"/>
          </a:xfrm>
          <a:prstGeom prst="rect">
            <a:avLst/>
          </a:prstGeom>
        </p:spPr>
      </p:pic>
      <p:pic>
        <p:nvPicPr>
          <p:cNvPr id="6" name="图片 5"/>
          <p:cNvPicPr>
            <a:picLocks noChangeAspect="1"/>
          </p:cNvPicPr>
          <p:nvPr/>
        </p:nvPicPr>
        <p:blipFill>
          <a:blip r:embed="rId3"/>
          <a:stretch>
            <a:fillRect/>
          </a:stretch>
        </p:blipFill>
        <p:spPr>
          <a:xfrm>
            <a:off x="626504" y="1719263"/>
            <a:ext cx="5761945" cy="3875132"/>
          </a:xfrm>
          <a:prstGeom prst="rect">
            <a:avLst/>
          </a:prstGeom>
        </p:spPr>
      </p:pic>
    </p:spTree>
    <p:extLst>
      <p:ext uri="{BB962C8B-B14F-4D97-AF65-F5344CB8AC3E}">
        <p14:creationId xmlns:p14="http://schemas.microsoft.com/office/powerpoint/2010/main" val="35925312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问题及解决方案</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1308050"/>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图表实时更新</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en-US" altLang="zh-CN" sz="1600" dirty="0" err="1" smtClean="0">
                <a:solidFill>
                  <a:srgbClr val="FFCC00"/>
                </a:solidFill>
                <a:effectLst>
                  <a:outerShdw blurRad="38100" dist="38100" dir="2700000" algn="tl">
                    <a:srgbClr val="000000">
                      <a:alpha val="43137"/>
                    </a:srgbClr>
                  </a:outerShdw>
                </a:effectLst>
                <a:ea typeface="汉仪菱心体简" panose="02010609000101010101" pitchFamily="49" charset="-122"/>
              </a:rPr>
              <a:t>BeginAccept</a:t>
            </a:r>
            <a:endPar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endParaRPr>
          </a:p>
          <a:p>
            <a:pPr>
              <a:spcBef>
                <a:spcPts val="600"/>
              </a:spcBef>
            </a:pPr>
            <a:r>
              <a:rPr lang="en-US" altLang="zh-CN" sz="1600" dirty="0" err="1" smtClean="0">
                <a:solidFill>
                  <a:srgbClr val="FFCC00"/>
                </a:solidFill>
                <a:effectLst>
                  <a:outerShdw blurRad="38100" dist="38100" dir="2700000" algn="tl">
                    <a:srgbClr val="000000">
                      <a:alpha val="43137"/>
                    </a:srgbClr>
                  </a:outerShdw>
                </a:effectLst>
                <a:ea typeface="汉仪菱心体简" panose="02010609000101010101" pitchFamily="49" charset="-122"/>
              </a:rPr>
              <a:t>Recv</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返回值</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UDP</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丢包</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UI is never allowed to BLOCK</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非</a:t>
            </a:r>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阻塞的阻塞</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1" name="圆角矩形 2"/>
          <p:cNvSpPr/>
          <p:nvPr/>
        </p:nvSpPr>
        <p:spPr>
          <a:xfrm>
            <a:off x="505627" y="1647672"/>
            <a:ext cx="6214150" cy="2245682"/>
          </a:xfrm>
          <a:custGeom>
            <a:avLst/>
            <a:gdLst>
              <a:gd name="connsiteX0" fmla="*/ 0 w 5167423"/>
              <a:gd name="connsiteY0" fmla="*/ 352654 h 2115879"/>
              <a:gd name="connsiteX1" fmla="*/ 352654 w 5167423"/>
              <a:gd name="connsiteY1" fmla="*/ 0 h 2115879"/>
              <a:gd name="connsiteX2" fmla="*/ 4814769 w 5167423"/>
              <a:gd name="connsiteY2" fmla="*/ 0 h 2115879"/>
              <a:gd name="connsiteX3" fmla="*/ 5167423 w 5167423"/>
              <a:gd name="connsiteY3" fmla="*/ 352654 h 2115879"/>
              <a:gd name="connsiteX4" fmla="*/ 5167423 w 5167423"/>
              <a:gd name="connsiteY4" fmla="*/ 1763225 h 2115879"/>
              <a:gd name="connsiteX5" fmla="*/ 4814769 w 5167423"/>
              <a:gd name="connsiteY5" fmla="*/ 2115879 h 2115879"/>
              <a:gd name="connsiteX6" fmla="*/ 352654 w 5167423"/>
              <a:gd name="connsiteY6" fmla="*/ 2115879 h 2115879"/>
              <a:gd name="connsiteX7" fmla="*/ 0 w 5167423"/>
              <a:gd name="connsiteY7" fmla="*/ 1763225 h 2115879"/>
              <a:gd name="connsiteX8" fmla="*/ 0 w 5167423"/>
              <a:gd name="connsiteY8" fmla="*/ 352654 h 2115879"/>
              <a:gd name="connsiteX0" fmla="*/ 0 w 5167423"/>
              <a:gd name="connsiteY0" fmla="*/ 352654 h 2115879"/>
              <a:gd name="connsiteX1" fmla="*/ 193166 w 5167423"/>
              <a:gd name="connsiteY1" fmla="*/ 0 h 2115879"/>
              <a:gd name="connsiteX2" fmla="*/ 4814769 w 5167423"/>
              <a:gd name="connsiteY2" fmla="*/ 0 h 2115879"/>
              <a:gd name="connsiteX3" fmla="*/ 5167423 w 5167423"/>
              <a:gd name="connsiteY3" fmla="*/ 352654 h 2115879"/>
              <a:gd name="connsiteX4" fmla="*/ 5167423 w 5167423"/>
              <a:gd name="connsiteY4" fmla="*/ 1763225 h 2115879"/>
              <a:gd name="connsiteX5" fmla="*/ 4814769 w 5167423"/>
              <a:gd name="connsiteY5" fmla="*/ 2115879 h 2115879"/>
              <a:gd name="connsiteX6" fmla="*/ 352654 w 5167423"/>
              <a:gd name="connsiteY6" fmla="*/ 2115879 h 2115879"/>
              <a:gd name="connsiteX7" fmla="*/ 0 w 5167423"/>
              <a:gd name="connsiteY7" fmla="*/ 1763225 h 2115879"/>
              <a:gd name="connsiteX8" fmla="*/ 0 w 5167423"/>
              <a:gd name="connsiteY8" fmla="*/ 352654 h 2115879"/>
              <a:gd name="connsiteX0" fmla="*/ 0 w 5167423"/>
              <a:gd name="connsiteY0" fmla="*/ 256961 h 2115879"/>
              <a:gd name="connsiteX1" fmla="*/ 193166 w 5167423"/>
              <a:gd name="connsiteY1" fmla="*/ 0 h 2115879"/>
              <a:gd name="connsiteX2" fmla="*/ 4814769 w 5167423"/>
              <a:gd name="connsiteY2" fmla="*/ 0 h 2115879"/>
              <a:gd name="connsiteX3" fmla="*/ 5167423 w 5167423"/>
              <a:gd name="connsiteY3" fmla="*/ 352654 h 2115879"/>
              <a:gd name="connsiteX4" fmla="*/ 5167423 w 5167423"/>
              <a:gd name="connsiteY4" fmla="*/ 1763225 h 2115879"/>
              <a:gd name="connsiteX5" fmla="*/ 4814769 w 5167423"/>
              <a:gd name="connsiteY5" fmla="*/ 2115879 h 2115879"/>
              <a:gd name="connsiteX6" fmla="*/ 352654 w 5167423"/>
              <a:gd name="connsiteY6" fmla="*/ 2115879 h 2115879"/>
              <a:gd name="connsiteX7" fmla="*/ 0 w 5167423"/>
              <a:gd name="connsiteY7" fmla="*/ 1763225 h 2115879"/>
              <a:gd name="connsiteX8" fmla="*/ 0 w 5167423"/>
              <a:gd name="connsiteY8" fmla="*/ 256961 h 2115879"/>
              <a:gd name="connsiteX0" fmla="*/ 0 w 5171714"/>
              <a:gd name="connsiteY0" fmla="*/ 267594 h 2126512"/>
              <a:gd name="connsiteX1" fmla="*/ 193166 w 5171714"/>
              <a:gd name="connsiteY1" fmla="*/ 10633 h 2126512"/>
              <a:gd name="connsiteX2" fmla="*/ 5016787 w 5171714"/>
              <a:gd name="connsiteY2" fmla="*/ 0 h 2126512"/>
              <a:gd name="connsiteX3" fmla="*/ 5167423 w 5171714"/>
              <a:gd name="connsiteY3" fmla="*/ 363287 h 2126512"/>
              <a:gd name="connsiteX4" fmla="*/ 5167423 w 5171714"/>
              <a:gd name="connsiteY4" fmla="*/ 1773858 h 2126512"/>
              <a:gd name="connsiteX5" fmla="*/ 4814769 w 5171714"/>
              <a:gd name="connsiteY5" fmla="*/ 2126512 h 2126512"/>
              <a:gd name="connsiteX6" fmla="*/ 352654 w 5171714"/>
              <a:gd name="connsiteY6" fmla="*/ 2126512 h 2126512"/>
              <a:gd name="connsiteX7" fmla="*/ 0 w 5171714"/>
              <a:gd name="connsiteY7" fmla="*/ 1773858 h 2126512"/>
              <a:gd name="connsiteX8" fmla="*/ 0 w 5171714"/>
              <a:gd name="connsiteY8" fmla="*/ 267594 h 2126512"/>
              <a:gd name="connsiteX0" fmla="*/ 0 w 5171714"/>
              <a:gd name="connsiteY0" fmla="*/ 267594 h 2126512"/>
              <a:gd name="connsiteX1" fmla="*/ 193166 w 5171714"/>
              <a:gd name="connsiteY1" fmla="*/ 10633 h 2126512"/>
              <a:gd name="connsiteX2" fmla="*/ 5016787 w 5171714"/>
              <a:gd name="connsiteY2" fmla="*/ 0 h 2126512"/>
              <a:gd name="connsiteX3" fmla="*/ 5167423 w 5171714"/>
              <a:gd name="connsiteY3" fmla="*/ 299492 h 2126512"/>
              <a:gd name="connsiteX4" fmla="*/ 5167423 w 5171714"/>
              <a:gd name="connsiteY4" fmla="*/ 1773858 h 2126512"/>
              <a:gd name="connsiteX5" fmla="*/ 4814769 w 5171714"/>
              <a:gd name="connsiteY5" fmla="*/ 2126512 h 2126512"/>
              <a:gd name="connsiteX6" fmla="*/ 352654 w 5171714"/>
              <a:gd name="connsiteY6" fmla="*/ 2126512 h 2126512"/>
              <a:gd name="connsiteX7" fmla="*/ 0 w 5171714"/>
              <a:gd name="connsiteY7" fmla="*/ 1773858 h 2126512"/>
              <a:gd name="connsiteX8" fmla="*/ 0 w 5171714"/>
              <a:gd name="connsiteY8" fmla="*/ 267594 h 2126512"/>
              <a:gd name="connsiteX0" fmla="*/ 0 w 5171714"/>
              <a:gd name="connsiteY0" fmla="*/ 267594 h 2137144"/>
              <a:gd name="connsiteX1" fmla="*/ 193166 w 5171714"/>
              <a:gd name="connsiteY1" fmla="*/ 10633 h 2137144"/>
              <a:gd name="connsiteX2" fmla="*/ 5016787 w 5171714"/>
              <a:gd name="connsiteY2" fmla="*/ 0 h 2137144"/>
              <a:gd name="connsiteX3" fmla="*/ 5167423 w 5171714"/>
              <a:gd name="connsiteY3" fmla="*/ 299492 h 2137144"/>
              <a:gd name="connsiteX4" fmla="*/ 5167423 w 5171714"/>
              <a:gd name="connsiteY4" fmla="*/ 1773858 h 2137144"/>
              <a:gd name="connsiteX5" fmla="*/ 4814769 w 5171714"/>
              <a:gd name="connsiteY5" fmla="*/ 2126512 h 2137144"/>
              <a:gd name="connsiteX6" fmla="*/ 193166 w 5171714"/>
              <a:gd name="connsiteY6" fmla="*/ 2137144 h 2137144"/>
              <a:gd name="connsiteX7" fmla="*/ 0 w 5171714"/>
              <a:gd name="connsiteY7" fmla="*/ 1773858 h 2137144"/>
              <a:gd name="connsiteX8" fmla="*/ 0 w 5171714"/>
              <a:gd name="connsiteY8" fmla="*/ 267594 h 2137144"/>
              <a:gd name="connsiteX0" fmla="*/ 10632 w 5182346"/>
              <a:gd name="connsiteY0" fmla="*/ 267594 h 2137144"/>
              <a:gd name="connsiteX1" fmla="*/ 203798 w 5182346"/>
              <a:gd name="connsiteY1" fmla="*/ 10633 h 2137144"/>
              <a:gd name="connsiteX2" fmla="*/ 5027419 w 5182346"/>
              <a:gd name="connsiteY2" fmla="*/ 0 h 2137144"/>
              <a:gd name="connsiteX3" fmla="*/ 5178055 w 5182346"/>
              <a:gd name="connsiteY3" fmla="*/ 299492 h 2137144"/>
              <a:gd name="connsiteX4" fmla="*/ 5178055 w 5182346"/>
              <a:gd name="connsiteY4" fmla="*/ 1773858 h 2137144"/>
              <a:gd name="connsiteX5" fmla="*/ 4825401 w 5182346"/>
              <a:gd name="connsiteY5" fmla="*/ 2126512 h 2137144"/>
              <a:gd name="connsiteX6" fmla="*/ 203798 w 5182346"/>
              <a:gd name="connsiteY6" fmla="*/ 2137144 h 2137144"/>
              <a:gd name="connsiteX7" fmla="*/ 0 w 5182346"/>
              <a:gd name="connsiteY7" fmla="*/ 1890816 h 2137144"/>
              <a:gd name="connsiteX8" fmla="*/ 10632 w 5182346"/>
              <a:gd name="connsiteY8" fmla="*/ 267594 h 2137144"/>
              <a:gd name="connsiteX0" fmla="*/ 10632 w 5182346"/>
              <a:gd name="connsiteY0" fmla="*/ 267594 h 2137144"/>
              <a:gd name="connsiteX1" fmla="*/ 203798 w 5182346"/>
              <a:gd name="connsiteY1" fmla="*/ 10633 h 2137144"/>
              <a:gd name="connsiteX2" fmla="*/ 5027419 w 5182346"/>
              <a:gd name="connsiteY2" fmla="*/ 0 h 2137144"/>
              <a:gd name="connsiteX3" fmla="*/ 5178055 w 5182346"/>
              <a:gd name="connsiteY3" fmla="*/ 299492 h 2137144"/>
              <a:gd name="connsiteX4" fmla="*/ 5178055 w 5182346"/>
              <a:gd name="connsiteY4" fmla="*/ 1773858 h 2137144"/>
              <a:gd name="connsiteX5" fmla="*/ 5016787 w 5182346"/>
              <a:gd name="connsiteY5" fmla="*/ 2137144 h 2137144"/>
              <a:gd name="connsiteX6" fmla="*/ 203798 w 5182346"/>
              <a:gd name="connsiteY6" fmla="*/ 2137144 h 2137144"/>
              <a:gd name="connsiteX7" fmla="*/ 0 w 5182346"/>
              <a:gd name="connsiteY7" fmla="*/ 1890816 h 2137144"/>
              <a:gd name="connsiteX8" fmla="*/ 10632 w 5182346"/>
              <a:gd name="connsiteY8" fmla="*/ 267594 h 2137144"/>
              <a:gd name="connsiteX0" fmla="*/ 10632 w 5189514"/>
              <a:gd name="connsiteY0" fmla="*/ 267594 h 2137144"/>
              <a:gd name="connsiteX1" fmla="*/ 203798 w 5189514"/>
              <a:gd name="connsiteY1" fmla="*/ 10633 h 2137144"/>
              <a:gd name="connsiteX2" fmla="*/ 5027419 w 5189514"/>
              <a:gd name="connsiteY2" fmla="*/ 0 h 2137144"/>
              <a:gd name="connsiteX3" fmla="*/ 5178055 w 5189514"/>
              <a:gd name="connsiteY3" fmla="*/ 299492 h 2137144"/>
              <a:gd name="connsiteX4" fmla="*/ 5188688 w 5189514"/>
              <a:gd name="connsiteY4" fmla="*/ 1848286 h 2137144"/>
              <a:gd name="connsiteX5" fmla="*/ 5016787 w 5189514"/>
              <a:gd name="connsiteY5" fmla="*/ 2137144 h 2137144"/>
              <a:gd name="connsiteX6" fmla="*/ 203798 w 5189514"/>
              <a:gd name="connsiteY6" fmla="*/ 2137144 h 2137144"/>
              <a:gd name="connsiteX7" fmla="*/ 0 w 5189514"/>
              <a:gd name="connsiteY7" fmla="*/ 1890816 h 2137144"/>
              <a:gd name="connsiteX8" fmla="*/ 10632 w 5189514"/>
              <a:gd name="connsiteY8" fmla="*/ 267594 h 213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9514" h="2137144">
                <a:moveTo>
                  <a:pt x="10632" y="267594"/>
                </a:moveTo>
                <a:cubicBezTo>
                  <a:pt x="10632" y="72829"/>
                  <a:pt x="9033" y="10633"/>
                  <a:pt x="203798" y="10633"/>
                </a:cubicBezTo>
                <a:lnTo>
                  <a:pt x="5027419" y="0"/>
                </a:lnTo>
                <a:cubicBezTo>
                  <a:pt x="5222184" y="0"/>
                  <a:pt x="5178055" y="104727"/>
                  <a:pt x="5178055" y="299492"/>
                </a:cubicBezTo>
                <a:cubicBezTo>
                  <a:pt x="5181599" y="815757"/>
                  <a:pt x="5185144" y="1332021"/>
                  <a:pt x="5188688" y="1848286"/>
                </a:cubicBezTo>
                <a:cubicBezTo>
                  <a:pt x="5188688" y="2043051"/>
                  <a:pt x="5211552" y="2137144"/>
                  <a:pt x="5016787" y="2137144"/>
                </a:cubicBezTo>
                <a:lnTo>
                  <a:pt x="203798" y="2137144"/>
                </a:lnTo>
                <a:cubicBezTo>
                  <a:pt x="9033" y="2137144"/>
                  <a:pt x="0" y="2085581"/>
                  <a:pt x="0" y="1890816"/>
                </a:cubicBezTo>
                <a:lnTo>
                  <a:pt x="10632" y="267594"/>
                </a:lnTo>
                <a:close/>
              </a:path>
            </a:pathLst>
          </a:custGeom>
          <a:solidFill>
            <a:srgbClr val="2B2B2B"/>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13447" y="1750868"/>
            <a:ext cx="5893680" cy="2062103"/>
          </a:xfrm>
          <a:prstGeom prst="rect">
            <a:avLst/>
          </a:prstGeom>
          <a:noFill/>
        </p:spPr>
        <p:txBody>
          <a:bodyPr wrap="square" rtlCol="0">
            <a:spAutoFit/>
          </a:bodyPr>
          <a:lstStyle/>
          <a:p>
            <a:r>
              <a:rPr lang="en-US" altLang="zh-CN" sz="1600" dirty="0" smtClean="0">
                <a:solidFill>
                  <a:schemeClr val="accent6"/>
                </a:solidFill>
              </a:rPr>
              <a:t>// </a:t>
            </a:r>
            <a:r>
              <a:rPr lang="zh-CN" altLang="en-US" sz="1600" dirty="0" smtClean="0">
                <a:solidFill>
                  <a:schemeClr val="accent6"/>
                </a:solidFill>
              </a:rPr>
              <a:t>后台线程中</a:t>
            </a:r>
            <a:endParaRPr lang="en-US" altLang="zh-CN" sz="1600" dirty="0" smtClean="0">
              <a:solidFill>
                <a:schemeClr val="accent6"/>
              </a:solidFill>
            </a:endParaRPr>
          </a:p>
          <a:p>
            <a:r>
              <a:rPr lang="en-US" altLang="zh-CN" sz="1600" dirty="0" smtClean="0">
                <a:solidFill>
                  <a:schemeClr val="accent1"/>
                </a:solidFill>
              </a:rPr>
              <a:t>for</a:t>
            </a:r>
            <a:r>
              <a:rPr lang="en-US" altLang="zh-CN" sz="1600" dirty="0" smtClean="0">
                <a:solidFill>
                  <a:srgbClr val="DDDDDD"/>
                </a:solidFill>
              </a:rPr>
              <a:t> </a:t>
            </a:r>
            <a:r>
              <a:rPr lang="en-US" altLang="zh-CN" sz="1600" dirty="0">
                <a:solidFill>
                  <a:srgbClr val="DDDDDD"/>
                </a:solidFill>
              </a:rPr>
              <a:t>(</a:t>
            </a:r>
            <a:r>
              <a:rPr lang="en-US" altLang="zh-CN" sz="1600" dirty="0">
                <a:solidFill>
                  <a:schemeClr val="accent1"/>
                </a:solidFill>
              </a:rPr>
              <a:t>int</a:t>
            </a:r>
            <a:r>
              <a:rPr lang="en-US" altLang="zh-CN" sz="1600" dirty="0">
                <a:solidFill>
                  <a:srgbClr val="DDDDDD"/>
                </a:solidFill>
              </a:rPr>
              <a:t> </a:t>
            </a:r>
            <a:r>
              <a:rPr lang="en-US" altLang="zh-CN" sz="1600" dirty="0" err="1">
                <a:solidFill>
                  <a:srgbClr val="DDDDDD"/>
                </a:solidFill>
              </a:rPr>
              <a:t>i</a:t>
            </a:r>
            <a:r>
              <a:rPr lang="en-US" altLang="zh-CN" sz="1600" dirty="0">
                <a:solidFill>
                  <a:srgbClr val="DDDDDD"/>
                </a:solidFill>
              </a:rPr>
              <a:t> = 0; </a:t>
            </a:r>
            <a:r>
              <a:rPr lang="en-US" altLang="zh-CN" sz="1600" dirty="0" err="1">
                <a:solidFill>
                  <a:srgbClr val="DDDDDD"/>
                </a:solidFill>
              </a:rPr>
              <a:t>i</a:t>
            </a:r>
            <a:r>
              <a:rPr lang="en-US" altLang="zh-CN" sz="1600" dirty="0">
                <a:solidFill>
                  <a:srgbClr val="DDDDDD"/>
                </a:solidFill>
              </a:rPr>
              <a:t> &lt; </a:t>
            </a:r>
            <a:r>
              <a:rPr lang="en-US" altLang="zh-CN" sz="1600" dirty="0" err="1" smtClean="0">
                <a:solidFill>
                  <a:srgbClr val="DDDDDD"/>
                </a:solidFill>
              </a:rPr>
              <a:t>len</a:t>
            </a:r>
            <a:r>
              <a:rPr lang="en-US" altLang="zh-CN" sz="1600" dirty="0" smtClean="0">
                <a:solidFill>
                  <a:srgbClr val="DDDDDD"/>
                </a:solidFill>
              </a:rPr>
              <a:t>; </a:t>
            </a:r>
            <a:r>
              <a:rPr lang="en-US" altLang="zh-CN" sz="1600" dirty="0" err="1">
                <a:solidFill>
                  <a:srgbClr val="DDDDDD"/>
                </a:solidFill>
              </a:rPr>
              <a:t>i</a:t>
            </a:r>
            <a:r>
              <a:rPr lang="en-US" altLang="zh-CN" sz="1600" dirty="0">
                <a:solidFill>
                  <a:srgbClr val="DDDDDD"/>
                </a:solidFill>
              </a:rPr>
              <a:t>++)</a:t>
            </a:r>
          </a:p>
          <a:p>
            <a:r>
              <a:rPr lang="en-US" altLang="zh-CN" sz="1600" dirty="0" smtClean="0">
                <a:solidFill>
                  <a:srgbClr val="DDDDDD"/>
                </a:solidFill>
              </a:rPr>
              <a:t>{</a:t>
            </a:r>
            <a:endParaRPr lang="en-US" altLang="zh-CN" sz="1600" dirty="0">
              <a:solidFill>
                <a:srgbClr val="DDDDDD"/>
              </a:solidFill>
            </a:endParaRPr>
          </a:p>
          <a:p>
            <a:r>
              <a:rPr lang="en-US" altLang="zh-CN" sz="1600" dirty="0">
                <a:solidFill>
                  <a:srgbClr val="DDDDDD"/>
                </a:solidFill>
              </a:rPr>
              <a:t>    </a:t>
            </a:r>
            <a:r>
              <a:rPr lang="en-US" altLang="zh-CN" sz="1600" dirty="0" err="1" smtClean="0">
                <a:solidFill>
                  <a:srgbClr val="DDDDDD"/>
                </a:solidFill>
              </a:rPr>
              <a:t>socket.Send</a:t>
            </a:r>
            <a:r>
              <a:rPr lang="en-US" altLang="zh-CN" sz="1600" dirty="0" smtClean="0">
                <a:solidFill>
                  <a:srgbClr val="DDDDDD"/>
                </a:solidFill>
              </a:rPr>
              <a:t>(</a:t>
            </a:r>
            <a:r>
              <a:rPr lang="en-US" altLang="zh-CN" sz="1600" dirty="0" err="1" smtClean="0">
                <a:solidFill>
                  <a:srgbClr val="DDDDDD"/>
                </a:solidFill>
              </a:rPr>
              <a:t>sth</a:t>
            </a:r>
            <a:r>
              <a:rPr lang="en-US" altLang="zh-CN" sz="1600" dirty="0" smtClean="0">
                <a:solidFill>
                  <a:srgbClr val="DDDDDD"/>
                </a:solidFill>
              </a:rPr>
              <a:t>);</a:t>
            </a:r>
            <a:endParaRPr lang="en-US" altLang="zh-CN" sz="1600" dirty="0">
              <a:solidFill>
                <a:srgbClr val="DDDDDD"/>
              </a:solidFill>
            </a:endParaRPr>
          </a:p>
          <a:p>
            <a:r>
              <a:rPr lang="en-US" altLang="zh-CN" sz="1600" dirty="0">
                <a:solidFill>
                  <a:srgbClr val="DDDDDD"/>
                </a:solidFill>
              </a:rPr>
              <a:t>    </a:t>
            </a:r>
            <a:r>
              <a:rPr lang="en-US" altLang="zh-CN" sz="1600" dirty="0" err="1" smtClean="0">
                <a:solidFill>
                  <a:srgbClr val="DDDDDD"/>
                </a:solidFill>
              </a:rPr>
              <a:t>socket.Receive</a:t>
            </a:r>
            <a:r>
              <a:rPr lang="en-US" altLang="zh-CN" sz="1600" dirty="0" smtClean="0">
                <a:solidFill>
                  <a:srgbClr val="DDDDDD"/>
                </a:solidFill>
              </a:rPr>
              <a:t>(</a:t>
            </a:r>
            <a:r>
              <a:rPr lang="en-US" altLang="zh-CN" sz="1600" dirty="0" err="1" smtClean="0">
                <a:solidFill>
                  <a:srgbClr val="DDDDDD"/>
                </a:solidFill>
              </a:rPr>
              <a:t>sth</a:t>
            </a:r>
            <a:r>
              <a:rPr lang="en-US" altLang="zh-CN" sz="1600" dirty="0" smtClean="0">
                <a:solidFill>
                  <a:srgbClr val="DDDDDD"/>
                </a:solidFill>
              </a:rPr>
              <a:t>);</a:t>
            </a:r>
          </a:p>
          <a:p>
            <a:r>
              <a:rPr lang="en-US" altLang="zh-CN" sz="1600" dirty="0" smtClean="0">
                <a:solidFill>
                  <a:srgbClr val="DDDDDD"/>
                </a:solidFill>
              </a:rPr>
              <a:t>    </a:t>
            </a:r>
            <a:r>
              <a:rPr lang="en-US" altLang="zh-CN" sz="1600" dirty="0" smtClean="0">
                <a:solidFill>
                  <a:schemeClr val="accent6"/>
                </a:solidFill>
              </a:rPr>
              <a:t>// </a:t>
            </a:r>
            <a:r>
              <a:rPr lang="zh-CN" altLang="en-US" sz="1600" dirty="0" smtClean="0">
                <a:solidFill>
                  <a:schemeClr val="accent6"/>
                </a:solidFill>
              </a:rPr>
              <a:t>回调</a:t>
            </a:r>
            <a:r>
              <a:rPr lang="en-US" altLang="zh-CN" sz="1600" dirty="0" smtClean="0">
                <a:solidFill>
                  <a:schemeClr val="accent6"/>
                </a:solidFill>
              </a:rPr>
              <a:t>UI</a:t>
            </a:r>
            <a:r>
              <a:rPr lang="zh-CN" altLang="en-US" sz="1600" dirty="0" smtClean="0">
                <a:solidFill>
                  <a:schemeClr val="accent6"/>
                </a:solidFill>
              </a:rPr>
              <a:t>线程</a:t>
            </a:r>
            <a:endParaRPr lang="en-US" altLang="zh-CN" sz="1600" dirty="0">
              <a:solidFill>
                <a:schemeClr val="accent6"/>
              </a:solidFill>
            </a:endParaRPr>
          </a:p>
          <a:p>
            <a:r>
              <a:rPr lang="en-US" altLang="zh-CN" sz="1600" dirty="0" smtClean="0">
                <a:solidFill>
                  <a:srgbClr val="DDDDDD"/>
                </a:solidFill>
              </a:rPr>
              <a:t>    </a:t>
            </a:r>
            <a:r>
              <a:rPr lang="en-US" altLang="zh-CN" sz="1600" dirty="0" err="1" smtClean="0">
                <a:solidFill>
                  <a:srgbClr val="DDDDDD"/>
                </a:solidFill>
              </a:rPr>
              <a:t>window.Dispatcher.BeginInvoke</a:t>
            </a:r>
            <a:r>
              <a:rPr lang="en-US" altLang="zh-CN" sz="1600" dirty="0" smtClean="0">
                <a:solidFill>
                  <a:srgbClr val="DDDDDD"/>
                </a:solidFill>
              </a:rPr>
              <a:t>(</a:t>
            </a:r>
            <a:r>
              <a:rPr lang="en-US" altLang="zh-CN" sz="1600" dirty="0" err="1" smtClean="0">
                <a:solidFill>
                  <a:srgbClr val="DDDDDD"/>
                </a:solidFill>
              </a:rPr>
              <a:t>sth</a:t>
            </a:r>
            <a:r>
              <a:rPr lang="en-US" altLang="zh-CN" sz="1600" dirty="0" smtClean="0">
                <a:solidFill>
                  <a:srgbClr val="DDDDDD"/>
                </a:solidFill>
              </a:rPr>
              <a:t>);</a:t>
            </a:r>
            <a:endParaRPr lang="en-US" altLang="zh-CN" sz="1600" dirty="0">
              <a:solidFill>
                <a:srgbClr val="DDDDDD"/>
              </a:solidFill>
            </a:endParaRPr>
          </a:p>
          <a:p>
            <a:r>
              <a:rPr lang="en-US" altLang="zh-CN" sz="1600" dirty="0" smtClean="0">
                <a:solidFill>
                  <a:srgbClr val="DDDDDD"/>
                </a:solidFill>
              </a:rPr>
              <a:t>}</a:t>
            </a:r>
            <a:endParaRPr lang="zh-CN" altLang="en-US"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14" name="文本框 13"/>
          <p:cNvSpPr txBox="1"/>
          <p:nvPr/>
        </p:nvSpPr>
        <p:spPr>
          <a:xfrm>
            <a:off x="505627" y="4001075"/>
            <a:ext cx="5840999" cy="1015663"/>
          </a:xfrm>
          <a:prstGeom prst="rect">
            <a:avLst/>
          </a:prstGeom>
          <a:noFill/>
        </p:spPr>
        <p:txBody>
          <a:bodyPr wrap="square" rtlCol="0">
            <a:spAutoFit/>
          </a:bodyPr>
          <a:lstStyle/>
          <a:p>
            <a:pPr>
              <a:spcBef>
                <a:spcPts val="600"/>
              </a:spcBef>
            </a:pP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Q4.1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采用了非阻塞的后台线程处理（所有代码及逻辑均正确），但为什么使用 </a:t>
            </a: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localhost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测试时主线程依然完全阻塞？</a:t>
            </a:r>
            <a:endParaRPr lang="zh-CN" altLang="en-US" sz="2000" b="1" dirty="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5" name="文本框 14"/>
          <p:cNvSpPr txBox="1"/>
          <p:nvPr/>
        </p:nvSpPr>
        <p:spPr>
          <a:xfrm>
            <a:off x="505627" y="5076373"/>
            <a:ext cx="6256682" cy="584775"/>
          </a:xfrm>
          <a:prstGeom prst="rect">
            <a:avLst/>
          </a:prstGeom>
          <a:noFill/>
        </p:spPr>
        <p:txBody>
          <a:bodyPr wrap="square" rtlCol="0">
            <a:spAutoFit/>
          </a:bodyPr>
          <a:lstStyle/>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回调请求 </a:t>
            </a:r>
            <a:r>
              <a:rPr lang="zh-CN" altLang="en-US"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频率</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太高（</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100</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微秒级），致使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UI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线程不足以在自己的时间片内完成更新图表任务，不断积压回调请求，导致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UI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线程阻塞。</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3670662595"/>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5"/>
                                        </p:tgtEl>
                                        <p:attrNameLst>
                                          <p:attrName>ppt_y</p:attrName>
                                        </p:attrNameLst>
                                      </p:cBhvr>
                                      <p:tavLst>
                                        <p:tav tm="0">
                                          <p:val>
                                            <p:strVal val="#ppt_y"/>
                                          </p:val>
                                        </p:tav>
                                        <p:tav tm="100000">
                                          <p:val>
                                            <p:strVal val="#ppt_y"/>
                                          </p:val>
                                        </p:tav>
                                      </p:tavLst>
                                    </p:anim>
                                    <p:anim calcmode="lin" valueType="num">
                                      <p:cBhvr>
                                        <p:cTn id="18"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19279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问题及解决方案</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508659" cy="1308050"/>
          </a:xfrm>
          <a:prstGeom prst="rect">
            <a:avLst/>
          </a:prstGeom>
          <a:noFill/>
        </p:spPr>
        <p:txBody>
          <a:bodyPr wrap="square" rtlCol="0">
            <a:spAutoFit/>
          </a:bodyPr>
          <a:lstStyle/>
          <a:p>
            <a:pPr>
              <a:spcBef>
                <a:spcPts val="600"/>
              </a:spcBef>
            </a:pPr>
            <a:endPar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endParaRPr>
          </a:p>
          <a:p>
            <a:pPr>
              <a:spcBef>
                <a:spcPts val="600"/>
              </a:spcBef>
            </a:pPr>
            <a:r>
              <a:rPr lang="en-US" altLang="zh-CN" sz="1600" dirty="0" err="1" smtClean="0">
                <a:solidFill>
                  <a:srgbClr val="FFCC00"/>
                </a:solidFill>
                <a:effectLst>
                  <a:outerShdw blurRad="38100" dist="38100" dir="2700000" algn="tl">
                    <a:srgbClr val="000000">
                      <a:alpha val="43137"/>
                    </a:srgbClr>
                  </a:outerShdw>
                </a:effectLst>
                <a:ea typeface="汉仪菱心体简" panose="02010609000101010101" pitchFamily="49" charset="-122"/>
              </a:rPr>
              <a:t>BeginAccept</a:t>
            </a:r>
            <a:endParaRPr lang="en-US" altLang="zh-CN" sz="1600" dirty="0">
              <a:solidFill>
                <a:srgbClr val="FFCC00"/>
              </a:solidFill>
              <a:effectLst>
                <a:outerShdw blurRad="38100" dist="38100" dir="2700000" algn="tl">
                  <a:srgbClr val="000000">
                    <a:alpha val="43137"/>
                  </a:srgbClr>
                </a:outerShdw>
              </a:effectLst>
              <a:ea typeface="汉仪菱心体简" panose="02010609000101010101" pitchFamily="49" charset="-122"/>
            </a:endParaRPr>
          </a:p>
          <a:p>
            <a:pPr>
              <a:spcBef>
                <a:spcPts val="600"/>
              </a:spcBef>
            </a:pPr>
            <a:r>
              <a:rPr lang="en-US" altLang="zh-CN" sz="1600" dirty="0" err="1">
                <a:solidFill>
                  <a:srgbClr val="FFCC00"/>
                </a:solidFill>
                <a:effectLst>
                  <a:outerShdw blurRad="38100" dist="38100" dir="2700000" algn="tl">
                    <a:srgbClr val="000000">
                      <a:alpha val="43137"/>
                    </a:srgbClr>
                  </a:outerShdw>
                </a:effectLst>
                <a:ea typeface="汉仪菱心体简" panose="02010609000101010101" pitchFamily="49" charset="-122"/>
              </a:rPr>
              <a:t>Recv</a:t>
            </a: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返回值</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en-US" altLang="zh-CN" sz="1600" dirty="0">
                <a:solidFill>
                  <a:srgbClr val="FFCC00"/>
                </a:solidFill>
                <a:effectLst>
                  <a:outerShdw blurRad="38100" dist="38100" dir="2700000" algn="tl">
                    <a:srgbClr val="000000">
                      <a:alpha val="43137"/>
                    </a:srgbClr>
                  </a:outerShdw>
                </a:effectLst>
                <a:ea typeface="汉仪菱心体简" panose="02010609000101010101" pitchFamily="49" charset="-122"/>
              </a:rPr>
              <a:t>UDP</a:t>
            </a: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丢包</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95098" y="829039"/>
            <a:ext cx="1508660" cy="338554"/>
          </a:xfrm>
          <a:prstGeom prst="rect">
            <a:avLst/>
          </a:prstGeom>
          <a:noFill/>
        </p:spPr>
        <p:txBody>
          <a:bodyPr wrap="square" rtlCol="0">
            <a:spAutoFit/>
          </a:bodyPr>
          <a:lstStyle/>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图表实时更新</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2685372662"/>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1.66667E-6 -1.85185E-6 L -0.00035 -0.04514 " pathEditMode="relative" rAng="0" ptsTypes="AA">
                                      <p:cBhvr>
                                        <p:cTn id="6" dur="500" fill="hold"/>
                                        <p:tgtEl>
                                          <p:spTgt spid="7"/>
                                        </p:tgtEl>
                                        <p:attrNameLst>
                                          <p:attrName>ppt_x</p:attrName>
                                          <p:attrName>ppt_y</p:attrName>
                                        </p:attrNameLst>
                                      </p:cBhvr>
                                      <p:rCtr x="-17" y="-2269"/>
                                    </p:animMotion>
                                  </p:childTnLst>
                                </p:cTn>
                              </p:par>
                              <p:par>
                                <p:cTn id="7" presetID="64" presetClass="path" presetSubtype="0" accel="50000" decel="50000" fill="hold" grpId="0" nodeType="withEffect">
                                  <p:stCondLst>
                                    <p:cond delay="0"/>
                                  </p:stCondLst>
                                  <p:childTnLst>
                                    <p:animMotion origin="layout" path="M 1.66667E-6 -3.7037E-7 L -0.00035 -0.04514 " pathEditMode="relative" rAng="0" ptsTypes="AA">
                                      <p:cBhvr>
                                        <p:cTn id="8" dur="500" fill="hold"/>
                                        <p:tgtEl>
                                          <p:spTgt spid="13"/>
                                        </p:tgtEl>
                                        <p:attrNameLst>
                                          <p:attrName>ppt_x</p:attrName>
                                          <p:attrName>ppt_y</p:attrName>
                                        </p:attrNameLst>
                                      </p:cBhvr>
                                      <p:rCtr x="-17" y="-2269"/>
                                    </p:animMotion>
                                  </p:childTnLst>
                                </p:cTn>
                              </p:par>
                              <p:par>
                                <p:cTn id="9" presetID="10" presetClass="exit" presetSubtype="0" fill="hold" grpId="1" nodeType="withEffect">
                                  <p:stCondLst>
                                    <p:cond delay="0"/>
                                  </p:stCondLst>
                                  <p:childTnLst>
                                    <p:animEffect transition="out" filter="fade">
                                      <p:cBhvr>
                                        <p:cTn id="10" dur="250"/>
                                        <p:tgtEl>
                                          <p:spTgt spid="13"/>
                                        </p:tgtEl>
                                      </p:cBhvr>
                                    </p:animEffect>
                                    <p:set>
                                      <p:cBhvr>
                                        <p:cTn id="11"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3"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问题及解决方案</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984885"/>
          </a:xfrm>
          <a:prstGeom prst="rect">
            <a:avLst/>
          </a:prstGeom>
          <a:noFill/>
        </p:spPr>
        <p:txBody>
          <a:bodyPr wrap="square" rtlCol="0">
            <a:spAutoFit/>
          </a:bodyPr>
          <a:lstStyle/>
          <a:p>
            <a:pPr>
              <a:spcBef>
                <a:spcPts val="600"/>
              </a:spcBef>
            </a:pPr>
            <a:r>
              <a:rPr lang="en-US" altLang="zh-CN" sz="1600" dirty="0" err="1" smtClean="0">
                <a:solidFill>
                  <a:srgbClr val="FFCC00"/>
                </a:solidFill>
                <a:effectLst>
                  <a:outerShdw blurRad="38100" dist="38100" dir="2700000" algn="tl">
                    <a:srgbClr val="000000">
                      <a:alpha val="43137"/>
                    </a:srgbClr>
                  </a:outerShdw>
                </a:effectLst>
                <a:ea typeface="汉仪菱心体简" panose="02010609000101010101" pitchFamily="49" charset="-122"/>
              </a:rPr>
              <a:t>BeginAccept</a:t>
            </a:r>
            <a:endPar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endParaRPr>
          </a:p>
          <a:p>
            <a:pPr>
              <a:spcBef>
                <a:spcPts val="600"/>
              </a:spcBef>
            </a:pPr>
            <a:r>
              <a:rPr lang="en-US" altLang="zh-CN" sz="1600" dirty="0" err="1" smtClean="0">
                <a:solidFill>
                  <a:srgbClr val="FFCC00"/>
                </a:solidFill>
                <a:effectLst>
                  <a:outerShdw blurRad="38100" dist="38100" dir="2700000" algn="tl">
                    <a:srgbClr val="000000">
                      <a:alpha val="43137"/>
                    </a:srgbClr>
                  </a:outerShdw>
                </a:effectLst>
                <a:ea typeface="汉仪菱心体简" panose="02010609000101010101" pitchFamily="49" charset="-122"/>
              </a:rPr>
              <a:t>Recv</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返回值</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UDP</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丢包</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Memory Leak</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危险的循环</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1" name="圆角矩形 2"/>
          <p:cNvSpPr/>
          <p:nvPr/>
        </p:nvSpPr>
        <p:spPr>
          <a:xfrm>
            <a:off x="505627" y="1647673"/>
            <a:ext cx="6214150" cy="1300244"/>
          </a:xfrm>
          <a:custGeom>
            <a:avLst/>
            <a:gdLst>
              <a:gd name="connsiteX0" fmla="*/ 0 w 5167423"/>
              <a:gd name="connsiteY0" fmla="*/ 352654 h 2115879"/>
              <a:gd name="connsiteX1" fmla="*/ 352654 w 5167423"/>
              <a:gd name="connsiteY1" fmla="*/ 0 h 2115879"/>
              <a:gd name="connsiteX2" fmla="*/ 4814769 w 5167423"/>
              <a:gd name="connsiteY2" fmla="*/ 0 h 2115879"/>
              <a:gd name="connsiteX3" fmla="*/ 5167423 w 5167423"/>
              <a:gd name="connsiteY3" fmla="*/ 352654 h 2115879"/>
              <a:gd name="connsiteX4" fmla="*/ 5167423 w 5167423"/>
              <a:gd name="connsiteY4" fmla="*/ 1763225 h 2115879"/>
              <a:gd name="connsiteX5" fmla="*/ 4814769 w 5167423"/>
              <a:gd name="connsiteY5" fmla="*/ 2115879 h 2115879"/>
              <a:gd name="connsiteX6" fmla="*/ 352654 w 5167423"/>
              <a:gd name="connsiteY6" fmla="*/ 2115879 h 2115879"/>
              <a:gd name="connsiteX7" fmla="*/ 0 w 5167423"/>
              <a:gd name="connsiteY7" fmla="*/ 1763225 h 2115879"/>
              <a:gd name="connsiteX8" fmla="*/ 0 w 5167423"/>
              <a:gd name="connsiteY8" fmla="*/ 352654 h 2115879"/>
              <a:gd name="connsiteX0" fmla="*/ 0 w 5167423"/>
              <a:gd name="connsiteY0" fmla="*/ 352654 h 2115879"/>
              <a:gd name="connsiteX1" fmla="*/ 193166 w 5167423"/>
              <a:gd name="connsiteY1" fmla="*/ 0 h 2115879"/>
              <a:gd name="connsiteX2" fmla="*/ 4814769 w 5167423"/>
              <a:gd name="connsiteY2" fmla="*/ 0 h 2115879"/>
              <a:gd name="connsiteX3" fmla="*/ 5167423 w 5167423"/>
              <a:gd name="connsiteY3" fmla="*/ 352654 h 2115879"/>
              <a:gd name="connsiteX4" fmla="*/ 5167423 w 5167423"/>
              <a:gd name="connsiteY4" fmla="*/ 1763225 h 2115879"/>
              <a:gd name="connsiteX5" fmla="*/ 4814769 w 5167423"/>
              <a:gd name="connsiteY5" fmla="*/ 2115879 h 2115879"/>
              <a:gd name="connsiteX6" fmla="*/ 352654 w 5167423"/>
              <a:gd name="connsiteY6" fmla="*/ 2115879 h 2115879"/>
              <a:gd name="connsiteX7" fmla="*/ 0 w 5167423"/>
              <a:gd name="connsiteY7" fmla="*/ 1763225 h 2115879"/>
              <a:gd name="connsiteX8" fmla="*/ 0 w 5167423"/>
              <a:gd name="connsiteY8" fmla="*/ 352654 h 2115879"/>
              <a:gd name="connsiteX0" fmla="*/ 0 w 5167423"/>
              <a:gd name="connsiteY0" fmla="*/ 256961 h 2115879"/>
              <a:gd name="connsiteX1" fmla="*/ 193166 w 5167423"/>
              <a:gd name="connsiteY1" fmla="*/ 0 h 2115879"/>
              <a:gd name="connsiteX2" fmla="*/ 4814769 w 5167423"/>
              <a:gd name="connsiteY2" fmla="*/ 0 h 2115879"/>
              <a:gd name="connsiteX3" fmla="*/ 5167423 w 5167423"/>
              <a:gd name="connsiteY3" fmla="*/ 352654 h 2115879"/>
              <a:gd name="connsiteX4" fmla="*/ 5167423 w 5167423"/>
              <a:gd name="connsiteY4" fmla="*/ 1763225 h 2115879"/>
              <a:gd name="connsiteX5" fmla="*/ 4814769 w 5167423"/>
              <a:gd name="connsiteY5" fmla="*/ 2115879 h 2115879"/>
              <a:gd name="connsiteX6" fmla="*/ 352654 w 5167423"/>
              <a:gd name="connsiteY6" fmla="*/ 2115879 h 2115879"/>
              <a:gd name="connsiteX7" fmla="*/ 0 w 5167423"/>
              <a:gd name="connsiteY7" fmla="*/ 1763225 h 2115879"/>
              <a:gd name="connsiteX8" fmla="*/ 0 w 5167423"/>
              <a:gd name="connsiteY8" fmla="*/ 256961 h 2115879"/>
              <a:gd name="connsiteX0" fmla="*/ 0 w 5171714"/>
              <a:gd name="connsiteY0" fmla="*/ 267594 h 2126512"/>
              <a:gd name="connsiteX1" fmla="*/ 193166 w 5171714"/>
              <a:gd name="connsiteY1" fmla="*/ 10633 h 2126512"/>
              <a:gd name="connsiteX2" fmla="*/ 5016787 w 5171714"/>
              <a:gd name="connsiteY2" fmla="*/ 0 h 2126512"/>
              <a:gd name="connsiteX3" fmla="*/ 5167423 w 5171714"/>
              <a:gd name="connsiteY3" fmla="*/ 363287 h 2126512"/>
              <a:gd name="connsiteX4" fmla="*/ 5167423 w 5171714"/>
              <a:gd name="connsiteY4" fmla="*/ 1773858 h 2126512"/>
              <a:gd name="connsiteX5" fmla="*/ 4814769 w 5171714"/>
              <a:gd name="connsiteY5" fmla="*/ 2126512 h 2126512"/>
              <a:gd name="connsiteX6" fmla="*/ 352654 w 5171714"/>
              <a:gd name="connsiteY6" fmla="*/ 2126512 h 2126512"/>
              <a:gd name="connsiteX7" fmla="*/ 0 w 5171714"/>
              <a:gd name="connsiteY7" fmla="*/ 1773858 h 2126512"/>
              <a:gd name="connsiteX8" fmla="*/ 0 w 5171714"/>
              <a:gd name="connsiteY8" fmla="*/ 267594 h 2126512"/>
              <a:gd name="connsiteX0" fmla="*/ 0 w 5171714"/>
              <a:gd name="connsiteY0" fmla="*/ 267594 h 2126512"/>
              <a:gd name="connsiteX1" fmla="*/ 193166 w 5171714"/>
              <a:gd name="connsiteY1" fmla="*/ 10633 h 2126512"/>
              <a:gd name="connsiteX2" fmla="*/ 5016787 w 5171714"/>
              <a:gd name="connsiteY2" fmla="*/ 0 h 2126512"/>
              <a:gd name="connsiteX3" fmla="*/ 5167423 w 5171714"/>
              <a:gd name="connsiteY3" fmla="*/ 299492 h 2126512"/>
              <a:gd name="connsiteX4" fmla="*/ 5167423 w 5171714"/>
              <a:gd name="connsiteY4" fmla="*/ 1773858 h 2126512"/>
              <a:gd name="connsiteX5" fmla="*/ 4814769 w 5171714"/>
              <a:gd name="connsiteY5" fmla="*/ 2126512 h 2126512"/>
              <a:gd name="connsiteX6" fmla="*/ 352654 w 5171714"/>
              <a:gd name="connsiteY6" fmla="*/ 2126512 h 2126512"/>
              <a:gd name="connsiteX7" fmla="*/ 0 w 5171714"/>
              <a:gd name="connsiteY7" fmla="*/ 1773858 h 2126512"/>
              <a:gd name="connsiteX8" fmla="*/ 0 w 5171714"/>
              <a:gd name="connsiteY8" fmla="*/ 267594 h 2126512"/>
              <a:gd name="connsiteX0" fmla="*/ 0 w 5171714"/>
              <a:gd name="connsiteY0" fmla="*/ 267594 h 2137144"/>
              <a:gd name="connsiteX1" fmla="*/ 193166 w 5171714"/>
              <a:gd name="connsiteY1" fmla="*/ 10633 h 2137144"/>
              <a:gd name="connsiteX2" fmla="*/ 5016787 w 5171714"/>
              <a:gd name="connsiteY2" fmla="*/ 0 h 2137144"/>
              <a:gd name="connsiteX3" fmla="*/ 5167423 w 5171714"/>
              <a:gd name="connsiteY3" fmla="*/ 299492 h 2137144"/>
              <a:gd name="connsiteX4" fmla="*/ 5167423 w 5171714"/>
              <a:gd name="connsiteY4" fmla="*/ 1773858 h 2137144"/>
              <a:gd name="connsiteX5" fmla="*/ 4814769 w 5171714"/>
              <a:gd name="connsiteY5" fmla="*/ 2126512 h 2137144"/>
              <a:gd name="connsiteX6" fmla="*/ 193166 w 5171714"/>
              <a:gd name="connsiteY6" fmla="*/ 2137144 h 2137144"/>
              <a:gd name="connsiteX7" fmla="*/ 0 w 5171714"/>
              <a:gd name="connsiteY7" fmla="*/ 1773858 h 2137144"/>
              <a:gd name="connsiteX8" fmla="*/ 0 w 5171714"/>
              <a:gd name="connsiteY8" fmla="*/ 267594 h 2137144"/>
              <a:gd name="connsiteX0" fmla="*/ 10632 w 5182346"/>
              <a:gd name="connsiteY0" fmla="*/ 267594 h 2137144"/>
              <a:gd name="connsiteX1" fmla="*/ 203798 w 5182346"/>
              <a:gd name="connsiteY1" fmla="*/ 10633 h 2137144"/>
              <a:gd name="connsiteX2" fmla="*/ 5027419 w 5182346"/>
              <a:gd name="connsiteY2" fmla="*/ 0 h 2137144"/>
              <a:gd name="connsiteX3" fmla="*/ 5178055 w 5182346"/>
              <a:gd name="connsiteY3" fmla="*/ 299492 h 2137144"/>
              <a:gd name="connsiteX4" fmla="*/ 5178055 w 5182346"/>
              <a:gd name="connsiteY4" fmla="*/ 1773858 h 2137144"/>
              <a:gd name="connsiteX5" fmla="*/ 4825401 w 5182346"/>
              <a:gd name="connsiteY5" fmla="*/ 2126512 h 2137144"/>
              <a:gd name="connsiteX6" fmla="*/ 203798 w 5182346"/>
              <a:gd name="connsiteY6" fmla="*/ 2137144 h 2137144"/>
              <a:gd name="connsiteX7" fmla="*/ 0 w 5182346"/>
              <a:gd name="connsiteY7" fmla="*/ 1890816 h 2137144"/>
              <a:gd name="connsiteX8" fmla="*/ 10632 w 5182346"/>
              <a:gd name="connsiteY8" fmla="*/ 267594 h 2137144"/>
              <a:gd name="connsiteX0" fmla="*/ 10632 w 5182346"/>
              <a:gd name="connsiteY0" fmla="*/ 267594 h 2137144"/>
              <a:gd name="connsiteX1" fmla="*/ 203798 w 5182346"/>
              <a:gd name="connsiteY1" fmla="*/ 10633 h 2137144"/>
              <a:gd name="connsiteX2" fmla="*/ 5027419 w 5182346"/>
              <a:gd name="connsiteY2" fmla="*/ 0 h 2137144"/>
              <a:gd name="connsiteX3" fmla="*/ 5178055 w 5182346"/>
              <a:gd name="connsiteY3" fmla="*/ 299492 h 2137144"/>
              <a:gd name="connsiteX4" fmla="*/ 5178055 w 5182346"/>
              <a:gd name="connsiteY4" fmla="*/ 1773858 h 2137144"/>
              <a:gd name="connsiteX5" fmla="*/ 5016787 w 5182346"/>
              <a:gd name="connsiteY5" fmla="*/ 2137144 h 2137144"/>
              <a:gd name="connsiteX6" fmla="*/ 203798 w 5182346"/>
              <a:gd name="connsiteY6" fmla="*/ 2137144 h 2137144"/>
              <a:gd name="connsiteX7" fmla="*/ 0 w 5182346"/>
              <a:gd name="connsiteY7" fmla="*/ 1890816 h 2137144"/>
              <a:gd name="connsiteX8" fmla="*/ 10632 w 5182346"/>
              <a:gd name="connsiteY8" fmla="*/ 267594 h 2137144"/>
              <a:gd name="connsiteX0" fmla="*/ 10632 w 5189514"/>
              <a:gd name="connsiteY0" fmla="*/ 267594 h 2137144"/>
              <a:gd name="connsiteX1" fmla="*/ 203798 w 5189514"/>
              <a:gd name="connsiteY1" fmla="*/ 10633 h 2137144"/>
              <a:gd name="connsiteX2" fmla="*/ 5027419 w 5189514"/>
              <a:gd name="connsiteY2" fmla="*/ 0 h 2137144"/>
              <a:gd name="connsiteX3" fmla="*/ 5178055 w 5189514"/>
              <a:gd name="connsiteY3" fmla="*/ 299492 h 2137144"/>
              <a:gd name="connsiteX4" fmla="*/ 5188688 w 5189514"/>
              <a:gd name="connsiteY4" fmla="*/ 1848286 h 2137144"/>
              <a:gd name="connsiteX5" fmla="*/ 5016787 w 5189514"/>
              <a:gd name="connsiteY5" fmla="*/ 2137144 h 2137144"/>
              <a:gd name="connsiteX6" fmla="*/ 203798 w 5189514"/>
              <a:gd name="connsiteY6" fmla="*/ 2137144 h 2137144"/>
              <a:gd name="connsiteX7" fmla="*/ 0 w 5189514"/>
              <a:gd name="connsiteY7" fmla="*/ 1890816 h 2137144"/>
              <a:gd name="connsiteX8" fmla="*/ 10632 w 5189514"/>
              <a:gd name="connsiteY8" fmla="*/ 267594 h 213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9514" h="2137144">
                <a:moveTo>
                  <a:pt x="10632" y="267594"/>
                </a:moveTo>
                <a:cubicBezTo>
                  <a:pt x="10632" y="72829"/>
                  <a:pt x="9033" y="10633"/>
                  <a:pt x="203798" y="10633"/>
                </a:cubicBezTo>
                <a:lnTo>
                  <a:pt x="5027419" y="0"/>
                </a:lnTo>
                <a:cubicBezTo>
                  <a:pt x="5222184" y="0"/>
                  <a:pt x="5178055" y="104727"/>
                  <a:pt x="5178055" y="299492"/>
                </a:cubicBezTo>
                <a:cubicBezTo>
                  <a:pt x="5181599" y="815757"/>
                  <a:pt x="5185144" y="1332021"/>
                  <a:pt x="5188688" y="1848286"/>
                </a:cubicBezTo>
                <a:cubicBezTo>
                  <a:pt x="5188688" y="2043051"/>
                  <a:pt x="5211552" y="2137144"/>
                  <a:pt x="5016787" y="2137144"/>
                </a:cubicBezTo>
                <a:lnTo>
                  <a:pt x="203798" y="2137144"/>
                </a:lnTo>
                <a:cubicBezTo>
                  <a:pt x="9033" y="2137144"/>
                  <a:pt x="0" y="2085581"/>
                  <a:pt x="0" y="1890816"/>
                </a:cubicBezTo>
                <a:lnTo>
                  <a:pt x="10632" y="267594"/>
                </a:lnTo>
                <a:close/>
              </a:path>
            </a:pathLst>
          </a:custGeom>
          <a:solidFill>
            <a:srgbClr val="2B2B2B"/>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13447" y="1750868"/>
            <a:ext cx="5893680" cy="1077218"/>
          </a:xfrm>
          <a:prstGeom prst="rect">
            <a:avLst/>
          </a:prstGeom>
          <a:noFill/>
        </p:spPr>
        <p:txBody>
          <a:bodyPr wrap="square" rtlCol="0">
            <a:spAutoFit/>
          </a:bodyPr>
          <a:lstStyle/>
          <a:p>
            <a:r>
              <a:rPr lang="en-US" altLang="zh-CN" sz="1600" dirty="0" smtClean="0">
                <a:solidFill>
                  <a:schemeClr val="accent1"/>
                </a:solidFill>
              </a:rPr>
              <a:t>while</a:t>
            </a:r>
            <a:r>
              <a:rPr lang="en-US" altLang="zh-CN" sz="1600" dirty="0" smtClean="0">
                <a:solidFill>
                  <a:srgbClr val="DDDDDD"/>
                </a:solidFill>
              </a:rPr>
              <a:t> (</a:t>
            </a:r>
            <a:r>
              <a:rPr lang="en-US" altLang="zh-CN" sz="1600" dirty="0" smtClean="0">
                <a:solidFill>
                  <a:schemeClr val="accent1"/>
                </a:solidFill>
              </a:rPr>
              <a:t>true</a:t>
            </a:r>
            <a:r>
              <a:rPr lang="en-US" altLang="zh-CN" sz="1600" dirty="0" smtClean="0">
                <a:solidFill>
                  <a:srgbClr val="DDDDDD"/>
                </a:solidFill>
              </a:rPr>
              <a:t>)</a:t>
            </a:r>
            <a:endParaRPr lang="en-US" altLang="zh-CN" sz="1600" dirty="0">
              <a:solidFill>
                <a:srgbClr val="DDDDDD"/>
              </a:solidFill>
            </a:endParaRPr>
          </a:p>
          <a:p>
            <a:r>
              <a:rPr lang="en-US" altLang="zh-CN" sz="1600" dirty="0" smtClean="0">
                <a:solidFill>
                  <a:srgbClr val="DDDDDD"/>
                </a:solidFill>
              </a:rPr>
              <a:t>{</a:t>
            </a:r>
            <a:endParaRPr lang="en-US" altLang="zh-CN" sz="1600" dirty="0">
              <a:solidFill>
                <a:srgbClr val="DDDDDD"/>
              </a:solidFill>
            </a:endParaRPr>
          </a:p>
          <a:p>
            <a:r>
              <a:rPr lang="en-US" altLang="zh-CN" sz="1600" dirty="0">
                <a:solidFill>
                  <a:srgbClr val="DDDDDD"/>
                </a:solidFill>
              </a:rPr>
              <a:t>    </a:t>
            </a:r>
            <a:r>
              <a:rPr lang="en-US" altLang="zh-CN" sz="1600" dirty="0" err="1" smtClean="0">
                <a:solidFill>
                  <a:srgbClr val="DDDDDD"/>
                </a:solidFill>
              </a:rPr>
              <a:t>socket.BeginAccept</a:t>
            </a:r>
            <a:r>
              <a:rPr lang="en-US" altLang="zh-CN" sz="1600" dirty="0" smtClean="0">
                <a:solidFill>
                  <a:srgbClr val="DDDDDD"/>
                </a:solidFill>
              </a:rPr>
              <a:t>(callback);</a:t>
            </a:r>
            <a:endParaRPr lang="en-US" altLang="zh-CN" sz="1600" dirty="0">
              <a:solidFill>
                <a:srgbClr val="DDDDDD"/>
              </a:solidFill>
            </a:endParaRPr>
          </a:p>
          <a:p>
            <a:r>
              <a:rPr lang="en-US" altLang="zh-CN" sz="1600" dirty="0" smtClean="0">
                <a:solidFill>
                  <a:srgbClr val="DDDDDD"/>
                </a:solidFill>
              </a:rPr>
              <a:t>}</a:t>
            </a:r>
            <a:endParaRPr lang="zh-CN" altLang="en-US"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14" name="文本框 13"/>
          <p:cNvSpPr txBox="1"/>
          <p:nvPr/>
        </p:nvSpPr>
        <p:spPr>
          <a:xfrm>
            <a:off x="505627" y="3117193"/>
            <a:ext cx="5840999" cy="1015663"/>
          </a:xfrm>
          <a:prstGeom prst="rect">
            <a:avLst/>
          </a:prstGeom>
          <a:noFill/>
        </p:spPr>
        <p:txBody>
          <a:bodyPr wrap="square" rtlCol="0">
            <a:spAutoFit/>
          </a:bodyPr>
          <a:lstStyle/>
          <a:p>
            <a:pPr>
              <a:spcBef>
                <a:spcPts val="600"/>
              </a:spcBef>
            </a:pP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Q4.2 </a:t>
            </a:r>
            <a:r>
              <a:rPr lang="en-US" altLang="zh-CN" sz="2000" b="1" dirty="0" err="1"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BeginAccept</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为非阻塞版本的接受连接请求，其中 </a:t>
            </a: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callback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为接受连接后的回调，这种方式可能（这里是一定）会导致什么非预期后果？</a:t>
            </a:r>
            <a:endParaRPr lang="zh-CN" altLang="en-US" sz="2000" b="1" dirty="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5" name="文本框 14"/>
          <p:cNvSpPr txBox="1"/>
          <p:nvPr/>
        </p:nvSpPr>
        <p:spPr>
          <a:xfrm>
            <a:off x="516258" y="4302132"/>
            <a:ext cx="6256682" cy="1400383"/>
          </a:xfrm>
          <a:prstGeom prst="rect">
            <a:avLst/>
          </a:prstGeom>
          <a:noFill/>
        </p:spPr>
        <p:txBody>
          <a:bodyPr wrap="square" rtlCol="0">
            <a:spAutoFit/>
          </a:bodyPr>
          <a:lstStyle/>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内存泄漏。</a:t>
            </a:r>
            <a:endParaRPr lang="en-US" altLang="zh-CN"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1600" dirty="0" err="1"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BeginAccept</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为 </a:t>
            </a:r>
            <a:r>
              <a:rPr lang="zh-CN" altLang="en-US"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非阻塞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代码，调用后会在后台建立一个 </a:t>
            </a:r>
            <a:r>
              <a:rPr lang="zh-CN" altLang="en-US"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状态机</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以实现状态转移。由于非阻塞，循环会一直执行下去不会停止，而每次调用后消耗的资源不会被释放（除非建立连接的频率比循环快），最终导致内存泄漏。（本例中内存使用量达到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1.6GB</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，随后出现 </a:t>
            </a:r>
            <a:r>
              <a:rPr lang="en-US" altLang="zh-CN" sz="1600" dirty="0" err="1"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OutOfMemory</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异常）</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372847954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5"/>
                                        </p:tgtEl>
                                        <p:attrNameLst>
                                          <p:attrName>ppt_y</p:attrName>
                                        </p:attrNameLst>
                                      </p:cBhvr>
                                      <p:tavLst>
                                        <p:tav tm="0">
                                          <p:val>
                                            <p:strVal val="#ppt_y"/>
                                          </p:val>
                                        </p:tav>
                                        <p:tav tm="100000">
                                          <p:val>
                                            <p:strVal val="#ppt_y"/>
                                          </p:val>
                                        </p:tav>
                                      </p:tavLst>
                                    </p:anim>
                                    <p:anim calcmode="lin" valueType="num">
                                      <p:cBhvr>
                                        <p:cTn id="18"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环境及架构</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346383" cy="984885"/>
          </a:xfrm>
          <a:prstGeom prst="rect">
            <a:avLst/>
          </a:prstGeom>
          <a:noFill/>
        </p:spPr>
        <p:txBody>
          <a:bodyPr wrap="square" rtlCol="0">
            <a:spAutoFit/>
          </a:bodyPr>
          <a:lstStyle/>
          <a:p>
            <a:pPr>
              <a:spcBef>
                <a:spcPts val="600"/>
              </a:spcBef>
            </a:pPr>
            <a:r>
              <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IDE</a:t>
            </a: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语言</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界面库</a:t>
            </a:r>
            <a:endPar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effectLst>
                  <a:outerShdw blurRad="38100" dist="38100" dir="2700000" algn="tl">
                    <a:srgbClr val="000000">
                      <a:alpha val="43137"/>
                    </a:srgbClr>
                  </a:outerShdw>
                </a:effectLst>
                <a:latin typeface="Berlin Sans FB Demi" panose="020E0802020502020306" pitchFamily="34" charset="0"/>
                <a:ea typeface="Segoe UI Black" panose="020B0A02040204020203" pitchFamily="34" charset="0"/>
                <a:cs typeface="Segoe UI Black" panose="020B0A02040204020203" pitchFamily="34" charset="0"/>
              </a:rPr>
              <a:t>Visual Studio 2013 Community</a:t>
            </a:r>
            <a:endParaRPr lang="zh-CN" altLang="en-US" sz="2800" b="1" dirty="0">
              <a:solidFill>
                <a:srgbClr val="DDDDDD"/>
              </a:solidFill>
              <a:effectLst>
                <a:outerShdw blurRad="38100" dist="38100" dir="2700000" algn="tl">
                  <a:srgbClr val="000000">
                    <a:alpha val="43137"/>
                  </a:srgbClr>
                </a:outerShdw>
              </a:effectLst>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3" name="文本框 2"/>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版本划分</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0" name="文本框 9"/>
          <p:cNvSpPr txBox="1"/>
          <p:nvPr/>
        </p:nvSpPr>
        <p:spPr>
          <a:xfrm>
            <a:off x="516258" y="1666808"/>
            <a:ext cx="5840999" cy="3862596"/>
          </a:xfrm>
          <a:prstGeom prst="rect">
            <a:avLst/>
          </a:prstGeom>
          <a:noFill/>
        </p:spPr>
        <p:txBody>
          <a:bodyPr wrap="square" rtlCol="0">
            <a:spAutoFit/>
          </a:bodyPr>
          <a:lstStyle/>
          <a:p>
            <a:pPr>
              <a:spcBef>
                <a:spcPts val="600"/>
              </a:spcBef>
            </a:pPr>
            <a:r>
              <a:rPr lang="zh-CN" altLang="en-US"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商业版本：</a:t>
            </a:r>
            <a:endParaRPr lang="en-US" altLang="zh-CN"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Ultimate</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：旗舰版</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Premium</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：高级版</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Professional</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：专业版</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Test Professional</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：专业测试版</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Express</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：学习版</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非商业版本：</a:t>
            </a:r>
            <a:endParaRPr lang="en-US" altLang="zh-CN"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Community</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：社区版</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2405723820"/>
      </p:ext>
    </p:extLst>
  </p:cSld>
  <p:clrMapOvr>
    <a:masterClrMapping/>
  </p:clrMapOvr>
  <p:transition spd="slow">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19279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问题及解决方案</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508659" cy="984885"/>
          </a:xfrm>
          <a:prstGeom prst="rect">
            <a:avLst/>
          </a:prstGeom>
          <a:noFill/>
        </p:spPr>
        <p:txBody>
          <a:bodyPr wrap="square" rtlCol="0">
            <a:spAutoFit/>
          </a:bodyPr>
          <a:lstStyle/>
          <a:p>
            <a:pPr>
              <a:spcBef>
                <a:spcPts val="600"/>
              </a:spcBef>
            </a:pPr>
            <a:endPar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endParaRPr>
          </a:p>
          <a:p>
            <a:pPr>
              <a:spcBef>
                <a:spcPts val="600"/>
              </a:spcBef>
            </a:pPr>
            <a:r>
              <a:rPr lang="en-US" altLang="zh-CN" sz="1600" dirty="0" err="1" smtClean="0">
                <a:solidFill>
                  <a:srgbClr val="FFCC00"/>
                </a:solidFill>
                <a:effectLst>
                  <a:outerShdw blurRad="38100" dist="38100" dir="2700000" algn="tl">
                    <a:srgbClr val="000000">
                      <a:alpha val="43137"/>
                    </a:srgbClr>
                  </a:outerShdw>
                </a:effectLst>
                <a:ea typeface="汉仪菱心体简" panose="02010609000101010101" pitchFamily="49" charset="-122"/>
              </a:rPr>
              <a:t>Recv</a:t>
            </a: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返回值</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en-US" altLang="zh-CN" sz="1600" dirty="0">
                <a:solidFill>
                  <a:srgbClr val="FFCC00"/>
                </a:solidFill>
                <a:effectLst>
                  <a:outerShdw blurRad="38100" dist="38100" dir="2700000" algn="tl">
                    <a:srgbClr val="000000">
                      <a:alpha val="43137"/>
                    </a:srgbClr>
                  </a:outerShdw>
                </a:effectLst>
                <a:ea typeface="汉仪菱心体简" panose="02010609000101010101" pitchFamily="49" charset="-122"/>
              </a:rPr>
              <a:t>UDP</a:t>
            </a: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丢包</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95098" y="829039"/>
            <a:ext cx="1508660" cy="338554"/>
          </a:xfrm>
          <a:prstGeom prst="rect">
            <a:avLst/>
          </a:prstGeom>
          <a:noFill/>
        </p:spPr>
        <p:txBody>
          <a:bodyPr wrap="square" rtlCol="0">
            <a:spAutoFit/>
          </a:bodyPr>
          <a:lstStyle/>
          <a:p>
            <a:pPr>
              <a:spcBef>
                <a:spcPts val="600"/>
              </a:spcBef>
            </a:pPr>
            <a:r>
              <a:rPr lang="en-US" altLang="zh-CN" sz="1600" dirty="0" err="1">
                <a:solidFill>
                  <a:srgbClr val="FFCC00"/>
                </a:solidFill>
                <a:effectLst>
                  <a:outerShdw blurRad="38100" dist="38100" dir="2700000" algn="tl">
                    <a:srgbClr val="000000">
                      <a:alpha val="43137"/>
                    </a:srgbClr>
                  </a:outerShdw>
                </a:effectLst>
                <a:ea typeface="汉仪菱心体简" panose="02010609000101010101" pitchFamily="49" charset="-122"/>
              </a:rPr>
              <a:t>BeginAccept</a:t>
            </a:r>
            <a:endParaRPr lang="en-US" altLang="zh-CN" sz="1600" dirty="0">
              <a:solidFill>
                <a:srgbClr val="FFCC00"/>
              </a:solidFill>
              <a:effectLst>
                <a:outerShdw blurRad="38100" dist="38100" dir="2700000" algn="tl">
                  <a:srgbClr val="000000">
                    <a:alpha val="43137"/>
                  </a:srgbClr>
                </a:outerShdw>
              </a:effectLst>
              <a:ea typeface="汉仪菱心体简" panose="02010609000101010101" pitchFamily="49" charset="-122"/>
            </a:endParaRPr>
          </a:p>
        </p:txBody>
      </p:sp>
    </p:spTree>
    <p:extLst>
      <p:ext uri="{BB962C8B-B14F-4D97-AF65-F5344CB8AC3E}">
        <p14:creationId xmlns:p14="http://schemas.microsoft.com/office/powerpoint/2010/main" val="1350789207"/>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1.66667E-6 -7.40741E-7 L -0.00035 -0.04514 " pathEditMode="relative" rAng="0" ptsTypes="AA">
                                      <p:cBhvr>
                                        <p:cTn id="6" dur="500" fill="hold"/>
                                        <p:tgtEl>
                                          <p:spTgt spid="7"/>
                                        </p:tgtEl>
                                        <p:attrNameLst>
                                          <p:attrName>ppt_x</p:attrName>
                                          <p:attrName>ppt_y</p:attrName>
                                        </p:attrNameLst>
                                      </p:cBhvr>
                                      <p:rCtr x="-17" y="-2269"/>
                                    </p:animMotion>
                                  </p:childTnLst>
                                </p:cTn>
                              </p:par>
                              <p:par>
                                <p:cTn id="7" presetID="64" presetClass="path" presetSubtype="0" accel="50000" decel="50000" fill="hold" grpId="0" nodeType="withEffect">
                                  <p:stCondLst>
                                    <p:cond delay="0"/>
                                  </p:stCondLst>
                                  <p:childTnLst>
                                    <p:animMotion origin="layout" path="M 1.66667E-6 -3.7037E-7 L -0.00035 -0.04514 " pathEditMode="relative" rAng="0" ptsTypes="AA">
                                      <p:cBhvr>
                                        <p:cTn id="8" dur="500" fill="hold"/>
                                        <p:tgtEl>
                                          <p:spTgt spid="13"/>
                                        </p:tgtEl>
                                        <p:attrNameLst>
                                          <p:attrName>ppt_x</p:attrName>
                                          <p:attrName>ppt_y</p:attrName>
                                        </p:attrNameLst>
                                      </p:cBhvr>
                                      <p:rCtr x="-17" y="-2269"/>
                                    </p:animMotion>
                                  </p:childTnLst>
                                </p:cTn>
                              </p:par>
                              <p:par>
                                <p:cTn id="9" presetID="10" presetClass="exit" presetSubtype="0" fill="hold" grpId="1" nodeType="withEffect">
                                  <p:stCondLst>
                                    <p:cond delay="0"/>
                                  </p:stCondLst>
                                  <p:childTnLst>
                                    <p:animEffect transition="out" filter="fade">
                                      <p:cBhvr>
                                        <p:cTn id="10" dur="250"/>
                                        <p:tgtEl>
                                          <p:spTgt spid="13"/>
                                        </p:tgtEl>
                                      </p:cBhvr>
                                    </p:animEffect>
                                    <p:set>
                                      <p:cBhvr>
                                        <p:cTn id="11"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3"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问题及解决方案</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661720"/>
          </a:xfrm>
          <a:prstGeom prst="rect">
            <a:avLst/>
          </a:prstGeom>
          <a:noFill/>
        </p:spPr>
        <p:txBody>
          <a:bodyPr wrap="square" rtlCol="0">
            <a:spAutoFit/>
          </a:bodyPr>
          <a:lstStyle/>
          <a:p>
            <a:pPr>
              <a:spcBef>
                <a:spcPts val="600"/>
              </a:spcBef>
            </a:pPr>
            <a:r>
              <a:rPr lang="en-US" altLang="zh-CN" sz="1600" dirty="0" err="1" smtClean="0">
                <a:solidFill>
                  <a:srgbClr val="FFCC00"/>
                </a:solidFill>
                <a:effectLst>
                  <a:outerShdw blurRad="38100" dist="38100" dir="2700000" algn="tl">
                    <a:srgbClr val="000000">
                      <a:alpha val="43137"/>
                    </a:srgbClr>
                  </a:outerShdw>
                </a:effectLst>
                <a:ea typeface="汉仪菱心体简" panose="02010609000101010101" pitchFamily="49" charset="-122"/>
              </a:rPr>
              <a:t>Recv</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返回值</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UDP</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丢包</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Out Of Balance</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搭错线</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1" name="圆角矩形 2"/>
          <p:cNvSpPr/>
          <p:nvPr/>
        </p:nvSpPr>
        <p:spPr>
          <a:xfrm>
            <a:off x="505627" y="1842290"/>
            <a:ext cx="6214150" cy="1469520"/>
          </a:xfrm>
          <a:custGeom>
            <a:avLst/>
            <a:gdLst>
              <a:gd name="connsiteX0" fmla="*/ 0 w 5167423"/>
              <a:gd name="connsiteY0" fmla="*/ 352654 h 2115879"/>
              <a:gd name="connsiteX1" fmla="*/ 352654 w 5167423"/>
              <a:gd name="connsiteY1" fmla="*/ 0 h 2115879"/>
              <a:gd name="connsiteX2" fmla="*/ 4814769 w 5167423"/>
              <a:gd name="connsiteY2" fmla="*/ 0 h 2115879"/>
              <a:gd name="connsiteX3" fmla="*/ 5167423 w 5167423"/>
              <a:gd name="connsiteY3" fmla="*/ 352654 h 2115879"/>
              <a:gd name="connsiteX4" fmla="*/ 5167423 w 5167423"/>
              <a:gd name="connsiteY4" fmla="*/ 1763225 h 2115879"/>
              <a:gd name="connsiteX5" fmla="*/ 4814769 w 5167423"/>
              <a:gd name="connsiteY5" fmla="*/ 2115879 h 2115879"/>
              <a:gd name="connsiteX6" fmla="*/ 352654 w 5167423"/>
              <a:gd name="connsiteY6" fmla="*/ 2115879 h 2115879"/>
              <a:gd name="connsiteX7" fmla="*/ 0 w 5167423"/>
              <a:gd name="connsiteY7" fmla="*/ 1763225 h 2115879"/>
              <a:gd name="connsiteX8" fmla="*/ 0 w 5167423"/>
              <a:gd name="connsiteY8" fmla="*/ 352654 h 2115879"/>
              <a:gd name="connsiteX0" fmla="*/ 0 w 5167423"/>
              <a:gd name="connsiteY0" fmla="*/ 352654 h 2115879"/>
              <a:gd name="connsiteX1" fmla="*/ 193166 w 5167423"/>
              <a:gd name="connsiteY1" fmla="*/ 0 h 2115879"/>
              <a:gd name="connsiteX2" fmla="*/ 4814769 w 5167423"/>
              <a:gd name="connsiteY2" fmla="*/ 0 h 2115879"/>
              <a:gd name="connsiteX3" fmla="*/ 5167423 w 5167423"/>
              <a:gd name="connsiteY3" fmla="*/ 352654 h 2115879"/>
              <a:gd name="connsiteX4" fmla="*/ 5167423 w 5167423"/>
              <a:gd name="connsiteY4" fmla="*/ 1763225 h 2115879"/>
              <a:gd name="connsiteX5" fmla="*/ 4814769 w 5167423"/>
              <a:gd name="connsiteY5" fmla="*/ 2115879 h 2115879"/>
              <a:gd name="connsiteX6" fmla="*/ 352654 w 5167423"/>
              <a:gd name="connsiteY6" fmla="*/ 2115879 h 2115879"/>
              <a:gd name="connsiteX7" fmla="*/ 0 w 5167423"/>
              <a:gd name="connsiteY7" fmla="*/ 1763225 h 2115879"/>
              <a:gd name="connsiteX8" fmla="*/ 0 w 5167423"/>
              <a:gd name="connsiteY8" fmla="*/ 352654 h 2115879"/>
              <a:gd name="connsiteX0" fmla="*/ 0 w 5167423"/>
              <a:gd name="connsiteY0" fmla="*/ 256961 h 2115879"/>
              <a:gd name="connsiteX1" fmla="*/ 193166 w 5167423"/>
              <a:gd name="connsiteY1" fmla="*/ 0 h 2115879"/>
              <a:gd name="connsiteX2" fmla="*/ 4814769 w 5167423"/>
              <a:gd name="connsiteY2" fmla="*/ 0 h 2115879"/>
              <a:gd name="connsiteX3" fmla="*/ 5167423 w 5167423"/>
              <a:gd name="connsiteY3" fmla="*/ 352654 h 2115879"/>
              <a:gd name="connsiteX4" fmla="*/ 5167423 w 5167423"/>
              <a:gd name="connsiteY4" fmla="*/ 1763225 h 2115879"/>
              <a:gd name="connsiteX5" fmla="*/ 4814769 w 5167423"/>
              <a:gd name="connsiteY5" fmla="*/ 2115879 h 2115879"/>
              <a:gd name="connsiteX6" fmla="*/ 352654 w 5167423"/>
              <a:gd name="connsiteY6" fmla="*/ 2115879 h 2115879"/>
              <a:gd name="connsiteX7" fmla="*/ 0 w 5167423"/>
              <a:gd name="connsiteY7" fmla="*/ 1763225 h 2115879"/>
              <a:gd name="connsiteX8" fmla="*/ 0 w 5167423"/>
              <a:gd name="connsiteY8" fmla="*/ 256961 h 2115879"/>
              <a:gd name="connsiteX0" fmla="*/ 0 w 5171714"/>
              <a:gd name="connsiteY0" fmla="*/ 267594 h 2126512"/>
              <a:gd name="connsiteX1" fmla="*/ 193166 w 5171714"/>
              <a:gd name="connsiteY1" fmla="*/ 10633 h 2126512"/>
              <a:gd name="connsiteX2" fmla="*/ 5016787 w 5171714"/>
              <a:gd name="connsiteY2" fmla="*/ 0 h 2126512"/>
              <a:gd name="connsiteX3" fmla="*/ 5167423 w 5171714"/>
              <a:gd name="connsiteY3" fmla="*/ 363287 h 2126512"/>
              <a:gd name="connsiteX4" fmla="*/ 5167423 w 5171714"/>
              <a:gd name="connsiteY4" fmla="*/ 1773858 h 2126512"/>
              <a:gd name="connsiteX5" fmla="*/ 4814769 w 5171714"/>
              <a:gd name="connsiteY5" fmla="*/ 2126512 h 2126512"/>
              <a:gd name="connsiteX6" fmla="*/ 352654 w 5171714"/>
              <a:gd name="connsiteY6" fmla="*/ 2126512 h 2126512"/>
              <a:gd name="connsiteX7" fmla="*/ 0 w 5171714"/>
              <a:gd name="connsiteY7" fmla="*/ 1773858 h 2126512"/>
              <a:gd name="connsiteX8" fmla="*/ 0 w 5171714"/>
              <a:gd name="connsiteY8" fmla="*/ 267594 h 2126512"/>
              <a:gd name="connsiteX0" fmla="*/ 0 w 5171714"/>
              <a:gd name="connsiteY0" fmla="*/ 267594 h 2126512"/>
              <a:gd name="connsiteX1" fmla="*/ 193166 w 5171714"/>
              <a:gd name="connsiteY1" fmla="*/ 10633 h 2126512"/>
              <a:gd name="connsiteX2" fmla="*/ 5016787 w 5171714"/>
              <a:gd name="connsiteY2" fmla="*/ 0 h 2126512"/>
              <a:gd name="connsiteX3" fmla="*/ 5167423 w 5171714"/>
              <a:gd name="connsiteY3" fmla="*/ 299492 h 2126512"/>
              <a:gd name="connsiteX4" fmla="*/ 5167423 w 5171714"/>
              <a:gd name="connsiteY4" fmla="*/ 1773858 h 2126512"/>
              <a:gd name="connsiteX5" fmla="*/ 4814769 w 5171714"/>
              <a:gd name="connsiteY5" fmla="*/ 2126512 h 2126512"/>
              <a:gd name="connsiteX6" fmla="*/ 352654 w 5171714"/>
              <a:gd name="connsiteY6" fmla="*/ 2126512 h 2126512"/>
              <a:gd name="connsiteX7" fmla="*/ 0 w 5171714"/>
              <a:gd name="connsiteY7" fmla="*/ 1773858 h 2126512"/>
              <a:gd name="connsiteX8" fmla="*/ 0 w 5171714"/>
              <a:gd name="connsiteY8" fmla="*/ 267594 h 2126512"/>
              <a:gd name="connsiteX0" fmla="*/ 0 w 5171714"/>
              <a:gd name="connsiteY0" fmla="*/ 267594 h 2137144"/>
              <a:gd name="connsiteX1" fmla="*/ 193166 w 5171714"/>
              <a:gd name="connsiteY1" fmla="*/ 10633 h 2137144"/>
              <a:gd name="connsiteX2" fmla="*/ 5016787 w 5171714"/>
              <a:gd name="connsiteY2" fmla="*/ 0 h 2137144"/>
              <a:gd name="connsiteX3" fmla="*/ 5167423 w 5171714"/>
              <a:gd name="connsiteY3" fmla="*/ 299492 h 2137144"/>
              <a:gd name="connsiteX4" fmla="*/ 5167423 w 5171714"/>
              <a:gd name="connsiteY4" fmla="*/ 1773858 h 2137144"/>
              <a:gd name="connsiteX5" fmla="*/ 4814769 w 5171714"/>
              <a:gd name="connsiteY5" fmla="*/ 2126512 h 2137144"/>
              <a:gd name="connsiteX6" fmla="*/ 193166 w 5171714"/>
              <a:gd name="connsiteY6" fmla="*/ 2137144 h 2137144"/>
              <a:gd name="connsiteX7" fmla="*/ 0 w 5171714"/>
              <a:gd name="connsiteY7" fmla="*/ 1773858 h 2137144"/>
              <a:gd name="connsiteX8" fmla="*/ 0 w 5171714"/>
              <a:gd name="connsiteY8" fmla="*/ 267594 h 2137144"/>
              <a:gd name="connsiteX0" fmla="*/ 10632 w 5182346"/>
              <a:gd name="connsiteY0" fmla="*/ 267594 h 2137144"/>
              <a:gd name="connsiteX1" fmla="*/ 203798 w 5182346"/>
              <a:gd name="connsiteY1" fmla="*/ 10633 h 2137144"/>
              <a:gd name="connsiteX2" fmla="*/ 5027419 w 5182346"/>
              <a:gd name="connsiteY2" fmla="*/ 0 h 2137144"/>
              <a:gd name="connsiteX3" fmla="*/ 5178055 w 5182346"/>
              <a:gd name="connsiteY3" fmla="*/ 299492 h 2137144"/>
              <a:gd name="connsiteX4" fmla="*/ 5178055 w 5182346"/>
              <a:gd name="connsiteY4" fmla="*/ 1773858 h 2137144"/>
              <a:gd name="connsiteX5" fmla="*/ 4825401 w 5182346"/>
              <a:gd name="connsiteY5" fmla="*/ 2126512 h 2137144"/>
              <a:gd name="connsiteX6" fmla="*/ 203798 w 5182346"/>
              <a:gd name="connsiteY6" fmla="*/ 2137144 h 2137144"/>
              <a:gd name="connsiteX7" fmla="*/ 0 w 5182346"/>
              <a:gd name="connsiteY7" fmla="*/ 1890816 h 2137144"/>
              <a:gd name="connsiteX8" fmla="*/ 10632 w 5182346"/>
              <a:gd name="connsiteY8" fmla="*/ 267594 h 2137144"/>
              <a:gd name="connsiteX0" fmla="*/ 10632 w 5182346"/>
              <a:gd name="connsiteY0" fmla="*/ 267594 h 2137144"/>
              <a:gd name="connsiteX1" fmla="*/ 203798 w 5182346"/>
              <a:gd name="connsiteY1" fmla="*/ 10633 h 2137144"/>
              <a:gd name="connsiteX2" fmla="*/ 5027419 w 5182346"/>
              <a:gd name="connsiteY2" fmla="*/ 0 h 2137144"/>
              <a:gd name="connsiteX3" fmla="*/ 5178055 w 5182346"/>
              <a:gd name="connsiteY3" fmla="*/ 299492 h 2137144"/>
              <a:gd name="connsiteX4" fmla="*/ 5178055 w 5182346"/>
              <a:gd name="connsiteY4" fmla="*/ 1773858 h 2137144"/>
              <a:gd name="connsiteX5" fmla="*/ 5016787 w 5182346"/>
              <a:gd name="connsiteY5" fmla="*/ 2137144 h 2137144"/>
              <a:gd name="connsiteX6" fmla="*/ 203798 w 5182346"/>
              <a:gd name="connsiteY6" fmla="*/ 2137144 h 2137144"/>
              <a:gd name="connsiteX7" fmla="*/ 0 w 5182346"/>
              <a:gd name="connsiteY7" fmla="*/ 1890816 h 2137144"/>
              <a:gd name="connsiteX8" fmla="*/ 10632 w 5182346"/>
              <a:gd name="connsiteY8" fmla="*/ 267594 h 2137144"/>
              <a:gd name="connsiteX0" fmla="*/ 10632 w 5189514"/>
              <a:gd name="connsiteY0" fmla="*/ 267594 h 2137144"/>
              <a:gd name="connsiteX1" fmla="*/ 203798 w 5189514"/>
              <a:gd name="connsiteY1" fmla="*/ 10633 h 2137144"/>
              <a:gd name="connsiteX2" fmla="*/ 5027419 w 5189514"/>
              <a:gd name="connsiteY2" fmla="*/ 0 h 2137144"/>
              <a:gd name="connsiteX3" fmla="*/ 5178055 w 5189514"/>
              <a:gd name="connsiteY3" fmla="*/ 299492 h 2137144"/>
              <a:gd name="connsiteX4" fmla="*/ 5188688 w 5189514"/>
              <a:gd name="connsiteY4" fmla="*/ 1848286 h 2137144"/>
              <a:gd name="connsiteX5" fmla="*/ 5016787 w 5189514"/>
              <a:gd name="connsiteY5" fmla="*/ 2137144 h 2137144"/>
              <a:gd name="connsiteX6" fmla="*/ 203798 w 5189514"/>
              <a:gd name="connsiteY6" fmla="*/ 2137144 h 2137144"/>
              <a:gd name="connsiteX7" fmla="*/ 0 w 5189514"/>
              <a:gd name="connsiteY7" fmla="*/ 1890816 h 2137144"/>
              <a:gd name="connsiteX8" fmla="*/ 10632 w 5189514"/>
              <a:gd name="connsiteY8" fmla="*/ 267594 h 213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9514" h="2137144">
                <a:moveTo>
                  <a:pt x="10632" y="267594"/>
                </a:moveTo>
                <a:cubicBezTo>
                  <a:pt x="10632" y="72829"/>
                  <a:pt x="9033" y="10633"/>
                  <a:pt x="203798" y="10633"/>
                </a:cubicBezTo>
                <a:lnTo>
                  <a:pt x="5027419" y="0"/>
                </a:lnTo>
                <a:cubicBezTo>
                  <a:pt x="5222184" y="0"/>
                  <a:pt x="5178055" y="104727"/>
                  <a:pt x="5178055" y="299492"/>
                </a:cubicBezTo>
                <a:cubicBezTo>
                  <a:pt x="5181599" y="815757"/>
                  <a:pt x="5185144" y="1332021"/>
                  <a:pt x="5188688" y="1848286"/>
                </a:cubicBezTo>
                <a:cubicBezTo>
                  <a:pt x="5188688" y="2043051"/>
                  <a:pt x="5211552" y="2137144"/>
                  <a:pt x="5016787" y="2137144"/>
                </a:cubicBezTo>
                <a:lnTo>
                  <a:pt x="203798" y="2137144"/>
                </a:lnTo>
                <a:cubicBezTo>
                  <a:pt x="9033" y="2137144"/>
                  <a:pt x="0" y="2085581"/>
                  <a:pt x="0" y="1890816"/>
                </a:cubicBezTo>
                <a:lnTo>
                  <a:pt x="10632" y="267594"/>
                </a:lnTo>
                <a:close/>
              </a:path>
            </a:pathLst>
          </a:custGeom>
          <a:solidFill>
            <a:srgbClr val="2B2B2B"/>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16258" y="1915331"/>
            <a:ext cx="5893680" cy="1323439"/>
          </a:xfrm>
          <a:prstGeom prst="rect">
            <a:avLst/>
          </a:prstGeom>
          <a:noFill/>
        </p:spPr>
        <p:txBody>
          <a:bodyPr wrap="square" rtlCol="0">
            <a:spAutoFit/>
          </a:bodyPr>
          <a:lstStyle/>
          <a:p>
            <a:r>
              <a:rPr lang="en-US" altLang="zh-CN" sz="1600" dirty="0">
                <a:solidFill>
                  <a:schemeClr val="accent1"/>
                </a:solidFill>
              </a:rPr>
              <a:t>for</a:t>
            </a:r>
            <a:r>
              <a:rPr lang="en-US" altLang="zh-CN" sz="1600" dirty="0">
                <a:solidFill>
                  <a:srgbClr val="DDDDDD"/>
                </a:solidFill>
              </a:rPr>
              <a:t> (</a:t>
            </a:r>
            <a:r>
              <a:rPr lang="en-US" altLang="zh-CN" sz="1600" dirty="0">
                <a:solidFill>
                  <a:schemeClr val="accent1"/>
                </a:solidFill>
              </a:rPr>
              <a:t>int</a:t>
            </a:r>
            <a:r>
              <a:rPr lang="en-US" altLang="zh-CN" sz="1600" dirty="0">
                <a:solidFill>
                  <a:srgbClr val="DDDDDD"/>
                </a:solidFill>
              </a:rPr>
              <a:t> </a:t>
            </a:r>
            <a:r>
              <a:rPr lang="en-US" altLang="zh-CN" sz="1600" dirty="0" err="1">
                <a:solidFill>
                  <a:srgbClr val="DDDDDD"/>
                </a:solidFill>
              </a:rPr>
              <a:t>i</a:t>
            </a:r>
            <a:r>
              <a:rPr lang="en-US" altLang="zh-CN" sz="1600" dirty="0">
                <a:solidFill>
                  <a:srgbClr val="DDDDDD"/>
                </a:solidFill>
              </a:rPr>
              <a:t> = 0; </a:t>
            </a:r>
            <a:r>
              <a:rPr lang="en-US" altLang="zh-CN" sz="1600" dirty="0" err="1">
                <a:solidFill>
                  <a:srgbClr val="DDDDDD"/>
                </a:solidFill>
              </a:rPr>
              <a:t>i</a:t>
            </a:r>
            <a:r>
              <a:rPr lang="en-US" altLang="zh-CN" sz="1600" dirty="0">
                <a:solidFill>
                  <a:srgbClr val="DDDDDD"/>
                </a:solidFill>
              </a:rPr>
              <a:t> &lt; </a:t>
            </a:r>
            <a:r>
              <a:rPr lang="en-US" altLang="zh-CN" sz="1600" dirty="0" smtClean="0">
                <a:solidFill>
                  <a:srgbClr val="DDDDDD"/>
                </a:solidFill>
              </a:rPr>
              <a:t>count; </a:t>
            </a:r>
            <a:r>
              <a:rPr lang="en-US" altLang="zh-CN" sz="1600" dirty="0" err="1">
                <a:solidFill>
                  <a:srgbClr val="DDDDDD"/>
                </a:solidFill>
              </a:rPr>
              <a:t>i</a:t>
            </a:r>
            <a:r>
              <a:rPr lang="en-US" altLang="zh-CN" sz="1600" dirty="0">
                <a:solidFill>
                  <a:srgbClr val="DDDDDD"/>
                </a:solidFill>
              </a:rPr>
              <a:t>++)</a:t>
            </a:r>
          </a:p>
          <a:p>
            <a:r>
              <a:rPr lang="en-US" altLang="zh-CN" sz="1600" dirty="0">
                <a:solidFill>
                  <a:srgbClr val="DDDDDD"/>
                </a:solidFill>
              </a:rPr>
              <a:t>{</a:t>
            </a:r>
          </a:p>
          <a:p>
            <a:r>
              <a:rPr lang="en-US" altLang="zh-CN" sz="1600" dirty="0">
                <a:solidFill>
                  <a:srgbClr val="DDDDDD"/>
                </a:solidFill>
              </a:rPr>
              <a:t>    </a:t>
            </a:r>
            <a:r>
              <a:rPr lang="en-US" altLang="zh-CN" sz="1600" dirty="0" err="1">
                <a:solidFill>
                  <a:srgbClr val="DDDDDD"/>
                </a:solidFill>
              </a:rPr>
              <a:t>socket.Send</a:t>
            </a:r>
            <a:r>
              <a:rPr lang="en-US" altLang="zh-CN" sz="1600" dirty="0">
                <a:solidFill>
                  <a:srgbClr val="DDDDDD"/>
                </a:solidFill>
              </a:rPr>
              <a:t>(</a:t>
            </a:r>
            <a:r>
              <a:rPr lang="en-US" altLang="zh-CN" sz="1600" dirty="0" err="1">
                <a:solidFill>
                  <a:srgbClr val="DDDDDD"/>
                </a:solidFill>
              </a:rPr>
              <a:t>sth</a:t>
            </a:r>
            <a:r>
              <a:rPr lang="en-US" altLang="zh-CN" sz="1600" dirty="0">
                <a:solidFill>
                  <a:srgbClr val="DDDDDD"/>
                </a:solidFill>
              </a:rPr>
              <a:t>);</a:t>
            </a:r>
          </a:p>
          <a:p>
            <a:r>
              <a:rPr lang="en-US" altLang="zh-CN" sz="1600" dirty="0">
                <a:solidFill>
                  <a:srgbClr val="DDDDDD"/>
                </a:solidFill>
              </a:rPr>
              <a:t>    </a:t>
            </a:r>
            <a:r>
              <a:rPr lang="en-US" altLang="zh-CN" sz="1600" dirty="0" err="1" smtClean="0">
                <a:solidFill>
                  <a:srgbClr val="DDDDDD"/>
                </a:solidFill>
              </a:rPr>
              <a:t>socket.Receive</a:t>
            </a:r>
            <a:r>
              <a:rPr lang="en-US" altLang="zh-CN" sz="1600" dirty="0" smtClean="0">
                <a:solidFill>
                  <a:srgbClr val="DDDDDD"/>
                </a:solidFill>
              </a:rPr>
              <a:t>(</a:t>
            </a:r>
            <a:r>
              <a:rPr lang="en-US" altLang="zh-CN" sz="1600" dirty="0" err="1" smtClean="0">
                <a:solidFill>
                  <a:srgbClr val="DDDDDD"/>
                </a:solidFill>
              </a:rPr>
              <a:t>sth</a:t>
            </a:r>
            <a:r>
              <a:rPr lang="en-US" altLang="zh-CN" sz="1600" dirty="0" smtClean="0">
                <a:solidFill>
                  <a:srgbClr val="DDDDDD"/>
                </a:solidFill>
              </a:rPr>
              <a:t>); </a:t>
            </a:r>
            <a:endParaRPr lang="en-US" altLang="zh-CN" sz="1600" dirty="0">
              <a:solidFill>
                <a:srgbClr val="DDDDDD"/>
              </a:solidFill>
            </a:endParaRPr>
          </a:p>
          <a:p>
            <a:r>
              <a:rPr lang="en-US" altLang="zh-CN" sz="1600" dirty="0" smtClean="0">
                <a:solidFill>
                  <a:srgbClr val="DDDDDD"/>
                </a:solidFill>
              </a:rPr>
              <a:t>}</a:t>
            </a:r>
            <a:endParaRPr lang="zh-CN" altLang="en-US"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14" name="文本框 13"/>
          <p:cNvSpPr txBox="1"/>
          <p:nvPr/>
        </p:nvSpPr>
        <p:spPr>
          <a:xfrm>
            <a:off x="505627" y="3679880"/>
            <a:ext cx="5840999" cy="1015663"/>
          </a:xfrm>
          <a:prstGeom prst="rect">
            <a:avLst/>
          </a:prstGeom>
          <a:noFill/>
        </p:spPr>
        <p:txBody>
          <a:bodyPr wrap="square" rtlCol="0">
            <a:spAutoFit/>
          </a:bodyPr>
          <a:lstStyle/>
          <a:p>
            <a:pPr>
              <a:spcBef>
                <a:spcPts val="600"/>
              </a:spcBef>
            </a:pP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Q4.3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不考虑未给出部分，仅考虑“在循环的每一轮中调用一次 </a:t>
            </a: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Send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和一次 </a:t>
            </a: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Receive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并记录延时”这个逻辑本身有何漏洞？</a:t>
            </a:r>
            <a:endParaRPr lang="zh-CN" altLang="en-US" sz="2000" b="1" dirty="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754334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问题及解决方案</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661720"/>
          </a:xfrm>
          <a:prstGeom prst="rect">
            <a:avLst/>
          </a:prstGeom>
          <a:noFill/>
        </p:spPr>
        <p:txBody>
          <a:bodyPr wrap="square" rtlCol="0">
            <a:spAutoFit/>
          </a:bodyPr>
          <a:lstStyle/>
          <a:p>
            <a:pPr>
              <a:spcBef>
                <a:spcPts val="600"/>
              </a:spcBef>
            </a:pPr>
            <a:r>
              <a:rPr lang="en-US" altLang="zh-CN" sz="1600" dirty="0" err="1" smtClean="0">
                <a:solidFill>
                  <a:srgbClr val="FFCC00"/>
                </a:solidFill>
                <a:effectLst>
                  <a:outerShdw blurRad="38100" dist="38100" dir="2700000" algn="tl">
                    <a:srgbClr val="000000">
                      <a:alpha val="43137"/>
                    </a:srgbClr>
                  </a:outerShdw>
                </a:effectLst>
                <a:ea typeface="汉仪菱心体简" panose="02010609000101010101" pitchFamily="49" charset="-122"/>
              </a:rPr>
              <a:t>Recv</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返回值</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UDP</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丢包</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Out Of Balance</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搭错线</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4" name="文本框 13"/>
          <p:cNvSpPr txBox="1"/>
          <p:nvPr/>
        </p:nvSpPr>
        <p:spPr>
          <a:xfrm>
            <a:off x="516258" y="1647672"/>
            <a:ext cx="5840999" cy="1015663"/>
          </a:xfrm>
          <a:prstGeom prst="rect">
            <a:avLst/>
          </a:prstGeom>
          <a:noFill/>
        </p:spPr>
        <p:txBody>
          <a:bodyPr wrap="square" rtlCol="0">
            <a:spAutoFit/>
          </a:bodyPr>
          <a:lstStyle/>
          <a:p>
            <a:pPr>
              <a:spcBef>
                <a:spcPts val="600"/>
              </a:spcBef>
            </a:pP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Q4.3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不考虑未给出部分，仅考虑“在循环的每一轮中调用一次 </a:t>
            </a: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Send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和一次 </a:t>
            </a: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Receive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并记录延时”这个逻辑本身有何漏洞？</a:t>
            </a:r>
            <a:endParaRPr lang="zh-CN" altLang="en-US" sz="2000" b="1" dirty="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5" name="文本框 14"/>
          <p:cNvSpPr txBox="1"/>
          <p:nvPr/>
        </p:nvSpPr>
        <p:spPr>
          <a:xfrm>
            <a:off x="516258" y="2739613"/>
            <a:ext cx="6256682" cy="3370153"/>
          </a:xfrm>
          <a:prstGeom prst="rect">
            <a:avLst/>
          </a:prstGeom>
          <a:noFill/>
        </p:spPr>
        <p:txBody>
          <a:bodyPr wrap="square" rtlCol="0">
            <a:spAutoFit/>
          </a:bodyPr>
          <a:lstStyle/>
          <a:p>
            <a:r>
              <a:rPr lang="zh-CN" altLang="zh-CN" sz="1600" dirty="0">
                <a:solidFill>
                  <a:srgbClr val="DDDDDD"/>
                </a:solidFill>
                <a:latin typeface="方正等线" panose="03000509000000000000" pitchFamily="65" charset="-122"/>
                <a:ea typeface="方正等线" panose="03000509000000000000" pitchFamily="65" charset="-122"/>
              </a:rPr>
              <a:t>一</a:t>
            </a:r>
            <a:r>
              <a:rPr lang="zh-CN" altLang="zh-CN" sz="1600" dirty="0" smtClean="0">
                <a:solidFill>
                  <a:srgbClr val="DDDDDD"/>
                </a:solidFill>
                <a:latin typeface="方正等线" panose="03000509000000000000" pitchFamily="65" charset="-122"/>
                <a:ea typeface="方正等线" panose="03000509000000000000" pitchFamily="65" charset="-122"/>
              </a:rPr>
              <a:t>次</a:t>
            </a:r>
            <a:r>
              <a:rPr lang="en-US" altLang="zh-CN" sz="1600" dirty="0" smtClean="0">
                <a:solidFill>
                  <a:srgbClr val="DDDDDD"/>
                </a:solidFill>
                <a:latin typeface="方正等线" panose="03000509000000000000" pitchFamily="65" charset="-122"/>
                <a:ea typeface="方正等线" panose="03000509000000000000" pitchFamily="65" charset="-122"/>
              </a:rPr>
              <a:t> </a:t>
            </a:r>
            <a:r>
              <a:rPr lang="en-US" altLang="zh-CN" sz="1600" dirty="0" err="1" smtClean="0">
                <a:solidFill>
                  <a:srgbClr val="DDDDDD"/>
                </a:solidFill>
                <a:latin typeface="方正等线" panose="03000509000000000000" pitchFamily="65" charset="-122"/>
                <a:ea typeface="方正等线" panose="03000509000000000000" pitchFamily="65" charset="-122"/>
              </a:rPr>
              <a:t>recv</a:t>
            </a:r>
            <a:r>
              <a:rPr lang="en-US" altLang="zh-CN" sz="1600" dirty="0" smtClean="0">
                <a:solidFill>
                  <a:srgbClr val="DDDDDD"/>
                </a:solidFill>
                <a:latin typeface="方正等线" panose="03000509000000000000" pitchFamily="65" charset="-122"/>
                <a:ea typeface="方正等线" panose="03000509000000000000" pitchFamily="65" charset="-122"/>
              </a:rPr>
              <a:t> </a:t>
            </a:r>
            <a:r>
              <a:rPr lang="zh-CN" altLang="zh-CN" sz="1600" dirty="0" smtClean="0">
                <a:solidFill>
                  <a:srgbClr val="DDDDDD"/>
                </a:solidFill>
                <a:latin typeface="方正等线" panose="03000509000000000000" pitchFamily="65" charset="-122"/>
                <a:ea typeface="方正等线" panose="03000509000000000000" pitchFamily="65" charset="-122"/>
              </a:rPr>
              <a:t>的</a:t>
            </a:r>
            <a:r>
              <a:rPr lang="zh-CN" altLang="zh-CN" sz="1600" dirty="0">
                <a:solidFill>
                  <a:srgbClr val="DDDDDD"/>
                </a:solidFill>
                <a:latin typeface="方正等线" panose="03000509000000000000" pitchFamily="65" charset="-122"/>
                <a:ea typeface="方正等线" panose="03000509000000000000" pitchFamily="65" charset="-122"/>
              </a:rPr>
              <a:t>数据不一定是一</a:t>
            </a:r>
            <a:r>
              <a:rPr lang="zh-CN" altLang="zh-CN" sz="1600" dirty="0" smtClean="0">
                <a:solidFill>
                  <a:srgbClr val="DDDDDD"/>
                </a:solidFill>
                <a:latin typeface="方正等线" panose="03000509000000000000" pitchFamily="65" charset="-122"/>
                <a:ea typeface="方正等线" panose="03000509000000000000" pitchFamily="65" charset="-122"/>
              </a:rPr>
              <a:t>次</a:t>
            </a:r>
            <a:r>
              <a:rPr lang="en-US" altLang="zh-CN" sz="1600" dirty="0" smtClean="0">
                <a:solidFill>
                  <a:srgbClr val="DDDDDD"/>
                </a:solidFill>
                <a:latin typeface="方正等线" panose="03000509000000000000" pitchFamily="65" charset="-122"/>
                <a:ea typeface="方正等线" panose="03000509000000000000" pitchFamily="65" charset="-122"/>
              </a:rPr>
              <a:t> send </a:t>
            </a:r>
            <a:r>
              <a:rPr lang="zh-CN" altLang="zh-CN" sz="1600" dirty="0" smtClean="0">
                <a:solidFill>
                  <a:srgbClr val="DDDDDD"/>
                </a:solidFill>
                <a:latin typeface="方正等线" panose="03000509000000000000" pitchFamily="65" charset="-122"/>
                <a:ea typeface="方正等线" panose="03000509000000000000" pitchFamily="65" charset="-122"/>
              </a:rPr>
              <a:t>的</a:t>
            </a:r>
            <a:r>
              <a:rPr lang="zh-CN" altLang="zh-CN" sz="1600" dirty="0">
                <a:solidFill>
                  <a:srgbClr val="DDDDDD"/>
                </a:solidFill>
                <a:latin typeface="方正等线" panose="03000509000000000000" pitchFamily="65" charset="-122"/>
                <a:ea typeface="方正等线" panose="03000509000000000000" pitchFamily="65" charset="-122"/>
              </a:rPr>
              <a:t>数据：</a:t>
            </a:r>
          </a:p>
          <a:p>
            <a:pPr marL="285750" indent="-285750">
              <a:buFont typeface="Arial" panose="020B0604020202020204" pitchFamily="34" charset="0"/>
              <a:buChar char="•"/>
            </a:pPr>
            <a:r>
              <a:rPr lang="zh-CN" altLang="zh-CN" sz="1600" dirty="0" smtClean="0">
                <a:solidFill>
                  <a:srgbClr val="DDDDDD"/>
                </a:solidFill>
                <a:latin typeface="方正等线" panose="03000509000000000000" pitchFamily="65" charset="-122"/>
                <a:ea typeface="方正等线" panose="03000509000000000000" pitchFamily="65" charset="-122"/>
              </a:rPr>
              <a:t>由于</a:t>
            </a:r>
            <a:r>
              <a:rPr lang="zh-CN" altLang="zh-CN" sz="1600" dirty="0">
                <a:solidFill>
                  <a:srgbClr val="DDDDDD"/>
                </a:solidFill>
                <a:latin typeface="方正等线" panose="03000509000000000000" pitchFamily="65" charset="-122"/>
                <a:ea typeface="方正等线" panose="03000509000000000000" pitchFamily="65" charset="-122"/>
              </a:rPr>
              <a:t>客户机和服务器均为一</a:t>
            </a:r>
            <a:r>
              <a:rPr lang="zh-CN" altLang="zh-CN" sz="1600" dirty="0" smtClean="0">
                <a:solidFill>
                  <a:srgbClr val="DDDDDD"/>
                </a:solidFill>
                <a:latin typeface="方正等线" panose="03000509000000000000" pitchFamily="65" charset="-122"/>
                <a:ea typeface="方正等线" panose="03000509000000000000" pitchFamily="65" charset="-122"/>
              </a:rPr>
              <a:t>次</a:t>
            </a:r>
            <a:r>
              <a:rPr lang="en-US" altLang="zh-CN" sz="1600" dirty="0" smtClean="0">
                <a:solidFill>
                  <a:srgbClr val="DDDDDD"/>
                </a:solidFill>
                <a:latin typeface="方正等线" panose="03000509000000000000" pitchFamily="65" charset="-122"/>
                <a:ea typeface="方正等线" panose="03000509000000000000" pitchFamily="65" charset="-122"/>
              </a:rPr>
              <a:t> send </a:t>
            </a:r>
            <a:r>
              <a:rPr lang="zh-CN" altLang="zh-CN" sz="1600" dirty="0" smtClean="0">
                <a:solidFill>
                  <a:srgbClr val="DDDDDD"/>
                </a:solidFill>
                <a:latin typeface="方正等线" panose="03000509000000000000" pitchFamily="65" charset="-122"/>
                <a:ea typeface="方正等线" panose="03000509000000000000" pitchFamily="65" charset="-122"/>
              </a:rPr>
              <a:t>对</a:t>
            </a:r>
            <a:r>
              <a:rPr lang="zh-CN" altLang="zh-CN" sz="1600" dirty="0">
                <a:solidFill>
                  <a:srgbClr val="DDDDDD"/>
                </a:solidFill>
                <a:latin typeface="方正等线" panose="03000509000000000000" pitchFamily="65" charset="-122"/>
                <a:ea typeface="方正等线" panose="03000509000000000000" pitchFamily="65" charset="-122"/>
              </a:rPr>
              <a:t>一</a:t>
            </a:r>
            <a:r>
              <a:rPr lang="zh-CN" altLang="zh-CN" sz="1600" dirty="0" smtClean="0">
                <a:solidFill>
                  <a:srgbClr val="DDDDDD"/>
                </a:solidFill>
                <a:latin typeface="方正等线" panose="03000509000000000000" pitchFamily="65" charset="-122"/>
                <a:ea typeface="方正等线" panose="03000509000000000000" pitchFamily="65" charset="-122"/>
              </a:rPr>
              <a:t>次</a:t>
            </a:r>
            <a:r>
              <a:rPr lang="en-US" altLang="zh-CN" sz="1600" dirty="0" smtClean="0">
                <a:solidFill>
                  <a:srgbClr val="DDDDDD"/>
                </a:solidFill>
                <a:latin typeface="方正等线" panose="03000509000000000000" pitchFamily="65" charset="-122"/>
                <a:ea typeface="方正等线" panose="03000509000000000000" pitchFamily="65" charset="-122"/>
              </a:rPr>
              <a:t> </a:t>
            </a:r>
            <a:r>
              <a:rPr lang="en-US" altLang="zh-CN" sz="1600" dirty="0" err="1" smtClean="0">
                <a:solidFill>
                  <a:srgbClr val="DDDDDD"/>
                </a:solidFill>
                <a:latin typeface="方正等线" panose="03000509000000000000" pitchFamily="65" charset="-122"/>
                <a:ea typeface="方正等线" panose="03000509000000000000" pitchFamily="65" charset="-122"/>
              </a:rPr>
              <a:t>recv</a:t>
            </a:r>
            <a:r>
              <a:rPr lang="zh-CN" altLang="zh-CN" sz="1600" dirty="0">
                <a:solidFill>
                  <a:srgbClr val="DDDDDD"/>
                </a:solidFill>
                <a:latin typeface="方正等线" panose="03000509000000000000" pitchFamily="65" charset="-122"/>
                <a:ea typeface="方正等线" panose="03000509000000000000" pitchFamily="65" charset="-122"/>
              </a:rPr>
              <a:t>，故不存在多次发送一次接收的问题；</a:t>
            </a:r>
          </a:p>
          <a:p>
            <a:pPr marL="285750" indent="-285750">
              <a:buFont typeface="Arial" panose="020B0604020202020204" pitchFamily="34" charset="0"/>
              <a:buChar char="•"/>
            </a:pPr>
            <a:r>
              <a:rPr lang="zh-CN" altLang="zh-CN" sz="1600" dirty="0" smtClean="0">
                <a:solidFill>
                  <a:srgbClr val="DDDDDD"/>
                </a:solidFill>
                <a:latin typeface="方正等线" panose="03000509000000000000" pitchFamily="65" charset="-122"/>
                <a:ea typeface="方正等线" panose="03000509000000000000" pitchFamily="65" charset="-122"/>
              </a:rPr>
              <a:t>但</a:t>
            </a:r>
            <a:r>
              <a:rPr lang="zh-CN" altLang="zh-CN" sz="1600" dirty="0">
                <a:solidFill>
                  <a:srgbClr val="DDDDDD"/>
                </a:solidFill>
                <a:latin typeface="方正等线" panose="03000509000000000000" pitchFamily="65" charset="-122"/>
                <a:ea typeface="方正等线" panose="03000509000000000000" pitchFamily="65" charset="-122"/>
              </a:rPr>
              <a:t>一次发送的数据可能无法一次到达，故一</a:t>
            </a:r>
            <a:r>
              <a:rPr lang="zh-CN" altLang="zh-CN" sz="1600" dirty="0" smtClean="0">
                <a:solidFill>
                  <a:srgbClr val="DDDDDD"/>
                </a:solidFill>
                <a:latin typeface="方正等线" panose="03000509000000000000" pitchFamily="65" charset="-122"/>
                <a:ea typeface="方正等线" panose="03000509000000000000" pitchFamily="65" charset="-122"/>
              </a:rPr>
              <a:t>次</a:t>
            </a:r>
            <a:r>
              <a:rPr lang="en-US" altLang="zh-CN" sz="1600" dirty="0" smtClean="0">
                <a:solidFill>
                  <a:srgbClr val="DDDDDD"/>
                </a:solidFill>
                <a:latin typeface="方正等线" panose="03000509000000000000" pitchFamily="65" charset="-122"/>
                <a:ea typeface="方正等线" panose="03000509000000000000" pitchFamily="65" charset="-122"/>
              </a:rPr>
              <a:t> </a:t>
            </a:r>
            <a:r>
              <a:rPr lang="en-US" altLang="zh-CN" sz="1600" dirty="0" err="1" smtClean="0">
                <a:solidFill>
                  <a:srgbClr val="DDDDDD"/>
                </a:solidFill>
                <a:latin typeface="方正等线" panose="03000509000000000000" pitchFamily="65" charset="-122"/>
                <a:ea typeface="方正等线" panose="03000509000000000000" pitchFamily="65" charset="-122"/>
              </a:rPr>
              <a:t>recv</a:t>
            </a:r>
            <a:r>
              <a:rPr lang="en-US" altLang="zh-CN" sz="1600" dirty="0" smtClean="0">
                <a:solidFill>
                  <a:srgbClr val="DDDDDD"/>
                </a:solidFill>
                <a:latin typeface="方正等线" panose="03000509000000000000" pitchFamily="65" charset="-122"/>
                <a:ea typeface="方正等线" panose="03000509000000000000" pitchFamily="65" charset="-122"/>
              </a:rPr>
              <a:t> </a:t>
            </a:r>
            <a:r>
              <a:rPr lang="zh-CN" altLang="zh-CN" sz="1600" dirty="0" smtClean="0">
                <a:solidFill>
                  <a:srgbClr val="DDDDDD"/>
                </a:solidFill>
                <a:latin typeface="方正等线" panose="03000509000000000000" pitchFamily="65" charset="-122"/>
                <a:ea typeface="方正等线" panose="03000509000000000000" pitchFamily="65" charset="-122"/>
              </a:rPr>
              <a:t>的</a:t>
            </a:r>
            <a:r>
              <a:rPr lang="zh-CN" altLang="zh-CN" sz="1600" dirty="0">
                <a:solidFill>
                  <a:srgbClr val="DDDDDD"/>
                </a:solidFill>
                <a:latin typeface="方正等线" panose="03000509000000000000" pitchFamily="65" charset="-122"/>
                <a:ea typeface="方正等线" panose="03000509000000000000" pitchFamily="65" charset="-122"/>
              </a:rPr>
              <a:t>内容可能只是一</a:t>
            </a:r>
            <a:r>
              <a:rPr lang="zh-CN" altLang="zh-CN" sz="1600" dirty="0" smtClean="0">
                <a:solidFill>
                  <a:srgbClr val="DDDDDD"/>
                </a:solidFill>
                <a:latin typeface="方正等线" panose="03000509000000000000" pitchFamily="65" charset="-122"/>
                <a:ea typeface="方正等线" panose="03000509000000000000" pitchFamily="65" charset="-122"/>
              </a:rPr>
              <a:t>次</a:t>
            </a:r>
            <a:r>
              <a:rPr lang="en-US" altLang="zh-CN" sz="1600" dirty="0" smtClean="0">
                <a:solidFill>
                  <a:srgbClr val="DDDDDD"/>
                </a:solidFill>
                <a:latin typeface="方正等线" panose="03000509000000000000" pitchFamily="65" charset="-122"/>
                <a:ea typeface="方正等线" panose="03000509000000000000" pitchFamily="65" charset="-122"/>
              </a:rPr>
              <a:t> send </a:t>
            </a:r>
            <a:r>
              <a:rPr lang="zh-CN" altLang="zh-CN" sz="1600" dirty="0" smtClean="0">
                <a:solidFill>
                  <a:srgbClr val="DDDDDD"/>
                </a:solidFill>
                <a:latin typeface="方正等线" panose="03000509000000000000" pitchFamily="65" charset="-122"/>
                <a:ea typeface="方正等线" panose="03000509000000000000" pitchFamily="65" charset="-122"/>
              </a:rPr>
              <a:t>的</a:t>
            </a:r>
            <a:r>
              <a:rPr lang="zh-CN" altLang="zh-CN" sz="1600" dirty="0">
                <a:solidFill>
                  <a:srgbClr val="DDDDDD"/>
                </a:solidFill>
                <a:latin typeface="方正等线" panose="03000509000000000000" pitchFamily="65" charset="-122"/>
                <a:ea typeface="方正等线" panose="03000509000000000000" pitchFamily="65" charset="-122"/>
              </a:rPr>
              <a:t>内容的一部分，并且</a:t>
            </a:r>
            <a:r>
              <a:rPr lang="zh-CN" altLang="zh-CN" sz="1600" dirty="0" smtClean="0">
                <a:solidFill>
                  <a:srgbClr val="DDDDDD"/>
                </a:solidFill>
                <a:latin typeface="方正等线" panose="03000509000000000000" pitchFamily="65" charset="-122"/>
                <a:ea typeface="方正等线" panose="03000509000000000000" pitchFamily="65" charset="-122"/>
              </a:rPr>
              <a:t>下次</a:t>
            </a:r>
            <a:r>
              <a:rPr lang="en-US" altLang="zh-CN" sz="1600" dirty="0" smtClean="0">
                <a:solidFill>
                  <a:srgbClr val="DDDDDD"/>
                </a:solidFill>
                <a:latin typeface="方正等线" panose="03000509000000000000" pitchFamily="65" charset="-122"/>
                <a:ea typeface="方正等线" panose="03000509000000000000" pitchFamily="65" charset="-122"/>
              </a:rPr>
              <a:t> </a:t>
            </a:r>
            <a:r>
              <a:rPr lang="en-US" altLang="zh-CN" sz="1600" dirty="0" err="1" smtClean="0">
                <a:solidFill>
                  <a:srgbClr val="DDDDDD"/>
                </a:solidFill>
                <a:latin typeface="方正等线" panose="03000509000000000000" pitchFamily="65" charset="-122"/>
                <a:ea typeface="方正等线" panose="03000509000000000000" pitchFamily="65" charset="-122"/>
              </a:rPr>
              <a:t>recv</a:t>
            </a:r>
            <a:r>
              <a:rPr lang="en-US" altLang="zh-CN" sz="1600" dirty="0" smtClean="0">
                <a:solidFill>
                  <a:srgbClr val="DDDDDD"/>
                </a:solidFill>
                <a:latin typeface="方正等线" panose="03000509000000000000" pitchFamily="65" charset="-122"/>
                <a:ea typeface="方正等线" panose="03000509000000000000" pitchFamily="65" charset="-122"/>
              </a:rPr>
              <a:t> </a:t>
            </a:r>
            <a:r>
              <a:rPr lang="zh-CN" altLang="zh-CN" sz="1600" dirty="0" smtClean="0">
                <a:solidFill>
                  <a:srgbClr val="DDDDDD"/>
                </a:solidFill>
                <a:latin typeface="方正等线" panose="03000509000000000000" pitchFamily="65" charset="-122"/>
                <a:ea typeface="方正等线" panose="03000509000000000000" pitchFamily="65" charset="-122"/>
              </a:rPr>
              <a:t>时</a:t>
            </a:r>
            <a:r>
              <a:rPr lang="zh-CN" altLang="zh-CN" sz="1600" dirty="0">
                <a:solidFill>
                  <a:srgbClr val="DDDDDD"/>
                </a:solidFill>
                <a:latin typeface="方正等线" panose="03000509000000000000" pitchFamily="65" charset="-122"/>
                <a:ea typeface="方正等线" panose="03000509000000000000" pitchFamily="65" charset="-122"/>
              </a:rPr>
              <a:t>收到的可能是上次未收完的剩余数据，导致时间记录错乱。</a:t>
            </a:r>
          </a:p>
          <a:p>
            <a:endParaRPr lang="en-US" altLang="zh-CN" sz="1600" dirty="0" smtClean="0">
              <a:solidFill>
                <a:srgbClr val="DDDDDD"/>
              </a:solidFill>
              <a:latin typeface="方正等线" panose="03000509000000000000" pitchFamily="65" charset="-122"/>
              <a:ea typeface="方正等线" panose="03000509000000000000" pitchFamily="65" charset="-122"/>
            </a:endParaRPr>
          </a:p>
          <a:p>
            <a:r>
              <a:rPr lang="zh-CN" altLang="zh-CN" sz="1600" dirty="0" smtClean="0">
                <a:solidFill>
                  <a:srgbClr val="DDDDDD"/>
                </a:solidFill>
                <a:latin typeface="方正等线" panose="03000509000000000000" pitchFamily="65" charset="-122"/>
                <a:ea typeface="方正等线" panose="03000509000000000000" pitchFamily="65" charset="-122"/>
              </a:rPr>
              <a:t>测试</a:t>
            </a:r>
            <a:r>
              <a:rPr lang="zh-CN" altLang="zh-CN" sz="1600" dirty="0">
                <a:solidFill>
                  <a:srgbClr val="DDDDDD"/>
                </a:solidFill>
                <a:latin typeface="方正等线" panose="03000509000000000000" pitchFamily="65" charset="-122"/>
                <a:ea typeface="方正等线" panose="03000509000000000000" pitchFamily="65" charset="-122"/>
              </a:rPr>
              <a:t>临界值：</a:t>
            </a:r>
            <a:r>
              <a:rPr lang="en-US" altLang="zh-CN" sz="1600" dirty="0">
                <a:solidFill>
                  <a:srgbClr val="DDDDDD"/>
                </a:solidFill>
                <a:latin typeface="方正等线" panose="03000509000000000000" pitchFamily="65" charset="-122"/>
                <a:ea typeface="方正等线" panose="03000509000000000000" pitchFamily="65" charset="-122"/>
              </a:rPr>
              <a:t>TCP</a:t>
            </a:r>
            <a:r>
              <a:rPr lang="zh-CN" altLang="zh-CN" sz="1600" dirty="0">
                <a:solidFill>
                  <a:srgbClr val="DDDDDD"/>
                </a:solidFill>
                <a:latin typeface="方正等线" panose="03000509000000000000" pitchFamily="65" charset="-122"/>
                <a:ea typeface="方正等线" panose="03000509000000000000" pitchFamily="65" charset="-122"/>
              </a:rPr>
              <a:t>（</a:t>
            </a:r>
            <a:r>
              <a:rPr lang="en-US" altLang="zh-CN" sz="1600" dirty="0">
                <a:solidFill>
                  <a:srgbClr val="DDDDDD"/>
                </a:solidFill>
                <a:latin typeface="方正等线" panose="03000509000000000000" pitchFamily="65" charset="-122"/>
                <a:ea typeface="方正等线" panose="03000509000000000000" pitchFamily="65" charset="-122"/>
              </a:rPr>
              <a:t>1368</a:t>
            </a:r>
            <a:r>
              <a:rPr lang="zh-CN" altLang="zh-CN" sz="1600" dirty="0">
                <a:solidFill>
                  <a:srgbClr val="DDDDDD"/>
                </a:solidFill>
                <a:latin typeface="方正等线" panose="03000509000000000000" pitchFamily="65" charset="-122"/>
                <a:ea typeface="方正等线" panose="03000509000000000000" pitchFamily="65" charset="-122"/>
              </a:rPr>
              <a:t>），</a:t>
            </a:r>
            <a:r>
              <a:rPr lang="en-US" altLang="zh-CN" sz="1600" dirty="0">
                <a:solidFill>
                  <a:srgbClr val="DDDDDD"/>
                </a:solidFill>
                <a:latin typeface="方正等线" panose="03000509000000000000" pitchFamily="65" charset="-122"/>
                <a:ea typeface="方正等线" panose="03000509000000000000" pitchFamily="65" charset="-122"/>
              </a:rPr>
              <a:t>UDP</a:t>
            </a:r>
            <a:r>
              <a:rPr lang="zh-CN" altLang="zh-CN" sz="1600" dirty="0">
                <a:solidFill>
                  <a:srgbClr val="DDDDDD"/>
                </a:solidFill>
                <a:latin typeface="方正等线" panose="03000509000000000000" pitchFamily="65" charset="-122"/>
                <a:ea typeface="方正等线" panose="03000509000000000000" pitchFamily="65" charset="-122"/>
              </a:rPr>
              <a:t>（</a:t>
            </a:r>
            <a:r>
              <a:rPr lang="en-US" altLang="zh-CN" sz="1600" dirty="0">
                <a:solidFill>
                  <a:srgbClr val="DDDDDD"/>
                </a:solidFill>
                <a:latin typeface="方正等线" panose="03000509000000000000" pitchFamily="65" charset="-122"/>
                <a:ea typeface="方正等线" panose="03000509000000000000" pitchFamily="65" charset="-122"/>
              </a:rPr>
              <a:t>1472</a:t>
            </a:r>
            <a:r>
              <a:rPr lang="zh-CN" altLang="zh-CN" sz="1600" dirty="0">
                <a:solidFill>
                  <a:srgbClr val="DDDDDD"/>
                </a:solidFill>
                <a:latin typeface="方正等线" panose="03000509000000000000" pitchFamily="65" charset="-122"/>
                <a:ea typeface="方正等线" panose="03000509000000000000" pitchFamily="65" charset="-122"/>
              </a:rPr>
              <a:t>）</a:t>
            </a:r>
            <a:r>
              <a:rPr lang="zh-CN" altLang="zh-CN" sz="1600" dirty="0" smtClean="0">
                <a:solidFill>
                  <a:srgbClr val="DDDDDD"/>
                </a:solidFill>
                <a:latin typeface="方正等线" panose="03000509000000000000" pitchFamily="65" charset="-122"/>
                <a:ea typeface="方正等线" panose="03000509000000000000" pitchFamily="65" charset="-122"/>
              </a:rPr>
              <a:t>。</a:t>
            </a:r>
            <a:r>
              <a:rPr lang="en-US" altLang="zh-CN" sz="1600" dirty="0" smtClean="0">
                <a:solidFill>
                  <a:srgbClr val="DDDDDD"/>
                </a:solidFill>
                <a:latin typeface="方正等线" panose="03000509000000000000" pitchFamily="65" charset="-122"/>
                <a:ea typeface="方正等线" panose="03000509000000000000" pitchFamily="65" charset="-122"/>
              </a:rPr>
              <a:t>( MTU</a:t>
            </a:r>
            <a:r>
              <a:rPr lang="zh-CN" altLang="en-US" sz="1600" dirty="0" smtClean="0">
                <a:solidFill>
                  <a:srgbClr val="DDDDDD"/>
                </a:solidFill>
                <a:latin typeface="方正等线" panose="03000509000000000000" pitchFamily="65" charset="-122"/>
                <a:ea typeface="方正等线" panose="03000509000000000000" pitchFamily="65" charset="-122"/>
              </a:rPr>
              <a:t>为</a:t>
            </a:r>
            <a:r>
              <a:rPr lang="en-US" altLang="zh-CN" sz="1600" dirty="0" smtClean="0">
                <a:solidFill>
                  <a:srgbClr val="DDDDDD"/>
                </a:solidFill>
                <a:latin typeface="方正等线" panose="03000509000000000000" pitchFamily="65" charset="-122"/>
                <a:ea typeface="方正等线" panose="03000509000000000000" pitchFamily="65" charset="-122"/>
              </a:rPr>
              <a:t>1500</a:t>
            </a:r>
            <a:r>
              <a:rPr lang="zh-CN" altLang="en-US" sz="1600" dirty="0" smtClean="0">
                <a:solidFill>
                  <a:srgbClr val="DDDDDD"/>
                </a:solidFill>
                <a:latin typeface="方正等线" panose="03000509000000000000" pitchFamily="65" charset="-122"/>
                <a:ea typeface="方正等线" panose="03000509000000000000" pitchFamily="65" charset="-122"/>
              </a:rPr>
              <a:t>）</a:t>
            </a:r>
            <a:endParaRPr lang="zh-CN" altLang="zh-CN" sz="1600" dirty="0">
              <a:solidFill>
                <a:srgbClr val="DDDDDD"/>
              </a:solidFill>
              <a:latin typeface="方正等线" panose="03000509000000000000" pitchFamily="65" charset="-122"/>
              <a:ea typeface="方正等线" panose="03000509000000000000" pitchFamily="65" charset="-122"/>
            </a:endParaRPr>
          </a:p>
          <a:p>
            <a:endParaRPr lang="en-US" altLang="zh-CN" sz="1600" dirty="0" smtClean="0">
              <a:solidFill>
                <a:srgbClr val="DDDDDD"/>
              </a:solidFill>
              <a:latin typeface="方正等线" panose="03000509000000000000" pitchFamily="65" charset="-122"/>
              <a:ea typeface="方正等线" panose="03000509000000000000" pitchFamily="65" charset="-122"/>
            </a:endParaRPr>
          </a:p>
          <a:p>
            <a:r>
              <a:rPr lang="zh-CN" altLang="zh-CN" sz="1600" dirty="0" smtClean="0">
                <a:solidFill>
                  <a:srgbClr val="DDDDDD"/>
                </a:solidFill>
                <a:latin typeface="方正等线" panose="03000509000000000000" pitchFamily="65" charset="-122"/>
                <a:ea typeface="方正等线" panose="03000509000000000000" pitchFamily="65" charset="-122"/>
              </a:rPr>
              <a:t>解决</a:t>
            </a:r>
            <a:r>
              <a:rPr lang="zh-CN" altLang="zh-CN" sz="1600" dirty="0">
                <a:solidFill>
                  <a:srgbClr val="DDDDDD"/>
                </a:solidFill>
                <a:latin typeface="方正等线" panose="03000509000000000000" pitchFamily="65" charset="-122"/>
                <a:ea typeface="方正等线" panose="03000509000000000000" pitchFamily="65" charset="-122"/>
              </a:rPr>
              <a:t>方案：</a:t>
            </a:r>
          </a:p>
          <a:p>
            <a:pPr marL="285750" indent="-285750">
              <a:buFont typeface="Arial" panose="020B0604020202020204" pitchFamily="34" charset="0"/>
              <a:buChar char="•"/>
            </a:pPr>
            <a:r>
              <a:rPr lang="zh-CN" altLang="zh-CN" sz="1600" dirty="0" smtClean="0">
                <a:solidFill>
                  <a:srgbClr val="DDDDDD"/>
                </a:solidFill>
                <a:latin typeface="方正等线" panose="03000509000000000000" pitchFamily="65" charset="-122"/>
                <a:ea typeface="方正等线" panose="03000509000000000000" pitchFamily="65" charset="-122"/>
              </a:rPr>
              <a:t>根据</a:t>
            </a:r>
            <a:r>
              <a:rPr lang="zh-CN" altLang="zh-CN" sz="1600" dirty="0">
                <a:solidFill>
                  <a:srgbClr val="DDDDDD"/>
                </a:solidFill>
                <a:latin typeface="方正等线" panose="03000509000000000000" pitchFamily="65" charset="-122"/>
                <a:ea typeface="方正等线" panose="03000509000000000000" pitchFamily="65" charset="-122"/>
              </a:rPr>
              <a:t>发送数据长度</a:t>
            </a:r>
            <a:r>
              <a:rPr lang="en-US" altLang="zh-CN" sz="1600" dirty="0">
                <a:solidFill>
                  <a:srgbClr val="DDDDDD"/>
                </a:solidFill>
                <a:latin typeface="方正等线" panose="03000509000000000000" pitchFamily="65" charset="-122"/>
                <a:ea typeface="方正等线" panose="03000509000000000000" pitchFamily="65" charset="-122"/>
              </a:rPr>
              <a:t>while</a:t>
            </a:r>
            <a:r>
              <a:rPr lang="zh-CN" altLang="zh-CN" sz="1600" dirty="0">
                <a:solidFill>
                  <a:srgbClr val="DDDDDD"/>
                </a:solidFill>
                <a:latin typeface="方正等线" panose="03000509000000000000" pitchFamily="65" charset="-122"/>
                <a:ea typeface="方正等线" panose="03000509000000000000" pitchFamily="65" charset="-122"/>
              </a:rPr>
              <a:t>循环（需要增加额外逻辑）</a:t>
            </a:r>
          </a:p>
          <a:p>
            <a:pPr marL="285750" indent="-285750">
              <a:buFont typeface="Arial" panose="020B0604020202020204" pitchFamily="34" charset="0"/>
              <a:buChar char="•"/>
            </a:pPr>
            <a:r>
              <a:rPr lang="zh-CN" altLang="zh-CN" sz="1600" dirty="0" smtClean="0">
                <a:solidFill>
                  <a:srgbClr val="DDDDDD"/>
                </a:solidFill>
                <a:latin typeface="方正等线" panose="03000509000000000000" pitchFamily="65" charset="-122"/>
                <a:ea typeface="方正等线" panose="03000509000000000000" pitchFamily="65" charset="-122"/>
              </a:rPr>
              <a:t>限制用户</a:t>
            </a:r>
            <a:r>
              <a:rPr lang="zh-CN" altLang="zh-CN" sz="1600" dirty="0">
                <a:solidFill>
                  <a:srgbClr val="DDDDDD"/>
                </a:solidFill>
                <a:latin typeface="方正等线" panose="03000509000000000000" pitchFamily="65" charset="-122"/>
                <a:ea typeface="方正等线" panose="03000509000000000000" pitchFamily="65" charset="-122"/>
              </a:rPr>
              <a:t>发送大数据（本项目采用）</a:t>
            </a:r>
          </a:p>
          <a:p>
            <a:pPr>
              <a:spcBef>
                <a:spcPts val="600"/>
              </a:spcBef>
            </a:pP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41956164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5"/>
                                        </p:tgtEl>
                                        <p:attrNameLst>
                                          <p:attrName>ppt_y</p:attrName>
                                        </p:attrNameLst>
                                      </p:cBhvr>
                                      <p:tavLst>
                                        <p:tav tm="0">
                                          <p:val>
                                            <p:strVal val="#ppt_y"/>
                                          </p:val>
                                        </p:tav>
                                        <p:tav tm="100000">
                                          <p:val>
                                            <p:strVal val="#ppt_y"/>
                                          </p:val>
                                        </p:tav>
                                      </p:tavLst>
                                    </p:anim>
                                    <p:anim calcmode="lin" valueType="num">
                                      <p:cBhvr>
                                        <p:cTn id="18"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19279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问题及解决方案</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508659" cy="661720"/>
          </a:xfrm>
          <a:prstGeom prst="rect">
            <a:avLst/>
          </a:prstGeom>
          <a:noFill/>
        </p:spPr>
        <p:txBody>
          <a:bodyPr wrap="square" rtlCol="0">
            <a:spAutoFit/>
          </a:bodyPr>
          <a:lstStyle/>
          <a:p>
            <a:pPr>
              <a:spcBef>
                <a:spcPts val="600"/>
              </a:spcBef>
            </a:pPr>
            <a:endPar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endParaRPr>
          </a:p>
          <a:p>
            <a:pPr>
              <a:spcBef>
                <a:spcPts val="600"/>
              </a:spcBef>
            </a:pPr>
            <a:r>
              <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UDP</a:t>
            </a: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丢包</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95098" y="829039"/>
            <a:ext cx="1508660" cy="338554"/>
          </a:xfrm>
          <a:prstGeom prst="rect">
            <a:avLst/>
          </a:prstGeom>
          <a:noFill/>
        </p:spPr>
        <p:txBody>
          <a:bodyPr wrap="square" rtlCol="0">
            <a:spAutoFit/>
          </a:bodyPr>
          <a:lstStyle/>
          <a:p>
            <a:pPr>
              <a:spcBef>
                <a:spcPts val="600"/>
              </a:spcBef>
            </a:pPr>
            <a:r>
              <a:rPr lang="en-US" altLang="zh-CN" sz="1600" dirty="0" err="1">
                <a:solidFill>
                  <a:srgbClr val="FFCC00"/>
                </a:solidFill>
                <a:effectLst>
                  <a:outerShdw blurRad="38100" dist="38100" dir="2700000" algn="tl">
                    <a:srgbClr val="000000">
                      <a:alpha val="43137"/>
                    </a:srgbClr>
                  </a:outerShdw>
                </a:effectLst>
                <a:ea typeface="汉仪菱心体简" panose="02010609000101010101" pitchFamily="49" charset="-122"/>
              </a:rPr>
              <a:t>Recv</a:t>
            </a: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返回值</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979552447"/>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1.66667E-6 3.7037E-7 L -0.00035 -0.04514 " pathEditMode="relative" rAng="0" ptsTypes="AA">
                                      <p:cBhvr>
                                        <p:cTn id="6" dur="500" fill="hold"/>
                                        <p:tgtEl>
                                          <p:spTgt spid="7"/>
                                        </p:tgtEl>
                                        <p:attrNameLst>
                                          <p:attrName>ppt_x</p:attrName>
                                          <p:attrName>ppt_y</p:attrName>
                                        </p:attrNameLst>
                                      </p:cBhvr>
                                      <p:rCtr x="-17" y="-2269"/>
                                    </p:animMotion>
                                  </p:childTnLst>
                                </p:cTn>
                              </p:par>
                              <p:par>
                                <p:cTn id="7" presetID="64" presetClass="path" presetSubtype="0" accel="50000" decel="50000" fill="hold" grpId="0" nodeType="withEffect">
                                  <p:stCondLst>
                                    <p:cond delay="0"/>
                                  </p:stCondLst>
                                  <p:childTnLst>
                                    <p:animMotion origin="layout" path="M 1.66667E-6 -3.7037E-7 L -0.00035 -0.04514 " pathEditMode="relative" rAng="0" ptsTypes="AA">
                                      <p:cBhvr>
                                        <p:cTn id="8" dur="500" fill="hold"/>
                                        <p:tgtEl>
                                          <p:spTgt spid="13"/>
                                        </p:tgtEl>
                                        <p:attrNameLst>
                                          <p:attrName>ppt_x</p:attrName>
                                          <p:attrName>ppt_y</p:attrName>
                                        </p:attrNameLst>
                                      </p:cBhvr>
                                      <p:rCtr x="-17" y="-2269"/>
                                    </p:animMotion>
                                  </p:childTnLst>
                                </p:cTn>
                              </p:par>
                              <p:par>
                                <p:cTn id="9" presetID="10" presetClass="exit" presetSubtype="0" fill="hold" grpId="1" nodeType="withEffect">
                                  <p:stCondLst>
                                    <p:cond delay="0"/>
                                  </p:stCondLst>
                                  <p:childTnLst>
                                    <p:animEffect transition="out" filter="fade">
                                      <p:cBhvr>
                                        <p:cTn id="10" dur="250"/>
                                        <p:tgtEl>
                                          <p:spTgt spid="13"/>
                                        </p:tgtEl>
                                      </p:cBhvr>
                                    </p:animEffect>
                                    <p:set>
                                      <p:cBhvr>
                                        <p:cTn id="11"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3"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问题及解决方案</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338554"/>
          </a:xfrm>
          <a:prstGeom prst="rect">
            <a:avLst/>
          </a:prstGeom>
          <a:noFill/>
        </p:spPr>
        <p:txBody>
          <a:bodyPr wrap="square" rtlCol="0">
            <a:spAutoFit/>
          </a:bodyPr>
          <a:lstStyle/>
          <a:p>
            <a:pPr>
              <a:spcBef>
                <a:spcPts val="600"/>
              </a:spcBef>
            </a:pPr>
            <a:r>
              <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UDP</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丢包</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Lost But Not Fail</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若出现丢包，简单循环将被阻塞</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1" name="圆角矩形 2"/>
          <p:cNvSpPr/>
          <p:nvPr/>
        </p:nvSpPr>
        <p:spPr>
          <a:xfrm>
            <a:off x="505627" y="1842290"/>
            <a:ext cx="6214150" cy="1469520"/>
          </a:xfrm>
          <a:custGeom>
            <a:avLst/>
            <a:gdLst>
              <a:gd name="connsiteX0" fmla="*/ 0 w 5167423"/>
              <a:gd name="connsiteY0" fmla="*/ 352654 h 2115879"/>
              <a:gd name="connsiteX1" fmla="*/ 352654 w 5167423"/>
              <a:gd name="connsiteY1" fmla="*/ 0 h 2115879"/>
              <a:gd name="connsiteX2" fmla="*/ 4814769 w 5167423"/>
              <a:gd name="connsiteY2" fmla="*/ 0 h 2115879"/>
              <a:gd name="connsiteX3" fmla="*/ 5167423 w 5167423"/>
              <a:gd name="connsiteY3" fmla="*/ 352654 h 2115879"/>
              <a:gd name="connsiteX4" fmla="*/ 5167423 w 5167423"/>
              <a:gd name="connsiteY4" fmla="*/ 1763225 h 2115879"/>
              <a:gd name="connsiteX5" fmla="*/ 4814769 w 5167423"/>
              <a:gd name="connsiteY5" fmla="*/ 2115879 h 2115879"/>
              <a:gd name="connsiteX6" fmla="*/ 352654 w 5167423"/>
              <a:gd name="connsiteY6" fmla="*/ 2115879 h 2115879"/>
              <a:gd name="connsiteX7" fmla="*/ 0 w 5167423"/>
              <a:gd name="connsiteY7" fmla="*/ 1763225 h 2115879"/>
              <a:gd name="connsiteX8" fmla="*/ 0 w 5167423"/>
              <a:gd name="connsiteY8" fmla="*/ 352654 h 2115879"/>
              <a:gd name="connsiteX0" fmla="*/ 0 w 5167423"/>
              <a:gd name="connsiteY0" fmla="*/ 352654 h 2115879"/>
              <a:gd name="connsiteX1" fmla="*/ 193166 w 5167423"/>
              <a:gd name="connsiteY1" fmla="*/ 0 h 2115879"/>
              <a:gd name="connsiteX2" fmla="*/ 4814769 w 5167423"/>
              <a:gd name="connsiteY2" fmla="*/ 0 h 2115879"/>
              <a:gd name="connsiteX3" fmla="*/ 5167423 w 5167423"/>
              <a:gd name="connsiteY3" fmla="*/ 352654 h 2115879"/>
              <a:gd name="connsiteX4" fmla="*/ 5167423 w 5167423"/>
              <a:gd name="connsiteY4" fmla="*/ 1763225 h 2115879"/>
              <a:gd name="connsiteX5" fmla="*/ 4814769 w 5167423"/>
              <a:gd name="connsiteY5" fmla="*/ 2115879 h 2115879"/>
              <a:gd name="connsiteX6" fmla="*/ 352654 w 5167423"/>
              <a:gd name="connsiteY6" fmla="*/ 2115879 h 2115879"/>
              <a:gd name="connsiteX7" fmla="*/ 0 w 5167423"/>
              <a:gd name="connsiteY7" fmla="*/ 1763225 h 2115879"/>
              <a:gd name="connsiteX8" fmla="*/ 0 w 5167423"/>
              <a:gd name="connsiteY8" fmla="*/ 352654 h 2115879"/>
              <a:gd name="connsiteX0" fmla="*/ 0 w 5167423"/>
              <a:gd name="connsiteY0" fmla="*/ 256961 h 2115879"/>
              <a:gd name="connsiteX1" fmla="*/ 193166 w 5167423"/>
              <a:gd name="connsiteY1" fmla="*/ 0 h 2115879"/>
              <a:gd name="connsiteX2" fmla="*/ 4814769 w 5167423"/>
              <a:gd name="connsiteY2" fmla="*/ 0 h 2115879"/>
              <a:gd name="connsiteX3" fmla="*/ 5167423 w 5167423"/>
              <a:gd name="connsiteY3" fmla="*/ 352654 h 2115879"/>
              <a:gd name="connsiteX4" fmla="*/ 5167423 w 5167423"/>
              <a:gd name="connsiteY4" fmla="*/ 1763225 h 2115879"/>
              <a:gd name="connsiteX5" fmla="*/ 4814769 w 5167423"/>
              <a:gd name="connsiteY5" fmla="*/ 2115879 h 2115879"/>
              <a:gd name="connsiteX6" fmla="*/ 352654 w 5167423"/>
              <a:gd name="connsiteY6" fmla="*/ 2115879 h 2115879"/>
              <a:gd name="connsiteX7" fmla="*/ 0 w 5167423"/>
              <a:gd name="connsiteY7" fmla="*/ 1763225 h 2115879"/>
              <a:gd name="connsiteX8" fmla="*/ 0 w 5167423"/>
              <a:gd name="connsiteY8" fmla="*/ 256961 h 2115879"/>
              <a:gd name="connsiteX0" fmla="*/ 0 w 5171714"/>
              <a:gd name="connsiteY0" fmla="*/ 267594 h 2126512"/>
              <a:gd name="connsiteX1" fmla="*/ 193166 w 5171714"/>
              <a:gd name="connsiteY1" fmla="*/ 10633 h 2126512"/>
              <a:gd name="connsiteX2" fmla="*/ 5016787 w 5171714"/>
              <a:gd name="connsiteY2" fmla="*/ 0 h 2126512"/>
              <a:gd name="connsiteX3" fmla="*/ 5167423 w 5171714"/>
              <a:gd name="connsiteY3" fmla="*/ 363287 h 2126512"/>
              <a:gd name="connsiteX4" fmla="*/ 5167423 w 5171714"/>
              <a:gd name="connsiteY4" fmla="*/ 1773858 h 2126512"/>
              <a:gd name="connsiteX5" fmla="*/ 4814769 w 5171714"/>
              <a:gd name="connsiteY5" fmla="*/ 2126512 h 2126512"/>
              <a:gd name="connsiteX6" fmla="*/ 352654 w 5171714"/>
              <a:gd name="connsiteY6" fmla="*/ 2126512 h 2126512"/>
              <a:gd name="connsiteX7" fmla="*/ 0 w 5171714"/>
              <a:gd name="connsiteY7" fmla="*/ 1773858 h 2126512"/>
              <a:gd name="connsiteX8" fmla="*/ 0 w 5171714"/>
              <a:gd name="connsiteY8" fmla="*/ 267594 h 2126512"/>
              <a:gd name="connsiteX0" fmla="*/ 0 w 5171714"/>
              <a:gd name="connsiteY0" fmla="*/ 267594 h 2126512"/>
              <a:gd name="connsiteX1" fmla="*/ 193166 w 5171714"/>
              <a:gd name="connsiteY1" fmla="*/ 10633 h 2126512"/>
              <a:gd name="connsiteX2" fmla="*/ 5016787 w 5171714"/>
              <a:gd name="connsiteY2" fmla="*/ 0 h 2126512"/>
              <a:gd name="connsiteX3" fmla="*/ 5167423 w 5171714"/>
              <a:gd name="connsiteY3" fmla="*/ 299492 h 2126512"/>
              <a:gd name="connsiteX4" fmla="*/ 5167423 w 5171714"/>
              <a:gd name="connsiteY4" fmla="*/ 1773858 h 2126512"/>
              <a:gd name="connsiteX5" fmla="*/ 4814769 w 5171714"/>
              <a:gd name="connsiteY5" fmla="*/ 2126512 h 2126512"/>
              <a:gd name="connsiteX6" fmla="*/ 352654 w 5171714"/>
              <a:gd name="connsiteY6" fmla="*/ 2126512 h 2126512"/>
              <a:gd name="connsiteX7" fmla="*/ 0 w 5171714"/>
              <a:gd name="connsiteY7" fmla="*/ 1773858 h 2126512"/>
              <a:gd name="connsiteX8" fmla="*/ 0 w 5171714"/>
              <a:gd name="connsiteY8" fmla="*/ 267594 h 2126512"/>
              <a:gd name="connsiteX0" fmla="*/ 0 w 5171714"/>
              <a:gd name="connsiteY0" fmla="*/ 267594 h 2137144"/>
              <a:gd name="connsiteX1" fmla="*/ 193166 w 5171714"/>
              <a:gd name="connsiteY1" fmla="*/ 10633 h 2137144"/>
              <a:gd name="connsiteX2" fmla="*/ 5016787 w 5171714"/>
              <a:gd name="connsiteY2" fmla="*/ 0 h 2137144"/>
              <a:gd name="connsiteX3" fmla="*/ 5167423 w 5171714"/>
              <a:gd name="connsiteY3" fmla="*/ 299492 h 2137144"/>
              <a:gd name="connsiteX4" fmla="*/ 5167423 w 5171714"/>
              <a:gd name="connsiteY4" fmla="*/ 1773858 h 2137144"/>
              <a:gd name="connsiteX5" fmla="*/ 4814769 w 5171714"/>
              <a:gd name="connsiteY5" fmla="*/ 2126512 h 2137144"/>
              <a:gd name="connsiteX6" fmla="*/ 193166 w 5171714"/>
              <a:gd name="connsiteY6" fmla="*/ 2137144 h 2137144"/>
              <a:gd name="connsiteX7" fmla="*/ 0 w 5171714"/>
              <a:gd name="connsiteY7" fmla="*/ 1773858 h 2137144"/>
              <a:gd name="connsiteX8" fmla="*/ 0 w 5171714"/>
              <a:gd name="connsiteY8" fmla="*/ 267594 h 2137144"/>
              <a:gd name="connsiteX0" fmla="*/ 10632 w 5182346"/>
              <a:gd name="connsiteY0" fmla="*/ 267594 h 2137144"/>
              <a:gd name="connsiteX1" fmla="*/ 203798 w 5182346"/>
              <a:gd name="connsiteY1" fmla="*/ 10633 h 2137144"/>
              <a:gd name="connsiteX2" fmla="*/ 5027419 w 5182346"/>
              <a:gd name="connsiteY2" fmla="*/ 0 h 2137144"/>
              <a:gd name="connsiteX3" fmla="*/ 5178055 w 5182346"/>
              <a:gd name="connsiteY3" fmla="*/ 299492 h 2137144"/>
              <a:gd name="connsiteX4" fmla="*/ 5178055 w 5182346"/>
              <a:gd name="connsiteY4" fmla="*/ 1773858 h 2137144"/>
              <a:gd name="connsiteX5" fmla="*/ 4825401 w 5182346"/>
              <a:gd name="connsiteY5" fmla="*/ 2126512 h 2137144"/>
              <a:gd name="connsiteX6" fmla="*/ 203798 w 5182346"/>
              <a:gd name="connsiteY6" fmla="*/ 2137144 h 2137144"/>
              <a:gd name="connsiteX7" fmla="*/ 0 w 5182346"/>
              <a:gd name="connsiteY7" fmla="*/ 1890816 h 2137144"/>
              <a:gd name="connsiteX8" fmla="*/ 10632 w 5182346"/>
              <a:gd name="connsiteY8" fmla="*/ 267594 h 2137144"/>
              <a:gd name="connsiteX0" fmla="*/ 10632 w 5182346"/>
              <a:gd name="connsiteY0" fmla="*/ 267594 h 2137144"/>
              <a:gd name="connsiteX1" fmla="*/ 203798 w 5182346"/>
              <a:gd name="connsiteY1" fmla="*/ 10633 h 2137144"/>
              <a:gd name="connsiteX2" fmla="*/ 5027419 w 5182346"/>
              <a:gd name="connsiteY2" fmla="*/ 0 h 2137144"/>
              <a:gd name="connsiteX3" fmla="*/ 5178055 w 5182346"/>
              <a:gd name="connsiteY3" fmla="*/ 299492 h 2137144"/>
              <a:gd name="connsiteX4" fmla="*/ 5178055 w 5182346"/>
              <a:gd name="connsiteY4" fmla="*/ 1773858 h 2137144"/>
              <a:gd name="connsiteX5" fmla="*/ 5016787 w 5182346"/>
              <a:gd name="connsiteY5" fmla="*/ 2137144 h 2137144"/>
              <a:gd name="connsiteX6" fmla="*/ 203798 w 5182346"/>
              <a:gd name="connsiteY6" fmla="*/ 2137144 h 2137144"/>
              <a:gd name="connsiteX7" fmla="*/ 0 w 5182346"/>
              <a:gd name="connsiteY7" fmla="*/ 1890816 h 2137144"/>
              <a:gd name="connsiteX8" fmla="*/ 10632 w 5182346"/>
              <a:gd name="connsiteY8" fmla="*/ 267594 h 2137144"/>
              <a:gd name="connsiteX0" fmla="*/ 10632 w 5189514"/>
              <a:gd name="connsiteY0" fmla="*/ 267594 h 2137144"/>
              <a:gd name="connsiteX1" fmla="*/ 203798 w 5189514"/>
              <a:gd name="connsiteY1" fmla="*/ 10633 h 2137144"/>
              <a:gd name="connsiteX2" fmla="*/ 5027419 w 5189514"/>
              <a:gd name="connsiteY2" fmla="*/ 0 h 2137144"/>
              <a:gd name="connsiteX3" fmla="*/ 5178055 w 5189514"/>
              <a:gd name="connsiteY3" fmla="*/ 299492 h 2137144"/>
              <a:gd name="connsiteX4" fmla="*/ 5188688 w 5189514"/>
              <a:gd name="connsiteY4" fmla="*/ 1848286 h 2137144"/>
              <a:gd name="connsiteX5" fmla="*/ 5016787 w 5189514"/>
              <a:gd name="connsiteY5" fmla="*/ 2137144 h 2137144"/>
              <a:gd name="connsiteX6" fmla="*/ 203798 w 5189514"/>
              <a:gd name="connsiteY6" fmla="*/ 2137144 h 2137144"/>
              <a:gd name="connsiteX7" fmla="*/ 0 w 5189514"/>
              <a:gd name="connsiteY7" fmla="*/ 1890816 h 2137144"/>
              <a:gd name="connsiteX8" fmla="*/ 10632 w 5189514"/>
              <a:gd name="connsiteY8" fmla="*/ 267594 h 213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9514" h="2137144">
                <a:moveTo>
                  <a:pt x="10632" y="267594"/>
                </a:moveTo>
                <a:cubicBezTo>
                  <a:pt x="10632" y="72829"/>
                  <a:pt x="9033" y="10633"/>
                  <a:pt x="203798" y="10633"/>
                </a:cubicBezTo>
                <a:lnTo>
                  <a:pt x="5027419" y="0"/>
                </a:lnTo>
                <a:cubicBezTo>
                  <a:pt x="5222184" y="0"/>
                  <a:pt x="5178055" y="104727"/>
                  <a:pt x="5178055" y="299492"/>
                </a:cubicBezTo>
                <a:cubicBezTo>
                  <a:pt x="5181599" y="815757"/>
                  <a:pt x="5185144" y="1332021"/>
                  <a:pt x="5188688" y="1848286"/>
                </a:cubicBezTo>
                <a:cubicBezTo>
                  <a:pt x="5188688" y="2043051"/>
                  <a:pt x="5211552" y="2137144"/>
                  <a:pt x="5016787" y="2137144"/>
                </a:cubicBezTo>
                <a:lnTo>
                  <a:pt x="203798" y="2137144"/>
                </a:lnTo>
                <a:cubicBezTo>
                  <a:pt x="9033" y="2137144"/>
                  <a:pt x="0" y="2085581"/>
                  <a:pt x="0" y="1890816"/>
                </a:cubicBezTo>
                <a:lnTo>
                  <a:pt x="10632" y="267594"/>
                </a:lnTo>
                <a:close/>
              </a:path>
            </a:pathLst>
          </a:custGeom>
          <a:solidFill>
            <a:srgbClr val="2B2B2B"/>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16258" y="1915331"/>
            <a:ext cx="5893680" cy="1323439"/>
          </a:xfrm>
          <a:prstGeom prst="rect">
            <a:avLst/>
          </a:prstGeom>
          <a:noFill/>
        </p:spPr>
        <p:txBody>
          <a:bodyPr wrap="square" rtlCol="0">
            <a:spAutoFit/>
          </a:bodyPr>
          <a:lstStyle/>
          <a:p>
            <a:r>
              <a:rPr lang="en-US" altLang="zh-CN" sz="1600" dirty="0">
                <a:solidFill>
                  <a:schemeClr val="accent1"/>
                </a:solidFill>
              </a:rPr>
              <a:t>for</a:t>
            </a:r>
            <a:r>
              <a:rPr lang="en-US" altLang="zh-CN" sz="1600" dirty="0">
                <a:solidFill>
                  <a:srgbClr val="DDDDDD"/>
                </a:solidFill>
              </a:rPr>
              <a:t> (</a:t>
            </a:r>
            <a:r>
              <a:rPr lang="en-US" altLang="zh-CN" sz="1600" dirty="0">
                <a:solidFill>
                  <a:schemeClr val="accent1"/>
                </a:solidFill>
              </a:rPr>
              <a:t>int</a:t>
            </a:r>
            <a:r>
              <a:rPr lang="en-US" altLang="zh-CN" sz="1600" dirty="0">
                <a:solidFill>
                  <a:srgbClr val="DDDDDD"/>
                </a:solidFill>
              </a:rPr>
              <a:t> </a:t>
            </a:r>
            <a:r>
              <a:rPr lang="en-US" altLang="zh-CN" sz="1600" dirty="0" err="1">
                <a:solidFill>
                  <a:srgbClr val="DDDDDD"/>
                </a:solidFill>
              </a:rPr>
              <a:t>i</a:t>
            </a:r>
            <a:r>
              <a:rPr lang="en-US" altLang="zh-CN" sz="1600" dirty="0">
                <a:solidFill>
                  <a:srgbClr val="DDDDDD"/>
                </a:solidFill>
              </a:rPr>
              <a:t> = 0; </a:t>
            </a:r>
            <a:r>
              <a:rPr lang="en-US" altLang="zh-CN" sz="1600" dirty="0" err="1">
                <a:solidFill>
                  <a:srgbClr val="DDDDDD"/>
                </a:solidFill>
              </a:rPr>
              <a:t>i</a:t>
            </a:r>
            <a:r>
              <a:rPr lang="en-US" altLang="zh-CN" sz="1600" dirty="0">
                <a:solidFill>
                  <a:srgbClr val="DDDDDD"/>
                </a:solidFill>
              </a:rPr>
              <a:t> &lt; </a:t>
            </a:r>
            <a:r>
              <a:rPr lang="en-US" altLang="zh-CN" sz="1600" dirty="0" smtClean="0">
                <a:solidFill>
                  <a:srgbClr val="DDDDDD"/>
                </a:solidFill>
              </a:rPr>
              <a:t>count; </a:t>
            </a:r>
            <a:r>
              <a:rPr lang="en-US" altLang="zh-CN" sz="1600" dirty="0" err="1">
                <a:solidFill>
                  <a:srgbClr val="DDDDDD"/>
                </a:solidFill>
              </a:rPr>
              <a:t>i</a:t>
            </a:r>
            <a:r>
              <a:rPr lang="en-US" altLang="zh-CN" sz="1600" dirty="0">
                <a:solidFill>
                  <a:srgbClr val="DDDDDD"/>
                </a:solidFill>
              </a:rPr>
              <a:t>++)</a:t>
            </a:r>
          </a:p>
          <a:p>
            <a:r>
              <a:rPr lang="en-US" altLang="zh-CN" sz="1600" dirty="0">
                <a:solidFill>
                  <a:srgbClr val="DDDDDD"/>
                </a:solidFill>
              </a:rPr>
              <a:t>{</a:t>
            </a:r>
          </a:p>
          <a:p>
            <a:r>
              <a:rPr lang="en-US" altLang="zh-CN" sz="1600" dirty="0">
                <a:solidFill>
                  <a:srgbClr val="DDDDDD"/>
                </a:solidFill>
              </a:rPr>
              <a:t>    </a:t>
            </a:r>
            <a:r>
              <a:rPr lang="en-US" altLang="zh-CN" sz="1600" dirty="0" err="1">
                <a:solidFill>
                  <a:srgbClr val="DDDDDD"/>
                </a:solidFill>
              </a:rPr>
              <a:t>socket.Send</a:t>
            </a:r>
            <a:r>
              <a:rPr lang="en-US" altLang="zh-CN" sz="1600" dirty="0">
                <a:solidFill>
                  <a:srgbClr val="DDDDDD"/>
                </a:solidFill>
              </a:rPr>
              <a:t>(</a:t>
            </a:r>
            <a:r>
              <a:rPr lang="en-US" altLang="zh-CN" sz="1600" dirty="0" err="1">
                <a:solidFill>
                  <a:srgbClr val="DDDDDD"/>
                </a:solidFill>
              </a:rPr>
              <a:t>sth</a:t>
            </a:r>
            <a:r>
              <a:rPr lang="en-US" altLang="zh-CN" sz="1600" dirty="0">
                <a:solidFill>
                  <a:srgbClr val="DDDDDD"/>
                </a:solidFill>
              </a:rPr>
              <a:t>);</a:t>
            </a:r>
          </a:p>
          <a:p>
            <a:r>
              <a:rPr lang="en-US" altLang="zh-CN" sz="1600" dirty="0">
                <a:solidFill>
                  <a:srgbClr val="DDDDDD"/>
                </a:solidFill>
              </a:rPr>
              <a:t>    </a:t>
            </a:r>
            <a:r>
              <a:rPr lang="en-US" altLang="zh-CN" sz="1600" dirty="0" err="1" smtClean="0">
                <a:solidFill>
                  <a:srgbClr val="DDDDDD"/>
                </a:solidFill>
              </a:rPr>
              <a:t>socket.Receive</a:t>
            </a:r>
            <a:r>
              <a:rPr lang="en-US" altLang="zh-CN" sz="1600" dirty="0" smtClean="0">
                <a:solidFill>
                  <a:srgbClr val="DDDDDD"/>
                </a:solidFill>
              </a:rPr>
              <a:t>(</a:t>
            </a:r>
            <a:r>
              <a:rPr lang="en-US" altLang="zh-CN" sz="1600" dirty="0" err="1" smtClean="0">
                <a:solidFill>
                  <a:srgbClr val="DDDDDD"/>
                </a:solidFill>
              </a:rPr>
              <a:t>sth</a:t>
            </a:r>
            <a:r>
              <a:rPr lang="en-US" altLang="zh-CN" sz="1600" dirty="0" smtClean="0">
                <a:solidFill>
                  <a:srgbClr val="DDDDDD"/>
                </a:solidFill>
              </a:rPr>
              <a:t>); </a:t>
            </a:r>
            <a:endParaRPr lang="en-US" altLang="zh-CN" sz="1600" dirty="0">
              <a:solidFill>
                <a:srgbClr val="DDDDDD"/>
              </a:solidFill>
            </a:endParaRPr>
          </a:p>
          <a:p>
            <a:r>
              <a:rPr lang="en-US" altLang="zh-CN" sz="1600" dirty="0" smtClean="0">
                <a:solidFill>
                  <a:srgbClr val="DDDDDD"/>
                </a:solidFill>
              </a:rPr>
              <a:t>}</a:t>
            </a:r>
            <a:endParaRPr lang="zh-CN" altLang="en-US"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14" name="文本框 13"/>
          <p:cNvSpPr txBox="1"/>
          <p:nvPr/>
        </p:nvSpPr>
        <p:spPr>
          <a:xfrm>
            <a:off x="505627" y="3543402"/>
            <a:ext cx="5840999" cy="400110"/>
          </a:xfrm>
          <a:prstGeom prst="rect">
            <a:avLst/>
          </a:prstGeom>
          <a:noFill/>
        </p:spPr>
        <p:txBody>
          <a:bodyPr wrap="square" rtlCol="0">
            <a:spAutoFit/>
          </a:bodyPr>
          <a:lstStyle/>
          <a:p>
            <a:pPr>
              <a:spcBef>
                <a:spcPts val="600"/>
              </a:spcBef>
            </a:pP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Q4.4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如何应对可能出现的 </a:t>
            </a: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UDP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丢包情况？</a:t>
            </a:r>
            <a:endParaRPr lang="zh-CN" altLang="en-US" sz="2000" b="1" dirty="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 name="文本框 12"/>
          <p:cNvSpPr txBox="1"/>
          <p:nvPr/>
        </p:nvSpPr>
        <p:spPr>
          <a:xfrm>
            <a:off x="463095" y="4029136"/>
            <a:ext cx="6256682" cy="1815882"/>
          </a:xfrm>
          <a:prstGeom prst="rect">
            <a:avLst/>
          </a:prstGeom>
          <a:noFill/>
        </p:spPr>
        <p:txBody>
          <a:bodyPr wrap="square" rtlCol="0">
            <a:spAutoFit/>
          </a:bodyPr>
          <a:lstStyle/>
          <a:p>
            <a:r>
              <a:rPr lang="en-US" altLang="zh-CN" sz="1600" dirty="0">
                <a:solidFill>
                  <a:srgbClr val="DDDDDD"/>
                </a:solidFill>
              </a:rPr>
              <a:t>UDP</a:t>
            </a:r>
            <a:r>
              <a:rPr lang="zh-CN" altLang="zh-CN" sz="1600" dirty="0">
                <a:solidFill>
                  <a:srgbClr val="DDDDDD"/>
                </a:solidFill>
              </a:rPr>
              <a:t>不保证可靠性，可能在中途丢包，若直接放弃该数据点，接着后面的测试，则万一一定时间后该</a:t>
            </a:r>
            <a:r>
              <a:rPr lang="zh-CN" altLang="zh-CN" sz="1600" dirty="0" smtClean="0">
                <a:solidFill>
                  <a:srgbClr val="DDDDDD"/>
                </a:solidFill>
              </a:rPr>
              <a:t>数据包</a:t>
            </a:r>
            <a:r>
              <a:rPr lang="en-US" altLang="zh-CN" sz="1600" dirty="0" smtClean="0">
                <a:solidFill>
                  <a:srgbClr val="DDDDDD"/>
                </a:solidFill>
              </a:rPr>
              <a:t> </a:t>
            </a:r>
            <a:r>
              <a:rPr lang="zh-CN" altLang="zh-CN" sz="1600" b="1" dirty="0" smtClean="0">
                <a:solidFill>
                  <a:srgbClr val="FFCC00"/>
                </a:solidFill>
              </a:rPr>
              <a:t>返回</a:t>
            </a:r>
            <a:r>
              <a:rPr lang="en-US" altLang="zh-CN" sz="1600" dirty="0" smtClean="0">
                <a:solidFill>
                  <a:srgbClr val="DDDDDD"/>
                </a:solidFill>
              </a:rPr>
              <a:t> </a:t>
            </a:r>
            <a:r>
              <a:rPr lang="zh-CN" altLang="zh-CN" sz="1600" dirty="0" smtClean="0">
                <a:solidFill>
                  <a:srgbClr val="DDDDDD"/>
                </a:solidFill>
              </a:rPr>
              <a:t>，</a:t>
            </a:r>
            <a:r>
              <a:rPr lang="zh-CN" altLang="zh-CN" sz="1600" dirty="0">
                <a:solidFill>
                  <a:srgbClr val="DDDDDD"/>
                </a:solidFill>
              </a:rPr>
              <a:t>则引起计时错乱。</a:t>
            </a:r>
          </a:p>
          <a:p>
            <a:endParaRPr lang="en-US" altLang="zh-CN" sz="1600" dirty="0">
              <a:solidFill>
                <a:srgbClr val="DDDDDD"/>
              </a:solidFill>
            </a:endParaRPr>
          </a:p>
          <a:p>
            <a:pPr marL="285750" indent="-285750">
              <a:buFont typeface="Arial" panose="020B0604020202020204" pitchFamily="34" charset="0"/>
              <a:buChar char="•"/>
            </a:pPr>
            <a:r>
              <a:rPr lang="zh-CN" altLang="zh-CN" sz="1600" dirty="0" smtClean="0">
                <a:solidFill>
                  <a:srgbClr val="DDDDDD"/>
                </a:solidFill>
              </a:rPr>
              <a:t>使用</a:t>
            </a:r>
            <a:r>
              <a:rPr lang="zh-CN" altLang="zh-CN" sz="1600" dirty="0">
                <a:solidFill>
                  <a:srgbClr val="DDDDDD"/>
                </a:solidFill>
              </a:rPr>
              <a:t>额外</a:t>
            </a:r>
            <a:r>
              <a:rPr lang="zh-CN" altLang="zh-CN" sz="1600" dirty="0" smtClean="0">
                <a:solidFill>
                  <a:srgbClr val="DDDDDD"/>
                </a:solidFill>
              </a:rPr>
              <a:t>的</a:t>
            </a:r>
            <a:r>
              <a:rPr lang="en-US" altLang="zh-CN" sz="1600" dirty="0" smtClean="0">
                <a:solidFill>
                  <a:srgbClr val="DDDDDD"/>
                </a:solidFill>
              </a:rPr>
              <a:t> </a:t>
            </a:r>
            <a:r>
              <a:rPr lang="zh-CN" altLang="zh-CN" sz="1600" b="1" dirty="0" smtClean="0">
                <a:solidFill>
                  <a:srgbClr val="FFCC00"/>
                </a:solidFill>
              </a:rPr>
              <a:t>应用层协议</a:t>
            </a:r>
            <a:r>
              <a:rPr lang="en-US" altLang="zh-CN" sz="1600" b="1" dirty="0" smtClean="0">
                <a:solidFill>
                  <a:srgbClr val="FFCC00"/>
                </a:solidFill>
              </a:rPr>
              <a:t> </a:t>
            </a:r>
            <a:r>
              <a:rPr lang="zh-CN" altLang="zh-CN" sz="1600" dirty="0" smtClean="0">
                <a:solidFill>
                  <a:srgbClr val="DDDDDD"/>
                </a:solidFill>
              </a:rPr>
              <a:t>，</a:t>
            </a:r>
            <a:r>
              <a:rPr lang="zh-CN" altLang="zh-CN" sz="1600" dirty="0">
                <a:solidFill>
                  <a:srgbClr val="DDDDDD"/>
                </a:solidFill>
              </a:rPr>
              <a:t>比如增加序号（需要增加额外逻辑）</a:t>
            </a:r>
          </a:p>
          <a:p>
            <a:pPr marL="285750" indent="-285750">
              <a:buFont typeface="Arial" panose="020B0604020202020204" pitchFamily="34" charset="0"/>
              <a:buChar char="•"/>
            </a:pPr>
            <a:r>
              <a:rPr lang="en-US" altLang="zh-CN" sz="1600" dirty="0" smtClean="0">
                <a:solidFill>
                  <a:srgbClr val="DDDDDD"/>
                </a:solidFill>
              </a:rPr>
              <a:t> </a:t>
            </a:r>
            <a:r>
              <a:rPr lang="zh-CN" altLang="zh-CN" sz="1600" b="1" dirty="0" smtClean="0">
                <a:solidFill>
                  <a:srgbClr val="FFCC00"/>
                </a:solidFill>
              </a:rPr>
              <a:t>等待</a:t>
            </a:r>
            <a:r>
              <a:rPr lang="en-US" altLang="zh-CN" sz="1600" dirty="0" smtClean="0">
                <a:solidFill>
                  <a:srgbClr val="DDDDDD"/>
                </a:solidFill>
              </a:rPr>
              <a:t> </a:t>
            </a:r>
            <a:r>
              <a:rPr lang="zh-CN" altLang="zh-CN" sz="1600" dirty="0" smtClean="0">
                <a:solidFill>
                  <a:srgbClr val="DDDDDD"/>
                </a:solidFill>
              </a:rPr>
              <a:t>一</a:t>
            </a:r>
            <a:r>
              <a:rPr lang="zh-CN" altLang="zh-CN" sz="1600" dirty="0">
                <a:solidFill>
                  <a:srgbClr val="DDDDDD"/>
                </a:solidFill>
              </a:rPr>
              <a:t>个足够长的时间后继续进行（需要增加额外耗时）</a:t>
            </a:r>
          </a:p>
          <a:p>
            <a:pPr marL="285750" indent="-285750">
              <a:buFont typeface="Arial" panose="020B0604020202020204" pitchFamily="34" charset="0"/>
              <a:buChar char="•"/>
            </a:pPr>
            <a:r>
              <a:rPr lang="zh-CN" altLang="zh-CN" sz="1600" dirty="0" smtClean="0">
                <a:solidFill>
                  <a:srgbClr val="DDDDDD"/>
                </a:solidFill>
              </a:rPr>
              <a:t>切换到</a:t>
            </a:r>
            <a:r>
              <a:rPr lang="zh-CN" altLang="zh-CN" sz="1600" dirty="0">
                <a:solidFill>
                  <a:srgbClr val="DDDDDD"/>
                </a:solidFill>
              </a:rPr>
              <a:t>另一</a:t>
            </a:r>
            <a:r>
              <a:rPr lang="zh-CN" altLang="zh-CN" sz="1600" dirty="0" smtClean="0">
                <a:solidFill>
                  <a:srgbClr val="DDDDDD"/>
                </a:solidFill>
              </a:rPr>
              <a:t>个</a:t>
            </a:r>
            <a:r>
              <a:rPr lang="en-US" altLang="zh-CN" sz="1600" dirty="0" smtClean="0">
                <a:solidFill>
                  <a:srgbClr val="DDDDDD"/>
                </a:solidFill>
              </a:rPr>
              <a:t> </a:t>
            </a:r>
            <a:r>
              <a:rPr lang="zh-CN" altLang="zh-CN" sz="1600" b="1" dirty="0" smtClean="0">
                <a:solidFill>
                  <a:srgbClr val="FFCC00"/>
                </a:solidFill>
              </a:rPr>
              <a:t>端口</a:t>
            </a:r>
            <a:r>
              <a:rPr lang="en-US" altLang="zh-CN" sz="1600" b="1" dirty="0" smtClean="0">
                <a:solidFill>
                  <a:srgbClr val="FFCC00"/>
                </a:solidFill>
              </a:rPr>
              <a:t> </a:t>
            </a:r>
            <a:r>
              <a:rPr lang="zh-CN" altLang="zh-CN" sz="1600" dirty="0" smtClean="0">
                <a:solidFill>
                  <a:srgbClr val="DDDDDD"/>
                </a:solidFill>
              </a:rPr>
              <a:t>后</a:t>
            </a:r>
            <a:r>
              <a:rPr lang="zh-CN" altLang="zh-CN" sz="1600" dirty="0">
                <a:solidFill>
                  <a:srgbClr val="DDDDDD"/>
                </a:solidFill>
              </a:rPr>
              <a:t>继续进行（需要增加额外逻辑）</a:t>
            </a:r>
          </a:p>
          <a:p>
            <a:pPr marL="285750" indent="-285750">
              <a:buFont typeface="Arial" panose="020B0604020202020204" pitchFamily="34" charset="0"/>
              <a:buChar char="•"/>
            </a:pPr>
            <a:r>
              <a:rPr lang="en-US" altLang="zh-CN" sz="1600" dirty="0" smtClean="0">
                <a:solidFill>
                  <a:srgbClr val="DDDDDD"/>
                </a:solidFill>
              </a:rPr>
              <a:t> </a:t>
            </a:r>
            <a:r>
              <a:rPr lang="zh-CN" altLang="zh-CN" sz="1600" b="1" dirty="0" smtClean="0">
                <a:solidFill>
                  <a:srgbClr val="FFCC00"/>
                </a:solidFill>
              </a:rPr>
              <a:t>放弃</a:t>
            </a:r>
            <a:r>
              <a:rPr lang="en-US" altLang="zh-CN" sz="1600" b="1" dirty="0" smtClean="0">
                <a:solidFill>
                  <a:srgbClr val="FFCC00"/>
                </a:solidFill>
              </a:rPr>
              <a:t> </a:t>
            </a:r>
            <a:r>
              <a:rPr lang="zh-CN" altLang="zh-CN" sz="1600" dirty="0" smtClean="0">
                <a:solidFill>
                  <a:srgbClr val="DDDDDD"/>
                </a:solidFill>
              </a:rPr>
              <a:t>后面</a:t>
            </a:r>
            <a:r>
              <a:rPr lang="zh-CN" altLang="zh-CN" sz="1600" dirty="0">
                <a:solidFill>
                  <a:srgbClr val="DDDDDD"/>
                </a:solidFill>
              </a:rPr>
              <a:t>的测试数据点（本项目采用）</a:t>
            </a:r>
          </a:p>
        </p:txBody>
      </p:sp>
    </p:spTree>
    <p:extLst>
      <p:ext uri="{BB962C8B-B14F-4D97-AF65-F5344CB8AC3E}">
        <p14:creationId xmlns:p14="http://schemas.microsoft.com/office/powerpoint/2010/main" val="176258677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3"/>
                                        </p:tgtEl>
                                        <p:attrNameLst>
                                          <p:attrName>ppt_y</p:attrName>
                                        </p:attrNameLst>
                                      </p:cBhvr>
                                      <p:tavLst>
                                        <p:tav tm="0">
                                          <p:val>
                                            <p:strVal val="#ppt_y"/>
                                          </p:val>
                                        </p:tav>
                                        <p:tav tm="100000">
                                          <p:val>
                                            <p:strVal val="#ppt_y"/>
                                          </p:val>
                                        </p:tav>
                                      </p:tavLst>
                                    </p:anim>
                                    <p:anim calcmode="lin" valueType="num">
                                      <p:cBhvr>
                                        <p:cTn id="18"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问题及解决方案</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338554"/>
          </a:xfrm>
          <a:prstGeom prst="rect">
            <a:avLst/>
          </a:prstGeom>
          <a:noFill/>
        </p:spPr>
        <p:txBody>
          <a:bodyPr wrap="square" rtlCol="0">
            <a:spAutoFit/>
          </a:bodyPr>
          <a:lstStyle/>
          <a:p>
            <a:pPr>
              <a:spcBef>
                <a:spcPts val="600"/>
              </a:spcBef>
            </a:pPr>
            <a:r>
              <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UDP</a:t>
            </a: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丢包</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a:solidFill>
                  <a:srgbClr val="DDDDDD"/>
                </a:solidFill>
                <a:latin typeface="Berlin Sans FB Demi" panose="020E0802020502020306" pitchFamily="34" charset="0"/>
                <a:ea typeface="Segoe UI Black" panose="020B0A02040204020203" pitchFamily="34" charset="0"/>
                <a:cs typeface="Segoe UI Black" panose="020B0A02040204020203" pitchFamily="34" charset="0"/>
              </a:rPr>
              <a:t>Lost But Not Fail</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附加问题</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4" name="文本框 13"/>
          <p:cNvSpPr txBox="1"/>
          <p:nvPr/>
        </p:nvSpPr>
        <p:spPr>
          <a:xfrm>
            <a:off x="516258" y="1647672"/>
            <a:ext cx="5840999" cy="707886"/>
          </a:xfrm>
          <a:prstGeom prst="rect">
            <a:avLst/>
          </a:prstGeom>
          <a:noFill/>
        </p:spPr>
        <p:txBody>
          <a:bodyPr wrap="square" rtlCol="0">
            <a:spAutoFit/>
          </a:bodyPr>
          <a:lstStyle/>
          <a:p>
            <a:pPr>
              <a:spcBef>
                <a:spcPts val="600"/>
              </a:spcBef>
            </a:pP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Q4.5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为什么在本项目的全部过程中通篇采用趋于低成本的解决方案？</a:t>
            </a:r>
            <a:endParaRPr lang="zh-CN" altLang="en-US" sz="2000" b="1" dirty="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5" name="文本框 14"/>
          <p:cNvSpPr txBox="1"/>
          <p:nvPr/>
        </p:nvSpPr>
        <p:spPr>
          <a:xfrm>
            <a:off x="570915" y="2671374"/>
            <a:ext cx="6256682" cy="2923877"/>
          </a:xfrm>
          <a:prstGeom prst="rect">
            <a:avLst/>
          </a:prstGeom>
          <a:noFill/>
        </p:spPr>
        <p:txBody>
          <a:bodyPr wrap="square" rtlCol="0">
            <a:spAutoFit/>
          </a:bodyPr>
          <a:lstStyle/>
          <a:p>
            <a:pPr>
              <a:spcBef>
                <a:spcPts val="600"/>
              </a:spcBef>
            </a:pPr>
            <a:r>
              <a:rPr lang="zh-CN" altLang="en-US" sz="3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想多啦亲</a:t>
            </a:r>
            <a:r>
              <a:rPr lang="en-US" altLang="zh-CN" sz="3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en-US" altLang="zh-CN" sz="3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(&gt;_&lt;)</a:t>
            </a:r>
          </a:p>
          <a:p>
            <a:pPr>
              <a:spcBef>
                <a:spcPts val="600"/>
              </a:spcBef>
            </a:pPr>
            <a:endParaRPr lang="en-US" altLang="zh-CN"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285750" indent="-285750">
              <a:spcBef>
                <a:spcPts val="600"/>
              </a:spcBef>
              <a:buFont typeface="Arial" panose="020B0604020202020204" pitchFamily="34" charset="0"/>
              <a:buChar char="•"/>
            </a:pPr>
            <a:r>
              <a:rPr lang="zh-CN" altLang="en-US" sz="3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时间</a:t>
            </a:r>
            <a:r>
              <a:rPr lang="zh-CN" altLang="en-US" sz="3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少；</a:t>
            </a:r>
            <a:endParaRPr lang="en-US" altLang="zh-CN" sz="3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285750" indent="-285750">
              <a:spcBef>
                <a:spcPts val="600"/>
              </a:spcBef>
              <a:buFont typeface="Arial" panose="020B0604020202020204" pitchFamily="34" charset="0"/>
              <a:buChar char="•"/>
            </a:pPr>
            <a:r>
              <a:rPr lang="zh-CN" altLang="en-US" sz="3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回报低；</a:t>
            </a:r>
            <a:endParaRPr lang="en-US" altLang="zh-CN" sz="3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285750" indent="-285750">
              <a:spcBef>
                <a:spcPts val="600"/>
              </a:spcBef>
              <a:buFont typeface="Arial" panose="020B0604020202020204" pitchFamily="34" charset="0"/>
              <a:buChar char="•"/>
            </a:pPr>
            <a:r>
              <a:rPr lang="zh-CN" altLang="en-US" sz="3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人懒。</a:t>
            </a:r>
            <a:endParaRPr lang="en-US" altLang="zh-CN" sz="3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181550437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5"/>
                                        </p:tgtEl>
                                        <p:attrNameLst>
                                          <p:attrName>ppt_y</p:attrName>
                                        </p:attrNameLst>
                                      </p:cBhvr>
                                      <p:tavLst>
                                        <p:tav tm="0">
                                          <p:val>
                                            <p:strVal val="#ppt_y"/>
                                          </p:val>
                                        </p:tav>
                                        <p:tav tm="100000">
                                          <p:val>
                                            <p:strVal val="#ppt_y"/>
                                          </p:val>
                                        </p:tav>
                                      </p:tavLst>
                                    </p:anim>
                                    <p:anim calcmode="lin" valueType="num">
                                      <p:cBhvr>
                                        <p:cTn id="18"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测试目标及计划</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1308050"/>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近场通信</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远端通信</a:t>
            </a:r>
            <a:endPar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压力测试</a:t>
            </a:r>
            <a:endPar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附加测试</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7" y="447345"/>
            <a:ext cx="5990869"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Gungsuh" panose="02030600000101010101" pitchFamily="18" charset="-127"/>
                <a:cs typeface="Segoe UI Black" panose="020B0A02040204020203" pitchFamily="34" charset="0"/>
              </a:rPr>
              <a:t>It All Depends</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时序</a:t>
            </a:r>
            <a:r>
              <a:rPr lang="en-US" altLang="zh-CN"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a:t>
            </a:r>
            <a:r>
              <a:rPr lang="zh-CN" altLang="en-US"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延时 </a:t>
            </a:r>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图，</a:t>
            </a:r>
            <a:r>
              <a:rPr lang="zh-CN" altLang="en-US"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延时</a:t>
            </a:r>
            <a:r>
              <a:rPr lang="en-US" altLang="zh-CN"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a:t>
            </a:r>
            <a:r>
              <a:rPr lang="zh-CN" altLang="en-US"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频率 </a:t>
            </a:r>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图</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5" name="文本框 14"/>
          <p:cNvSpPr txBox="1"/>
          <p:nvPr/>
        </p:nvSpPr>
        <p:spPr>
          <a:xfrm>
            <a:off x="516257" y="1729560"/>
            <a:ext cx="6256682" cy="3862596"/>
          </a:xfrm>
          <a:prstGeom prst="rect">
            <a:avLst/>
          </a:prstGeom>
          <a:noFill/>
        </p:spPr>
        <p:txBody>
          <a:bodyPr wrap="square" rtlCol="0">
            <a:spAutoFit/>
          </a:bodyPr>
          <a:lstStyle/>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物理层环境：</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endParaRPr lang="en-US" altLang="zh-CN"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285750" indent="-285750">
              <a:spcBef>
                <a:spcPts val="600"/>
              </a:spcBef>
              <a:buFont typeface="Arial" panose="020B0604020202020204" pitchFamily="34" charset="0"/>
              <a:buChar char="•"/>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localhost</a:t>
            </a:r>
          </a:p>
          <a:p>
            <a:pPr marL="285750" indent="-285750">
              <a:spcBef>
                <a:spcPts val="600"/>
              </a:spcBef>
              <a:buFont typeface="Arial" panose="020B0604020202020204" pitchFamily="34" charset="0"/>
              <a:buChar char="•"/>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LAN-Direct</a:t>
            </a:r>
          </a:p>
          <a:p>
            <a:pPr marL="285750" indent="-285750">
              <a:spcBef>
                <a:spcPts val="600"/>
              </a:spcBef>
              <a:buFont typeface="Arial" panose="020B0604020202020204" pitchFamily="34" charset="0"/>
              <a:buChar char="•"/>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WLAN-Direct</a:t>
            </a:r>
          </a:p>
          <a:p>
            <a:pPr marL="285750" indent="-285750">
              <a:spcBef>
                <a:spcPts val="600"/>
              </a:spcBef>
              <a:buFont typeface="Arial" panose="020B0604020202020204" pitchFamily="34" charset="0"/>
              <a:buChar char="•"/>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LAN-Router-LAN</a:t>
            </a:r>
          </a:p>
          <a:p>
            <a:pPr marL="285750" indent="-285750">
              <a:spcBef>
                <a:spcPts val="600"/>
              </a:spcBef>
              <a:buFont typeface="Arial" panose="020B0604020202020204" pitchFamily="34" charset="0"/>
              <a:buChar char="•"/>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WLAN-Router-LAN</a:t>
            </a:r>
            <a:r>
              <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2.4GHz</a:t>
            </a:r>
            <a:r>
              <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p>
          <a:p>
            <a:pPr marL="285750" indent="-285750">
              <a:spcBef>
                <a:spcPts val="600"/>
              </a:spcBef>
              <a:buFont typeface="Arial" panose="020B0604020202020204" pitchFamily="34" charset="0"/>
              <a:buChar char="•"/>
            </a:pPr>
            <a:r>
              <a:rPr lang="en-US" altLang="zh-CN" sz="2000"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WLAN-Router-LAN</a:t>
            </a:r>
            <a:r>
              <a:rPr lang="zh-CN" altLang="en-US" sz="2000" dirty="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2000" dirty="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5GHz</a:t>
            </a:r>
            <a:r>
              <a:rPr lang="zh-CN" altLang="en-US" sz="2000" dirty="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p>
          <a:p>
            <a:pPr marL="285750" indent="-285750">
              <a:spcBef>
                <a:spcPts val="600"/>
              </a:spcBef>
              <a:buFont typeface="Arial" panose="020B0604020202020204" pitchFamily="34" charset="0"/>
              <a:buChar char="•"/>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WLAN-Router-WLAN</a:t>
            </a:r>
            <a:r>
              <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2.4GHz</a:t>
            </a:r>
            <a:r>
              <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p>
          <a:p>
            <a:pPr marL="285750" indent="-285750">
              <a:spcBef>
                <a:spcPts val="600"/>
              </a:spcBef>
              <a:buFont typeface="Arial" panose="020B0604020202020204" pitchFamily="34" charset="0"/>
              <a:buChar char="•"/>
            </a:pPr>
            <a:r>
              <a:rPr lang="en-US" altLang="zh-CN" sz="2000"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WLAN-Router-WLAN</a:t>
            </a:r>
            <a:r>
              <a:rPr lang="zh-CN" altLang="en-US" sz="2000" dirty="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2000" dirty="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5GHz</a:t>
            </a:r>
            <a:r>
              <a:rPr lang="zh-CN" altLang="en-US" sz="2000"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zh-CN" altLang="en-US" sz="2000" dirty="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2543995252"/>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p:cTn id="7" dur="500" fill="hold"/>
                                        <p:tgtEl>
                                          <p:spTgt spid="1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
                                            <p:txEl>
                                              <p:pRg st="0" end="0"/>
                                            </p:txEl>
                                          </p:spTgt>
                                        </p:tgtEl>
                                      </p:cBhvr>
                                    </p:animEffect>
                                  </p:childTnLst>
                                </p:cTn>
                              </p:par>
                            </p:childTnLst>
                          </p:cTn>
                        </p:par>
                        <p:par>
                          <p:cTn id="12" fill="hold">
                            <p:stCondLst>
                              <p:cond delay="75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15">
                                            <p:txEl>
                                              <p:pRg st="2" end="2"/>
                                            </p:txEl>
                                          </p:spTgt>
                                        </p:tgtEl>
                                        <p:attrNameLst>
                                          <p:attrName>style.visibility</p:attrName>
                                        </p:attrNameLst>
                                      </p:cBhvr>
                                      <p:to>
                                        <p:strVal val="visible"/>
                                      </p:to>
                                    </p:set>
                                    <p:anim calcmode="lin" valueType="num">
                                      <p:cBhvr>
                                        <p:cTn id="15" dur="500" fill="hold"/>
                                        <p:tgtEl>
                                          <p:spTgt spid="1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5">
                                            <p:txEl>
                                              <p:pRg st="2" end="2"/>
                                            </p:txEl>
                                          </p:spTgt>
                                        </p:tgtEl>
                                        <p:attrNameLst>
                                          <p:attrName>ppt_y</p:attrName>
                                        </p:attrNameLst>
                                      </p:cBhvr>
                                      <p:tavLst>
                                        <p:tav tm="0">
                                          <p:val>
                                            <p:strVal val="#ppt_y"/>
                                          </p:val>
                                        </p:tav>
                                        <p:tav tm="100000">
                                          <p:val>
                                            <p:strVal val="#ppt_y"/>
                                          </p:val>
                                        </p:tav>
                                      </p:tavLst>
                                    </p:anim>
                                    <p:anim calcmode="lin" valueType="num">
                                      <p:cBhvr>
                                        <p:cTn id="17" dur="500" fill="hold"/>
                                        <p:tgtEl>
                                          <p:spTgt spid="1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5">
                                            <p:txEl>
                                              <p:pRg st="2" end="2"/>
                                            </p:txEl>
                                          </p:spTgt>
                                        </p:tgtEl>
                                      </p:cBhvr>
                                    </p:animEffect>
                                  </p:childTnLst>
                                </p:cTn>
                              </p:par>
                            </p:childTnLst>
                          </p:cTn>
                        </p:par>
                        <p:par>
                          <p:cTn id="20" fill="hold">
                            <p:stCondLst>
                              <p:cond delay="165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5">
                                            <p:txEl>
                                              <p:pRg st="3" end="3"/>
                                            </p:txEl>
                                          </p:spTgt>
                                        </p:tgtEl>
                                        <p:attrNameLst>
                                          <p:attrName>style.visibility</p:attrName>
                                        </p:attrNameLst>
                                      </p:cBhvr>
                                      <p:to>
                                        <p:strVal val="visible"/>
                                      </p:to>
                                    </p:set>
                                    <p:anim calcmode="lin" valueType="num">
                                      <p:cBhvr>
                                        <p:cTn id="23" dur="500" fill="hold"/>
                                        <p:tgtEl>
                                          <p:spTgt spid="1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5">
                                            <p:txEl>
                                              <p:pRg st="3" end="3"/>
                                            </p:txEl>
                                          </p:spTgt>
                                        </p:tgtEl>
                                        <p:attrNameLst>
                                          <p:attrName>ppt_y</p:attrName>
                                        </p:attrNameLst>
                                      </p:cBhvr>
                                      <p:tavLst>
                                        <p:tav tm="0">
                                          <p:val>
                                            <p:strVal val="#ppt_y"/>
                                          </p:val>
                                        </p:tav>
                                        <p:tav tm="100000">
                                          <p:val>
                                            <p:strVal val="#ppt_y"/>
                                          </p:val>
                                        </p:tav>
                                      </p:tavLst>
                                    </p:anim>
                                    <p:anim calcmode="lin" valueType="num">
                                      <p:cBhvr>
                                        <p:cTn id="25" dur="500" fill="hold"/>
                                        <p:tgtEl>
                                          <p:spTgt spid="1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5">
                                            <p:txEl>
                                              <p:pRg st="3" end="3"/>
                                            </p:txEl>
                                          </p:spTgt>
                                        </p:tgtEl>
                                      </p:cBhvr>
                                    </p:animEffect>
                                  </p:childTnLst>
                                </p:cTn>
                              </p:par>
                            </p:childTnLst>
                          </p:cTn>
                        </p:par>
                        <p:par>
                          <p:cTn id="28" fill="hold">
                            <p:stCondLst>
                              <p:cond delay="2600"/>
                            </p:stCondLst>
                            <p:childTnLst>
                              <p:par>
                                <p:cTn id="29" presetID="41" presetClass="entr" presetSubtype="0" fill="hold" grpId="0" nodeType="afterEffect">
                                  <p:stCondLst>
                                    <p:cond delay="0"/>
                                  </p:stCondLst>
                                  <p:iterate type="lt">
                                    <p:tmPct val="10000"/>
                                  </p:iterate>
                                  <p:childTnLst>
                                    <p:set>
                                      <p:cBhvr>
                                        <p:cTn id="30" dur="1" fill="hold">
                                          <p:stCondLst>
                                            <p:cond delay="0"/>
                                          </p:stCondLst>
                                        </p:cTn>
                                        <p:tgtEl>
                                          <p:spTgt spid="15">
                                            <p:txEl>
                                              <p:pRg st="4" end="4"/>
                                            </p:txEl>
                                          </p:spTgt>
                                        </p:tgtEl>
                                        <p:attrNameLst>
                                          <p:attrName>style.visibility</p:attrName>
                                        </p:attrNameLst>
                                      </p:cBhvr>
                                      <p:to>
                                        <p:strVal val="visible"/>
                                      </p:to>
                                    </p:set>
                                    <p:anim calcmode="lin" valueType="num">
                                      <p:cBhvr>
                                        <p:cTn id="31" dur="500" fill="hold"/>
                                        <p:tgtEl>
                                          <p:spTgt spid="1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15">
                                            <p:txEl>
                                              <p:pRg st="4" end="4"/>
                                            </p:txEl>
                                          </p:spTgt>
                                        </p:tgtEl>
                                        <p:attrNameLst>
                                          <p:attrName>ppt_y</p:attrName>
                                        </p:attrNameLst>
                                      </p:cBhvr>
                                      <p:tavLst>
                                        <p:tav tm="0">
                                          <p:val>
                                            <p:strVal val="#ppt_y"/>
                                          </p:val>
                                        </p:tav>
                                        <p:tav tm="100000">
                                          <p:val>
                                            <p:strVal val="#ppt_y"/>
                                          </p:val>
                                        </p:tav>
                                      </p:tavLst>
                                    </p:anim>
                                    <p:anim calcmode="lin" valueType="num">
                                      <p:cBhvr>
                                        <p:cTn id="33" dur="500" fill="hold"/>
                                        <p:tgtEl>
                                          <p:spTgt spid="1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1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15">
                                            <p:txEl>
                                              <p:pRg st="4" end="4"/>
                                            </p:txEl>
                                          </p:spTgt>
                                        </p:tgtEl>
                                      </p:cBhvr>
                                    </p:animEffect>
                                  </p:childTnLst>
                                </p:cTn>
                              </p:par>
                            </p:childTnLst>
                          </p:cTn>
                        </p:par>
                        <p:par>
                          <p:cTn id="36" fill="hold">
                            <p:stCondLst>
                              <p:cond delay="3600"/>
                            </p:stCondLst>
                            <p:childTnLst>
                              <p:par>
                                <p:cTn id="37" presetID="41" presetClass="entr" presetSubtype="0" fill="hold" grpId="0" nodeType="afterEffect">
                                  <p:stCondLst>
                                    <p:cond delay="0"/>
                                  </p:stCondLst>
                                  <p:iterate type="lt">
                                    <p:tmPct val="10000"/>
                                  </p:iterate>
                                  <p:childTnLst>
                                    <p:set>
                                      <p:cBhvr>
                                        <p:cTn id="38" dur="1" fill="hold">
                                          <p:stCondLst>
                                            <p:cond delay="0"/>
                                          </p:stCondLst>
                                        </p:cTn>
                                        <p:tgtEl>
                                          <p:spTgt spid="15">
                                            <p:txEl>
                                              <p:pRg st="5" end="5"/>
                                            </p:txEl>
                                          </p:spTgt>
                                        </p:tgtEl>
                                        <p:attrNameLst>
                                          <p:attrName>style.visibility</p:attrName>
                                        </p:attrNameLst>
                                      </p:cBhvr>
                                      <p:to>
                                        <p:strVal val="visible"/>
                                      </p:to>
                                    </p:set>
                                    <p:anim calcmode="lin" valueType="num">
                                      <p:cBhvr>
                                        <p:cTn id="39" dur="500" fill="hold"/>
                                        <p:tgtEl>
                                          <p:spTgt spid="1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15">
                                            <p:txEl>
                                              <p:pRg st="5" end="5"/>
                                            </p:txEl>
                                          </p:spTgt>
                                        </p:tgtEl>
                                        <p:attrNameLst>
                                          <p:attrName>ppt_y</p:attrName>
                                        </p:attrNameLst>
                                      </p:cBhvr>
                                      <p:tavLst>
                                        <p:tav tm="0">
                                          <p:val>
                                            <p:strVal val="#ppt_y"/>
                                          </p:val>
                                        </p:tav>
                                        <p:tav tm="100000">
                                          <p:val>
                                            <p:strVal val="#ppt_y"/>
                                          </p:val>
                                        </p:tav>
                                      </p:tavLst>
                                    </p:anim>
                                    <p:anim calcmode="lin" valueType="num">
                                      <p:cBhvr>
                                        <p:cTn id="41" dur="500" fill="hold"/>
                                        <p:tgtEl>
                                          <p:spTgt spid="1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1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15">
                                            <p:txEl>
                                              <p:pRg st="5" end="5"/>
                                            </p:txEl>
                                          </p:spTgt>
                                        </p:tgtEl>
                                      </p:cBhvr>
                                    </p:animEffect>
                                  </p:childTnLst>
                                </p:cTn>
                              </p:par>
                            </p:childTnLst>
                          </p:cTn>
                        </p:par>
                        <p:par>
                          <p:cTn id="44" fill="hold">
                            <p:stCondLst>
                              <p:cond delay="475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15">
                                            <p:txEl>
                                              <p:pRg st="6" end="6"/>
                                            </p:txEl>
                                          </p:spTgt>
                                        </p:tgtEl>
                                        <p:attrNameLst>
                                          <p:attrName>style.visibility</p:attrName>
                                        </p:attrNameLst>
                                      </p:cBhvr>
                                      <p:to>
                                        <p:strVal val="visible"/>
                                      </p:to>
                                    </p:set>
                                    <p:anim calcmode="lin" valueType="num">
                                      <p:cBhvr>
                                        <p:cTn id="47" dur="500" fill="hold"/>
                                        <p:tgtEl>
                                          <p:spTgt spid="15">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15">
                                            <p:txEl>
                                              <p:pRg st="6" end="6"/>
                                            </p:txEl>
                                          </p:spTgt>
                                        </p:tgtEl>
                                        <p:attrNameLst>
                                          <p:attrName>ppt_y</p:attrName>
                                        </p:attrNameLst>
                                      </p:cBhvr>
                                      <p:tavLst>
                                        <p:tav tm="0">
                                          <p:val>
                                            <p:strVal val="#ppt_y"/>
                                          </p:val>
                                        </p:tav>
                                        <p:tav tm="100000">
                                          <p:val>
                                            <p:strVal val="#ppt_y"/>
                                          </p:val>
                                        </p:tav>
                                      </p:tavLst>
                                    </p:anim>
                                    <p:anim calcmode="lin" valueType="num">
                                      <p:cBhvr>
                                        <p:cTn id="49" dur="500" fill="hold"/>
                                        <p:tgtEl>
                                          <p:spTgt spid="15">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15">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15">
                                            <p:txEl>
                                              <p:pRg st="6" end="6"/>
                                            </p:txEl>
                                          </p:spTgt>
                                        </p:tgtEl>
                                      </p:cBhvr>
                                    </p:animEffect>
                                  </p:childTnLst>
                                </p:cTn>
                              </p:par>
                            </p:childTnLst>
                          </p:cTn>
                        </p:par>
                        <p:par>
                          <p:cTn id="52" fill="hold">
                            <p:stCondLst>
                              <p:cond delay="6350"/>
                            </p:stCondLst>
                            <p:childTnLst>
                              <p:par>
                                <p:cTn id="53" presetID="41" presetClass="entr" presetSubtype="0" fill="hold" grpId="0" nodeType="afterEffect">
                                  <p:stCondLst>
                                    <p:cond delay="0"/>
                                  </p:stCondLst>
                                  <p:iterate type="lt">
                                    <p:tmPct val="10000"/>
                                  </p:iterate>
                                  <p:childTnLst>
                                    <p:set>
                                      <p:cBhvr>
                                        <p:cTn id="54" dur="1" fill="hold">
                                          <p:stCondLst>
                                            <p:cond delay="0"/>
                                          </p:stCondLst>
                                        </p:cTn>
                                        <p:tgtEl>
                                          <p:spTgt spid="15">
                                            <p:txEl>
                                              <p:pRg st="7" end="7"/>
                                            </p:txEl>
                                          </p:spTgt>
                                        </p:tgtEl>
                                        <p:attrNameLst>
                                          <p:attrName>style.visibility</p:attrName>
                                        </p:attrNameLst>
                                      </p:cBhvr>
                                      <p:to>
                                        <p:strVal val="visible"/>
                                      </p:to>
                                    </p:set>
                                    <p:anim calcmode="lin" valueType="num">
                                      <p:cBhvr>
                                        <p:cTn id="55" dur="500" fill="hold"/>
                                        <p:tgtEl>
                                          <p:spTgt spid="15">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56" dur="500" fill="hold"/>
                                        <p:tgtEl>
                                          <p:spTgt spid="15">
                                            <p:txEl>
                                              <p:pRg st="7" end="7"/>
                                            </p:txEl>
                                          </p:spTgt>
                                        </p:tgtEl>
                                        <p:attrNameLst>
                                          <p:attrName>ppt_y</p:attrName>
                                        </p:attrNameLst>
                                      </p:cBhvr>
                                      <p:tavLst>
                                        <p:tav tm="0">
                                          <p:val>
                                            <p:strVal val="#ppt_y"/>
                                          </p:val>
                                        </p:tav>
                                        <p:tav tm="100000">
                                          <p:val>
                                            <p:strVal val="#ppt_y"/>
                                          </p:val>
                                        </p:tav>
                                      </p:tavLst>
                                    </p:anim>
                                    <p:anim calcmode="lin" valueType="num">
                                      <p:cBhvr>
                                        <p:cTn id="57" dur="500" fill="hold"/>
                                        <p:tgtEl>
                                          <p:spTgt spid="15">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8" dur="500" fill="hold"/>
                                        <p:tgtEl>
                                          <p:spTgt spid="15">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9" dur="500" tmFilter="0,0; .5, 1; 1, 1"/>
                                        <p:tgtEl>
                                          <p:spTgt spid="15">
                                            <p:txEl>
                                              <p:pRg st="7" end="7"/>
                                            </p:txEl>
                                          </p:spTgt>
                                        </p:tgtEl>
                                      </p:cBhvr>
                                    </p:animEffect>
                                  </p:childTnLst>
                                </p:cTn>
                              </p:par>
                            </p:childTnLst>
                          </p:cTn>
                        </p:par>
                        <p:par>
                          <p:cTn id="60" fill="hold">
                            <p:stCondLst>
                              <p:cond delay="7850"/>
                            </p:stCondLst>
                            <p:childTnLst>
                              <p:par>
                                <p:cTn id="61" presetID="41" presetClass="entr" presetSubtype="0" fill="hold" grpId="0" nodeType="afterEffect">
                                  <p:stCondLst>
                                    <p:cond delay="0"/>
                                  </p:stCondLst>
                                  <p:iterate type="lt">
                                    <p:tmPct val="10000"/>
                                  </p:iterate>
                                  <p:childTnLst>
                                    <p:set>
                                      <p:cBhvr>
                                        <p:cTn id="62" dur="1" fill="hold">
                                          <p:stCondLst>
                                            <p:cond delay="0"/>
                                          </p:stCondLst>
                                        </p:cTn>
                                        <p:tgtEl>
                                          <p:spTgt spid="15">
                                            <p:txEl>
                                              <p:pRg st="8" end="8"/>
                                            </p:txEl>
                                          </p:spTgt>
                                        </p:tgtEl>
                                        <p:attrNameLst>
                                          <p:attrName>style.visibility</p:attrName>
                                        </p:attrNameLst>
                                      </p:cBhvr>
                                      <p:to>
                                        <p:strVal val="visible"/>
                                      </p:to>
                                    </p:set>
                                    <p:anim calcmode="lin" valueType="num">
                                      <p:cBhvr>
                                        <p:cTn id="63" dur="500" fill="hold"/>
                                        <p:tgtEl>
                                          <p:spTgt spid="15">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64" dur="500" fill="hold"/>
                                        <p:tgtEl>
                                          <p:spTgt spid="15">
                                            <p:txEl>
                                              <p:pRg st="8" end="8"/>
                                            </p:txEl>
                                          </p:spTgt>
                                        </p:tgtEl>
                                        <p:attrNameLst>
                                          <p:attrName>ppt_y</p:attrName>
                                        </p:attrNameLst>
                                      </p:cBhvr>
                                      <p:tavLst>
                                        <p:tav tm="0">
                                          <p:val>
                                            <p:strVal val="#ppt_y"/>
                                          </p:val>
                                        </p:tav>
                                        <p:tav tm="100000">
                                          <p:val>
                                            <p:strVal val="#ppt_y"/>
                                          </p:val>
                                        </p:tav>
                                      </p:tavLst>
                                    </p:anim>
                                    <p:anim calcmode="lin" valueType="num">
                                      <p:cBhvr>
                                        <p:cTn id="65" dur="500" fill="hold"/>
                                        <p:tgtEl>
                                          <p:spTgt spid="15">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6" dur="500" fill="hold"/>
                                        <p:tgtEl>
                                          <p:spTgt spid="15">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7" dur="500" tmFilter="0,0; .5, 1; 1, 1"/>
                                        <p:tgtEl>
                                          <p:spTgt spid="15">
                                            <p:txEl>
                                              <p:pRg st="8" end="8"/>
                                            </p:txEl>
                                          </p:spTgt>
                                        </p:tgtEl>
                                      </p:cBhvr>
                                    </p:animEffect>
                                  </p:childTnLst>
                                </p:cTn>
                              </p:par>
                            </p:childTnLst>
                          </p:cTn>
                        </p:par>
                        <p:par>
                          <p:cTn id="68" fill="hold">
                            <p:stCondLst>
                              <p:cond delay="9500"/>
                            </p:stCondLst>
                            <p:childTnLst>
                              <p:par>
                                <p:cTn id="69" presetID="41" presetClass="entr" presetSubtype="0" fill="hold" grpId="0" nodeType="afterEffect">
                                  <p:stCondLst>
                                    <p:cond delay="0"/>
                                  </p:stCondLst>
                                  <p:iterate type="lt">
                                    <p:tmPct val="10000"/>
                                  </p:iterate>
                                  <p:childTnLst>
                                    <p:set>
                                      <p:cBhvr>
                                        <p:cTn id="70" dur="1" fill="hold">
                                          <p:stCondLst>
                                            <p:cond delay="0"/>
                                          </p:stCondLst>
                                        </p:cTn>
                                        <p:tgtEl>
                                          <p:spTgt spid="15">
                                            <p:txEl>
                                              <p:pRg st="9" end="9"/>
                                            </p:txEl>
                                          </p:spTgt>
                                        </p:tgtEl>
                                        <p:attrNameLst>
                                          <p:attrName>style.visibility</p:attrName>
                                        </p:attrNameLst>
                                      </p:cBhvr>
                                      <p:to>
                                        <p:strVal val="visible"/>
                                      </p:to>
                                    </p:set>
                                    <p:anim calcmode="lin" valueType="num">
                                      <p:cBhvr>
                                        <p:cTn id="71" dur="500" fill="hold"/>
                                        <p:tgtEl>
                                          <p:spTgt spid="15">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72" dur="500" fill="hold"/>
                                        <p:tgtEl>
                                          <p:spTgt spid="15">
                                            <p:txEl>
                                              <p:pRg st="9" end="9"/>
                                            </p:txEl>
                                          </p:spTgt>
                                        </p:tgtEl>
                                        <p:attrNameLst>
                                          <p:attrName>ppt_y</p:attrName>
                                        </p:attrNameLst>
                                      </p:cBhvr>
                                      <p:tavLst>
                                        <p:tav tm="0">
                                          <p:val>
                                            <p:strVal val="#ppt_y"/>
                                          </p:val>
                                        </p:tav>
                                        <p:tav tm="100000">
                                          <p:val>
                                            <p:strVal val="#ppt_y"/>
                                          </p:val>
                                        </p:tav>
                                      </p:tavLst>
                                    </p:anim>
                                    <p:anim calcmode="lin" valueType="num">
                                      <p:cBhvr>
                                        <p:cTn id="73" dur="500" fill="hold"/>
                                        <p:tgtEl>
                                          <p:spTgt spid="15">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4" dur="500" fill="hold"/>
                                        <p:tgtEl>
                                          <p:spTgt spid="15">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5" dur="500" tmFilter="0,0; .5, 1; 1, 1"/>
                                        <p:tgtEl>
                                          <p:spTgt spid="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192791" cy="400110"/>
          </a:xfrm>
          <a:prstGeom prst="rect">
            <a:avLst/>
          </a:prstGeom>
          <a:noFill/>
        </p:spPr>
        <p:txBody>
          <a:bodyPr wrap="square" rtlCol="0">
            <a:spAutoFit/>
          </a:bodyPr>
          <a:lstStyle/>
          <a:p>
            <a:r>
              <a:rPr lang="zh-CN" altLang="en-US" sz="2000" dirty="0">
                <a:solidFill>
                  <a:srgbClr val="DDDDDD"/>
                </a:solidFill>
                <a:latin typeface="汉仪菱心体简" panose="02010609000101010101" pitchFamily="49" charset="-122"/>
                <a:ea typeface="汉仪菱心体简" panose="02010609000101010101" pitchFamily="49" charset="-122"/>
              </a:rPr>
              <a:t>测试目标及计划</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508659" cy="1308050"/>
          </a:xfrm>
          <a:prstGeom prst="rect">
            <a:avLst/>
          </a:prstGeom>
          <a:noFill/>
        </p:spPr>
        <p:txBody>
          <a:bodyPr wrap="square" rtlCol="0">
            <a:spAutoFit/>
          </a:bodyPr>
          <a:lstStyle/>
          <a:p>
            <a:pPr>
              <a:spcBef>
                <a:spcPts val="600"/>
              </a:spcBef>
            </a:pPr>
            <a:endPar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远</a:t>
            </a:r>
            <a:r>
              <a:rPr lang="zh-CN" altLang="en-US" sz="1600" dirty="0">
                <a:solidFill>
                  <a:srgbClr val="FFCC00"/>
                </a:solidFill>
                <a:effectLst>
                  <a:outerShdw blurRad="38100" dist="38100" dir="2700000" algn="tl">
                    <a:srgbClr val="000000">
                      <a:alpha val="43137"/>
                    </a:srgbClr>
                  </a:outerShdw>
                </a:effectLst>
                <a:ea typeface="汉仪菱心体简" panose="02010609000101010101" pitchFamily="49" charset="-122"/>
              </a:rPr>
              <a:t>端通信</a:t>
            </a:r>
            <a:endParaRPr lang="en-US" altLang="zh-CN" sz="1600" dirty="0">
              <a:solidFill>
                <a:srgbClr val="FFCC00"/>
              </a:solidFill>
              <a:effectLst>
                <a:outerShdw blurRad="38100" dist="38100" dir="2700000" algn="tl">
                  <a:srgbClr val="000000">
                    <a:alpha val="43137"/>
                  </a:srgbClr>
                </a:outerShdw>
              </a:effectLst>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ea typeface="汉仪菱心体简" panose="02010609000101010101" pitchFamily="49" charset="-122"/>
              </a:rPr>
              <a:t>压力测试</a:t>
            </a:r>
            <a:endParaRPr lang="en-US" altLang="zh-CN" sz="1600" dirty="0">
              <a:solidFill>
                <a:srgbClr val="FFCC00"/>
              </a:solidFill>
              <a:effectLst>
                <a:outerShdw blurRad="38100" dist="38100" dir="2700000" algn="tl">
                  <a:srgbClr val="000000">
                    <a:alpha val="43137"/>
                  </a:srgbClr>
                </a:outerShdw>
              </a:effectLst>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ea typeface="汉仪菱心体简" panose="02010609000101010101" pitchFamily="49" charset="-122"/>
              </a:rPr>
              <a:t>附加测试</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95098" y="829039"/>
            <a:ext cx="1508660" cy="338554"/>
          </a:xfrm>
          <a:prstGeom prst="rect">
            <a:avLst/>
          </a:prstGeom>
          <a:noFill/>
        </p:spPr>
        <p:txBody>
          <a:bodyPr wrap="square" rtlCol="0">
            <a:spAutoFit/>
          </a:bodyPr>
          <a:lstStyle/>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近场通信</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3653704665"/>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1.66667E-6 -1.85185E-6 L -0.00035 -0.04514 " pathEditMode="relative" rAng="0" ptsTypes="AA">
                                      <p:cBhvr>
                                        <p:cTn id="6" dur="500" fill="hold"/>
                                        <p:tgtEl>
                                          <p:spTgt spid="7"/>
                                        </p:tgtEl>
                                        <p:attrNameLst>
                                          <p:attrName>ppt_x</p:attrName>
                                          <p:attrName>ppt_y</p:attrName>
                                        </p:attrNameLst>
                                      </p:cBhvr>
                                      <p:rCtr x="-17" y="-2269"/>
                                    </p:animMotion>
                                  </p:childTnLst>
                                </p:cTn>
                              </p:par>
                              <p:par>
                                <p:cTn id="7" presetID="64" presetClass="path" presetSubtype="0" accel="50000" decel="50000" fill="hold" grpId="0" nodeType="withEffect">
                                  <p:stCondLst>
                                    <p:cond delay="0"/>
                                  </p:stCondLst>
                                  <p:childTnLst>
                                    <p:animMotion origin="layout" path="M 1.66667E-6 -3.7037E-7 L -0.00035 -0.04514 " pathEditMode="relative" rAng="0" ptsTypes="AA">
                                      <p:cBhvr>
                                        <p:cTn id="8" dur="500" fill="hold"/>
                                        <p:tgtEl>
                                          <p:spTgt spid="13"/>
                                        </p:tgtEl>
                                        <p:attrNameLst>
                                          <p:attrName>ppt_x</p:attrName>
                                          <p:attrName>ppt_y</p:attrName>
                                        </p:attrNameLst>
                                      </p:cBhvr>
                                      <p:rCtr x="-17" y="-2269"/>
                                    </p:animMotion>
                                  </p:childTnLst>
                                </p:cTn>
                              </p:par>
                              <p:par>
                                <p:cTn id="9" presetID="10" presetClass="exit" presetSubtype="0" fill="hold" grpId="1" nodeType="withEffect">
                                  <p:stCondLst>
                                    <p:cond delay="0"/>
                                  </p:stCondLst>
                                  <p:childTnLst>
                                    <p:animEffect transition="out" filter="fade">
                                      <p:cBhvr>
                                        <p:cTn id="10" dur="250"/>
                                        <p:tgtEl>
                                          <p:spTgt spid="13"/>
                                        </p:tgtEl>
                                      </p:cBhvr>
                                    </p:animEffect>
                                    <p:set>
                                      <p:cBhvr>
                                        <p:cTn id="11"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3"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测试目标及计划</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984885"/>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远端通信</a:t>
            </a:r>
            <a:endPar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压力测试</a:t>
            </a:r>
            <a:endPar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附加测试</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7" y="447345"/>
            <a:ext cx="5990869"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Gungsuh" panose="02030600000101010101" pitchFamily="18" charset="-127"/>
                <a:cs typeface="Segoe UI Black" panose="020B0A02040204020203" pitchFamily="34" charset="0"/>
              </a:rPr>
              <a:t>Auto Detect</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距离</a:t>
            </a:r>
            <a:r>
              <a:rPr lang="en-US" altLang="zh-CN"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a:t>
            </a:r>
            <a:r>
              <a:rPr lang="zh-CN" altLang="en-US"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平均延时 </a:t>
            </a:r>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图</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5" name="文本框 14"/>
          <p:cNvSpPr txBox="1"/>
          <p:nvPr/>
        </p:nvSpPr>
        <p:spPr>
          <a:xfrm>
            <a:off x="516257" y="1729560"/>
            <a:ext cx="6256682" cy="1631216"/>
          </a:xfrm>
          <a:prstGeom prst="rect">
            <a:avLst/>
          </a:prstGeom>
          <a:noFill/>
        </p:spPr>
        <p:txBody>
          <a:bodyPr wrap="square" rtlCol="0">
            <a:spAutoFit/>
          </a:bodyPr>
          <a:lstStyle/>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分段 </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随机</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生成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IP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地址，（采用线程池和队列）尝试在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TCP </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端口 </a:t>
            </a:r>
            <a:r>
              <a:rPr lang="en-US" altLang="zh-CN"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7</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建立</a:t>
            </a:r>
            <a:r>
              <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连接，若连接</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成功（表明目标主机可作为回音壁服务器），</a:t>
            </a:r>
            <a:r>
              <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则启动对目标主机的回音壁测试，同时</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启动 </a:t>
            </a:r>
            <a:r>
              <a:rPr lang="en-US" altLang="zh-CN" sz="2000" b="1" dirty="0" err="1"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traceroute</a:t>
            </a:r>
            <a:r>
              <a:rPr lang="en-US" altLang="zh-CN" sz="2000"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程序</a:t>
            </a:r>
            <a:r>
              <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获取到目标主机的距离</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。以获取</a:t>
            </a:r>
            <a:r>
              <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延时与距离的关系</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11" name="文本框 10"/>
          <p:cNvSpPr txBox="1"/>
          <p:nvPr/>
        </p:nvSpPr>
        <p:spPr>
          <a:xfrm>
            <a:off x="505627" y="3390153"/>
            <a:ext cx="5840999" cy="707886"/>
          </a:xfrm>
          <a:prstGeom prst="rect">
            <a:avLst/>
          </a:prstGeom>
          <a:noFill/>
        </p:spPr>
        <p:txBody>
          <a:bodyPr wrap="square" rtlCol="0">
            <a:spAutoFit/>
          </a:bodyPr>
          <a:lstStyle/>
          <a:p>
            <a:pPr>
              <a:spcBef>
                <a:spcPts val="600"/>
              </a:spcBef>
            </a:pP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Q5.1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若对每一次回音壁测试启动一个 </a:t>
            </a:r>
            <a:r>
              <a:rPr lang="en-US" altLang="zh-CN" sz="2000" b="1" dirty="0" err="1"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traceroute</a:t>
            </a: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程序，可能产生什么问题？</a:t>
            </a:r>
            <a:endParaRPr lang="zh-CN" altLang="en-US" sz="2000" b="1" dirty="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2" name="文本框 11"/>
          <p:cNvSpPr txBox="1"/>
          <p:nvPr/>
        </p:nvSpPr>
        <p:spPr>
          <a:xfrm>
            <a:off x="516258" y="4220244"/>
            <a:ext cx="6256682" cy="1477328"/>
          </a:xfrm>
          <a:prstGeom prst="rect">
            <a:avLst/>
          </a:prstGeom>
          <a:noFill/>
        </p:spPr>
        <p:txBody>
          <a:bodyPr wrap="square" rtlCol="0">
            <a:spAutoFit/>
          </a:bodyPr>
          <a:lstStyle/>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速率不匹配。</a:t>
            </a:r>
            <a:endParaRPr lang="en-US" altLang="zh-CN"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1600" dirty="0" err="1"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traceroute</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的耗时远高于回音壁，若以回音壁测试为基础，则 </a:t>
            </a:r>
            <a:r>
              <a:rPr lang="en-US" altLang="zh-CN" sz="1600" dirty="0" err="1"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trt</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进程会持续积压；若以 </a:t>
            </a:r>
            <a:r>
              <a:rPr lang="en-US" altLang="zh-CN" sz="1600" dirty="0" err="1"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trt</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测试为基础，则测试过程过于缓慢。</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为保证效率需要建立线程池及队列管理器，动态调整回音壁与 </a:t>
            </a:r>
            <a:r>
              <a:rPr lang="en-US" altLang="zh-CN" sz="1600" dirty="0" err="1"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trt</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后台线程</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进程比。</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366292085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p:cTn id="7" dur="500" fill="hold"/>
                                        <p:tgtEl>
                                          <p:spTgt spid="1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11">
                                            <p:txEl>
                                              <p:pRg st="0" end="0"/>
                                            </p:txEl>
                                          </p:spTgt>
                                        </p:tgtEl>
                                        <p:attrNameLst>
                                          <p:attrName>style.visibility</p:attrName>
                                        </p:attrNameLst>
                                      </p:cBhvr>
                                      <p:to>
                                        <p:strVal val="visible"/>
                                      </p:to>
                                    </p:set>
                                    <p:anim calcmode="lin" valueType="num">
                                      <p:cBhvr>
                                        <p:cTn id="16" dur="500" fill="hold"/>
                                        <p:tgtEl>
                                          <p:spTgt spid="11">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1">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11">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1">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1">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12"/>
                                        </p:tgtEl>
                                        <p:attrNameLst>
                                          <p:attrName>ppt_y</p:attrName>
                                        </p:attrNameLst>
                                      </p:cBhvr>
                                      <p:tavLst>
                                        <p:tav tm="0">
                                          <p:val>
                                            <p:strVal val="#ppt_y"/>
                                          </p:val>
                                        </p:tav>
                                        <p:tav tm="100000">
                                          <p:val>
                                            <p:strVal val="#ppt_y"/>
                                          </p:val>
                                        </p:tav>
                                      </p:tavLst>
                                    </p:anim>
                                    <p:anim calcmode="lin" valueType="num">
                                      <p:cBhvr>
                                        <p:cTn id="27"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1" grpId="0" build="p"/>
      <p:bldP spid="1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192791" cy="400110"/>
          </a:xfrm>
          <a:prstGeom prst="rect">
            <a:avLst/>
          </a:prstGeom>
          <a:noFill/>
        </p:spPr>
        <p:txBody>
          <a:bodyPr wrap="square" rtlCol="0">
            <a:spAutoFit/>
          </a:bodyPr>
          <a:lstStyle/>
          <a:p>
            <a:r>
              <a:rPr lang="zh-CN" altLang="en-US" sz="2000" dirty="0">
                <a:solidFill>
                  <a:srgbClr val="DDDDDD"/>
                </a:solidFill>
                <a:latin typeface="汉仪菱心体简" panose="02010609000101010101" pitchFamily="49" charset="-122"/>
                <a:ea typeface="汉仪菱心体简" panose="02010609000101010101" pitchFamily="49" charset="-122"/>
              </a:rPr>
              <a:t>测试目标及计划</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508659" cy="984885"/>
          </a:xfrm>
          <a:prstGeom prst="rect">
            <a:avLst/>
          </a:prstGeom>
          <a:noFill/>
        </p:spPr>
        <p:txBody>
          <a:bodyPr wrap="square" rtlCol="0">
            <a:spAutoFit/>
          </a:bodyPr>
          <a:lstStyle/>
          <a:p>
            <a:pPr>
              <a:spcBef>
                <a:spcPts val="600"/>
              </a:spcBef>
            </a:pPr>
            <a:endPar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压力</a:t>
            </a:r>
            <a:r>
              <a:rPr lang="zh-CN" altLang="en-US" sz="1600" dirty="0">
                <a:solidFill>
                  <a:srgbClr val="FFCC00"/>
                </a:solidFill>
                <a:effectLst>
                  <a:outerShdw blurRad="38100" dist="38100" dir="2700000" algn="tl">
                    <a:srgbClr val="000000">
                      <a:alpha val="43137"/>
                    </a:srgbClr>
                  </a:outerShdw>
                </a:effectLst>
                <a:ea typeface="汉仪菱心体简" panose="02010609000101010101" pitchFamily="49" charset="-122"/>
              </a:rPr>
              <a:t>测试</a:t>
            </a:r>
            <a:endParaRPr lang="en-US" altLang="zh-CN" sz="1600" dirty="0">
              <a:solidFill>
                <a:srgbClr val="FFCC00"/>
              </a:solidFill>
              <a:effectLst>
                <a:outerShdw blurRad="38100" dist="38100" dir="2700000" algn="tl">
                  <a:srgbClr val="000000">
                    <a:alpha val="43137"/>
                  </a:srgbClr>
                </a:outerShdw>
              </a:effectLst>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ea typeface="汉仪菱心体简" panose="02010609000101010101" pitchFamily="49" charset="-122"/>
              </a:rPr>
              <a:t>附加测试</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95098" y="829039"/>
            <a:ext cx="1508660" cy="338554"/>
          </a:xfrm>
          <a:prstGeom prst="rect">
            <a:avLst/>
          </a:prstGeom>
          <a:noFill/>
        </p:spPr>
        <p:txBody>
          <a:bodyPr wrap="square" rtlCol="0">
            <a:spAutoFit/>
          </a:bodyPr>
          <a:lstStyle/>
          <a:p>
            <a:pPr>
              <a:spcBef>
                <a:spcPts val="600"/>
              </a:spcBef>
            </a:pPr>
            <a:r>
              <a:rPr lang="zh-CN" altLang="en-US" sz="1600" dirty="0">
                <a:solidFill>
                  <a:srgbClr val="FFCC00"/>
                </a:solidFill>
                <a:effectLst>
                  <a:outerShdw blurRad="38100" dist="38100" dir="2700000" algn="tl">
                    <a:srgbClr val="000000">
                      <a:alpha val="43137"/>
                    </a:srgbClr>
                  </a:outerShdw>
                </a:effectLst>
                <a:ea typeface="汉仪菱心体简" panose="02010609000101010101" pitchFamily="49" charset="-122"/>
              </a:rPr>
              <a:t>远端通信</a:t>
            </a:r>
            <a:endParaRPr lang="en-US" altLang="zh-CN" sz="1600" dirty="0">
              <a:solidFill>
                <a:srgbClr val="FFCC00"/>
              </a:solidFill>
              <a:effectLst>
                <a:outerShdw blurRad="38100" dist="38100" dir="2700000" algn="tl">
                  <a:srgbClr val="000000">
                    <a:alpha val="43137"/>
                  </a:srgbClr>
                </a:outerShdw>
              </a:effectLst>
              <a:ea typeface="汉仪菱心体简" panose="02010609000101010101" pitchFamily="49" charset="-122"/>
            </a:endParaRPr>
          </a:p>
        </p:txBody>
      </p:sp>
    </p:spTree>
    <p:extLst>
      <p:ext uri="{BB962C8B-B14F-4D97-AF65-F5344CB8AC3E}">
        <p14:creationId xmlns:p14="http://schemas.microsoft.com/office/powerpoint/2010/main" val="331583561"/>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1.66667E-6 -7.40741E-7 L -0.00035 -0.04514 " pathEditMode="relative" rAng="0" ptsTypes="AA">
                                      <p:cBhvr>
                                        <p:cTn id="6" dur="500" fill="hold"/>
                                        <p:tgtEl>
                                          <p:spTgt spid="7"/>
                                        </p:tgtEl>
                                        <p:attrNameLst>
                                          <p:attrName>ppt_x</p:attrName>
                                          <p:attrName>ppt_y</p:attrName>
                                        </p:attrNameLst>
                                      </p:cBhvr>
                                      <p:rCtr x="-17" y="-2269"/>
                                    </p:animMotion>
                                  </p:childTnLst>
                                </p:cTn>
                              </p:par>
                              <p:par>
                                <p:cTn id="7" presetID="64" presetClass="path" presetSubtype="0" accel="50000" decel="50000" fill="hold" grpId="0" nodeType="withEffect">
                                  <p:stCondLst>
                                    <p:cond delay="0"/>
                                  </p:stCondLst>
                                  <p:childTnLst>
                                    <p:animMotion origin="layout" path="M 1.66667E-6 -3.7037E-7 L -0.00035 -0.04514 " pathEditMode="relative" rAng="0" ptsTypes="AA">
                                      <p:cBhvr>
                                        <p:cTn id="8" dur="500" fill="hold"/>
                                        <p:tgtEl>
                                          <p:spTgt spid="13"/>
                                        </p:tgtEl>
                                        <p:attrNameLst>
                                          <p:attrName>ppt_x</p:attrName>
                                          <p:attrName>ppt_y</p:attrName>
                                        </p:attrNameLst>
                                      </p:cBhvr>
                                      <p:rCtr x="-17" y="-2269"/>
                                    </p:animMotion>
                                  </p:childTnLst>
                                </p:cTn>
                              </p:par>
                              <p:par>
                                <p:cTn id="9" presetID="10" presetClass="exit" presetSubtype="0" fill="hold" grpId="1" nodeType="withEffect">
                                  <p:stCondLst>
                                    <p:cond delay="0"/>
                                  </p:stCondLst>
                                  <p:childTnLst>
                                    <p:animEffect transition="out" filter="fade">
                                      <p:cBhvr>
                                        <p:cTn id="10" dur="250"/>
                                        <p:tgtEl>
                                          <p:spTgt spid="13"/>
                                        </p:tgtEl>
                                      </p:cBhvr>
                                    </p:animEffect>
                                    <p:set>
                                      <p:cBhvr>
                                        <p:cTn id="11"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环境及架构</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346383" cy="984885"/>
          </a:xfrm>
          <a:prstGeom prst="rect">
            <a:avLst/>
          </a:prstGeom>
          <a:noFill/>
        </p:spPr>
        <p:txBody>
          <a:bodyPr wrap="square" rtlCol="0">
            <a:spAutoFit/>
          </a:bodyPr>
          <a:lstStyle/>
          <a:p>
            <a:pPr>
              <a:spcBef>
                <a:spcPts val="600"/>
              </a:spcBef>
            </a:pPr>
            <a:r>
              <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IDE</a:t>
            </a: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语言</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界面库</a:t>
            </a:r>
            <a:endPar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48855" y="188265"/>
            <a:ext cx="7084456"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effectLst>
                  <a:outerShdw blurRad="38100" dist="38100" dir="2700000" algn="tl">
                    <a:srgbClr val="000000">
                      <a:alpha val="43137"/>
                    </a:srgbClr>
                  </a:outerShdw>
                </a:effectLst>
                <a:latin typeface="Berlin Sans FB Demi" panose="020E0802020502020306" pitchFamily="34" charset="0"/>
                <a:ea typeface="Segoe UI Black" panose="020B0A02040204020203" pitchFamily="34" charset="0"/>
                <a:cs typeface="Segoe UI Black" panose="020B0A02040204020203" pitchFamily="34" charset="0"/>
              </a:rPr>
              <a:t>Visual Studio 2013 Community</a:t>
            </a:r>
            <a:endParaRPr lang="zh-CN" altLang="en-US" sz="2800" b="1" dirty="0">
              <a:solidFill>
                <a:srgbClr val="DDDDDD"/>
              </a:solidFill>
              <a:effectLst>
                <a:outerShdw blurRad="38100" dist="38100" dir="2700000" algn="tl">
                  <a:srgbClr val="000000">
                    <a:alpha val="43137"/>
                  </a:srgbClr>
                </a:outerShdw>
              </a:effectLst>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3" name="文本框 2"/>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获取方式</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0" name="文本框 9"/>
          <p:cNvSpPr txBox="1"/>
          <p:nvPr/>
        </p:nvSpPr>
        <p:spPr>
          <a:xfrm>
            <a:off x="516258" y="1666808"/>
            <a:ext cx="5840999" cy="1554272"/>
          </a:xfrm>
          <a:prstGeom prst="rect">
            <a:avLst/>
          </a:prstGeom>
          <a:noFill/>
        </p:spPr>
        <p:txBody>
          <a:bodyPr wrap="square" rtlCol="0">
            <a:spAutoFit/>
          </a:bodyPr>
          <a:lstStyle/>
          <a:p>
            <a:pPr>
              <a:spcBef>
                <a:spcPts val="600"/>
              </a:spcBef>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Community</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：直接通过官网下载</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Express</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：直接通过官网下载</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Professional</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：通过 </a:t>
            </a:r>
            <a:r>
              <a:rPr lang="en-US" altLang="zh-CN"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DreamSpark</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网站下载</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pic>
        <p:nvPicPr>
          <p:cNvPr id="5" name="图片 4"/>
          <p:cNvPicPr>
            <a:picLocks noChangeAspect="1"/>
          </p:cNvPicPr>
          <p:nvPr/>
        </p:nvPicPr>
        <p:blipFill rotWithShape="1">
          <a:blip r:embed="rId2"/>
          <a:srcRect t="8166"/>
          <a:stretch/>
        </p:blipFill>
        <p:spPr>
          <a:xfrm>
            <a:off x="516257" y="2806994"/>
            <a:ext cx="5150896" cy="3107652"/>
          </a:xfrm>
          <a:prstGeom prst="rect">
            <a:avLst/>
          </a:prstGeom>
          <a:ln>
            <a:noFill/>
          </a:ln>
          <a:effectLst>
            <a:softEdge rad="112500"/>
          </a:effectLst>
        </p:spPr>
      </p:pic>
    </p:spTree>
    <p:extLst>
      <p:ext uri="{BB962C8B-B14F-4D97-AF65-F5344CB8AC3E}">
        <p14:creationId xmlns:p14="http://schemas.microsoft.com/office/powerpoint/2010/main" val="110542228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测试目标及计划</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661720"/>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压力测试</a:t>
            </a:r>
            <a:endPar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附加测试</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7" y="447345"/>
            <a:ext cx="5990869"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Gungsuh" panose="02030600000101010101" pitchFamily="18" charset="-127"/>
                <a:cs typeface="Segoe UI Black" panose="020B0A02040204020203" pitchFamily="34" charset="0"/>
              </a:rPr>
              <a:t>Band is Power</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限速</a:t>
            </a:r>
            <a:r>
              <a:rPr lang="en-US" altLang="zh-CN"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a:t>
            </a:r>
            <a:r>
              <a:rPr lang="zh-CN" altLang="en-US"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延时 </a:t>
            </a:r>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图</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5" name="文本框 14"/>
          <p:cNvSpPr txBox="1"/>
          <p:nvPr/>
        </p:nvSpPr>
        <p:spPr>
          <a:xfrm>
            <a:off x="516257" y="1729560"/>
            <a:ext cx="6256682" cy="1400383"/>
          </a:xfrm>
          <a:prstGeom prst="rect">
            <a:avLst/>
          </a:prstGeom>
          <a:noFill/>
        </p:spPr>
        <p:txBody>
          <a:bodyPr wrap="square" rtlCol="0">
            <a:spAutoFit/>
          </a:bodyPr>
          <a:lstStyle/>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采用电脑管家或相似软件，在指定环境下分别 </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单独</a:t>
            </a:r>
            <a:r>
              <a:rPr lang="zh-CN" altLang="en-US" sz="2000" b="1" dirty="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限制下行速率</a:t>
            </a:r>
            <a:r>
              <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zh-CN" altLang="en-US" sz="2000" b="1" dirty="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单独限制上行速率</a:t>
            </a:r>
            <a:r>
              <a:rPr lang="zh-CN" altLang="en-US" sz="20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、同时</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等量 </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限制</a:t>
            </a:r>
            <a:r>
              <a:rPr lang="zh-CN" altLang="en-US" sz="2000" b="1" dirty="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上下行</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速率</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，控制粒度较下载器等方式高。</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在不同的限速下测试回音壁程序的延时。</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11" name="文本框 10"/>
          <p:cNvSpPr txBox="1"/>
          <p:nvPr/>
        </p:nvSpPr>
        <p:spPr>
          <a:xfrm>
            <a:off x="505627" y="3390153"/>
            <a:ext cx="5840999" cy="707886"/>
          </a:xfrm>
          <a:prstGeom prst="rect">
            <a:avLst/>
          </a:prstGeom>
          <a:noFill/>
        </p:spPr>
        <p:txBody>
          <a:bodyPr wrap="square" rtlCol="0">
            <a:spAutoFit/>
          </a:bodyPr>
          <a:lstStyle/>
          <a:p>
            <a:pPr>
              <a:spcBef>
                <a:spcPts val="600"/>
              </a:spcBef>
            </a:pP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Q5.2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为什么不分别对 </a:t>
            </a: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CPU</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、内存、硬盘限速进行调整以确定对延时的影响？</a:t>
            </a:r>
            <a:endParaRPr lang="zh-CN" altLang="en-US" sz="2000" b="1" dirty="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2" name="文本框 11"/>
          <p:cNvSpPr txBox="1"/>
          <p:nvPr/>
        </p:nvSpPr>
        <p:spPr>
          <a:xfrm>
            <a:off x="505627" y="4293392"/>
            <a:ext cx="6256682" cy="1169551"/>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没找到有效方法对</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CPU</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频率或程序时间片进行定量控制；</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285750" indent="-285750">
              <a:spcBef>
                <a:spcPts val="600"/>
              </a:spcBef>
              <a:buFont typeface="Arial" panose="020B0604020202020204" pitchFamily="34" charset="0"/>
              <a:buChar char="•"/>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内存不足时往往会引发程序崩溃而不是影响延时结果；</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285750" indent="-285750">
              <a:spcBef>
                <a:spcPts val="600"/>
              </a:spcBef>
              <a:buFont typeface="Arial" panose="020B0604020202020204" pitchFamily="34" charset="0"/>
              <a:buChar char="•"/>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在延时计算部分根本不需要用到硬盘。</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402715009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p:cTn id="7" dur="500" fill="hold"/>
                                        <p:tgtEl>
                                          <p:spTgt spid="1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
                                            <p:txEl>
                                              <p:pRg st="0" end="0"/>
                                            </p:txEl>
                                          </p:spTgt>
                                        </p:tgtEl>
                                      </p:cBhvr>
                                    </p:animEffect>
                                  </p:childTnLst>
                                </p:cTn>
                              </p:par>
                            </p:childTnLst>
                          </p:cTn>
                        </p:par>
                        <p:par>
                          <p:cTn id="12" fill="hold">
                            <p:stCondLst>
                              <p:cond delay="36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15">
                                            <p:txEl>
                                              <p:pRg st="1" end="1"/>
                                            </p:txEl>
                                          </p:spTgt>
                                        </p:tgtEl>
                                        <p:attrNameLst>
                                          <p:attrName>style.visibility</p:attrName>
                                        </p:attrNameLst>
                                      </p:cBhvr>
                                      <p:to>
                                        <p:strVal val="visible"/>
                                      </p:to>
                                    </p:set>
                                    <p:anim calcmode="lin" valueType="num">
                                      <p:cBhvr>
                                        <p:cTn id="15" dur="500" fill="hold"/>
                                        <p:tgtEl>
                                          <p:spTgt spid="1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5">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1" presetClass="entr" presetSubtype="0" fill="hold" grpId="0" nodeType="clickEffect">
                                  <p:stCondLst>
                                    <p:cond delay="0"/>
                                  </p:stCondLst>
                                  <p:iterate type="lt">
                                    <p:tmPct val="10000"/>
                                  </p:iterate>
                                  <p:childTnLst>
                                    <p:set>
                                      <p:cBhvr>
                                        <p:cTn id="23" dur="1" fill="hold">
                                          <p:stCondLst>
                                            <p:cond delay="0"/>
                                          </p:stCondLst>
                                        </p:cTn>
                                        <p:tgtEl>
                                          <p:spTgt spid="11">
                                            <p:txEl>
                                              <p:pRg st="0" end="0"/>
                                            </p:txEl>
                                          </p:spTgt>
                                        </p:tgtEl>
                                        <p:attrNameLst>
                                          <p:attrName>style.visibility</p:attrName>
                                        </p:attrNameLst>
                                      </p:cBhvr>
                                      <p:to>
                                        <p:strVal val="visible"/>
                                      </p:to>
                                    </p:set>
                                    <p:anim calcmode="lin" valueType="num">
                                      <p:cBhvr>
                                        <p:cTn id="24" dur="500" fill="hold"/>
                                        <p:tgtEl>
                                          <p:spTgt spid="11">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1">
                                            <p:txEl>
                                              <p:pRg st="0" end="0"/>
                                            </p:txEl>
                                          </p:spTgt>
                                        </p:tgtEl>
                                        <p:attrNameLst>
                                          <p:attrName>ppt_y</p:attrName>
                                        </p:attrNameLst>
                                      </p:cBhvr>
                                      <p:tavLst>
                                        <p:tav tm="0">
                                          <p:val>
                                            <p:strVal val="#ppt_y"/>
                                          </p:val>
                                        </p:tav>
                                        <p:tav tm="100000">
                                          <p:val>
                                            <p:strVal val="#ppt_y"/>
                                          </p:val>
                                        </p:tav>
                                      </p:tavLst>
                                    </p:anim>
                                    <p:anim calcmode="lin" valueType="num">
                                      <p:cBhvr>
                                        <p:cTn id="26" dur="500" fill="hold"/>
                                        <p:tgtEl>
                                          <p:spTgt spid="11">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1">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1">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1" presetClass="entr" presetSubtype="0" fill="hold" grpId="0" nodeType="clickEffect">
                                  <p:stCondLst>
                                    <p:cond delay="0"/>
                                  </p:stCondLst>
                                  <p:iterate type="lt">
                                    <p:tmPct val="10000"/>
                                  </p:iterate>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12"/>
                                        </p:tgtEl>
                                        <p:attrNameLst>
                                          <p:attrName>ppt_y</p:attrName>
                                        </p:attrNameLst>
                                      </p:cBhvr>
                                      <p:tavLst>
                                        <p:tav tm="0">
                                          <p:val>
                                            <p:strVal val="#ppt_y"/>
                                          </p:val>
                                        </p:tav>
                                        <p:tav tm="100000">
                                          <p:val>
                                            <p:strVal val="#ppt_y"/>
                                          </p:val>
                                        </p:tav>
                                      </p:tavLst>
                                    </p:anim>
                                    <p:anim calcmode="lin" valueType="num">
                                      <p:cBhvr>
                                        <p:cTn id="35"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P spid="11" grpId="0" build="p"/>
      <p:bldP spid="1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测试目标及计划</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661720"/>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压力测试</a:t>
            </a:r>
            <a:endPar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附加测试</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7" y="447345"/>
            <a:ext cx="5990869"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Gungsuh" panose="02030600000101010101" pitchFamily="18" charset="-127"/>
                <a:cs typeface="Segoe UI Black" panose="020B0A02040204020203" pitchFamily="34" charset="0"/>
              </a:rPr>
              <a:t>Load is Power too</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zh-CN" altLang="en-US"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消息长度</a:t>
            </a:r>
            <a:r>
              <a:rPr lang="en-US" altLang="zh-CN"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a:t>
            </a:r>
            <a:r>
              <a:rPr lang="zh-CN" altLang="en-US"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延时 </a:t>
            </a:r>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图</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5" name="文本框 14"/>
          <p:cNvSpPr txBox="1"/>
          <p:nvPr/>
        </p:nvSpPr>
        <p:spPr>
          <a:xfrm>
            <a:off x="516257" y="1729560"/>
            <a:ext cx="6256682" cy="400110"/>
          </a:xfrm>
          <a:prstGeom prst="rect">
            <a:avLst/>
          </a:prstGeom>
          <a:noFill/>
        </p:spPr>
        <p:txBody>
          <a:bodyPr wrap="square" rtlCol="0">
            <a:spAutoFit/>
          </a:bodyPr>
          <a:lstStyle/>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在指定环境下设定不同的消息长度，测量传输延时。</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11" name="文本框 10"/>
          <p:cNvSpPr txBox="1"/>
          <p:nvPr/>
        </p:nvSpPr>
        <p:spPr>
          <a:xfrm>
            <a:off x="516258" y="2644784"/>
            <a:ext cx="5840999" cy="400110"/>
          </a:xfrm>
          <a:prstGeom prst="rect">
            <a:avLst/>
          </a:prstGeom>
          <a:noFill/>
        </p:spPr>
        <p:txBody>
          <a:bodyPr wrap="square" rtlCol="0">
            <a:spAutoFit/>
          </a:bodyPr>
          <a:lstStyle/>
          <a:p>
            <a:pPr>
              <a:spcBef>
                <a:spcPts val="600"/>
              </a:spcBef>
            </a:pP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Q5.3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延时是啥子？</a:t>
            </a:r>
            <a:endParaRPr lang="zh-CN" altLang="en-US" sz="2000" b="1" dirty="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2" name="文本框 11"/>
          <p:cNvSpPr txBox="1"/>
          <p:nvPr/>
        </p:nvSpPr>
        <p:spPr>
          <a:xfrm>
            <a:off x="516257" y="3243394"/>
            <a:ext cx="6256682" cy="2169825"/>
          </a:xfrm>
          <a:prstGeom prst="rect">
            <a:avLst/>
          </a:prstGeom>
          <a:noFill/>
        </p:spPr>
        <p:txBody>
          <a:bodyPr wrap="square" rtlCol="0">
            <a:spAutoFit/>
          </a:bodyPr>
          <a:lstStyle/>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在消息大小极高时，（指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TCP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下，</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UDP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可能已不可用）消息并非单独的报文，而是 </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数据流</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在极端条件下可能出现发送还没结束但已经开始接收到服务器返回的消息的情况。</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所以说，延时的定义到底是什么？</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en-US" altLang="zh-CN" sz="2000" dirty="0" smtClean="0">
                <a:solidFill>
                  <a:srgbClr val="DDDDDD"/>
                </a:solidFill>
                <a:effectLst>
                  <a:outerShdw blurRad="38100" dist="38100" dir="2700000" algn="tl">
                    <a:srgbClr val="000000">
                      <a:alpha val="43137"/>
                    </a:srgbClr>
                  </a:outerShdw>
                </a:effectLst>
                <a:ea typeface="方正等线" panose="03000509000000000000" pitchFamily="65" charset="-122"/>
              </a:rPr>
              <a:t>I’m sorry not to give you an answer here.</a:t>
            </a:r>
          </a:p>
        </p:txBody>
      </p:sp>
    </p:spTree>
    <p:extLst>
      <p:ext uri="{BB962C8B-B14F-4D97-AF65-F5344CB8AC3E}">
        <p14:creationId xmlns:p14="http://schemas.microsoft.com/office/powerpoint/2010/main" val="211214199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p:cTn id="7" dur="500" fill="hold"/>
                                        <p:tgtEl>
                                          <p:spTgt spid="1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11">
                                            <p:txEl>
                                              <p:pRg st="0" end="0"/>
                                            </p:txEl>
                                          </p:spTgt>
                                        </p:tgtEl>
                                        <p:attrNameLst>
                                          <p:attrName>style.visibility</p:attrName>
                                        </p:attrNameLst>
                                      </p:cBhvr>
                                      <p:to>
                                        <p:strVal val="visible"/>
                                      </p:to>
                                    </p:set>
                                    <p:anim calcmode="lin" valueType="num">
                                      <p:cBhvr>
                                        <p:cTn id="16" dur="500" fill="hold"/>
                                        <p:tgtEl>
                                          <p:spTgt spid="11">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1">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11">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1">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1">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12"/>
                                        </p:tgtEl>
                                        <p:attrNameLst>
                                          <p:attrName>ppt_y</p:attrName>
                                        </p:attrNameLst>
                                      </p:cBhvr>
                                      <p:tavLst>
                                        <p:tav tm="0">
                                          <p:val>
                                            <p:strVal val="#ppt_y"/>
                                          </p:val>
                                        </p:tav>
                                        <p:tav tm="100000">
                                          <p:val>
                                            <p:strVal val="#ppt_y"/>
                                          </p:val>
                                        </p:tav>
                                      </p:tavLst>
                                    </p:anim>
                                    <p:anim calcmode="lin" valueType="num">
                                      <p:cBhvr>
                                        <p:cTn id="27"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1" grpId="0" build="p"/>
      <p:bldP spid="1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192791" cy="400110"/>
          </a:xfrm>
          <a:prstGeom prst="rect">
            <a:avLst/>
          </a:prstGeom>
          <a:noFill/>
        </p:spPr>
        <p:txBody>
          <a:bodyPr wrap="square" rtlCol="0">
            <a:spAutoFit/>
          </a:bodyPr>
          <a:lstStyle/>
          <a:p>
            <a:r>
              <a:rPr lang="zh-CN" altLang="en-US" sz="2000" dirty="0">
                <a:solidFill>
                  <a:srgbClr val="DDDDDD"/>
                </a:solidFill>
                <a:latin typeface="汉仪菱心体简" panose="02010609000101010101" pitchFamily="49" charset="-122"/>
                <a:ea typeface="汉仪菱心体简" panose="02010609000101010101" pitchFamily="49" charset="-122"/>
              </a:rPr>
              <a:t>测试目标及计划</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508659" cy="661720"/>
          </a:xfrm>
          <a:prstGeom prst="rect">
            <a:avLst/>
          </a:prstGeom>
          <a:noFill/>
        </p:spPr>
        <p:txBody>
          <a:bodyPr wrap="square" rtlCol="0">
            <a:spAutoFit/>
          </a:bodyPr>
          <a:lstStyle/>
          <a:p>
            <a:pPr>
              <a:spcBef>
                <a:spcPts val="600"/>
              </a:spcBef>
            </a:pPr>
            <a:endParaRPr lang="en-US" altLang="zh-CN" sz="1600" dirty="0" smtClean="0">
              <a:solidFill>
                <a:srgbClr val="FFCC00"/>
              </a:solidFill>
              <a:effectLst>
                <a:outerShdw blurRad="38100" dist="38100" dir="2700000" algn="tl">
                  <a:srgbClr val="000000">
                    <a:alpha val="43137"/>
                  </a:srgbClr>
                </a:outerShdw>
              </a:effectLst>
              <a:ea typeface="汉仪菱心体简" panose="02010609000101010101" pitchFamily="49" charset="-122"/>
            </a:endParaRPr>
          </a:p>
          <a:p>
            <a:pPr>
              <a:spcBef>
                <a:spcPts val="600"/>
              </a:spcBef>
            </a:pPr>
            <a:r>
              <a:rPr lang="zh-CN" altLang="en-US"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附加</a:t>
            </a:r>
            <a:r>
              <a:rPr lang="zh-CN" altLang="en-US" sz="1600" dirty="0">
                <a:solidFill>
                  <a:srgbClr val="FFCC00"/>
                </a:solidFill>
                <a:effectLst>
                  <a:outerShdw blurRad="38100" dist="38100" dir="2700000" algn="tl">
                    <a:srgbClr val="000000">
                      <a:alpha val="43137"/>
                    </a:srgbClr>
                  </a:outerShdw>
                </a:effectLst>
                <a:ea typeface="汉仪菱心体简" panose="02010609000101010101" pitchFamily="49" charset="-122"/>
              </a:rPr>
              <a:t>测试</a:t>
            </a:r>
            <a:endParaRPr lang="en-US" altLang="zh-CN"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295098" y="829039"/>
            <a:ext cx="1508660" cy="338554"/>
          </a:xfrm>
          <a:prstGeom prst="rect">
            <a:avLst/>
          </a:prstGeom>
          <a:noFill/>
        </p:spPr>
        <p:txBody>
          <a:bodyPr wrap="square" rtlCol="0">
            <a:spAutoFit/>
          </a:bodyPr>
          <a:lstStyle/>
          <a:p>
            <a:pPr>
              <a:spcBef>
                <a:spcPts val="600"/>
              </a:spcBef>
            </a:pPr>
            <a:r>
              <a:rPr lang="zh-CN" altLang="en-US" sz="1600" dirty="0">
                <a:solidFill>
                  <a:srgbClr val="FFCC00"/>
                </a:solidFill>
                <a:effectLst>
                  <a:outerShdw blurRad="38100" dist="38100" dir="2700000" algn="tl">
                    <a:srgbClr val="000000">
                      <a:alpha val="43137"/>
                    </a:srgbClr>
                  </a:outerShdw>
                </a:effectLst>
                <a:ea typeface="汉仪菱心体简" panose="02010609000101010101" pitchFamily="49" charset="-122"/>
              </a:rPr>
              <a:t>压力测试</a:t>
            </a:r>
            <a:endParaRPr lang="en-US" altLang="zh-CN" sz="1600" dirty="0">
              <a:solidFill>
                <a:srgbClr val="FFCC00"/>
              </a:solidFill>
              <a:effectLst>
                <a:outerShdw blurRad="38100" dist="38100" dir="2700000" algn="tl">
                  <a:srgbClr val="000000">
                    <a:alpha val="43137"/>
                  </a:srgbClr>
                </a:outerShdw>
              </a:effectLst>
              <a:ea typeface="汉仪菱心体简" panose="02010609000101010101" pitchFamily="49" charset="-122"/>
            </a:endParaRPr>
          </a:p>
        </p:txBody>
      </p:sp>
    </p:spTree>
    <p:extLst>
      <p:ext uri="{BB962C8B-B14F-4D97-AF65-F5344CB8AC3E}">
        <p14:creationId xmlns:p14="http://schemas.microsoft.com/office/powerpoint/2010/main" val="1935367830"/>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1.66667E-6 3.7037E-7 L -0.00035 -0.04514 " pathEditMode="relative" rAng="0" ptsTypes="AA">
                                      <p:cBhvr>
                                        <p:cTn id="6" dur="500" fill="hold"/>
                                        <p:tgtEl>
                                          <p:spTgt spid="7"/>
                                        </p:tgtEl>
                                        <p:attrNameLst>
                                          <p:attrName>ppt_x</p:attrName>
                                          <p:attrName>ppt_y</p:attrName>
                                        </p:attrNameLst>
                                      </p:cBhvr>
                                      <p:rCtr x="-17" y="-2269"/>
                                    </p:animMotion>
                                  </p:childTnLst>
                                </p:cTn>
                              </p:par>
                              <p:par>
                                <p:cTn id="7" presetID="64" presetClass="path" presetSubtype="0" accel="50000" decel="50000" fill="hold" grpId="0" nodeType="withEffect">
                                  <p:stCondLst>
                                    <p:cond delay="0"/>
                                  </p:stCondLst>
                                  <p:childTnLst>
                                    <p:animMotion origin="layout" path="M 1.66667E-6 -3.7037E-7 L -0.00035 -0.04514 " pathEditMode="relative" rAng="0" ptsTypes="AA">
                                      <p:cBhvr>
                                        <p:cTn id="8" dur="500" fill="hold"/>
                                        <p:tgtEl>
                                          <p:spTgt spid="13"/>
                                        </p:tgtEl>
                                        <p:attrNameLst>
                                          <p:attrName>ppt_x</p:attrName>
                                          <p:attrName>ppt_y</p:attrName>
                                        </p:attrNameLst>
                                      </p:cBhvr>
                                      <p:rCtr x="-17" y="-2269"/>
                                    </p:animMotion>
                                  </p:childTnLst>
                                </p:cTn>
                              </p:par>
                              <p:par>
                                <p:cTn id="9" presetID="10" presetClass="exit" presetSubtype="0" fill="hold" grpId="1" nodeType="withEffect">
                                  <p:stCondLst>
                                    <p:cond delay="0"/>
                                  </p:stCondLst>
                                  <p:childTnLst>
                                    <p:animEffect transition="out" filter="fade">
                                      <p:cBhvr>
                                        <p:cTn id="10" dur="250"/>
                                        <p:tgtEl>
                                          <p:spTgt spid="13"/>
                                        </p:tgtEl>
                                      </p:cBhvr>
                                    </p:animEffect>
                                    <p:set>
                                      <p:cBhvr>
                                        <p:cTn id="11"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3"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测试目标及计划</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338554"/>
          </a:xfrm>
          <a:prstGeom prst="rect">
            <a:avLst/>
          </a:prstGeom>
          <a:noFill/>
        </p:spPr>
        <p:txBody>
          <a:bodyPr wrap="square" rtlCol="0">
            <a:spAutoFit/>
          </a:bodyPr>
          <a:lstStyle/>
          <a:p>
            <a:pPr>
              <a:spcBef>
                <a:spcPts val="600"/>
              </a:spcBef>
            </a:pPr>
            <a:r>
              <a:rPr lang="zh-CN" altLang="en-US" sz="1600" dirty="0" smtClean="0">
                <a:solidFill>
                  <a:srgbClr val="FFCC00"/>
                </a:solidFill>
                <a:effectLst>
                  <a:outerShdw blurRad="38100" dist="38100" dir="2700000" algn="tl">
                    <a:srgbClr val="000000">
                      <a:alpha val="43137"/>
                    </a:srgbClr>
                  </a:outerShdw>
                </a:effectLst>
                <a:ea typeface="汉仪菱心体简" panose="02010609000101010101" pitchFamily="49" charset="-122"/>
              </a:rPr>
              <a:t>附加测试</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7" y="447345"/>
            <a:ext cx="5990869"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Gungsuh" panose="02030600000101010101" pitchFamily="18" charset="-127"/>
                <a:cs typeface="Segoe UI Black" panose="020B0A02040204020203" pitchFamily="34" charset="0"/>
              </a:rPr>
              <a:t>Something Can Be Done</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10" name="文本框 9"/>
          <p:cNvSpPr txBox="1"/>
          <p:nvPr/>
        </p:nvSpPr>
        <p:spPr>
          <a:xfrm>
            <a:off x="516258" y="1078286"/>
            <a:ext cx="5840999" cy="461665"/>
          </a:xfrm>
          <a:prstGeom prst="rect">
            <a:avLst/>
          </a:prstGeom>
          <a:noFill/>
        </p:spPr>
        <p:txBody>
          <a:bodyPr wrap="square" rtlCol="0">
            <a:spAutoFit/>
          </a:bodyPr>
          <a:lstStyle/>
          <a:p>
            <a:r>
              <a:rPr lang="en-US" altLang="zh-CN"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DNS </a:t>
            </a:r>
            <a:r>
              <a:rPr lang="zh-CN" altLang="en-US"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解析延时测试</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5" name="文本框 14"/>
          <p:cNvSpPr txBox="1"/>
          <p:nvPr/>
        </p:nvSpPr>
        <p:spPr>
          <a:xfrm>
            <a:off x="516257" y="1729560"/>
            <a:ext cx="6256682" cy="707886"/>
          </a:xfrm>
          <a:prstGeom prst="rect">
            <a:avLst/>
          </a:prstGeom>
          <a:noFill/>
        </p:spPr>
        <p:txBody>
          <a:bodyPr wrap="square" rtlCol="0">
            <a:spAutoFit/>
          </a:bodyPr>
          <a:lstStyle/>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测试不同</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级别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的域名需要消耗的解析时间，推断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DNS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服务器的分布和调度机制。</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13" name="文本框 12"/>
          <p:cNvSpPr txBox="1"/>
          <p:nvPr/>
        </p:nvSpPr>
        <p:spPr>
          <a:xfrm>
            <a:off x="516257" y="2706972"/>
            <a:ext cx="5840999" cy="461665"/>
          </a:xfrm>
          <a:prstGeom prst="rect">
            <a:avLst/>
          </a:prstGeom>
          <a:noFill/>
        </p:spPr>
        <p:txBody>
          <a:bodyPr wrap="square" rtlCol="0">
            <a:spAutoFit/>
          </a:bodyPr>
          <a:lstStyle/>
          <a:p>
            <a:r>
              <a:rPr lang="en-US" altLang="zh-CN"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TCP </a:t>
            </a:r>
            <a:r>
              <a:rPr lang="zh-CN" altLang="en-US"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连接建立延时测试</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4" name="文本框 13"/>
          <p:cNvSpPr txBox="1"/>
          <p:nvPr/>
        </p:nvSpPr>
        <p:spPr>
          <a:xfrm>
            <a:off x="516258" y="4209573"/>
            <a:ext cx="5840999" cy="461665"/>
          </a:xfrm>
          <a:prstGeom prst="rect">
            <a:avLst/>
          </a:prstGeom>
          <a:noFill/>
        </p:spPr>
        <p:txBody>
          <a:bodyPr wrap="square" rtlCol="0">
            <a:spAutoFit/>
          </a:bodyPr>
          <a:lstStyle/>
          <a:p>
            <a:r>
              <a:rPr lang="en-US" altLang="zh-CN"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UDP </a:t>
            </a:r>
            <a:r>
              <a:rPr lang="zh-CN" altLang="en-US" sz="2400" b="1"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丢包率测试</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6" name="文本框 15"/>
          <p:cNvSpPr txBox="1"/>
          <p:nvPr/>
        </p:nvSpPr>
        <p:spPr>
          <a:xfrm>
            <a:off x="516257" y="3312078"/>
            <a:ext cx="6256682" cy="400110"/>
          </a:xfrm>
          <a:prstGeom prst="rect">
            <a:avLst/>
          </a:prstGeom>
          <a:noFill/>
        </p:spPr>
        <p:txBody>
          <a:bodyPr wrap="square" rtlCol="0">
            <a:spAutoFit/>
          </a:bodyPr>
          <a:lstStyle/>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测试不同 </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距离</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时建立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TCP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连接（即三次握手）的耗时。</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17" name="文本框 16"/>
          <p:cNvSpPr txBox="1"/>
          <p:nvPr/>
        </p:nvSpPr>
        <p:spPr>
          <a:xfrm>
            <a:off x="516257" y="4786975"/>
            <a:ext cx="6256682" cy="400110"/>
          </a:xfrm>
          <a:prstGeom prst="rect">
            <a:avLst/>
          </a:prstGeom>
          <a:noFill/>
        </p:spPr>
        <p:txBody>
          <a:bodyPr wrap="square" rtlCol="0">
            <a:spAutoFit/>
          </a:bodyPr>
          <a:lstStyle/>
          <a:p>
            <a:pPr>
              <a:spcBef>
                <a:spcPts val="600"/>
              </a:spcBef>
            </a:pP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测试不同 </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距离</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和 </a:t>
            </a:r>
            <a:r>
              <a:rPr lang="zh-CN" altLang="en-US" sz="20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网络环境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下 </a:t>
            </a:r>
            <a:r>
              <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UDP </a:t>
            </a:r>
            <a:r>
              <a:rPr lang="zh-CN" altLang="en-US"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的丢包率情况。</a:t>
            </a:r>
            <a:endParaRPr lang="en-US" altLang="zh-CN" sz="20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249317992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p:cTn id="7" dur="500" fill="hold"/>
                                        <p:tgtEl>
                                          <p:spTgt spid="1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
                                            <p:txEl>
                                              <p:pRg st="0" end="0"/>
                                            </p:txEl>
                                          </p:spTgt>
                                        </p:tgtEl>
                                      </p:cBhvr>
                                    </p:animEffect>
                                  </p:childTnLst>
                                </p:cTn>
                              </p:par>
                            </p:childTnLst>
                          </p:cTn>
                        </p:par>
                        <p:par>
                          <p:cTn id="12" fill="hold">
                            <p:stCondLst>
                              <p:cond delay="225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16">
                                            <p:txEl>
                                              <p:pRg st="0" end="0"/>
                                            </p:txEl>
                                          </p:spTgt>
                                        </p:tgtEl>
                                        <p:attrNameLst>
                                          <p:attrName>style.visibility</p:attrName>
                                        </p:attrNameLst>
                                      </p:cBhvr>
                                      <p:to>
                                        <p:strVal val="visible"/>
                                      </p:to>
                                    </p:set>
                                    <p:anim calcmode="lin" valueType="num">
                                      <p:cBhvr>
                                        <p:cTn id="15" dur="500" fill="hold"/>
                                        <p:tgtEl>
                                          <p:spTgt spid="1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6">
                                            <p:txEl>
                                              <p:pRg st="0" end="0"/>
                                            </p:txEl>
                                          </p:spTgt>
                                        </p:tgtEl>
                                        <p:attrNameLst>
                                          <p:attrName>ppt_y</p:attrName>
                                        </p:attrNameLst>
                                      </p:cBhvr>
                                      <p:tavLst>
                                        <p:tav tm="0">
                                          <p:val>
                                            <p:strVal val="#ppt_y"/>
                                          </p:val>
                                        </p:tav>
                                        <p:tav tm="100000">
                                          <p:val>
                                            <p:strVal val="#ppt_y"/>
                                          </p:val>
                                        </p:tav>
                                      </p:tavLst>
                                    </p:anim>
                                    <p:anim calcmode="lin" valueType="num">
                                      <p:cBhvr>
                                        <p:cTn id="17" dur="500" fill="hold"/>
                                        <p:tgtEl>
                                          <p:spTgt spid="1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6">
                                            <p:txEl>
                                              <p:pRg st="0" end="0"/>
                                            </p:txEl>
                                          </p:spTgt>
                                        </p:tgtEl>
                                      </p:cBhvr>
                                    </p:animEffect>
                                  </p:childTnLst>
                                </p:cTn>
                              </p:par>
                            </p:childTnLst>
                          </p:cTn>
                        </p:par>
                        <p:par>
                          <p:cTn id="20" fill="hold">
                            <p:stCondLst>
                              <p:cond delay="395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7">
                                            <p:txEl>
                                              <p:pRg st="0" end="0"/>
                                            </p:txEl>
                                          </p:spTgt>
                                        </p:tgtEl>
                                        <p:attrNameLst>
                                          <p:attrName>style.visibility</p:attrName>
                                        </p:attrNameLst>
                                      </p:cBhvr>
                                      <p:to>
                                        <p:strVal val="visible"/>
                                      </p:to>
                                    </p:set>
                                    <p:anim calcmode="lin" valueType="num">
                                      <p:cBhvr>
                                        <p:cTn id="23" dur="500" fill="hold"/>
                                        <p:tgtEl>
                                          <p:spTgt spid="1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25" dur="500" fill="hold"/>
                                        <p:tgtEl>
                                          <p:spTgt spid="1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build="p"/>
      <p:bldP spid="17"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2069961" cy="400110"/>
          </a:xfrm>
          <a:prstGeom prst="rect">
            <a:avLst/>
          </a:prstGeom>
          <a:noFill/>
        </p:spPr>
        <p:txBody>
          <a:bodyPr wrap="square" rtlCol="0">
            <a:spAutoFit/>
          </a:bodyPr>
          <a:lstStyle/>
          <a:p>
            <a:r>
              <a:rPr lang="zh-CN" altLang="en-US" sz="2000" dirty="0">
                <a:solidFill>
                  <a:srgbClr val="DDDDDD"/>
                </a:solidFill>
                <a:latin typeface="汉仪菱心体简" panose="02010609000101010101" pitchFamily="49" charset="-122"/>
                <a:ea typeface="汉仪菱心体简" panose="02010609000101010101" pitchFamily="49" charset="-122"/>
              </a:rPr>
              <a:t>数据</a:t>
            </a:r>
            <a:r>
              <a:rPr lang="zh-CN" altLang="en-US" sz="2000" dirty="0" smtClean="0">
                <a:solidFill>
                  <a:srgbClr val="DDDDDD"/>
                </a:solidFill>
                <a:latin typeface="汉仪菱心体简" panose="02010609000101010101" pitchFamily="49" charset="-122"/>
                <a:ea typeface="汉仪菱心体简" panose="02010609000101010101" pitchFamily="49" charset="-122"/>
              </a:rPr>
              <a:t>结果及分析</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476761" cy="338554"/>
          </a:xfrm>
          <a:prstGeom prst="rect">
            <a:avLst/>
          </a:prstGeom>
          <a:noFill/>
        </p:spPr>
        <p:txBody>
          <a:bodyPr wrap="square" rtlCol="0">
            <a:spAutoFit/>
          </a:bodyPr>
          <a:lstStyle/>
          <a:p>
            <a:pPr>
              <a:spcBef>
                <a:spcPts val="600"/>
              </a:spcBef>
            </a:pPr>
            <a:r>
              <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404</a:t>
            </a:r>
          </a:p>
        </p:txBody>
      </p:sp>
      <p:sp>
        <p:nvSpPr>
          <p:cNvPr id="8" name="圆角矩形 7"/>
          <p:cNvSpPr/>
          <p:nvPr/>
        </p:nvSpPr>
        <p:spPr>
          <a:xfrm>
            <a:off x="188457" y="188265"/>
            <a:ext cx="7021598"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7" y="447345"/>
            <a:ext cx="5990869" cy="523220"/>
          </a:xfrm>
          <a:prstGeom prst="rect">
            <a:avLst/>
          </a:prstGeom>
          <a:noFill/>
        </p:spPr>
        <p:txBody>
          <a:bodyPr wrap="square" rtlCol="0">
            <a:spAutoFit/>
          </a:bodyPr>
          <a:lstStyle/>
          <a:p>
            <a:r>
              <a:rPr lang="en-US" altLang="zh-CN" sz="2800" b="1" dirty="0" smtClean="0">
                <a:solidFill>
                  <a:srgbClr val="DDDDDD"/>
                </a:solidFill>
                <a:latin typeface="Berlin Sans FB Demi" panose="020E0802020502020306" pitchFamily="34" charset="0"/>
                <a:ea typeface="Gungsuh" panose="02030600000101010101" pitchFamily="18" charset="-127"/>
                <a:cs typeface="Segoe UI Black" panose="020B0A02040204020203" pitchFamily="34" charset="0"/>
              </a:rPr>
              <a:t>Page Not Found</a:t>
            </a:r>
            <a:endParaRPr lang="zh-CN" altLang="en-US" sz="2800" b="1" dirty="0">
              <a:solidFill>
                <a:srgbClr val="DDDDDD"/>
              </a:solidFill>
              <a:latin typeface="Berlin Sans FB Demi" panose="020E0802020502020306" pitchFamily="34" charset="0"/>
              <a:ea typeface="Gungsuh" panose="02030600000101010101" pitchFamily="18" charset="-127"/>
              <a:cs typeface="Segoe UI Black" panose="020B0A02040204020203" pitchFamily="34" charset="0"/>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20" y="1671056"/>
            <a:ext cx="3442484" cy="3163021"/>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8982" y="1791733"/>
            <a:ext cx="2388144" cy="2921666"/>
          </a:xfrm>
          <a:prstGeom prst="rect">
            <a:avLst/>
          </a:prstGeom>
        </p:spPr>
      </p:pic>
    </p:spTree>
    <p:extLst>
      <p:ext uri="{BB962C8B-B14F-4D97-AF65-F5344CB8AC3E}">
        <p14:creationId xmlns:p14="http://schemas.microsoft.com/office/powerpoint/2010/main" val="3183416263"/>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环境及架构</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346383" cy="984885"/>
          </a:xfrm>
          <a:prstGeom prst="rect">
            <a:avLst/>
          </a:prstGeom>
          <a:noFill/>
        </p:spPr>
        <p:txBody>
          <a:bodyPr wrap="square" rtlCol="0">
            <a:spAutoFit/>
          </a:bodyPr>
          <a:lstStyle/>
          <a:p>
            <a:pPr>
              <a:spcBef>
                <a:spcPts val="600"/>
              </a:spcBef>
            </a:pPr>
            <a:r>
              <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IDE</a:t>
            </a: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语言</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界面库</a:t>
            </a:r>
            <a:endPar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59487" y="188265"/>
            <a:ext cx="7073824"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effectLst>
                  <a:outerShdw blurRad="38100" dist="38100" dir="2700000" algn="tl">
                    <a:srgbClr val="000000">
                      <a:alpha val="43137"/>
                    </a:srgbClr>
                  </a:outerShdw>
                </a:effectLst>
                <a:latin typeface="Berlin Sans FB Demi" panose="020E0802020502020306" pitchFamily="34" charset="0"/>
                <a:ea typeface="Segoe UI Black" panose="020B0A02040204020203" pitchFamily="34" charset="0"/>
                <a:cs typeface="Segoe UI Black" panose="020B0A02040204020203" pitchFamily="34" charset="0"/>
              </a:rPr>
              <a:t>Visual Studio 2013 Community</a:t>
            </a:r>
            <a:endParaRPr lang="zh-CN" altLang="en-US" sz="2800" b="1" dirty="0">
              <a:solidFill>
                <a:srgbClr val="DDDDDD"/>
              </a:solidFill>
              <a:effectLst>
                <a:outerShdw blurRad="38100" dist="38100" dir="2700000" algn="tl">
                  <a:srgbClr val="000000">
                    <a:alpha val="43137"/>
                  </a:srgbClr>
                </a:outerShdw>
              </a:effectLst>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3" name="文本框 2"/>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差异比较</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0" name="文本框 9"/>
          <p:cNvSpPr txBox="1"/>
          <p:nvPr/>
        </p:nvSpPr>
        <p:spPr>
          <a:xfrm>
            <a:off x="516258" y="1666808"/>
            <a:ext cx="5840999" cy="400110"/>
          </a:xfrm>
          <a:prstGeom prst="rect">
            <a:avLst/>
          </a:prstGeom>
          <a:noFill/>
        </p:spPr>
        <p:txBody>
          <a:bodyPr wrap="square" rtlCol="0">
            <a:spAutoFit/>
          </a:bodyPr>
          <a:lstStyle/>
          <a:p>
            <a:pPr>
              <a:spcBef>
                <a:spcPts val="600"/>
              </a:spcBef>
            </a:pP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Q1.1 VS2013</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的好处都有啥</a:t>
            </a:r>
            <a:r>
              <a:rPr lang="zh-CN" altLang="en-US" sz="2000" b="1" dirty="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谁说对了就给他</a:t>
            </a:r>
            <a:r>
              <a:rPr lang="zh-CN" altLang="en-US" sz="2000" b="1" dirty="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13" name="笑脸 12"/>
          <p:cNvSpPr/>
          <p:nvPr/>
        </p:nvSpPr>
        <p:spPr>
          <a:xfrm>
            <a:off x="511517" y="2661850"/>
            <a:ext cx="382773" cy="38332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4" name="笑脸 13"/>
          <p:cNvSpPr/>
          <p:nvPr/>
        </p:nvSpPr>
        <p:spPr>
          <a:xfrm>
            <a:off x="511517" y="3640106"/>
            <a:ext cx="382773" cy="38332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5" name="笑脸 14"/>
          <p:cNvSpPr/>
          <p:nvPr/>
        </p:nvSpPr>
        <p:spPr>
          <a:xfrm>
            <a:off x="511518" y="4662894"/>
            <a:ext cx="382773" cy="383324"/>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7" name="文本框 16"/>
          <p:cNvSpPr txBox="1"/>
          <p:nvPr/>
        </p:nvSpPr>
        <p:spPr>
          <a:xfrm>
            <a:off x="1063664" y="2653457"/>
            <a:ext cx="5840999" cy="723275"/>
          </a:xfrm>
          <a:prstGeom prst="rect">
            <a:avLst/>
          </a:prstGeom>
          <a:noFill/>
        </p:spPr>
        <p:txBody>
          <a:bodyPr wrap="square" rtlCol="0">
            <a:spAutoFit/>
          </a:bodyPr>
          <a:lstStyle/>
          <a:p>
            <a:pPr>
              <a:spcBef>
                <a:spcPts val="600"/>
              </a:spcBef>
            </a:pPr>
            <a:r>
              <a:rPr lang="zh-CN" altLang="en-US"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代码提示（</a:t>
            </a:r>
            <a:r>
              <a:rPr lang="en-US" altLang="zh-CN" sz="2000" b="1" dirty="0" err="1"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intellisense</a:t>
            </a:r>
            <a:r>
              <a:rPr lang="zh-CN" altLang="en-US"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en-US" altLang="zh-CN"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可快速键入函数名称、变量名、命名空间等。</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18" name="文本框 17"/>
          <p:cNvSpPr txBox="1"/>
          <p:nvPr/>
        </p:nvSpPr>
        <p:spPr>
          <a:xfrm>
            <a:off x="1063663" y="3630278"/>
            <a:ext cx="5840999" cy="723275"/>
          </a:xfrm>
          <a:prstGeom prst="rect">
            <a:avLst/>
          </a:prstGeom>
          <a:noFill/>
        </p:spPr>
        <p:txBody>
          <a:bodyPr wrap="square" rtlCol="0">
            <a:spAutoFit/>
          </a:bodyPr>
          <a:lstStyle/>
          <a:p>
            <a:pPr>
              <a:spcBef>
                <a:spcPts val="600"/>
              </a:spcBef>
            </a:pPr>
            <a:r>
              <a:rPr lang="zh-CN" altLang="en-US"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语法检查（</a:t>
            </a:r>
            <a:r>
              <a:rPr lang="en-US" altLang="zh-CN" sz="2000" b="1" dirty="0" err="1"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intellisense</a:t>
            </a:r>
            <a:r>
              <a:rPr lang="zh-CN" altLang="en-US"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en-US" altLang="zh-CN"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无需编译即可实时提示错误和警告。</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20" name="文本框 19"/>
          <p:cNvSpPr txBox="1"/>
          <p:nvPr/>
        </p:nvSpPr>
        <p:spPr>
          <a:xfrm>
            <a:off x="1063662" y="4654501"/>
            <a:ext cx="5840999" cy="1046440"/>
          </a:xfrm>
          <a:prstGeom prst="rect">
            <a:avLst/>
          </a:prstGeom>
          <a:noFill/>
        </p:spPr>
        <p:txBody>
          <a:bodyPr wrap="square" rtlCol="0">
            <a:spAutoFit/>
          </a:bodyPr>
          <a:lstStyle/>
          <a:p>
            <a:pPr>
              <a:spcBef>
                <a:spcPts val="600"/>
              </a:spcBef>
            </a:pPr>
            <a:r>
              <a:rPr lang="zh-CN" altLang="en-US"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高度集成</a:t>
            </a:r>
            <a:endParaRPr lang="en-US" altLang="zh-CN"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支持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VB</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F#</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Python</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JavaScript</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等各种语言；</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支持 桌面，控制台，网站，移动客户端等多种类别。</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133795987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p:cTn id="7" dur="500" fill="hold"/>
                                        <p:tgtEl>
                                          <p:spTgt spid="1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2" restart="whenNotActive" fill="hold" evtFilter="cancelBubble" nodeType="interactiveSeq">
                <p:stCondLst>
                  <p:cond evt="onClick" delay="0">
                    <p:tgtEl>
                      <p:spTgt spid="13"/>
                    </p:tgtEl>
                  </p:cond>
                </p:stCondLst>
                <p:endSync evt="end" delay="0">
                  <p:rtn val="all"/>
                </p:endSync>
                <p:childTnLst>
                  <p:par>
                    <p:cTn id="13" fill="hold">
                      <p:stCondLst>
                        <p:cond delay="0"/>
                      </p:stCondLst>
                      <p:childTnLst>
                        <p:par>
                          <p:cTn id="14" fill="hold">
                            <p:stCondLst>
                              <p:cond delay="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7">
                                            <p:txEl>
                                              <p:pRg st="0" end="0"/>
                                            </p:txEl>
                                          </p:spTgt>
                                        </p:tgtEl>
                                        <p:attrNameLst>
                                          <p:attrName>style.visibility</p:attrName>
                                        </p:attrNameLst>
                                      </p:cBhvr>
                                      <p:to>
                                        <p:strVal val="visible"/>
                                      </p:to>
                                    </p:set>
                                    <p:anim calcmode="lin" valueType="num">
                                      <p:cBhvr>
                                        <p:cTn id="17" dur="250" fill="hold"/>
                                        <p:tgtEl>
                                          <p:spTgt spid="1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8" dur="25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19" dur="250" fill="hold"/>
                                        <p:tgtEl>
                                          <p:spTgt spid="1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0" dur="250" fill="hold"/>
                                        <p:tgtEl>
                                          <p:spTgt spid="1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1" dur="250" tmFilter="0,0; .5, 1; 1, 1"/>
                                        <p:tgtEl>
                                          <p:spTgt spid="17">
                                            <p:txEl>
                                              <p:pRg st="0" end="0"/>
                                            </p:txEl>
                                          </p:spTgt>
                                        </p:tgtEl>
                                      </p:cBhvr>
                                    </p:animEffect>
                                  </p:childTnLst>
                                </p:cTn>
                              </p:par>
                            </p:childTnLst>
                          </p:cTn>
                        </p:par>
                        <p:par>
                          <p:cTn id="22" fill="hold">
                            <p:stCondLst>
                              <p:cond delay="675"/>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17">
                                            <p:txEl>
                                              <p:pRg st="1" end="1"/>
                                            </p:txEl>
                                          </p:spTgt>
                                        </p:tgtEl>
                                        <p:attrNameLst>
                                          <p:attrName>style.visibility</p:attrName>
                                        </p:attrNameLst>
                                      </p:cBhvr>
                                      <p:to>
                                        <p:strVal val="visible"/>
                                      </p:to>
                                    </p:set>
                                    <p:anim calcmode="lin" valueType="num">
                                      <p:cBhvr>
                                        <p:cTn id="25" dur="250" fill="hold"/>
                                        <p:tgtEl>
                                          <p:spTgt spid="17">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50" fill="hold"/>
                                        <p:tgtEl>
                                          <p:spTgt spid="17">
                                            <p:txEl>
                                              <p:pRg st="1" end="1"/>
                                            </p:txEl>
                                          </p:spTgt>
                                        </p:tgtEl>
                                        <p:attrNameLst>
                                          <p:attrName>ppt_y</p:attrName>
                                        </p:attrNameLst>
                                      </p:cBhvr>
                                      <p:tavLst>
                                        <p:tav tm="0">
                                          <p:val>
                                            <p:strVal val="#ppt_y"/>
                                          </p:val>
                                        </p:tav>
                                        <p:tav tm="100000">
                                          <p:val>
                                            <p:strVal val="#ppt_y"/>
                                          </p:val>
                                        </p:tav>
                                      </p:tavLst>
                                    </p:anim>
                                    <p:anim calcmode="lin" valueType="num">
                                      <p:cBhvr>
                                        <p:cTn id="27" dur="250" fill="hold"/>
                                        <p:tgtEl>
                                          <p:spTgt spid="17">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50" fill="hold"/>
                                        <p:tgtEl>
                                          <p:spTgt spid="17">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50" tmFilter="0,0; .5, 1; 1, 1"/>
                                        <p:tgtEl>
                                          <p:spTgt spid="17">
                                            <p:txEl>
                                              <p:pRg st="1" end="1"/>
                                            </p:txEl>
                                          </p:spTgt>
                                        </p:tgtEl>
                                      </p:cBhvr>
                                    </p:animEffect>
                                  </p:childTnLst>
                                </p:cTn>
                              </p:par>
                            </p:childTnLst>
                          </p:cTn>
                        </p:par>
                      </p:childTnLst>
                    </p:cTn>
                  </p:par>
                </p:childTnLst>
              </p:cTn>
              <p:nextCondLst>
                <p:cond evt="onClick" delay="0">
                  <p:tgtEl>
                    <p:spTgt spid="13"/>
                  </p:tgtEl>
                </p:cond>
              </p:nextCondLst>
            </p:seq>
            <p:seq concurrent="1" nextAc="seek">
              <p:cTn id="30" restart="whenNotActive" fill="hold" evtFilter="cancelBubble" nodeType="interactiveSeq">
                <p:stCondLst>
                  <p:cond evt="onClick" delay="0">
                    <p:tgtEl>
                      <p:spTgt spid="14"/>
                    </p:tgtEl>
                  </p:cond>
                </p:stCondLst>
                <p:endSync evt="end" delay="0">
                  <p:rtn val="all"/>
                </p:endSync>
                <p:childTnLst>
                  <p:par>
                    <p:cTn id="31" fill="hold">
                      <p:stCondLst>
                        <p:cond delay="0"/>
                      </p:stCondLst>
                      <p:childTnLst>
                        <p:par>
                          <p:cTn id="32" fill="hold">
                            <p:stCondLst>
                              <p:cond delay="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18">
                                            <p:txEl>
                                              <p:pRg st="0" end="0"/>
                                            </p:txEl>
                                          </p:spTgt>
                                        </p:tgtEl>
                                        <p:attrNameLst>
                                          <p:attrName>style.visibility</p:attrName>
                                        </p:attrNameLst>
                                      </p:cBhvr>
                                      <p:to>
                                        <p:strVal val="visible"/>
                                      </p:to>
                                    </p:set>
                                    <p:anim calcmode="lin" valueType="num">
                                      <p:cBhvr>
                                        <p:cTn id="35" dur="250" fill="hold"/>
                                        <p:tgtEl>
                                          <p:spTgt spid="1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6" dur="250" fill="hold"/>
                                        <p:tgtEl>
                                          <p:spTgt spid="18">
                                            <p:txEl>
                                              <p:pRg st="0" end="0"/>
                                            </p:txEl>
                                          </p:spTgt>
                                        </p:tgtEl>
                                        <p:attrNameLst>
                                          <p:attrName>ppt_y</p:attrName>
                                        </p:attrNameLst>
                                      </p:cBhvr>
                                      <p:tavLst>
                                        <p:tav tm="0">
                                          <p:val>
                                            <p:strVal val="#ppt_y"/>
                                          </p:val>
                                        </p:tav>
                                        <p:tav tm="100000">
                                          <p:val>
                                            <p:strVal val="#ppt_y"/>
                                          </p:val>
                                        </p:tav>
                                      </p:tavLst>
                                    </p:anim>
                                    <p:anim calcmode="lin" valueType="num">
                                      <p:cBhvr>
                                        <p:cTn id="37" dur="250" fill="hold"/>
                                        <p:tgtEl>
                                          <p:spTgt spid="1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8" dur="250" fill="hold"/>
                                        <p:tgtEl>
                                          <p:spTgt spid="1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9" dur="250" tmFilter="0,0; .5, 1; 1, 1"/>
                                        <p:tgtEl>
                                          <p:spTgt spid="18">
                                            <p:txEl>
                                              <p:pRg st="0" end="0"/>
                                            </p:txEl>
                                          </p:spTgt>
                                        </p:tgtEl>
                                      </p:cBhvr>
                                    </p:animEffect>
                                  </p:childTnLst>
                                </p:cTn>
                              </p:par>
                            </p:childTnLst>
                          </p:cTn>
                        </p:par>
                        <p:par>
                          <p:cTn id="40" fill="hold">
                            <p:stCondLst>
                              <p:cond delay="675"/>
                            </p:stCondLst>
                            <p:childTnLst>
                              <p:par>
                                <p:cTn id="41" presetID="41" presetClass="entr" presetSubtype="0" fill="hold" grpId="0" nodeType="afterEffect">
                                  <p:stCondLst>
                                    <p:cond delay="0"/>
                                  </p:stCondLst>
                                  <p:iterate type="lt">
                                    <p:tmPct val="10000"/>
                                  </p:iterate>
                                  <p:childTnLst>
                                    <p:set>
                                      <p:cBhvr>
                                        <p:cTn id="42" dur="1" fill="hold">
                                          <p:stCondLst>
                                            <p:cond delay="0"/>
                                          </p:stCondLst>
                                        </p:cTn>
                                        <p:tgtEl>
                                          <p:spTgt spid="18">
                                            <p:txEl>
                                              <p:pRg st="1" end="1"/>
                                            </p:txEl>
                                          </p:spTgt>
                                        </p:tgtEl>
                                        <p:attrNameLst>
                                          <p:attrName>style.visibility</p:attrName>
                                        </p:attrNameLst>
                                      </p:cBhvr>
                                      <p:to>
                                        <p:strVal val="visible"/>
                                      </p:to>
                                    </p:set>
                                    <p:anim calcmode="lin" valueType="num">
                                      <p:cBhvr>
                                        <p:cTn id="43" dur="250" fill="hold"/>
                                        <p:tgtEl>
                                          <p:spTgt spid="18">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50" fill="hold"/>
                                        <p:tgtEl>
                                          <p:spTgt spid="18">
                                            <p:txEl>
                                              <p:pRg st="1" end="1"/>
                                            </p:txEl>
                                          </p:spTgt>
                                        </p:tgtEl>
                                        <p:attrNameLst>
                                          <p:attrName>ppt_y</p:attrName>
                                        </p:attrNameLst>
                                      </p:cBhvr>
                                      <p:tavLst>
                                        <p:tav tm="0">
                                          <p:val>
                                            <p:strVal val="#ppt_y"/>
                                          </p:val>
                                        </p:tav>
                                        <p:tav tm="100000">
                                          <p:val>
                                            <p:strVal val="#ppt_y"/>
                                          </p:val>
                                        </p:tav>
                                      </p:tavLst>
                                    </p:anim>
                                    <p:anim calcmode="lin" valueType="num">
                                      <p:cBhvr>
                                        <p:cTn id="45" dur="250" fill="hold"/>
                                        <p:tgtEl>
                                          <p:spTgt spid="18">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50" fill="hold"/>
                                        <p:tgtEl>
                                          <p:spTgt spid="18">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50" tmFilter="0,0; .5, 1; 1, 1"/>
                                        <p:tgtEl>
                                          <p:spTgt spid="18">
                                            <p:txEl>
                                              <p:pRg st="1" end="1"/>
                                            </p:txEl>
                                          </p:spTgt>
                                        </p:tgtEl>
                                      </p:cBhvr>
                                    </p:animEffect>
                                  </p:childTnLst>
                                </p:cTn>
                              </p:par>
                            </p:childTnLst>
                          </p:cTn>
                        </p:par>
                      </p:childTnLst>
                    </p:cTn>
                  </p:par>
                </p:childTnLst>
              </p:cTn>
              <p:nextCondLst>
                <p:cond evt="onClick" delay="0">
                  <p:tgtEl>
                    <p:spTgt spid="14"/>
                  </p:tgtEl>
                </p:cond>
              </p:nextCondLst>
            </p:seq>
            <p:seq concurrent="1" nextAc="seek">
              <p:cTn id="48" restart="whenNotActive" fill="hold" evtFilter="cancelBubble" nodeType="interactiveSeq">
                <p:stCondLst>
                  <p:cond evt="onClick" delay="0">
                    <p:tgtEl>
                      <p:spTgt spid="15"/>
                    </p:tgtEl>
                  </p:cond>
                </p:stCondLst>
                <p:endSync evt="end" delay="0">
                  <p:rtn val="all"/>
                </p:endSync>
                <p:childTnLst>
                  <p:par>
                    <p:cTn id="49" fill="hold">
                      <p:stCondLst>
                        <p:cond delay="0"/>
                      </p:stCondLst>
                      <p:childTnLst>
                        <p:par>
                          <p:cTn id="50" fill="hold">
                            <p:stCondLst>
                              <p:cond delay="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0">
                                            <p:txEl>
                                              <p:pRg st="0" end="0"/>
                                            </p:txEl>
                                          </p:spTgt>
                                        </p:tgtEl>
                                        <p:attrNameLst>
                                          <p:attrName>style.visibility</p:attrName>
                                        </p:attrNameLst>
                                      </p:cBhvr>
                                      <p:to>
                                        <p:strVal val="visible"/>
                                      </p:to>
                                    </p:set>
                                    <p:anim calcmode="lin" valueType="num">
                                      <p:cBhvr>
                                        <p:cTn id="53" dur="250" fill="hold"/>
                                        <p:tgtEl>
                                          <p:spTgt spid="2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54" dur="250" fill="hold"/>
                                        <p:tgtEl>
                                          <p:spTgt spid="20">
                                            <p:txEl>
                                              <p:pRg st="0" end="0"/>
                                            </p:txEl>
                                          </p:spTgt>
                                        </p:tgtEl>
                                        <p:attrNameLst>
                                          <p:attrName>ppt_y</p:attrName>
                                        </p:attrNameLst>
                                      </p:cBhvr>
                                      <p:tavLst>
                                        <p:tav tm="0">
                                          <p:val>
                                            <p:strVal val="#ppt_y"/>
                                          </p:val>
                                        </p:tav>
                                        <p:tav tm="100000">
                                          <p:val>
                                            <p:strVal val="#ppt_y"/>
                                          </p:val>
                                        </p:tav>
                                      </p:tavLst>
                                    </p:anim>
                                    <p:anim calcmode="lin" valueType="num">
                                      <p:cBhvr>
                                        <p:cTn id="55" dur="250" fill="hold"/>
                                        <p:tgtEl>
                                          <p:spTgt spid="2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6" dur="250" fill="hold"/>
                                        <p:tgtEl>
                                          <p:spTgt spid="2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7" dur="250" tmFilter="0,0; .5, 1; 1, 1"/>
                                        <p:tgtEl>
                                          <p:spTgt spid="20">
                                            <p:txEl>
                                              <p:pRg st="0" end="0"/>
                                            </p:txEl>
                                          </p:spTgt>
                                        </p:tgtEl>
                                      </p:cBhvr>
                                    </p:animEffect>
                                  </p:childTnLst>
                                </p:cTn>
                              </p:par>
                            </p:childTnLst>
                          </p:cTn>
                        </p:par>
                        <p:par>
                          <p:cTn id="58" fill="hold">
                            <p:stCondLst>
                              <p:cond delay="325"/>
                            </p:stCondLst>
                            <p:childTnLst>
                              <p:par>
                                <p:cTn id="59" presetID="41" presetClass="entr" presetSubtype="0" fill="hold" grpId="0" nodeType="afterEffect">
                                  <p:stCondLst>
                                    <p:cond delay="0"/>
                                  </p:stCondLst>
                                  <p:iterate type="lt">
                                    <p:tmPct val="10000"/>
                                  </p:iterate>
                                  <p:childTnLst>
                                    <p:set>
                                      <p:cBhvr>
                                        <p:cTn id="60" dur="1" fill="hold">
                                          <p:stCondLst>
                                            <p:cond delay="0"/>
                                          </p:stCondLst>
                                        </p:cTn>
                                        <p:tgtEl>
                                          <p:spTgt spid="20">
                                            <p:txEl>
                                              <p:pRg st="1" end="1"/>
                                            </p:txEl>
                                          </p:spTgt>
                                        </p:tgtEl>
                                        <p:attrNameLst>
                                          <p:attrName>style.visibility</p:attrName>
                                        </p:attrNameLst>
                                      </p:cBhvr>
                                      <p:to>
                                        <p:strVal val="visible"/>
                                      </p:to>
                                    </p:set>
                                    <p:anim calcmode="lin" valueType="num">
                                      <p:cBhvr>
                                        <p:cTn id="61" dur="250" fill="hold"/>
                                        <p:tgtEl>
                                          <p:spTgt spid="20">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50" fill="hold"/>
                                        <p:tgtEl>
                                          <p:spTgt spid="20">
                                            <p:txEl>
                                              <p:pRg st="1" end="1"/>
                                            </p:txEl>
                                          </p:spTgt>
                                        </p:tgtEl>
                                        <p:attrNameLst>
                                          <p:attrName>ppt_y</p:attrName>
                                        </p:attrNameLst>
                                      </p:cBhvr>
                                      <p:tavLst>
                                        <p:tav tm="0">
                                          <p:val>
                                            <p:strVal val="#ppt_y"/>
                                          </p:val>
                                        </p:tav>
                                        <p:tav tm="100000">
                                          <p:val>
                                            <p:strVal val="#ppt_y"/>
                                          </p:val>
                                        </p:tav>
                                      </p:tavLst>
                                    </p:anim>
                                    <p:anim calcmode="lin" valueType="num">
                                      <p:cBhvr>
                                        <p:cTn id="63" dur="250" fill="hold"/>
                                        <p:tgtEl>
                                          <p:spTgt spid="20">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50" fill="hold"/>
                                        <p:tgtEl>
                                          <p:spTgt spid="20">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50" tmFilter="0,0; .5, 1; 1, 1"/>
                                        <p:tgtEl>
                                          <p:spTgt spid="20">
                                            <p:txEl>
                                              <p:pRg st="1" end="1"/>
                                            </p:txEl>
                                          </p:spTgt>
                                        </p:tgtEl>
                                      </p:cBhvr>
                                    </p:animEffect>
                                  </p:childTnLst>
                                </p:cTn>
                              </p:par>
                            </p:childTnLst>
                          </p:cTn>
                        </p:par>
                        <p:par>
                          <p:cTn id="66" fill="hold">
                            <p:stCondLst>
                              <p:cond delay="1500"/>
                            </p:stCondLst>
                            <p:childTnLst>
                              <p:par>
                                <p:cTn id="67" presetID="41" presetClass="entr" presetSubtype="0" fill="hold" grpId="0" nodeType="afterEffect">
                                  <p:stCondLst>
                                    <p:cond delay="0"/>
                                  </p:stCondLst>
                                  <p:iterate type="lt">
                                    <p:tmPct val="10000"/>
                                  </p:iterate>
                                  <p:childTnLst>
                                    <p:set>
                                      <p:cBhvr>
                                        <p:cTn id="68" dur="1" fill="hold">
                                          <p:stCondLst>
                                            <p:cond delay="0"/>
                                          </p:stCondLst>
                                        </p:cTn>
                                        <p:tgtEl>
                                          <p:spTgt spid="20">
                                            <p:txEl>
                                              <p:pRg st="2" end="2"/>
                                            </p:txEl>
                                          </p:spTgt>
                                        </p:tgtEl>
                                        <p:attrNameLst>
                                          <p:attrName>style.visibility</p:attrName>
                                        </p:attrNameLst>
                                      </p:cBhvr>
                                      <p:to>
                                        <p:strVal val="visible"/>
                                      </p:to>
                                    </p:set>
                                    <p:anim calcmode="lin" valueType="num">
                                      <p:cBhvr>
                                        <p:cTn id="69" dur="250" fill="hold"/>
                                        <p:tgtEl>
                                          <p:spTgt spid="20">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70" dur="250" fill="hold"/>
                                        <p:tgtEl>
                                          <p:spTgt spid="20">
                                            <p:txEl>
                                              <p:pRg st="2" end="2"/>
                                            </p:txEl>
                                          </p:spTgt>
                                        </p:tgtEl>
                                        <p:attrNameLst>
                                          <p:attrName>ppt_y</p:attrName>
                                        </p:attrNameLst>
                                      </p:cBhvr>
                                      <p:tavLst>
                                        <p:tav tm="0">
                                          <p:val>
                                            <p:strVal val="#ppt_y"/>
                                          </p:val>
                                        </p:tav>
                                        <p:tav tm="100000">
                                          <p:val>
                                            <p:strVal val="#ppt_y"/>
                                          </p:val>
                                        </p:tav>
                                      </p:tavLst>
                                    </p:anim>
                                    <p:anim calcmode="lin" valueType="num">
                                      <p:cBhvr>
                                        <p:cTn id="71" dur="250" fill="hold"/>
                                        <p:tgtEl>
                                          <p:spTgt spid="20">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2" dur="250" fill="hold"/>
                                        <p:tgtEl>
                                          <p:spTgt spid="20">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3" dur="250" tmFilter="0,0; .5, 1; 1, 1"/>
                                        <p:tgtEl>
                                          <p:spTgt spid="20">
                                            <p:txEl>
                                              <p:pRg st="2" end="2"/>
                                            </p:txEl>
                                          </p:spTgt>
                                        </p:tgtEl>
                                      </p:cBhvr>
                                    </p:animEffect>
                                  </p:childTnLst>
                                </p:cTn>
                              </p:par>
                            </p:childTnLst>
                          </p:cTn>
                        </p:par>
                      </p:childTnLst>
                    </p:cTn>
                  </p:par>
                </p:childTnLst>
              </p:cTn>
              <p:nextCondLst>
                <p:cond evt="onClick" delay="0">
                  <p:tgtEl>
                    <p:spTgt spid="15"/>
                  </p:tgtEl>
                </p:cond>
              </p:nextCondLst>
            </p:seq>
          </p:childTnLst>
        </p:cTn>
      </p:par>
    </p:tnLst>
    <p:bldLst>
      <p:bldP spid="10" grpId="0" build="p"/>
      <p:bldP spid="17" grpId="0" uiExpand="1" build="p"/>
      <p:bldP spid="18" grpId="0" uiExpand="1" build="p"/>
      <p:bldP spid="20"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环境及架构</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346383" cy="984885"/>
          </a:xfrm>
          <a:prstGeom prst="rect">
            <a:avLst/>
          </a:prstGeom>
          <a:noFill/>
        </p:spPr>
        <p:txBody>
          <a:bodyPr wrap="square" rtlCol="0">
            <a:spAutoFit/>
          </a:bodyPr>
          <a:lstStyle/>
          <a:p>
            <a:pPr>
              <a:spcBef>
                <a:spcPts val="600"/>
              </a:spcBef>
            </a:pPr>
            <a:r>
              <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IDE</a:t>
            </a: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语言</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界面库</a:t>
            </a:r>
            <a:endPar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59487" y="188265"/>
            <a:ext cx="7073824"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effectLst>
                  <a:outerShdw blurRad="38100" dist="38100" dir="2700000" algn="tl">
                    <a:srgbClr val="000000">
                      <a:alpha val="43137"/>
                    </a:srgbClr>
                  </a:outerShdw>
                </a:effectLst>
                <a:latin typeface="Berlin Sans FB Demi" panose="020E0802020502020306" pitchFamily="34" charset="0"/>
                <a:ea typeface="Segoe UI Black" panose="020B0A02040204020203" pitchFamily="34" charset="0"/>
                <a:cs typeface="Segoe UI Black" panose="020B0A02040204020203" pitchFamily="34" charset="0"/>
              </a:rPr>
              <a:t>Visual Studio 2013 Community</a:t>
            </a:r>
            <a:endParaRPr lang="zh-CN" altLang="en-US" sz="2800" b="1" dirty="0">
              <a:solidFill>
                <a:srgbClr val="DDDDDD"/>
              </a:solidFill>
              <a:effectLst>
                <a:outerShdw blurRad="38100" dist="38100" dir="2700000" algn="tl">
                  <a:srgbClr val="000000">
                    <a:alpha val="43137"/>
                  </a:srgbClr>
                </a:outerShdw>
              </a:effectLst>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3" name="文本框 2"/>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为什么不人工进行语法检查？</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20" name="文本框 19"/>
          <p:cNvSpPr txBox="1"/>
          <p:nvPr/>
        </p:nvSpPr>
        <p:spPr>
          <a:xfrm>
            <a:off x="378033" y="1860586"/>
            <a:ext cx="6214152" cy="3570208"/>
          </a:xfrm>
          <a:prstGeom prst="rect">
            <a:avLst/>
          </a:prstGeom>
          <a:noFill/>
        </p:spPr>
        <p:txBody>
          <a:bodyPr wrap="square" rtlCol="0">
            <a:spAutoFit/>
          </a:bodyPr>
          <a:lstStyle/>
          <a:p>
            <a:pPr>
              <a:spcBef>
                <a:spcPts val="600"/>
              </a:spcBef>
            </a:pP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Aoccdrnig</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to a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rscheearch</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at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Cmabrigde</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Uinervtisy</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t>
            </a:r>
            <a:r>
              <a:rPr lang="en-US" altLang="zh-CN" sz="2400" b="1" dirty="0" smtClean="0">
                <a:solidFill>
                  <a:srgbClr val="FFCC00"/>
                </a:solidFill>
                <a:effectLst>
                  <a:outerShdw blurRad="38100" dist="38100" dir="2700000" algn="tl">
                    <a:srgbClr val="000000">
                      <a:alpha val="43137"/>
                    </a:srgbClr>
                  </a:outerShdw>
                </a:effectLst>
                <a:ea typeface="方正等线" panose="03000509000000000000" pitchFamily="65" charset="-122"/>
              </a:rPr>
              <a:t>it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deosn't</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mttaer</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in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waht</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oredr</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the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ltteers</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in a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wrod</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are, the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olny</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iprmoetnt</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tihng</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is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taht</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the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frist</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and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lsat</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ltteer</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be at the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rghit</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pclae</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t>
            </a:r>
            <a:endParaRPr lang="en-US" altLang="zh-CN" sz="2400" b="1" dirty="0" smtClean="0">
              <a:solidFill>
                <a:srgbClr val="FFCC00"/>
              </a:solidFill>
              <a:effectLst>
                <a:outerShdw blurRad="38100" dist="38100" dir="2700000" algn="tl">
                  <a:srgbClr val="000000">
                    <a:alpha val="43137"/>
                  </a:srgbClr>
                </a:outerShdw>
              </a:effectLst>
              <a:ea typeface="方正等线" panose="03000509000000000000" pitchFamily="65" charset="-122"/>
            </a:endParaRPr>
          </a:p>
          <a:p>
            <a:pPr>
              <a:spcBef>
                <a:spcPts val="600"/>
              </a:spcBef>
            </a:pPr>
            <a:r>
              <a:rPr lang="en-US" altLang="zh-CN" sz="2400" b="1" dirty="0" smtClean="0">
                <a:solidFill>
                  <a:srgbClr val="FFCC00"/>
                </a:solidFill>
                <a:effectLst>
                  <a:outerShdw blurRad="38100" dist="38100" dir="2700000" algn="tl">
                    <a:srgbClr val="000000">
                      <a:alpha val="43137"/>
                    </a:srgbClr>
                  </a:outerShdw>
                </a:effectLst>
                <a:ea typeface="方正等线" panose="03000509000000000000" pitchFamily="65" charset="-122"/>
              </a:rPr>
              <a:t>The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rset</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can be a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toatl</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mses</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and you can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sitll</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raed</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it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wouthit</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porbelm</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t>
            </a:r>
            <a:endParaRPr lang="en-US" altLang="zh-CN" sz="2400" b="1" dirty="0" smtClean="0">
              <a:solidFill>
                <a:srgbClr val="FFCC00"/>
              </a:solidFill>
              <a:effectLst>
                <a:outerShdw blurRad="38100" dist="38100" dir="2700000" algn="tl">
                  <a:srgbClr val="000000">
                    <a:alpha val="43137"/>
                  </a:srgbClr>
                </a:outerShdw>
              </a:effectLst>
              <a:ea typeface="方正等线" panose="03000509000000000000" pitchFamily="65" charset="-122"/>
            </a:endParaRPr>
          </a:p>
          <a:p>
            <a:pPr>
              <a:spcBef>
                <a:spcPts val="600"/>
              </a:spcBef>
            </a:pPr>
            <a:r>
              <a:rPr lang="en-US" altLang="zh-CN" sz="2400" b="1" dirty="0" err="1" smtClean="0">
                <a:solidFill>
                  <a:srgbClr val="FFCC00"/>
                </a:solidFill>
                <a:effectLst>
                  <a:outerShdw blurRad="38100" dist="38100" dir="2700000" algn="tl">
                    <a:srgbClr val="000000">
                      <a:alpha val="43137"/>
                    </a:srgbClr>
                  </a:outerShdw>
                </a:effectLst>
                <a:ea typeface="方正等线" panose="03000509000000000000" pitchFamily="65" charset="-122"/>
              </a:rPr>
              <a:t>Tihs</a:t>
            </a:r>
            <a:r>
              <a:rPr lang="en-US" altLang="zh-CN" sz="2400" b="1" dirty="0" smtClean="0">
                <a:solidFill>
                  <a:srgbClr val="FFCC00"/>
                </a:solidFill>
                <a:effectLst>
                  <a:outerShdw blurRad="38100" dist="38100" dir="2700000" algn="tl">
                    <a:srgbClr val="000000">
                      <a:alpha val="43137"/>
                    </a:srgbClr>
                  </a:outerShdw>
                </a:effectLst>
                <a:ea typeface="方正等线" panose="03000509000000000000" pitchFamily="65" charset="-122"/>
              </a:rPr>
              <a:t> </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is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bcuseae</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the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huamn</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mnid</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deos</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not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raed</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ervey</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lteter</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by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istlef</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t>
            </a:r>
            <a:r>
              <a:rPr lang="en-US" altLang="zh-CN" sz="2400" b="1" dirty="0" smtClean="0">
                <a:solidFill>
                  <a:srgbClr val="FFCC00"/>
                </a:solidFill>
                <a:effectLst>
                  <a:outerShdw blurRad="38100" dist="38100" dir="2700000" algn="tl">
                    <a:srgbClr val="000000">
                      <a:alpha val="43137"/>
                    </a:srgbClr>
                  </a:outerShdw>
                </a:effectLst>
                <a:ea typeface="方正等线" panose="03000509000000000000" pitchFamily="65" charset="-122"/>
              </a:rPr>
              <a:t>but </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the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wrod</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 as a </a:t>
            </a:r>
            <a:r>
              <a:rPr lang="en-US" altLang="zh-CN" sz="2400" b="1" dirty="0" err="1">
                <a:solidFill>
                  <a:srgbClr val="FFCC00"/>
                </a:solidFill>
                <a:effectLst>
                  <a:outerShdw blurRad="38100" dist="38100" dir="2700000" algn="tl">
                    <a:srgbClr val="000000">
                      <a:alpha val="43137"/>
                    </a:srgbClr>
                  </a:outerShdw>
                </a:effectLst>
                <a:ea typeface="方正等线" panose="03000509000000000000" pitchFamily="65" charset="-122"/>
              </a:rPr>
              <a:t>wlohe</a:t>
            </a:r>
            <a:r>
              <a:rPr lang="en-US" altLang="zh-CN" sz="2400" b="1" dirty="0">
                <a:solidFill>
                  <a:srgbClr val="FFCC00"/>
                </a:solidFill>
                <a:effectLst>
                  <a:outerShdw blurRad="38100" dist="38100" dir="2700000" algn="tl">
                    <a:srgbClr val="000000">
                      <a:alpha val="43137"/>
                    </a:srgbClr>
                  </a:outerShdw>
                </a:effectLst>
                <a:ea typeface="方正等线" panose="03000509000000000000" pitchFamily="65" charset="-122"/>
              </a:rPr>
              <a:t>.</a:t>
            </a:r>
            <a:endParaRPr lang="en-US" altLang="zh-CN" dirty="0" smtClean="0">
              <a:solidFill>
                <a:srgbClr val="FFCC00"/>
              </a:solidFill>
              <a:effectLst>
                <a:outerShdw blurRad="38100" dist="38100" dir="2700000" algn="tl">
                  <a:srgbClr val="000000">
                    <a:alpha val="43137"/>
                  </a:srgbClr>
                </a:outerShdw>
              </a:effectLst>
              <a:ea typeface="方正等线" panose="03000509000000000000" pitchFamily="65" charset="-122"/>
            </a:endParaRPr>
          </a:p>
        </p:txBody>
      </p:sp>
    </p:spTree>
    <p:extLst>
      <p:ext uri="{BB962C8B-B14F-4D97-AF65-F5344CB8AC3E}">
        <p14:creationId xmlns:p14="http://schemas.microsoft.com/office/powerpoint/2010/main" val="9169724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p:cTn id="7" dur="250" fill="hold"/>
                                        <p:tgtEl>
                                          <p:spTgt spid="2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50" fill="hold"/>
                                        <p:tgtEl>
                                          <p:spTgt spid="20">
                                            <p:txEl>
                                              <p:pRg st="0" end="0"/>
                                            </p:txEl>
                                          </p:spTgt>
                                        </p:tgtEl>
                                        <p:attrNameLst>
                                          <p:attrName>ppt_y</p:attrName>
                                        </p:attrNameLst>
                                      </p:cBhvr>
                                      <p:tavLst>
                                        <p:tav tm="0">
                                          <p:val>
                                            <p:strVal val="#ppt_y"/>
                                          </p:val>
                                        </p:tav>
                                        <p:tav tm="100000">
                                          <p:val>
                                            <p:strVal val="#ppt_y"/>
                                          </p:val>
                                        </p:tav>
                                      </p:tavLst>
                                    </p:anim>
                                    <p:anim calcmode="lin" valueType="num">
                                      <p:cBhvr>
                                        <p:cTn id="9" dur="250" fill="hold"/>
                                        <p:tgtEl>
                                          <p:spTgt spid="2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50" fill="hold"/>
                                        <p:tgtEl>
                                          <p:spTgt spid="2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50" tmFilter="0,0; .5, 1; 1, 1"/>
                                        <p:tgtEl>
                                          <p:spTgt spid="20">
                                            <p:txEl>
                                              <p:pRg st="0" end="0"/>
                                            </p:txEl>
                                          </p:spTgt>
                                        </p:tgtEl>
                                      </p:cBhvr>
                                    </p:animEffect>
                                  </p:childTnLst>
                                </p:cTn>
                              </p:par>
                            </p:childTnLst>
                          </p:cTn>
                        </p:par>
                        <p:par>
                          <p:cTn id="12" fill="hold">
                            <p:stCondLst>
                              <p:cond delay="415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20">
                                            <p:txEl>
                                              <p:pRg st="1" end="1"/>
                                            </p:txEl>
                                          </p:spTgt>
                                        </p:tgtEl>
                                        <p:attrNameLst>
                                          <p:attrName>style.visibility</p:attrName>
                                        </p:attrNameLst>
                                      </p:cBhvr>
                                      <p:to>
                                        <p:strVal val="visible"/>
                                      </p:to>
                                    </p:set>
                                    <p:anim calcmode="lin" valueType="num">
                                      <p:cBhvr>
                                        <p:cTn id="15" dur="250" fill="hold"/>
                                        <p:tgtEl>
                                          <p:spTgt spid="20">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6" dur="250" fill="hold"/>
                                        <p:tgtEl>
                                          <p:spTgt spid="20">
                                            <p:txEl>
                                              <p:pRg st="1" end="1"/>
                                            </p:txEl>
                                          </p:spTgt>
                                        </p:tgtEl>
                                        <p:attrNameLst>
                                          <p:attrName>ppt_y</p:attrName>
                                        </p:attrNameLst>
                                      </p:cBhvr>
                                      <p:tavLst>
                                        <p:tav tm="0">
                                          <p:val>
                                            <p:strVal val="#ppt_y"/>
                                          </p:val>
                                        </p:tav>
                                        <p:tav tm="100000">
                                          <p:val>
                                            <p:strVal val="#ppt_y"/>
                                          </p:val>
                                        </p:tav>
                                      </p:tavLst>
                                    </p:anim>
                                    <p:anim calcmode="lin" valueType="num">
                                      <p:cBhvr>
                                        <p:cTn id="17" dur="250" fill="hold"/>
                                        <p:tgtEl>
                                          <p:spTgt spid="20">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8" dur="250" fill="hold"/>
                                        <p:tgtEl>
                                          <p:spTgt spid="20">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9" dur="250" tmFilter="0,0; .5, 1; 1, 1"/>
                                        <p:tgtEl>
                                          <p:spTgt spid="20">
                                            <p:txEl>
                                              <p:pRg st="1" end="1"/>
                                            </p:txEl>
                                          </p:spTgt>
                                        </p:tgtEl>
                                      </p:cBhvr>
                                    </p:animEffect>
                                  </p:childTnLst>
                                </p:cTn>
                              </p:par>
                            </p:childTnLst>
                          </p:cTn>
                        </p:par>
                        <p:par>
                          <p:cTn id="20" fill="hold">
                            <p:stCondLst>
                              <p:cond delay="58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20">
                                            <p:txEl>
                                              <p:pRg st="2" end="2"/>
                                            </p:txEl>
                                          </p:spTgt>
                                        </p:tgtEl>
                                        <p:attrNameLst>
                                          <p:attrName>style.visibility</p:attrName>
                                        </p:attrNameLst>
                                      </p:cBhvr>
                                      <p:to>
                                        <p:strVal val="visible"/>
                                      </p:to>
                                    </p:set>
                                    <p:anim calcmode="lin" valueType="num">
                                      <p:cBhvr>
                                        <p:cTn id="23" dur="250" fill="hold"/>
                                        <p:tgtEl>
                                          <p:spTgt spid="20">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250" fill="hold"/>
                                        <p:tgtEl>
                                          <p:spTgt spid="20">
                                            <p:txEl>
                                              <p:pRg st="2" end="2"/>
                                            </p:txEl>
                                          </p:spTgt>
                                        </p:tgtEl>
                                        <p:attrNameLst>
                                          <p:attrName>ppt_y</p:attrName>
                                        </p:attrNameLst>
                                      </p:cBhvr>
                                      <p:tavLst>
                                        <p:tav tm="0">
                                          <p:val>
                                            <p:strVal val="#ppt_y"/>
                                          </p:val>
                                        </p:tav>
                                        <p:tav tm="100000">
                                          <p:val>
                                            <p:strVal val="#ppt_y"/>
                                          </p:val>
                                        </p:tav>
                                      </p:tavLst>
                                    </p:anim>
                                    <p:anim calcmode="lin" valueType="num">
                                      <p:cBhvr>
                                        <p:cTn id="25" dur="250" fill="hold"/>
                                        <p:tgtEl>
                                          <p:spTgt spid="20">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250" fill="hold"/>
                                        <p:tgtEl>
                                          <p:spTgt spid="20">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250" tmFilter="0,0; .5, 1; 1, 1"/>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4039" y="188265"/>
            <a:ext cx="1899043" cy="400110"/>
          </a:xfrm>
          <a:prstGeom prst="rect">
            <a:avLst/>
          </a:prstGeom>
          <a:noFill/>
        </p:spPr>
        <p:txBody>
          <a:bodyPr wrap="square" rtlCol="0">
            <a:spAutoFit/>
          </a:bodyPr>
          <a:lstStyle/>
          <a:p>
            <a:r>
              <a:rPr lang="zh-CN" altLang="en-US" sz="2000" dirty="0" smtClean="0">
                <a:solidFill>
                  <a:srgbClr val="DDDDDD"/>
                </a:solidFill>
                <a:latin typeface="汉仪菱心体简" panose="02010609000101010101" pitchFamily="49" charset="-122"/>
                <a:ea typeface="汉仪菱心体简" panose="02010609000101010101" pitchFamily="49" charset="-122"/>
              </a:rPr>
              <a:t>环境及架构</a:t>
            </a:r>
            <a:endParaRPr lang="zh-CN" altLang="en-US" sz="2000" dirty="0">
              <a:solidFill>
                <a:srgbClr val="DDDDDD"/>
              </a:solidFill>
              <a:latin typeface="汉仪菱心体简" panose="02010609000101010101" pitchFamily="49" charset="-122"/>
              <a:ea typeface="汉仪菱心体简" panose="02010609000101010101" pitchFamily="49" charset="-122"/>
            </a:endParaRPr>
          </a:p>
        </p:txBody>
      </p:sp>
      <p:cxnSp>
        <p:nvCxnSpPr>
          <p:cNvPr id="4" name="直接连接符 3"/>
          <p:cNvCxnSpPr/>
          <p:nvPr/>
        </p:nvCxnSpPr>
        <p:spPr>
          <a:xfrm>
            <a:off x="7074040" y="588375"/>
            <a:ext cx="1837254" cy="9831"/>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95099" y="816677"/>
            <a:ext cx="1346383" cy="984885"/>
          </a:xfrm>
          <a:prstGeom prst="rect">
            <a:avLst/>
          </a:prstGeom>
          <a:noFill/>
        </p:spPr>
        <p:txBody>
          <a:bodyPr wrap="square" rtlCol="0">
            <a:spAutoFit/>
          </a:bodyPr>
          <a:lstStyle/>
          <a:p>
            <a:pPr>
              <a:spcBef>
                <a:spcPts val="600"/>
              </a:spcBef>
            </a:pPr>
            <a:r>
              <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IDE</a:t>
            </a:r>
          </a:p>
          <a:p>
            <a:pPr>
              <a:spcBef>
                <a:spcPts val="600"/>
              </a:spcBef>
            </a:pPr>
            <a:r>
              <a:rPr lang="zh-CN" altLang="en-US"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语言</a:t>
            </a:r>
            <a:endParaRPr lang="en-US" altLang="zh-CN" sz="1600" dirty="0" smtClean="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a:p>
            <a:pPr>
              <a:spcBef>
                <a:spcPts val="600"/>
              </a:spcBef>
            </a:pPr>
            <a:r>
              <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界面库</a:t>
            </a:r>
            <a:endParaRPr lang="zh-CN" altLang="en-US" sz="1600" dirty="0">
              <a:solidFill>
                <a:srgbClr val="FFCC00"/>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8" name="圆角矩形 7"/>
          <p:cNvSpPr/>
          <p:nvPr/>
        </p:nvSpPr>
        <p:spPr>
          <a:xfrm>
            <a:off x="188457" y="188265"/>
            <a:ext cx="7044854" cy="5805593"/>
          </a:xfrm>
          <a:custGeom>
            <a:avLst/>
            <a:gdLst>
              <a:gd name="connsiteX0" fmla="*/ 0 w 6813747"/>
              <a:gd name="connsiteY0" fmla="*/ 967604 h 5805510"/>
              <a:gd name="connsiteX1" fmla="*/ 967604 w 6813747"/>
              <a:gd name="connsiteY1" fmla="*/ 0 h 5805510"/>
              <a:gd name="connsiteX2" fmla="*/ 3974686 w 6813747"/>
              <a:gd name="connsiteY2" fmla="*/ 0 h 5805510"/>
              <a:gd name="connsiteX3" fmla="*/ 3974686 w 6813747"/>
              <a:gd name="connsiteY3" fmla="*/ 0 h 5805510"/>
              <a:gd name="connsiteX4" fmla="*/ 5678123 w 6813747"/>
              <a:gd name="connsiteY4" fmla="*/ 0 h 5805510"/>
              <a:gd name="connsiteX5" fmla="*/ 5846143 w 6813747"/>
              <a:gd name="connsiteY5" fmla="*/ 0 h 5805510"/>
              <a:gd name="connsiteX6" fmla="*/ 6813747 w 6813747"/>
              <a:gd name="connsiteY6" fmla="*/ 967604 h 5805510"/>
              <a:gd name="connsiteX7" fmla="*/ 6813747 w 6813747"/>
              <a:gd name="connsiteY7" fmla="*/ 967585 h 5805510"/>
              <a:gd name="connsiteX8" fmla="*/ 7011550 w 6813747"/>
              <a:gd name="connsiteY8" fmla="*/ 823744 h 5805510"/>
              <a:gd name="connsiteX9" fmla="*/ 6813747 w 6813747"/>
              <a:gd name="connsiteY9" fmla="*/ 2418963 h 5805510"/>
              <a:gd name="connsiteX10" fmla="*/ 6813747 w 6813747"/>
              <a:gd name="connsiteY10" fmla="*/ 4837906 h 5805510"/>
              <a:gd name="connsiteX11" fmla="*/ 5846143 w 6813747"/>
              <a:gd name="connsiteY11" fmla="*/ 5805510 h 5805510"/>
              <a:gd name="connsiteX12" fmla="*/ 5678123 w 6813747"/>
              <a:gd name="connsiteY12" fmla="*/ 5805510 h 5805510"/>
              <a:gd name="connsiteX13" fmla="*/ 3974686 w 6813747"/>
              <a:gd name="connsiteY13" fmla="*/ 5805510 h 5805510"/>
              <a:gd name="connsiteX14" fmla="*/ 3974686 w 6813747"/>
              <a:gd name="connsiteY14" fmla="*/ 5805510 h 5805510"/>
              <a:gd name="connsiteX15" fmla="*/ 967604 w 6813747"/>
              <a:gd name="connsiteY15" fmla="*/ 5805510 h 5805510"/>
              <a:gd name="connsiteX16" fmla="*/ 0 w 6813747"/>
              <a:gd name="connsiteY16" fmla="*/ 4837906 h 5805510"/>
              <a:gd name="connsiteX17" fmla="*/ 0 w 6813747"/>
              <a:gd name="connsiteY17" fmla="*/ 2418963 h 5805510"/>
              <a:gd name="connsiteX18" fmla="*/ 0 w 6813747"/>
              <a:gd name="connsiteY18" fmla="*/ 967585 h 5805510"/>
              <a:gd name="connsiteX19" fmla="*/ 0 w 6813747"/>
              <a:gd name="connsiteY19" fmla="*/ 967585 h 5805510"/>
              <a:gd name="connsiteX20" fmla="*/ 0 w 6813747"/>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20097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2418963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813747 w 7011550"/>
              <a:gd name="connsiteY7" fmla="*/ 967585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7 w 7011550"/>
              <a:gd name="connsiteY6" fmla="*/ 967604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1243306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03699 w 7011550"/>
              <a:gd name="connsiteY9" fmla="*/ 921758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793650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13747 w 7011550"/>
              <a:gd name="connsiteY7" fmla="*/ 706328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793650 w 7011550"/>
              <a:gd name="connsiteY6" fmla="*/ 736492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843892 w 7011550"/>
              <a:gd name="connsiteY7" fmla="*/ 686231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4837906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05510"/>
              <a:gd name="connsiteX1" fmla="*/ 967604 w 7011550"/>
              <a:gd name="connsiteY1" fmla="*/ 0 h 5805510"/>
              <a:gd name="connsiteX2" fmla="*/ 3974686 w 7011550"/>
              <a:gd name="connsiteY2" fmla="*/ 0 h 5805510"/>
              <a:gd name="connsiteX3" fmla="*/ 3974686 w 7011550"/>
              <a:gd name="connsiteY3" fmla="*/ 0 h 5805510"/>
              <a:gd name="connsiteX4" fmla="*/ 5678123 w 7011550"/>
              <a:gd name="connsiteY4" fmla="*/ 0 h 5805510"/>
              <a:gd name="connsiteX5" fmla="*/ 6358609 w 7011550"/>
              <a:gd name="connsiteY5" fmla="*/ 1 h 5805510"/>
              <a:gd name="connsiteX6" fmla="*/ 6813746 w 7011550"/>
              <a:gd name="connsiteY6" fmla="*/ 726444 h 5805510"/>
              <a:gd name="connsiteX7" fmla="*/ 6793650 w 7011550"/>
              <a:gd name="connsiteY7" fmla="*/ 716376 h 5805510"/>
              <a:gd name="connsiteX8" fmla="*/ 7011550 w 7011550"/>
              <a:gd name="connsiteY8" fmla="*/ 823744 h 5805510"/>
              <a:gd name="connsiteX9" fmla="*/ 6813747 w 7011550"/>
              <a:gd name="connsiteY9" fmla="*/ 911710 h 5805510"/>
              <a:gd name="connsiteX10" fmla="*/ 6813747 w 7011550"/>
              <a:gd name="connsiteY10" fmla="*/ 5249889 h 5805510"/>
              <a:gd name="connsiteX11" fmla="*/ 5846143 w 7011550"/>
              <a:gd name="connsiteY11" fmla="*/ 5805510 h 5805510"/>
              <a:gd name="connsiteX12" fmla="*/ 5678123 w 7011550"/>
              <a:gd name="connsiteY12" fmla="*/ 5805510 h 5805510"/>
              <a:gd name="connsiteX13" fmla="*/ 3974686 w 7011550"/>
              <a:gd name="connsiteY13" fmla="*/ 5805510 h 5805510"/>
              <a:gd name="connsiteX14" fmla="*/ 3974686 w 7011550"/>
              <a:gd name="connsiteY14" fmla="*/ 5805510 h 5805510"/>
              <a:gd name="connsiteX15" fmla="*/ 967604 w 7011550"/>
              <a:gd name="connsiteY15" fmla="*/ 5805510 h 5805510"/>
              <a:gd name="connsiteX16" fmla="*/ 0 w 7011550"/>
              <a:gd name="connsiteY16" fmla="*/ 4837906 h 5805510"/>
              <a:gd name="connsiteX17" fmla="*/ 0 w 7011550"/>
              <a:gd name="connsiteY17" fmla="*/ 2418963 h 5805510"/>
              <a:gd name="connsiteX18" fmla="*/ 0 w 7011550"/>
              <a:gd name="connsiteY18" fmla="*/ 967585 h 5805510"/>
              <a:gd name="connsiteX19" fmla="*/ 0 w 7011550"/>
              <a:gd name="connsiteY19" fmla="*/ 967585 h 5805510"/>
              <a:gd name="connsiteX20" fmla="*/ 0 w 7011550"/>
              <a:gd name="connsiteY20" fmla="*/ 967604 h 5805510"/>
              <a:gd name="connsiteX0" fmla="*/ 0 w 7011550"/>
              <a:gd name="connsiteY0" fmla="*/ 967604 h 5815559"/>
              <a:gd name="connsiteX1" fmla="*/ 967604 w 7011550"/>
              <a:gd name="connsiteY1" fmla="*/ 0 h 5815559"/>
              <a:gd name="connsiteX2" fmla="*/ 3974686 w 7011550"/>
              <a:gd name="connsiteY2" fmla="*/ 0 h 5815559"/>
              <a:gd name="connsiteX3" fmla="*/ 3974686 w 7011550"/>
              <a:gd name="connsiteY3" fmla="*/ 0 h 5815559"/>
              <a:gd name="connsiteX4" fmla="*/ 5678123 w 7011550"/>
              <a:gd name="connsiteY4" fmla="*/ 0 h 5815559"/>
              <a:gd name="connsiteX5" fmla="*/ 6358609 w 7011550"/>
              <a:gd name="connsiteY5" fmla="*/ 1 h 5815559"/>
              <a:gd name="connsiteX6" fmla="*/ 6813746 w 7011550"/>
              <a:gd name="connsiteY6" fmla="*/ 726444 h 5815559"/>
              <a:gd name="connsiteX7" fmla="*/ 6793650 w 7011550"/>
              <a:gd name="connsiteY7" fmla="*/ 716376 h 5815559"/>
              <a:gd name="connsiteX8" fmla="*/ 7011550 w 7011550"/>
              <a:gd name="connsiteY8" fmla="*/ 823744 h 5815559"/>
              <a:gd name="connsiteX9" fmla="*/ 6813747 w 7011550"/>
              <a:gd name="connsiteY9" fmla="*/ 911710 h 5815559"/>
              <a:gd name="connsiteX10" fmla="*/ 6813747 w 7011550"/>
              <a:gd name="connsiteY10" fmla="*/ 5249889 h 5815559"/>
              <a:gd name="connsiteX11" fmla="*/ 6167690 w 7011550"/>
              <a:gd name="connsiteY11" fmla="*/ 5815559 h 5815559"/>
              <a:gd name="connsiteX12" fmla="*/ 5678123 w 7011550"/>
              <a:gd name="connsiteY12" fmla="*/ 5805510 h 5815559"/>
              <a:gd name="connsiteX13" fmla="*/ 3974686 w 7011550"/>
              <a:gd name="connsiteY13" fmla="*/ 5805510 h 5815559"/>
              <a:gd name="connsiteX14" fmla="*/ 3974686 w 7011550"/>
              <a:gd name="connsiteY14" fmla="*/ 5805510 h 5815559"/>
              <a:gd name="connsiteX15" fmla="*/ 967604 w 7011550"/>
              <a:gd name="connsiteY15" fmla="*/ 5805510 h 5815559"/>
              <a:gd name="connsiteX16" fmla="*/ 0 w 7011550"/>
              <a:gd name="connsiteY16" fmla="*/ 4837906 h 5815559"/>
              <a:gd name="connsiteX17" fmla="*/ 0 w 7011550"/>
              <a:gd name="connsiteY17" fmla="*/ 2418963 h 5815559"/>
              <a:gd name="connsiteX18" fmla="*/ 0 w 7011550"/>
              <a:gd name="connsiteY18" fmla="*/ 967585 h 5815559"/>
              <a:gd name="connsiteX19" fmla="*/ 0 w 7011550"/>
              <a:gd name="connsiteY19" fmla="*/ 967585 h 5815559"/>
              <a:gd name="connsiteX20" fmla="*/ 0 w 7011550"/>
              <a:gd name="connsiteY20" fmla="*/ 967604 h 5815559"/>
              <a:gd name="connsiteX0" fmla="*/ 0 w 7011550"/>
              <a:gd name="connsiteY0" fmla="*/ 967604 h 5805511"/>
              <a:gd name="connsiteX1" fmla="*/ 967604 w 7011550"/>
              <a:gd name="connsiteY1" fmla="*/ 0 h 5805511"/>
              <a:gd name="connsiteX2" fmla="*/ 3974686 w 7011550"/>
              <a:gd name="connsiteY2" fmla="*/ 0 h 5805511"/>
              <a:gd name="connsiteX3" fmla="*/ 3974686 w 7011550"/>
              <a:gd name="connsiteY3" fmla="*/ 0 h 5805511"/>
              <a:gd name="connsiteX4" fmla="*/ 5678123 w 7011550"/>
              <a:gd name="connsiteY4" fmla="*/ 0 h 5805511"/>
              <a:gd name="connsiteX5" fmla="*/ 6358609 w 7011550"/>
              <a:gd name="connsiteY5" fmla="*/ 1 h 5805511"/>
              <a:gd name="connsiteX6" fmla="*/ 6813746 w 7011550"/>
              <a:gd name="connsiteY6" fmla="*/ 726444 h 5805511"/>
              <a:gd name="connsiteX7" fmla="*/ 6793650 w 7011550"/>
              <a:gd name="connsiteY7" fmla="*/ 716376 h 5805511"/>
              <a:gd name="connsiteX8" fmla="*/ 7011550 w 7011550"/>
              <a:gd name="connsiteY8" fmla="*/ 823744 h 5805511"/>
              <a:gd name="connsiteX9" fmla="*/ 6813747 w 7011550"/>
              <a:gd name="connsiteY9" fmla="*/ 911710 h 5805511"/>
              <a:gd name="connsiteX10" fmla="*/ 6813747 w 7011550"/>
              <a:gd name="connsiteY10" fmla="*/ 5249889 h 5805511"/>
              <a:gd name="connsiteX11" fmla="*/ 6177738 w 7011550"/>
              <a:gd name="connsiteY11" fmla="*/ 5805511 h 5805511"/>
              <a:gd name="connsiteX12" fmla="*/ 5678123 w 7011550"/>
              <a:gd name="connsiteY12" fmla="*/ 5805510 h 5805511"/>
              <a:gd name="connsiteX13" fmla="*/ 3974686 w 7011550"/>
              <a:gd name="connsiteY13" fmla="*/ 5805510 h 5805511"/>
              <a:gd name="connsiteX14" fmla="*/ 3974686 w 7011550"/>
              <a:gd name="connsiteY14" fmla="*/ 5805510 h 5805511"/>
              <a:gd name="connsiteX15" fmla="*/ 967604 w 7011550"/>
              <a:gd name="connsiteY15" fmla="*/ 5805510 h 5805511"/>
              <a:gd name="connsiteX16" fmla="*/ 0 w 7011550"/>
              <a:gd name="connsiteY16" fmla="*/ 4837906 h 5805511"/>
              <a:gd name="connsiteX17" fmla="*/ 0 w 7011550"/>
              <a:gd name="connsiteY17" fmla="*/ 2418963 h 5805511"/>
              <a:gd name="connsiteX18" fmla="*/ 0 w 7011550"/>
              <a:gd name="connsiteY18" fmla="*/ 967585 h 5805511"/>
              <a:gd name="connsiteX19" fmla="*/ 0 w 7011550"/>
              <a:gd name="connsiteY19" fmla="*/ 967585 h 5805511"/>
              <a:gd name="connsiteX20" fmla="*/ 0 w 7011550"/>
              <a:gd name="connsiteY20" fmla="*/ 967604 h 5805511"/>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977652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967604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967604 h 5805593"/>
              <a:gd name="connsiteX0" fmla="*/ 10048 w 7021598"/>
              <a:gd name="connsiteY0" fmla="*/ 585767 h 5805593"/>
              <a:gd name="connsiteX1" fmla="*/ 977652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10048 w 7021598"/>
              <a:gd name="connsiteY0" fmla="*/ 585767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10048 w 7021598"/>
              <a:gd name="connsiteY20" fmla="*/ 585767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 name="connsiteX0" fmla="*/ 0 w 7021598"/>
              <a:gd name="connsiteY0" fmla="*/ 565671 h 5805593"/>
              <a:gd name="connsiteX1" fmla="*/ 746540 w 7021598"/>
              <a:gd name="connsiteY1" fmla="*/ 0 h 5805593"/>
              <a:gd name="connsiteX2" fmla="*/ 3984734 w 7021598"/>
              <a:gd name="connsiteY2" fmla="*/ 0 h 5805593"/>
              <a:gd name="connsiteX3" fmla="*/ 3984734 w 7021598"/>
              <a:gd name="connsiteY3" fmla="*/ 0 h 5805593"/>
              <a:gd name="connsiteX4" fmla="*/ 5688171 w 7021598"/>
              <a:gd name="connsiteY4" fmla="*/ 0 h 5805593"/>
              <a:gd name="connsiteX5" fmla="*/ 6368657 w 7021598"/>
              <a:gd name="connsiteY5" fmla="*/ 1 h 5805593"/>
              <a:gd name="connsiteX6" fmla="*/ 6823794 w 7021598"/>
              <a:gd name="connsiteY6" fmla="*/ 726444 h 5805593"/>
              <a:gd name="connsiteX7" fmla="*/ 6803698 w 7021598"/>
              <a:gd name="connsiteY7" fmla="*/ 716376 h 5805593"/>
              <a:gd name="connsiteX8" fmla="*/ 7021598 w 7021598"/>
              <a:gd name="connsiteY8" fmla="*/ 823744 h 5805593"/>
              <a:gd name="connsiteX9" fmla="*/ 6823795 w 7021598"/>
              <a:gd name="connsiteY9" fmla="*/ 911710 h 5805593"/>
              <a:gd name="connsiteX10" fmla="*/ 6823795 w 7021598"/>
              <a:gd name="connsiteY10" fmla="*/ 5249889 h 5805593"/>
              <a:gd name="connsiteX11" fmla="*/ 6187786 w 7021598"/>
              <a:gd name="connsiteY11" fmla="*/ 5805511 h 5805593"/>
              <a:gd name="connsiteX12" fmla="*/ 5688171 w 7021598"/>
              <a:gd name="connsiteY12" fmla="*/ 5805510 h 5805593"/>
              <a:gd name="connsiteX13" fmla="*/ 3984734 w 7021598"/>
              <a:gd name="connsiteY13" fmla="*/ 5805510 h 5805593"/>
              <a:gd name="connsiteX14" fmla="*/ 3984734 w 7021598"/>
              <a:gd name="connsiteY14" fmla="*/ 5805510 h 5805593"/>
              <a:gd name="connsiteX15" fmla="*/ 716395 w 7021598"/>
              <a:gd name="connsiteY15" fmla="*/ 5805510 h 5805593"/>
              <a:gd name="connsiteX16" fmla="*/ 0 w 7021598"/>
              <a:gd name="connsiteY16" fmla="*/ 5290082 h 5805593"/>
              <a:gd name="connsiteX17" fmla="*/ 10048 w 7021598"/>
              <a:gd name="connsiteY17" fmla="*/ 2418963 h 5805593"/>
              <a:gd name="connsiteX18" fmla="*/ 10048 w 7021598"/>
              <a:gd name="connsiteY18" fmla="*/ 967585 h 5805593"/>
              <a:gd name="connsiteX19" fmla="*/ 10048 w 7021598"/>
              <a:gd name="connsiteY19" fmla="*/ 967585 h 5805593"/>
              <a:gd name="connsiteX20" fmla="*/ 0 w 7021598"/>
              <a:gd name="connsiteY20" fmla="*/ 565671 h 58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21598" h="5805593">
                <a:moveTo>
                  <a:pt x="0" y="565671"/>
                </a:moveTo>
                <a:cubicBezTo>
                  <a:pt x="10048" y="41327"/>
                  <a:pt x="212147" y="0"/>
                  <a:pt x="746540" y="0"/>
                </a:cubicBezTo>
                <a:lnTo>
                  <a:pt x="3984734" y="0"/>
                </a:lnTo>
                <a:lnTo>
                  <a:pt x="3984734" y="0"/>
                </a:lnTo>
                <a:lnTo>
                  <a:pt x="5688171" y="0"/>
                </a:lnTo>
                <a:lnTo>
                  <a:pt x="6368657" y="1"/>
                </a:lnTo>
                <a:cubicBezTo>
                  <a:pt x="6903050" y="1"/>
                  <a:pt x="6823794" y="192051"/>
                  <a:pt x="6823794" y="726444"/>
                </a:cubicBezTo>
                <a:lnTo>
                  <a:pt x="6803698" y="716376"/>
                </a:lnTo>
                <a:lnTo>
                  <a:pt x="7021598" y="823744"/>
                </a:lnTo>
                <a:lnTo>
                  <a:pt x="6823795" y="911710"/>
                </a:lnTo>
                <a:cubicBezTo>
                  <a:pt x="6827144" y="2217093"/>
                  <a:pt x="6820446" y="3944506"/>
                  <a:pt x="6823795" y="5249889"/>
                </a:cubicBezTo>
                <a:cubicBezTo>
                  <a:pt x="6823795" y="5784282"/>
                  <a:pt x="6722179" y="5805511"/>
                  <a:pt x="6187786" y="5805511"/>
                </a:cubicBezTo>
                <a:lnTo>
                  <a:pt x="5688171" y="5805510"/>
                </a:lnTo>
                <a:lnTo>
                  <a:pt x="3984734" y="5805510"/>
                </a:lnTo>
                <a:lnTo>
                  <a:pt x="3984734" y="5805510"/>
                </a:lnTo>
                <a:lnTo>
                  <a:pt x="716395" y="5805510"/>
                </a:lnTo>
                <a:cubicBezTo>
                  <a:pt x="182002" y="5805510"/>
                  <a:pt x="0" y="5824475"/>
                  <a:pt x="0" y="5290082"/>
                </a:cubicBezTo>
                <a:cubicBezTo>
                  <a:pt x="3349" y="4333042"/>
                  <a:pt x="6699" y="3376003"/>
                  <a:pt x="10048" y="2418963"/>
                </a:cubicBezTo>
                <a:lnTo>
                  <a:pt x="10048" y="967585"/>
                </a:lnTo>
                <a:lnTo>
                  <a:pt x="10048" y="967585"/>
                </a:lnTo>
                <a:lnTo>
                  <a:pt x="0" y="565671"/>
                </a:lnTo>
                <a:close/>
              </a:path>
            </a:pathLst>
          </a:custGeom>
          <a:solidFill>
            <a:srgbClr val="44444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258" y="447345"/>
            <a:ext cx="5020384" cy="523220"/>
          </a:xfrm>
          <a:prstGeom prst="rect">
            <a:avLst/>
          </a:prstGeom>
          <a:noFill/>
        </p:spPr>
        <p:txBody>
          <a:bodyPr wrap="square" rtlCol="0">
            <a:spAutoFit/>
          </a:bodyPr>
          <a:lstStyle/>
          <a:p>
            <a:r>
              <a:rPr lang="en-US" altLang="zh-CN" sz="2800" b="1" dirty="0" smtClean="0">
                <a:solidFill>
                  <a:srgbClr val="DDDDDD"/>
                </a:solidFill>
                <a:effectLst>
                  <a:outerShdw blurRad="38100" dist="38100" dir="2700000" algn="tl">
                    <a:srgbClr val="000000">
                      <a:alpha val="43137"/>
                    </a:srgbClr>
                  </a:outerShdw>
                </a:effectLst>
                <a:latin typeface="Berlin Sans FB Demi" panose="020E0802020502020306" pitchFamily="34" charset="0"/>
                <a:ea typeface="Segoe UI Black" panose="020B0A02040204020203" pitchFamily="34" charset="0"/>
                <a:cs typeface="Segoe UI Black" panose="020B0A02040204020203" pitchFamily="34" charset="0"/>
              </a:rPr>
              <a:t>Visual Studio 2013 Community</a:t>
            </a:r>
            <a:endParaRPr lang="zh-CN" altLang="en-US" sz="2800" b="1" dirty="0">
              <a:solidFill>
                <a:srgbClr val="DDDDDD"/>
              </a:solidFill>
              <a:effectLst>
                <a:outerShdw blurRad="38100" dist="38100" dir="2700000" algn="tl">
                  <a:srgbClr val="000000">
                    <a:alpha val="43137"/>
                  </a:srgbClr>
                </a:outerShdw>
              </a:effectLst>
              <a:latin typeface="Berlin Sans FB Demi" panose="020E0802020502020306" pitchFamily="34" charset="0"/>
              <a:ea typeface="Gungsuh" panose="02030600000101010101" pitchFamily="18" charset="-127"/>
              <a:cs typeface="Segoe UI Black" panose="020B0A02040204020203" pitchFamily="34" charset="0"/>
            </a:endParaRPr>
          </a:p>
        </p:txBody>
      </p:sp>
      <p:sp>
        <p:nvSpPr>
          <p:cNvPr id="3" name="文本框 2"/>
          <p:cNvSpPr txBox="1"/>
          <p:nvPr/>
        </p:nvSpPr>
        <p:spPr>
          <a:xfrm>
            <a:off x="516258" y="1078286"/>
            <a:ext cx="5840999" cy="461665"/>
          </a:xfrm>
          <a:prstGeom prst="rect">
            <a:avLst/>
          </a:prstGeom>
          <a:noFill/>
        </p:spPr>
        <p:txBody>
          <a:bodyPr wrap="square" rtlCol="0">
            <a:spAutoFit/>
          </a:bodyPr>
          <a:lstStyle/>
          <a:p>
            <a:r>
              <a:rPr lang="zh-CN" altLang="en-US" sz="2400" dirty="0" smtClean="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解决方案与项目</a:t>
            </a:r>
            <a:endParaRPr lang="zh-CN" altLang="en-US" sz="2400" dirty="0">
              <a:solidFill>
                <a:srgbClr val="DDDDDD"/>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endParaRPr>
          </a:p>
        </p:txBody>
      </p:sp>
      <p:sp>
        <p:nvSpPr>
          <p:cNvPr id="10" name="文本框 9"/>
          <p:cNvSpPr txBox="1"/>
          <p:nvPr/>
        </p:nvSpPr>
        <p:spPr>
          <a:xfrm>
            <a:off x="516258" y="1666808"/>
            <a:ext cx="5840999" cy="2462213"/>
          </a:xfrm>
          <a:prstGeom prst="rect">
            <a:avLst/>
          </a:prstGeom>
          <a:noFill/>
        </p:spPr>
        <p:txBody>
          <a:bodyPr wrap="square" rtlCol="0">
            <a:spAutoFit/>
          </a:bodyPr>
          <a:lstStyle/>
          <a:p>
            <a:pPr>
              <a:spcBef>
                <a:spcPts val="600"/>
              </a:spcBef>
            </a:pPr>
            <a:r>
              <a:rPr lang="zh-CN" altLang="en-US" sz="2000" b="1"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解决</a:t>
            </a:r>
            <a:r>
              <a:rPr lang="zh-CN" altLang="en-US"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方案：</a:t>
            </a:r>
            <a:endParaRPr lang="en-US" altLang="zh-CN"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表示一个产品，可以包含多个项目。</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*扩展名为 </a:t>
            </a:r>
            <a:r>
              <a:rPr lang="en-US" altLang="zh-CN"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1600" b="1" dirty="0" err="1"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sln</a:t>
            </a:r>
            <a:r>
              <a:rPr lang="en-US" altLang="zh-CN"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endParaRPr lang="en-US" altLang="zh-CN" sz="2000" b="1"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项目：</a:t>
            </a:r>
            <a:endParaRPr lang="en-US" altLang="zh-CN" sz="2000" b="1"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表示一个独立的 </a:t>
            </a:r>
            <a:r>
              <a:rPr lang="en-US" altLang="zh-CN" sz="1600" b="1" dirty="0" err="1"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AppDomain</a:t>
            </a:r>
            <a:r>
              <a:rPr lang="en-US" altLang="zh-CN" sz="1600"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，输出成为单独的 </a:t>
            </a:r>
            <a:r>
              <a:rPr lang="en-US" altLang="zh-CN"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1600" b="1" dirty="0" err="1"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dll</a:t>
            </a:r>
            <a:r>
              <a:rPr lang="en-US" altLang="zh-CN"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或 </a:t>
            </a:r>
            <a:r>
              <a:rPr lang="en-US" altLang="zh-CN"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.exe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a:spcBef>
                <a:spcPts val="600"/>
              </a:spcBef>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*扩展名为 </a:t>
            </a:r>
            <a:r>
              <a:rPr lang="en-US" altLang="zh-CN"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1600" b="1" dirty="0" err="1"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proj</a:t>
            </a:r>
            <a:r>
              <a:rPr lang="en-US" altLang="zh-CN"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（如 </a:t>
            </a:r>
            <a:r>
              <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为 </a:t>
            </a:r>
            <a:r>
              <a:rPr lang="en-US" altLang="zh-CN"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r>
              <a:rPr lang="en-US" altLang="zh-CN" sz="1600" b="1" dirty="0" err="1"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csproj</a:t>
            </a:r>
            <a:r>
              <a:rPr lang="en-US" altLang="zh-CN" sz="1600" b="1" dirty="0" smtClean="0">
                <a:solidFill>
                  <a:srgbClr val="FFCC00"/>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 </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a:t>
            </a:r>
            <a:endParaRPr lang="zh-CN" altLang="en-US"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
        <p:nvSpPr>
          <p:cNvPr id="11" name="文本框 10"/>
          <p:cNvSpPr txBox="1"/>
          <p:nvPr/>
        </p:nvSpPr>
        <p:spPr>
          <a:xfrm>
            <a:off x="516257" y="4461274"/>
            <a:ext cx="5840999" cy="400110"/>
          </a:xfrm>
          <a:prstGeom prst="rect">
            <a:avLst/>
          </a:prstGeom>
          <a:noFill/>
        </p:spPr>
        <p:txBody>
          <a:bodyPr wrap="square" rtlCol="0">
            <a:spAutoFit/>
          </a:bodyPr>
          <a:lstStyle/>
          <a:p>
            <a:pPr>
              <a:spcBef>
                <a:spcPts val="600"/>
              </a:spcBef>
            </a:pPr>
            <a:r>
              <a:rPr lang="en-US" altLang="zh-CN"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Q1.2 </a:t>
            </a:r>
            <a:r>
              <a:rPr lang="zh-CN" altLang="en-US" sz="2000" b="1" dirty="0" smtClean="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为什么要分解决方案和项目？</a:t>
            </a:r>
            <a:endParaRPr lang="zh-CN" altLang="en-US" sz="2000" b="1" dirty="0">
              <a:solidFill>
                <a:srgbClr val="FFCC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2" name="文本框 11"/>
          <p:cNvSpPr txBox="1"/>
          <p:nvPr/>
        </p:nvSpPr>
        <p:spPr>
          <a:xfrm>
            <a:off x="516256" y="4999948"/>
            <a:ext cx="5840999" cy="661720"/>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一个产品的各个模块可以采用不同语言开发；</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a:p>
            <a:pPr marL="285750" indent="-285750">
              <a:spcBef>
                <a:spcPts val="600"/>
              </a:spcBef>
              <a:buFont typeface="Arial" panose="020B0604020202020204" pitchFamily="34" charset="0"/>
              <a:buChar char="•"/>
            </a:pPr>
            <a:r>
              <a:rPr lang="zh-CN" altLang="en-US" sz="1600" dirty="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一</a:t>
            </a:r>
            <a:r>
              <a:rPr lang="zh-CN" altLang="en-US"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rPr>
              <a:t>个模块可以被多个产品重复使用。</a:t>
            </a:r>
            <a:endParaRPr lang="en-US" altLang="zh-CN" sz="1600" dirty="0" smtClean="0">
              <a:solidFill>
                <a:srgbClr val="DDDDDD"/>
              </a:solidFill>
              <a:effectLst>
                <a:outerShdw blurRad="38100" dist="38100" dir="2700000" algn="tl">
                  <a:srgbClr val="000000">
                    <a:alpha val="43137"/>
                  </a:srgbClr>
                </a:outerShdw>
              </a:effectLst>
              <a:latin typeface="方正等线" panose="03000509000000000000" pitchFamily="65" charset="-122"/>
              <a:ea typeface="方正等线" panose="03000509000000000000" pitchFamily="65" charset="-122"/>
            </a:endParaRPr>
          </a:p>
        </p:txBody>
      </p:sp>
    </p:spTree>
    <p:extLst>
      <p:ext uri="{BB962C8B-B14F-4D97-AF65-F5344CB8AC3E}">
        <p14:creationId xmlns:p14="http://schemas.microsoft.com/office/powerpoint/2010/main" val="12686749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p:cTn id="7" dur="500" fill="hold"/>
                                        <p:tgtEl>
                                          <p:spTgt spid="11">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1">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12">
                                            <p:txEl>
                                              <p:pRg st="0" end="0"/>
                                            </p:txEl>
                                          </p:spTgt>
                                        </p:tgtEl>
                                        <p:attrNameLst>
                                          <p:attrName>style.visibility</p:attrName>
                                        </p:attrNameLst>
                                      </p:cBhvr>
                                      <p:to>
                                        <p:strVal val="visible"/>
                                      </p:to>
                                    </p:set>
                                    <p:anim calcmode="lin" valueType="num">
                                      <p:cBhvr>
                                        <p:cTn id="16" dur="500" fill="hold"/>
                                        <p:tgtEl>
                                          <p:spTgt spid="12">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2">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12">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2">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2">
                                            <p:txEl>
                                              <p:pRg st="0" end="0"/>
                                            </p:txEl>
                                          </p:spTgt>
                                        </p:tgtEl>
                                      </p:cBhvr>
                                    </p:animEffect>
                                  </p:childTnLst>
                                </p:cTn>
                              </p:par>
                            </p:childTnLst>
                          </p:cTn>
                        </p:par>
                        <p:par>
                          <p:cTn id="21" fill="hold">
                            <p:stCondLst>
                              <p:cond delay="145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12">
                                            <p:txEl>
                                              <p:pRg st="1" end="1"/>
                                            </p:txEl>
                                          </p:spTgt>
                                        </p:tgtEl>
                                        <p:attrNameLst>
                                          <p:attrName>style.visibility</p:attrName>
                                        </p:attrNameLst>
                                      </p:cBhvr>
                                      <p:to>
                                        <p:strVal val="visible"/>
                                      </p:to>
                                    </p:set>
                                    <p:anim calcmode="lin" valueType="num">
                                      <p:cBhvr>
                                        <p:cTn id="24" dur="500" fill="hold"/>
                                        <p:tgtEl>
                                          <p:spTgt spid="12">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2">
                                            <p:txEl>
                                              <p:pRg st="1" end="1"/>
                                            </p:txEl>
                                          </p:spTgt>
                                        </p:tgtEl>
                                        <p:attrNameLst>
                                          <p:attrName>ppt_y</p:attrName>
                                        </p:attrNameLst>
                                      </p:cBhvr>
                                      <p:tavLst>
                                        <p:tav tm="0">
                                          <p:val>
                                            <p:strVal val="#ppt_y"/>
                                          </p:val>
                                        </p:tav>
                                        <p:tav tm="100000">
                                          <p:val>
                                            <p:strVal val="#ppt_y"/>
                                          </p:val>
                                        </p:tav>
                                      </p:tavLst>
                                    </p:anim>
                                    <p:anim calcmode="lin" valueType="num">
                                      <p:cBhvr>
                                        <p:cTn id="26" dur="500" fill="hold"/>
                                        <p:tgtEl>
                                          <p:spTgt spid="12">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2">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uiExpand="1" build="p"/>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1496</TotalTime>
  <Words>3608</Words>
  <Application>Microsoft Office PowerPoint</Application>
  <PresentationFormat>全屏显示(4:3)</PresentationFormat>
  <Paragraphs>646</Paragraphs>
  <Slides>64</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64</vt:i4>
      </vt:variant>
    </vt:vector>
  </HeadingPairs>
  <TitlesOfParts>
    <vt:vector size="80" baseType="lpstr">
      <vt:lpstr>Gungsuh</vt:lpstr>
      <vt:lpstr>方正等线</vt:lpstr>
      <vt:lpstr>汉仪海韵体简</vt:lpstr>
      <vt:lpstr>汉仪菱心体简</vt:lpstr>
      <vt:lpstr>汉仪漫步体简</vt:lpstr>
      <vt:lpstr>汉仪雪君体简</vt:lpstr>
      <vt:lpstr>汉仪综艺体简</vt:lpstr>
      <vt:lpstr>宋体</vt:lpstr>
      <vt:lpstr>微软雅黑</vt:lpstr>
      <vt:lpstr>Arial</vt:lpstr>
      <vt:lpstr>Berlin Sans FB Demi</vt:lpstr>
      <vt:lpstr>Broadway</vt:lpstr>
      <vt:lpstr>Calibri</vt:lpstr>
      <vt:lpstr>Calibri Light</vt:lpstr>
      <vt:lpstr>Segoe UI Black</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余泽江</dc:creator>
  <cp:lastModifiedBy>余泽江</cp:lastModifiedBy>
  <cp:revision>94</cp:revision>
  <dcterms:created xsi:type="dcterms:W3CDTF">2015-04-01T07:24:54Z</dcterms:created>
  <dcterms:modified xsi:type="dcterms:W3CDTF">2015-04-02T10:53:16Z</dcterms:modified>
</cp:coreProperties>
</file>