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7" r:id="rId2"/>
    <p:sldId id="258" r:id="rId3"/>
    <p:sldId id="259" r:id="rId4"/>
    <p:sldId id="260" r:id="rId5"/>
    <p:sldId id="261" r:id="rId6"/>
    <p:sldId id="262" r:id="rId7"/>
    <p:sldId id="263" r:id="rId8"/>
    <p:sldId id="273" r:id="rId9"/>
    <p:sldId id="264" r:id="rId10"/>
    <p:sldId id="265" r:id="rId11"/>
    <p:sldId id="267" r:id="rId12"/>
    <p:sldId id="266" r:id="rId13"/>
    <p:sldId id="268" r:id="rId14"/>
    <p:sldId id="316" r:id="rId15"/>
    <p:sldId id="320" r:id="rId16"/>
    <p:sldId id="269" r:id="rId17"/>
    <p:sldId id="270" r:id="rId18"/>
    <p:sldId id="271" r:id="rId19"/>
    <p:sldId id="272" r:id="rId20"/>
    <p:sldId id="277" r:id="rId21"/>
    <p:sldId id="276" r:id="rId22"/>
    <p:sldId id="274" r:id="rId23"/>
    <p:sldId id="275" r:id="rId24"/>
    <p:sldId id="289" r:id="rId25"/>
    <p:sldId id="290" r:id="rId26"/>
    <p:sldId id="291" r:id="rId27"/>
    <p:sldId id="278" r:id="rId28"/>
    <p:sldId id="280" r:id="rId29"/>
    <p:sldId id="279" r:id="rId30"/>
    <p:sldId id="281" r:id="rId31"/>
    <p:sldId id="282" r:id="rId32"/>
    <p:sldId id="285" r:id="rId33"/>
    <p:sldId id="286" r:id="rId34"/>
    <p:sldId id="283" r:id="rId35"/>
    <p:sldId id="284" r:id="rId36"/>
    <p:sldId id="287" r:id="rId37"/>
    <p:sldId id="288" r:id="rId38"/>
    <p:sldId id="292" r:id="rId39"/>
    <p:sldId id="293" r:id="rId40"/>
    <p:sldId id="294" r:id="rId41"/>
    <p:sldId id="295" r:id="rId42"/>
    <p:sldId id="296" r:id="rId43"/>
    <p:sldId id="297" r:id="rId44"/>
    <p:sldId id="298" r:id="rId45"/>
    <p:sldId id="318" r:id="rId46"/>
    <p:sldId id="319" r:id="rId47"/>
    <p:sldId id="299" r:id="rId48"/>
    <p:sldId id="300" r:id="rId49"/>
    <p:sldId id="301" r:id="rId50"/>
    <p:sldId id="302" r:id="rId51"/>
    <p:sldId id="303" r:id="rId52"/>
    <p:sldId id="304" r:id="rId53"/>
    <p:sldId id="305" r:id="rId54"/>
    <p:sldId id="306" r:id="rId55"/>
    <p:sldId id="308" r:id="rId56"/>
    <p:sldId id="307" r:id="rId57"/>
    <p:sldId id="309" r:id="rId58"/>
    <p:sldId id="310" r:id="rId59"/>
    <p:sldId id="311" r:id="rId60"/>
    <p:sldId id="312" r:id="rId61"/>
    <p:sldId id="313" r:id="rId62"/>
    <p:sldId id="314" r:id="rId63"/>
    <p:sldId id="315" r:id="rId64"/>
    <p:sldId id="317" r:id="rId65"/>
  </p:sldIdLst>
  <p:sldSz cx="9144000" cy="6858000" type="screen4x3"/>
  <p:notesSz cx="6858000" cy="9144000"/>
  <p:embeddedFontLst>
    <p:embeddedFont>
      <p:font typeface="Calibri Light" panose="020F0302020204030204" pitchFamily="34" charset="0"/>
      <p:regular r:id="rId66"/>
      <p:italic r:id="rId67"/>
    </p:embeddedFont>
    <p:embeddedFont>
      <p:font typeface="汉仪菱心体简" panose="02010609000101010101" pitchFamily="49" charset="-122"/>
      <p:regular r:id="rId68"/>
    </p:embeddedFont>
    <p:embeddedFont>
      <p:font typeface="汉仪漫步体简" panose="02010604000101010101" pitchFamily="2" charset="-122"/>
      <p:regular r:id="rId69"/>
    </p:embeddedFont>
    <p:embeddedFont>
      <p:font typeface="汉仪综艺体简" panose="02010609000101010101" pitchFamily="49" charset="-122"/>
      <p:regular r:id="rId70"/>
    </p:embeddedFont>
    <p:embeddedFont>
      <p:font typeface="Broadway" panose="04040905080B02020502" pitchFamily="82" charset="0"/>
      <p:regular r:id="rId71"/>
    </p:embeddedFont>
    <p:embeddedFont>
      <p:font typeface="Berlin Sans FB Demi" panose="020E0802020502020306" pitchFamily="34" charset="0"/>
      <p:bold r:id="rId72"/>
    </p:embeddedFont>
    <p:embeddedFont>
      <p:font typeface="汉仪海韵体简" panose="02010604000101010101" pitchFamily="2" charset="-122"/>
      <p:regular r:id="rId73"/>
    </p:embeddedFont>
    <p:embeddedFont>
      <p:font typeface="微软雅黑" panose="020B0503020204020204" pitchFamily="34" charset="-122"/>
      <p:regular r:id="rId74"/>
      <p:bold r:id="rId75"/>
    </p:embeddedFont>
    <p:embeddedFont>
      <p:font typeface="Gungsuh" panose="02030600000101010101" pitchFamily="18" charset="-127"/>
      <p:regular r:id="rId76"/>
    </p:embeddedFont>
    <p:embeddedFont>
      <p:font typeface="Segoe UI Black" panose="020B0A02040204020203" pitchFamily="34" charset="0"/>
      <p:bold r:id="rId77"/>
      <p:boldItalic r:id="rId78"/>
    </p:embeddedFont>
    <p:embeddedFont>
      <p:font typeface="汉仪雪君体简" panose="02010604000101010101" pitchFamily="2" charset="-122"/>
      <p:regular r:id="rId79"/>
    </p:embeddedFont>
    <p:embeddedFont>
      <p:font typeface="方正等线" panose="03000509000000000000" pitchFamily="65" charset="-122"/>
      <p:regular r:id="rId80"/>
    </p:embeddedFont>
    <p:embeddedFont>
      <p:font typeface="Calibri" panose="020F0502020204030204" pitchFamily="34" charset="0"/>
      <p:regular r:id="rId81"/>
      <p:bold r:id="rId82"/>
      <p:italic r:id="rId83"/>
      <p:boldItalic r:id="rId8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DDDDD"/>
    <a:srgbClr val="2B2B2B"/>
    <a:srgbClr val="212121"/>
    <a:srgbClr val="444444"/>
    <a:srgbClr val="CC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8" d="100"/>
          <a:sy n="78"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font" Target="fonts/font1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Date Placeholder 3"/>
          <p:cNvSpPr txBox="1">
            <a:spLocks/>
          </p:cNvSpPr>
          <p:nvPr userDrawn="1"/>
        </p:nvSpPr>
        <p:spPr>
          <a:xfrm>
            <a:off x="628648" y="6356350"/>
            <a:ext cx="3511835"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The contents of this </a:t>
            </a:r>
            <a:r>
              <a:rPr lang="en-US" altLang="zh-CN" dirty="0" err="1" smtClean="0"/>
              <a:t>powerpoint</a:t>
            </a:r>
            <a:r>
              <a:rPr lang="en-US" altLang="zh-CN" dirty="0" smtClean="0"/>
              <a:t> are © 2015 </a:t>
            </a:r>
            <a:r>
              <a:rPr lang="en-US" altLang="zh-CN" b="1" dirty="0" err="1" smtClean="0">
                <a:solidFill>
                  <a:schemeClr val="bg1"/>
                </a:solidFill>
              </a:rPr>
              <a:t>TrotylDE</a:t>
            </a:r>
            <a:r>
              <a:rPr lang="en-US" altLang="zh-CN" b="1" dirty="0" smtClean="0">
                <a:solidFill>
                  <a:schemeClr val="bg1"/>
                </a:solidFill>
              </a:rPr>
              <a:t> </a:t>
            </a:r>
            <a:r>
              <a:rPr lang="en-US" altLang="zh-CN" dirty="0" smtClean="0"/>
              <a:t>under the terms of the </a:t>
            </a:r>
            <a:r>
              <a:rPr lang="en-US" altLang="zh-CN" dirty="0" smtClean="0">
                <a:solidFill>
                  <a:schemeClr val="bg1"/>
                </a:solidFill>
              </a:rPr>
              <a:t>MIT License</a:t>
            </a:r>
            <a:r>
              <a:rPr lang="en-US" altLang="zh-CN" dirty="0" smtClean="0"/>
              <a:t>.</a:t>
            </a:r>
            <a:endParaRPr lang="zh-CN" altLang="en-US" dirty="0"/>
          </a:p>
        </p:txBody>
      </p:sp>
      <p:sp>
        <p:nvSpPr>
          <p:cNvPr id="10" name="Slide Number Placeholder 5"/>
          <p:cNvSpPr txBox="1">
            <a:spLocks/>
          </p:cNvSpPr>
          <p:nvPr userDrawn="1"/>
        </p:nvSpPr>
        <p:spPr>
          <a:xfrm>
            <a:off x="6060016" y="635634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Powered by </a:t>
            </a:r>
            <a:r>
              <a:rPr lang="en-US" altLang="zh-CN" dirty="0" smtClean="0">
                <a:solidFill>
                  <a:schemeClr val="bg1"/>
                </a:solidFill>
              </a:rPr>
              <a:t>Trotyl</a:t>
            </a:r>
            <a:endParaRPr lang="zh-CN" altLang="en-US" dirty="0">
              <a:solidFill>
                <a:schemeClr val="bg1"/>
              </a:solidFill>
            </a:endParaRPr>
          </a:p>
        </p:txBody>
      </p:sp>
    </p:spTree>
    <p:extLst>
      <p:ext uri="{BB962C8B-B14F-4D97-AF65-F5344CB8AC3E}">
        <p14:creationId xmlns:p14="http://schemas.microsoft.com/office/powerpoint/2010/main" val="39820867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10115223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4213994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2085261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769227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2280978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466065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12195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14542212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25198933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93B586-9B4C-43BF-8A46-2421021825A4}" type="datetimeFigureOut">
              <a:rPr lang="zh-CN" altLang="en-US" smtClean="0"/>
              <a:t>15/4/7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40555516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7" name="矩形 6"/>
          <p:cNvSpPr/>
          <p:nvPr userDrawn="1"/>
        </p:nvSpPr>
        <p:spPr>
          <a:xfrm>
            <a:off x="0" y="6253200"/>
            <a:ext cx="9144000" cy="6048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49" y="6356351"/>
            <a:ext cx="35118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dirty="0" smtClean="0"/>
              <a:t>The contents of this </a:t>
            </a:r>
            <a:r>
              <a:rPr lang="en-US" altLang="zh-CN" dirty="0" err="1" smtClean="0"/>
              <a:t>powerpoint</a:t>
            </a:r>
            <a:r>
              <a:rPr lang="en-US" altLang="zh-CN" dirty="0" smtClean="0"/>
              <a:t> are © 2015 </a:t>
            </a:r>
            <a:r>
              <a:rPr lang="en-US" altLang="zh-CN" b="1" dirty="0" err="1" smtClean="0">
                <a:solidFill>
                  <a:schemeClr val="bg1"/>
                </a:solidFill>
              </a:rPr>
              <a:t>TrotylDE</a:t>
            </a:r>
            <a:r>
              <a:rPr lang="en-US" altLang="zh-CN" b="1" dirty="0" smtClean="0">
                <a:solidFill>
                  <a:schemeClr val="bg1"/>
                </a:solidFill>
              </a:rPr>
              <a:t> </a:t>
            </a:r>
            <a:r>
              <a:rPr lang="en-US" altLang="zh-CN" dirty="0" smtClean="0"/>
              <a:t>under the terms of the </a:t>
            </a:r>
            <a:r>
              <a:rPr lang="en-US" altLang="zh-CN" dirty="0" smtClean="0">
                <a:solidFill>
                  <a:schemeClr val="bg1"/>
                </a:solidFill>
              </a:rPr>
              <a:t>MIT License</a:t>
            </a:r>
            <a:r>
              <a:rPr lang="en-US" altLang="zh-CN" dirty="0" smtClean="0"/>
              <a:t>.</a:t>
            </a:r>
            <a:endParaRPr lang="zh-CN" altLang="en-US" dirty="0"/>
          </a:p>
        </p:txBody>
      </p:sp>
      <p:sp>
        <p:nvSpPr>
          <p:cNvPr id="6" name="Slide Number Placeholder 5"/>
          <p:cNvSpPr>
            <a:spLocks noGrp="1"/>
          </p:cNvSpPr>
          <p:nvPr>
            <p:ph type="sldNum" sz="quarter" idx="4"/>
          </p:nvPr>
        </p:nvSpPr>
        <p:spPr>
          <a:xfrm>
            <a:off x="6053666" y="633412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smtClean="0"/>
              <a:t>Powered by </a:t>
            </a:r>
            <a:r>
              <a:rPr lang="en-US" altLang="zh-CN" dirty="0" smtClean="0">
                <a:solidFill>
                  <a:schemeClr val="bg1"/>
                </a:solidFill>
              </a:rPr>
              <a:t>Trotyl</a:t>
            </a:r>
            <a:endParaRPr lang="zh-CN" altLang="en-US" dirty="0">
              <a:solidFill>
                <a:schemeClr val="bg1"/>
              </a:solidFill>
            </a:endParaRPr>
          </a:p>
        </p:txBody>
      </p:sp>
      <p:sp>
        <p:nvSpPr>
          <p:cNvPr id="8" name="矩形 7"/>
          <p:cNvSpPr/>
          <p:nvPr userDrawn="1"/>
        </p:nvSpPr>
        <p:spPr>
          <a:xfrm>
            <a:off x="0" y="3"/>
            <a:ext cx="9144000" cy="45719"/>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28000" y="6334126"/>
            <a:ext cx="387350" cy="387350"/>
          </a:xfrm>
          <a:prstGeom prst="rect">
            <a:avLst/>
          </a:prstGeom>
        </p:spPr>
      </p:pic>
    </p:spTree>
    <p:extLst>
      <p:ext uri="{BB962C8B-B14F-4D97-AF65-F5344CB8AC3E}">
        <p14:creationId xmlns:p14="http://schemas.microsoft.com/office/powerpoint/2010/main" val="127355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DDDDD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DDDDD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DDDDD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DDDDD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DDDDD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DDDDD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3721" y="1939516"/>
            <a:ext cx="6616558" cy="923330"/>
          </a:xfrm>
          <a:prstGeom prst="rect">
            <a:avLst/>
          </a:prstGeom>
          <a:noFill/>
        </p:spPr>
        <p:txBody>
          <a:bodyPr wrap="square" rtlCol="0">
            <a:spAutoFit/>
          </a:bodyPr>
          <a:lstStyle/>
          <a:p>
            <a:pPr algn="ctr"/>
            <a:r>
              <a:rPr lang="en-US" altLang="zh-CN" sz="5400" dirty="0" smtClean="0">
                <a:solidFill>
                  <a:schemeClr val="bg1"/>
                </a:solidFill>
                <a:effectLst>
                  <a:outerShdw blurRad="38100" dist="38100" dir="2700000" algn="tl">
                    <a:srgbClr val="000000">
                      <a:alpha val="43137"/>
                    </a:srgbClr>
                  </a:outerShdw>
                </a:effectLst>
                <a:latin typeface="Broadway" panose="04040905080B02020502" pitchFamily="82" charset="0"/>
              </a:rPr>
              <a:t>Great Echo Wall</a:t>
            </a:r>
            <a:endParaRPr lang="zh-CN" altLang="en-US" sz="5400" dirty="0">
              <a:solidFill>
                <a:schemeClr val="bg1"/>
              </a:solidFill>
              <a:effectLst>
                <a:outerShdw blurRad="38100" dist="38100" dir="2700000" algn="tl">
                  <a:srgbClr val="000000">
                    <a:alpha val="43137"/>
                  </a:srgbClr>
                </a:outerShdw>
              </a:effectLst>
              <a:latin typeface="Broadway" panose="04040905080B02020502" pitchFamily="82" charset="0"/>
            </a:endParaRPr>
          </a:p>
        </p:txBody>
      </p:sp>
      <p:sp>
        <p:nvSpPr>
          <p:cNvPr id="3" name="文本框 2"/>
          <p:cNvSpPr txBox="1"/>
          <p:nvPr/>
        </p:nvSpPr>
        <p:spPr>
          <a:xfrm>
            <a:off x="618082" y="777925"/>
            <a:ext cx="3953918" cy="461665"/>
          </a:xfrm>
          <a:prstGeom prst="rect">
            <a:avLst/>
          </a:prstGeom>
          <a:noFill/>
        </p:spPr>
        <p:txBody>
          <a:bodyPr wrap="square" rtlCol="0">
            <a:spAutoFit/>
          </a:bodyPr>
          <a:lstStyle/>
          <a:p>
            <a:r>
              <a:rPr lang="zh-CN" altLang="en-US" sz="2400" dirty="0">
                <a:solidFill>
                  <a:srgbClr val="DDDDDD"/>
                </a:solidFill>
                <a:latin typeface="汉仪漫步体简" panose="02010604000101010101" pitchFamily="2" charset="-122"/>
                <a:ea typeface="汉仪漫步体简" panose="02010604000101010101" pitchFamily="2" charset="-122"/>
              </a:rPr>
              <a:t>网络</a:t>
            </a:r>
            <a:r>
              <a:rPr lang="zh-CN" altLang="en-US" sz="2400" dirty="0" smtClean="0">
                <a:solidFill>
                  <a:srgbClr val="DDDDDD"/>
                </a:solidFill>
                <a:latin typeface="汉仪漫步体简" panose="02010604000101010101" pitchFamily="2" charset="-122"/>
                <a:ea typeface="汉仪漫步体简" panose="02010604000101010101" pitchFamily="2" charset="-122"/>
              </a:rPr>
              <a:t>软件设计课程项目一：</a:t>
            </a:r>
            <a:endParaRPr lang="zh-CN" altLang="en-US" sz="2400" dirty="0">
              <a:solidFill>
                <a:srgbClr val="DDDDDD"/>
              </a:solidFill>
              <a:latin typeface="汉仪漫步体简" panose="02010604000101010101" pitchFamily="2" charset="-122"/>
              <a:ea typeface="汉仪漫步体简" panose="02010604000101010101" pitchFamily="2" charset="-122"/>
            </a:endParaRPr>
          </a:p>
        </p:txBody>
      </p:sp>
      <p:sp>
        <p:nvSpPr>
          <p:cNvPr id="4" name="文本框 3"/>
          <p:cNvSpPr txBox="1"/>
          <p:nvPr/>
        </p:nvSpPr>
        <p:spPr>
          <a:xfrm>
            <a:off x="2515703" y="3434867"/>
            <a:ext cx="1388469"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组号：</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5" name="文本框 4"/>
          <p:cNvSpPr txBox="1"/>
          <p:nvPr/>
        </p:nvSpPr>
        <p:spPr>
          <a:xfrm>
            <a:off x="2204945" y="3893366"/>
            <a:ext cx="1699235"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组员：</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6" name="文本框 5"/>
          <p:cNvSpPr txBox="1"/>
          <p:nvPr/>
        </p:nvSpPr>
        <p:spPr>
          <a:xfrm>
            <a:off x="3904172" y="3434867"/>
            <a:ext cx="739739" cy="523220"/>
          </a:xfrm>
          <a:prstGeom prst="rect">
            <a:avLst/>
          </a:prstGeom>
          <a:noFill/>
        </p:spPr>
        <p:txBody>
          <a:bodyPr wrap="square" rtlCol="0">
            <a:spAutoFit/>
          </a:bodyPr>
          <a:lstStyle/>
          <a:p>
            <a:r>
              <a:rPr lang="en-US" altLang="zh-CN" sz="2800" dirty="0" smtClean="0">
                <a:solidFill>
                  <a:srgbClr val="DDDDDD"/>
                </a:solidFill>
                <a:latin typeface="汉仪雪君体简" panose="02010604000101010101" pitchFamily="2" charset="-122"/>
                <a:ea typeface="汉仪雪君体简" panose="02010604000101010101" pitchFamily="2" charset="-122"/>
              </a:rPr>
              <a:t>11</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7" name="文本框 6"/>
          <p:cNvSpPr txBox="1"/>
          <p:nvPr/>
        </p:nvSpPr>
        <p:spPr>
          <a:xfrm>
            <a:off x="3904173" y="3891008"/>
            <a:ext cx="1548038" cy="523220"/>
          </a:xfrm>
          <a:prstGeom prst="rect">
            <a:avLst/>
          </a:prstGeom>
          <a:noFill/>
        </p:spPr>
        <p:txBody>
          <a:bodyPr wrap="square" rtlCol="0">
            <a:spAutoFit/>
          </a:bodyPr>
          <a:lstStyle/>
          <a:p>
            <a:r>
              <a:rPr lang="zh-CN" altLang="en-US" sz="2800" dirty="0">
                <a:solidFill>
                  <a:srgbClr val="DDDDDD"/>
                </a:solidFill>
                <a:latin typeface="汉仪雪君体简" panose="02010604000101010101" pitchFamily="2" charset="-122"/>
                <a:ea typeface="汉仪雪君体简" panose="02010604000101010101" pitchFamily="2" charset="-122"/>
              </a:rPr>
              <a:t>余泽江</a:t>
            </a:r>
          </a:p>
        </p:txBody>
      </p:sp>
      <p:sp>
        <p:nvSpPr>
          <p:cNvPr id="9" name="文本框 8"/>
          <p:cNvSpPr txBox="1"/>
          <p:nvPr/>
        </p:nvSpPr>
        <p:spPr>
          <a:xfrm>
            <a:off x="5191125" y="3896846"/>
            <a:ext cx="1527159"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章雨鹏</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10" name="文本框 9"/>
          <p:cNvSpPr txBox="1"/>
          <p:nvPr/>
        </p:nvSpPr>
        <p:spPr>
          <a:xfrm>
            <a:off x="6494332" y="3902684"/>
            <a:ext cx="934949"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陈锋</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11" name="文本框 10"/>
          <p:cNvSpPr txBox="1"/>
          <p:nvPr/>
        </p:nvSpPr>
        <p:spPr>
          <a:xfrm>
            <a:off x="1314012" y="4420066"/>
            <a:ext cx="2590163"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指导老师：</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12" name="文本框 11"/>
          <p:cNvSpPr txBox="1"/>
          <p:nvPr/>
        </p:nvSpPr>
        <p:spPr>
          <a:xfrm>
            <a:off x="3904172" y="4420066"/>
            <a:ext cx="1286953"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段景山</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Tree>
    <p:extLst>
      <p:ext uri="{BB962C8B-B14F-4D97-AF65-F5344CB8AC3E}">
        <p14:creationId xmlns:p14="http://schemas.microsoft.com/office/powerpoint/2010/main" val="324406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50"/>
                            </p:stCondLst>
                            <p:childTnLst>
                              <p:par>
                                <p:cTn id="13" presetID="23" presetClass="entr" presetSubtype="36"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6*min(max(#ppt_w*#ppt_h,.3),1)-7.4)/-.7*#ppt_w"/>
                                          </p:val>
                                        </p:tav>
                                        <p:tav tm="100000">
                                          <p:val>
                                            <p:strVal val="#ppt_w"/>
                                          </p:val>
                                        </p:tav>
                                      </p:tavLst>
                                    </p:anim>
                                    <p:anim calcmode="lin" valueType="num">
                                      <p:cBhvr>
                                        <p:cTn id="16" dur="500" fill="hold"/>
                                        <p:tgtEl>
                                          <p:spTgt spid="2"/>
                                        </p:tgtEl>
                                        <p:attrNameLst>
                                          <p:attrName>ppt_h</p:attrName>
                                        </p:attrNameLst>
                                      </p:cBhvr>
                                      <p:tavLst>
                                        <p:tav tm="0">
                                          <p:val>
                                            <p:strVal val="(6*min(max(#ppt_w*#ppt_h,.3),1)-7.4)/-.7*#ppt_h"/>
                                          </p:val>
                                        </p:tav>
                                        <p:tav tm="100000">
                                          <p:val>
                                            <p:strVal val="#ppt_h"/>
                                          </p:val>
                                        </p:tav>
                                      </p:tavLst>
                                    </p:anim>
                                    <p:anim calcmode="lin" valueType="num">
                                      <p:cBhvr>
                                        <p:cTn id="17" dur="500" fill="hold"/>
                                        <p:tgtEl>
                                          <p:spTgt spid="2"/>
                                        </p:tgtEl>
                                        <p:attrNameLst>
                                          <p:attrName>ppt_x</p:attrName>
                                        </p:attrNameLst>
                                      </p:cBhvr>
                                      <p:tavLst>
                                        <p:tav tm="0">
                                          <p:val>
                                            <p:fltVal val="0.5"/>
                                          </p:val>
                                        </p:tav>
                                        <p:tav tm="100000">
                                          <p:val>
                                            <p:strVal val="#ppt_x"/>
                                          </p:val>
                                        </p:tav>
                                      </p:tavLst>
                                    </p:anim>
                                    <p:anim calcmode="lin" valueType="num">
                                      <p:cBhvr>
                                        <p:cTn id="18"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550"/>
                            </p:stCondLst>
                            <p:childTnLst>
                              <p:par>
                                <p:cTn id="20" presetID="49" presetClass="entr" presetSubtype="0" decel="100000" fill="hold" grpId="0" nodeType="afterEffect">
                                  <p:stCondLst>
                                    <p:cond delay="10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style.rotation</p:attrName>
                                        </p:attrNameLst>
                                      </p:cBhvr>
                                      <p:tavLst>
                                        <p:tav tm="0">
                                          <p:val>
                                            <p:fltVal val="360"/>
                                          </p:val>
                                        </p:tav>
                                        <p:tav tm="100000">
                                          <p:val>
                                            <p:fltVal val="0"/>
                                          </p:val>
                                        </p:tav>
                                      </p:tavLst>
                                    </p:anim>
                                    <p:animEffect transition="in" filter="fade">
                                      <p:cBhvr>
                                        <p:cTn id="25" dur="500"/>
                                        <p:tgtEl>
                                          <p:spTgt spid="4"/>
                                        </p:tgtEl>
                                      </p:cBhvr>
                                    </p:animEffect>
                                  </p:childTnLst>
                                </p:cTn>
                              </p:par>
                              <p:par>
                                <p:cTn id="26" presetID="49" presetClass="entr" presetSubtype="0" decel="10000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par>
                                <p:cTn id="32" presetID="49" presetClass="entr" presetSubtype="0" decel="100000" fill="hold" grpId="0" nodeType="withEffect">
                                  <p:stCondLst>
                                    <p:cond delay="50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 calcmode="lin" valueType="num">
                                      <p:cBhvr>
                                        <p:cTn id="36" dur="500" fill="hold"/>
                                        <p:tgtEl>
                                          <p:spTgt spid="5"/>
                                        </p:tgtEl>
                                        <p:attrNameLst>
                                          <p:attrName>style.rotation</p:attrName>
                                        </p:attrNameLst>
                                      </p:cBhvr>
                                      <p:tavLst>
                                        <p:tav tm="0">
                                          <p:val>
                                            <p:fltVal val="360"/>
                                          </p:val>
                                        </p:tav>
                                        <p:tav tm="100000">
                                          <p:val>
                                            <p:fltVal val="0"/>
                                          </p:val>
                                        </p:tav>
                                      </p:tavLst>
                                    </p:anim>
                                    <p:animEffect transition="in" filter="fade">
                                      <p:cBhvr>
                                        <p:cTn id="37" dur="500"/>
                                        <p:tgtEl>
                                          <p:spTgt spid="5"/>
                                        </p:tgtEl>
                                      </p:cBhvr>
                                    </p:animEffect>
                                  </p:childTnLst>
                                </p:cTn>
                              </p:par>
                              <p:par>
                                <p:cTn id="38" presetID="49" presetClass="entr" presetSubtype="0" decel="100000" fill="hold" grpId="0" nodeType="withEffect">
                                  <p:stCondLst>
                                    <p:cond delay="75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360"/>
                                          </p:val>
                                        </p:tav>
                                        <p:tav tm="100000">
                                          <p:val>
                                            <p:fltVal val="0"/>
                                          </p:val>
                                        </p:tav>
                                      </p:tavLst>
                                    </p:anim>
                                    <p:animEffect transition="in" filter="fade">
                                      <p:cBhvr>
                                        <p:cTn id="43" dur="500"/>
                                        <p:tgtEl>
                                          <p:spTgt spid="7"/>
                                        </p:tgtEl>
                                      </p:cBhvr>
                                    </p:animEffect>
                                  </p:childTnLst>
                                </p:cTn>
                              </p:par>
                              <p:par>
                                <p:cTn id="44" presetID="49" presetClass="entr" presetSubtype="0" decel="100000" fill="hold" grpId="0" nodeType="withEffect">
                                  <p:stCondLst>
                                    <p:cond delay="100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360"/>
                                          </p:val>
                                        </p:tav>
                                        <p:tav tm="100000">
                                          <p:val>
                                            <p:fltVal val="0"/>
                                          </p:val>
                                        </p:tav>
                                      </p:tavLst>
                                    </p:anim>
                                    <p:animEffect transition="in" filter="fade">
                                      <p:cBhvr>
                                        <p:cTn id="49" dur="500"/>
                                        <p:tgtEl>
                                          <p:spTgt spid="9"/>
                                        </p:tgtEl>
                                      </p:cBhvr>
                                    </p:animEffect>
                                  </p:childTnLst>
                                </p:cTn>
                              </p:par>
                              <p:par>
                                <p:cTn id="50" presetID="49" presetClass="entr" presetSubtype="0" decel="100000" fill="hold" grpId="0" nodeType="withEffect">
                                  <p:stCondLst>
                                    <p:cond delay="12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 calcmode="lin" valueType="num">
                                      <p:cBhvr>
                                        <p:cTn id="54" dur="500" fill="hold"/>
                                        <p:tgtEl>
                                          <p:spTgt spid="10"/>
                                        </p:tgtEl>
                                        <p:attrNameLst>
                                          <p:attrName>style.rotation</p:attrName>
                                        </p:attrNameLst>
                                      </p:cBhvr>
                                      <p:tavLst>
                                        <p:tav tm="0">
                                          <p:val>
                                            <p:fltVal val="360"/>
                                          </p:val>
                                        </p:tav>
                                        <p:tav tm="100000">
                                          <p:val>
                                            <p:fltVal val="0"/>
                                          </p:val>
                                        </p:tav>
                                      </p:tavLst>
                                    </p:anim>
                                    <p:animEffect transition="in" filter="fade">
                                      <p:cBhvr>
                                        <p:cTn id="55" dur="500"/>
                                        <p:tgtEl>
                                          <p:spTgt spid="10"/>
                                        </p:tgtEl>
                                      </p:cBhvr>
                                    </p:animEffect>
                                  </p:childTnLst>
                                </p:cTn>
                              </p:par>
                              <p:par>
                                <p:cTn id="56" presetID="49" presetClass="entr" presetSubtype="0" decel="100000" fill="hold" grpId="0" nodeType="withEffect">
                                  <p:stCondLst>
                                    <p:cond delay="15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 calcmode="lin" valueType="num">
                                      <p:cBhvr>
                                        <p:cTn id="60" dur="500" fill="hold"/>
                                        <p:tgtEl>
                                          <p:spTgt spid="11"/>
                                        </p:tgtEl>
                                        <p:attrNameLst>
                                          <p:attrName>style.rotation</p:attrName>
                                        </p:attrNameLst>
                                      </p:cBhvr>
                                      <p:tavLst>
                                        <p:tav tm="0">
                                          <p:val>
                                            <p:fltVal val="360"/>
                                          </p:val>
                                        </p:tav>
                                        <p:tav tm="100000">
                                          <p:val>
                                            <p:fltVal val="0"/>
                                          </p:val>
                                        </p:tav>
                                      </p:tavLst>
                                    </p:anim>
                                    <p:animEffect transition="in" filter="fade">
                                      <p:cBhvr>
                                        <p:cTn id="61" dur="500"/>
                                        <p:tgtEl>
                                          <p:spTgt spid="11"/>
                                        </p:tgtEl>
                                      </p:cBhvr>
                                    </p:animEffect>
                                  </p:childTnLst>
                                </p:cTn>
                              </p:par>
                              <p:par>
                                <p:cTn id="62" presetID="49" presetClass="entr" presetSubtype="0" decel="100000" fill="hold" grpId="0" nodeType="withEffect">
                                  <p:stCondLst>
                                    <p:cond delay="1750"/>
                                  </p:stCondLst>
                                  <p:childTnLst>
                                    <p:set>
                                      <p:cBhvr>
                                        <p:cTn id="63" dur="1" fill="hold">
                                          <p:stCondLst>
                                            <p:cond delay="0"/>
                                          </p:stCondLst>
                                        </p:cTn>
                                        <p:tgtEl>
                                          <p:spTgt spid="12"/>
                                        </p:tgtEl>
                                        <p:attrNameLst>
                                          <p:attrName>style.visibility</p:attrName>
                                        </p:attrNameLst>
                                      </p:cBhvr>
                                      <p:to>
                                        <p:strVal val="visible"/>
                                      </p:to>
                                    </p:set>
                                    <p:anim calcmode="lin" valueType="num">
                                      <p:cBhvr>
                                        <p:cTn id="64" dur="500" fill="hold"/>
                                        <p:tgtEl>
                                          <p:spTgt spid="12"/>
                                        </p:tgtEl>
                                        <p:attrNameLst>
                                          <p:attrName>ppt_w</p:attrName>
                                        </p:attrNameLst>
                                      </p:cBhvr>
                                      <p:tavLst>
                                        <p:tav tm="0">
                                          <p:val>
                                            <p:fltVal val="0"/>
                                          </p:val>
                                        </p:tav>
                                        <p:tav tm="100000">
                                          <p:val>
                                            <p:strVal val="#ppt_w"/>
                                          </p:val>
                                        </p:tav>
                                      </p:tavLst>
                                    </p:anim>
                                    <p:anim calcmode="lin" valueType="num">
                                      <p:cBhvr>
                                        <p:cTn id="65" dur="500" fill="hold"/>
                                        <p:tgtEl>
                                          <p:spTgt spid="12"/>
                                        </p:tgtEl>
                                        <p:attrNameLst>
                                          <p:attrName>ppt_h</p:attrName>
                                        </p:attrNameLst>
                                      </p:cBhvr>
                                      <p:tavLst>
                                        <p:tav tm="0">
                                          <p:val>
                                            <p:fltVal val="0"/>
                                          </p:val>
                                        </p:tav>
                                        <p:tav tm="100000">
                                          <p:val>
                                            <p:strVal val="#ppt_h"/>
                                          </p:val>
                                        </p:tav>
                                      </p:tavLst>
                                    </p:anim>
                                    <p:anim calcmode="lin" valueType="num">
                                      <p:cBhvr>
                                        <p:cTn id="66" dur="500" fill="hold"/>
                                        <p:tgtEl>
                                          <p:spTgt spid="12"/>
                                        </p:tgtEl>
                                        <p:attrNameLst>
                                          <p:attrName>style.rotation</p:attrName>
                                        </p:attrNameLst>
                                      </p:cBhvr>
                                      <p:tavLst>
                                        <p:tav tm="0">
                                          <p:val>
                                            <p:fltVal val="360"/>
                                          </p:val>
                                        </p:tav>
                                        <p:tav tm="100000">
                                          <p:val>
                                            <p:fltVal val="0"/>
                                          </p:val>
                                        </p:tav>
                                      </p:tavLst>
                                    </p:anim>
                                    <p:animEffect transition="in" filter="fade">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346383"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p:txBody>
      </p:sp>
    </p:spTree>
    <p:extLst>
      <p:ext uri="{BB962C8B-B14F-4D97-AF65-F5344CB8AC3E}">
        <p14:creationId xmlns:p14="http://schemas.microsoft.com/office/powerpoint/2010/main" val="33528713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4.16667E-6 -7.40741E-7 L -0.00034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4.16667E-6 -7.40741E-7 L -0.00034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读音说明</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66808"/>
            <a:ext cx="6256682" cy="1092607"/>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Sharp</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作名词为五线谱中的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升半调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，因其在计算机键盘中较难打出，故通常写</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作</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（井号）。</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的另一个别名为</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，同为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277.18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Hz】</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303444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语言特性</a:t>
            </a:r>
          </a:p>
        </p:txBody>
      </p:sp>
      <p:sp>
        <p:nvSpPr>
          <p:cNvPr id="14" name="文本框 13"/>
          <p:cNvSpPr txBox="1"/>
          <p:nvPr/>
        </p:nvSpPr>
        <p:spPr>
          <a:xfrm>
            <a:off x="516258" y="3622968"/>
            <a:ext cx="6256682" cy="2092881"/>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继承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语法特性的，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基于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Framework</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面向对象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强类型**</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静态语言*** </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有</a:t>
            </a: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 </a:t>
            </a:r>
            <a:r>
              <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Framework </a:t>
            </a: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的实现版本，如 </a:t>
            </a:r>
            <a:r>
              <a:rPr lang="en-US" altLang="zh-CN" sz="16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Mono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**支持协变、逆变及部分隐式转换，较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弱，较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强。</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4.0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之后版本也可作为 </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动态语言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由运行时动态执行。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73574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运行方式</a:t>
            </a:r>
          </a:p>
        </p:txBody>
      </p:sp>
      <p:sp>
        <p:nvSpPr>
          <p:cNvPr id="12" name="文本框 11"/>
          <p:cNvSpPr txBox="1"/>
          <p:nvPr/>
        </p:nvSpPr>
        <p:spPr>
          <a:xfrm>
            <a:off x="516258" y="1647297"/>
            <a:ext cx="6256682" cy="1107996"/>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编译至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，由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CLR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JIT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即时编译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编译至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，同时继续直接编译为 </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本机代码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Ngen</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Native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等实现）</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4478593"/>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标准</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5053027"/>
            <a:ext cx="6256682" cy="784830"/>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ECMA334</a:t>
            </a:r>
            <a:endParaRPr lang="en-US" altLang="zh-CN" sz="2000" dirty="0">
              <a:solidFill>
                <a:srgbClr val="DDDDDD"/>
              </a:solidFill>
              <a:effectLst>
                <a:outerShdw blurRad="38100" dist="38100" dir="2700000" algn="tl">
                  <a:srgbClr val="000000">
                    <a:alpha val="43137"/>
                  </a:srgbClr>
                </a:outerShdw>
              </a:effectLst>
              <a:ea typeface="方正等线" panose="03000509000000000000" pitchFamily="65" charset="-122"/>
            </a:endParaRPr>
          </a:p>
          <a:p>
            <a:pPr marL="342900" indent="-34290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ISO/IEC 23270</a:t>
            </a:r>
          </a:p>
        </p:txBody>
      </p:sp>
      <p:sp>
        <p:nvSpPr>
          <p:cNvPr id="15" name="文本框 14"/>
          <p:cNvSpPr txBox="1"/>
          <p:nvPr/>
        </p:nvSpPr>
        <p:spPr>
          <a:xfrm>
            <a:off x="516258" y="2912471"/>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语言完备性</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6" name="文本框 15"/>
          <p:cNvSpPr txBox="1"/>
          <p:nvPr/>
        </p:nvSpPr>
        <p:spPr>
          <a:xfrm>
            <a:off x="516258" y="3525777"/>
            <a:ext cx="6256682" cy="72327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自举</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，最新的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编译器本身即采用纯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语言编写。</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*不过现在连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这样的“解释型”语言都能自举的（</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PyPy</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12293151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3806696"/>
            <a:ext cx="6256682" cy="2062103"/>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封装了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API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及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 API</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，提供丰富类库支持的运行时平台，简化高层应用开发，支持多种语言及框架。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CLR</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Comman</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Language Running</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）：公共语言运行时；</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Intermediate Language</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）：通用中间语言；</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JIT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Just-In-Time</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）：即时编译。</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pic>
        <p:nvPicPr>
          <p:cNvPr id="3" name="图片 2"/>
          <p:cNvPicPr>
            <a:picLocks noChangeAspect="1"/>
          </p:cNvPicPr>
          <p:nvPr/>
        </p:nvPicPr>
        <p:blipFill rotWithShape="1">
          <a:blip r:embed="rId2"/>
          <a:srcRect l="1758" t="4918" r="741" b="1281"/>
          <a:stretch/>
        </p:blipFill>
        <p:spPr>
          <a:xfrm>
            <a:off x="564683" y="1646277"/>
            <a:ext cx="5571460" cy="1956391"/>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4991100" y="3390900"/>
            <a:ext cx="1135518" cy="1927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532965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40011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版本关系：</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p>
        </p:txBody>
      </p:sp>
      <p:graphicFrame>
        <p:nvGraphicFramePr>
          <p:cNvPr id="3" name="表格 2"/>
          <p:cNvGraphicFramePr>
            <a:graphicFrameLocks noGrp="1"/>
          </p:cNvGraphicFramePr>
          <p:nvPr>
            <p:extLst>
              <p:ext uri="{D42A27DB-BD31-4B8C-83A1-F6EECF244321}">
                <p14:modId xmlns:p14="http://schemas.microsoft.com/office/powerpoint/2010/main" val="84182521"/>
              </p:ext>
            </p:extLst>
          </p:nvPr>
        </p:nvGraphicFramePr>
        <p:xfrm>
          <a:off x="516258" y="2520950"/>
          <a:ext cx="6096000" cy="2966720"/>
        </p:xfrm>
        <a:graphic>
          <a:graphicData uri="http://schemas.openxmlformats.org/drawingml/2006/table">
            <a:tbl>
              <a:tblPr firstRow="1" bandRow="1">
                <a:tableStyleId>{5C22544A-7EE6-4342-B048-85BDC9FD1C3A}</a:tableStyleId>
              </a:tblPr>
              <a:tblGrid>
                <a:gridCol w="741042"/>
                <a:gridCol w="838200"/>
                <a:gridCol w="2381250"/>
                <a:gridCol w="2135508"/>
              </a:tblGrid>
              <a:tr h="370840">
                <a:tc>
                  <a:txBody>
                    <a:bodyPr/>
                    <a:lstStyle/>
                    <a:p>
                      <a:pPr algn="ctr"/>
                      <a:r>
                        <a:rPr lang="en-US" altLang="zh-CN" dirty="0" smtClean="0"/>
                        <a:t>2002</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C# 1.0</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.NET Framework 1.0</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Visual Studio 2002</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lt1"/>
                          </a:solidFill>
                          <a:latin typeface="+mn-lt"/>
                          <a:ea typeface="+mn-ea"/>
                          <a:cs typeface="+mn-cs"/>
                        </a:rPr>
                        <a:t>.NET Framework 1.1</a:t>
                      </a:r>
                      <a:endParaRPr lang="zh-CN" altLang="en-US" sz="1800" b="1" kern="1200" dirty="0" smtClean="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2.0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2.0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2007</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3.0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3.5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2008</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4.0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4.0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sz="1800" b="1" kern="1200" dirty="0" smtClean="0">
                          <a:solidFill>
                            <a:schemeClr val="lt1"/>
                          </a:solidFill>
                          <a:latin typeface="+mn-lt"/>
                          <a:ea typeface="+mn-ea"/>
                          <a:cs typeface="+mn-cs"/>
                        </a:rPr>
                        <a:t>C# 5.0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4.5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lt1"/>
                          </a:solidFill>
                          <a:latin typeface="+mn-lt"/>
                          <a:ea typeface="+mn-ea"/>
                          <a:cs typeface="+mn-cs"/>
                        </a:rPr>
                        <a:t>.NET Framework 4.5.1</a:t>
                      </a:r>
                      <a:endParaRPr lang="zh-CN" altLang="en-US" sz="1800" b="1" kern="1200" dirty="0" smtClean="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a:t>
                      </a:r>
                      <a:r>
                        <a:rPr lang="en-US" altLang="zh-CN" sz="1800" b="1" kern="1200" baseline="0" dirty="0" smtClean="0">
                          <a:solidFill>
                            <a:schemeClr val="lt1"/>
                          </a:solidFill>
                          <a:latin typeface="+mn-lt"/>
                          <a:ea typeface="+mn-ea"/>
                          <a:cs typeface="+mn-cs"/>
                        </a:rPr>
                        <a:t> Studio 2013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2014</a:t>
                      </a:r>
                      <a:endParaRPr lang="zh-CN" altLang="en-US" sz="1800" b="1" kern="1200" dirty="0">
                        <a:solidFill>
                          <a:srgbClr val="FFCC00"/>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6.0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5.0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8664149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40011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语言变化（</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2002</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p>
        </p:txBody>
      </p:sp>
      <p:sp>
        <p:nvSpPr>
          <p:cNvPr id="5" name="文本框 4"/>
          <p:cNvSpPr txBox="1"/>
          <p:nvPr/>
        </p:nvSpPr>
        <p:spPr>
          <a:xfrm>
            <a:off x="1219200" y="2656377"/>
            <a:ext cx="600075"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a:t>
            </a:r>
            <a:endParaRPr lang="zh-CN" altLang="en-US" sz="2000" dirty="0">
              <a:solidFill>
                <a:srgbClr val="DDDDDD"/>
              </a:solidFill>
              <a:effectLst>
                <a:outerShdw blurRad="38100" dist="38100" dir="2700000" algn="tl">
                  <a:srgbClr val="000000">
                    <a:alpha val="43137"/>
                  </a:srgbClr>
                </a:outerShdw>
              </a:effectLst>
            </a:endParaRPr>
          </a:p>
        </p:txBody>
      </p:sp>
      <p:sp>
        <p:nvSpPr>
          <p:cNvPr id="11" name="文本框 10"/>
          <p:cNvSpPr txBox="1"/>
          <p:nvPr/>
        </p:nvSpPr>
        <p:spPr>
          <a:xfrm>
            <a:off x="1219199" y="3607953"/>
            <a:ext cx="600075" cy="400110"/>
          </a:xfrm>
          <a:prstGeom prst="rect">
            <a:avLst/>
          </a:prstGeom>
          <a:noFill/>
        </p:spPr>
        <p:txBody>
          <a:bodyPr wrap="square" rtlCol="0">
            <a:spAutoFit/>
          </a:bodyPr>
          <a:lstStyle/>
          <a:p>
            <a:r>
              <a:rPr lang="en-US" altLang="zh-CN" sz="2000" b="1" dirty="0">
                <a:solidFill>
                  <a:srgbClr val="DDDDDD"/>
                </a:solidFill>
              </a:rPr>
              <a:t>VB</a:t>
            </a:r>
            <a:endParaRPr lang="zh-CN" altLang="en-US" sz="2000" b="1" dirty="0">
              <a:solidFill>
                <a:srgbClr val="DDDDDD"/>
              </a:solidFill>
            </a:endParaRPr>
          </a:p>
        </p:txBody>
      </p:sp>
      <p:sp>
        <p:nvSpPr>
          <p:cNvPr id="13" name="文本框 12"/>
          <p:cNvSpPr txBox="1"/>
          <p:nvPr/>
        </p:nvSpPr>
        <p:spPr>
          <a:xfrm>
            <a:off x="2783343" y="2269761"/>
            <a:ext cx="1066800"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a:t>
            </a:r>
            <a:endParaRPr lang="zh-CN" altLang="en-US" sz="2000" dirty="0">
              <a:solidFill>
                <a:srgbClr val="DDDDDD"/>
              </a:solidFill>
              <a:effectLst>
                <a:outerShdw blurRad="38100" dist="38100" dir="2700000" algn="tl">
                  <a:srgbClr val="000000">
                    <a:alpha val="43137"/>
                  </a:srgbClr>
                </a:outerShdw>
              </a:effectLst>
            </a:endParaRPr>
          </a:p>
        </p:txBody>
      </p:sp>
      <p:sp>
        <p:nvSpPr>
          <p:cNvPr id="14" name="文本框 13"/>
          <p:cNvSpPr txBox="1"/>
          <p:nvPr/>
        </p:nvSpPr>
        <p:spPr>
          <a:xfrm>
            <a:off x="2783343" y="2995235"/>
            <a:ext cx="1066800"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C++/CLI</a:t>
            </a:r>
            <a:endParaRPr lang="zh-CN" altLang="en-US" sz="2000" dirty="0">
              <a:solidFill>
                <a:srgbClr val="DDDDDD"/>
              </a:solidFill>
              <a:effectLst>
                <a:outerShdw blurRad="38100" dist="38100" dir="2700000" algn="tl">
                  <a:srgbClr val="000000">
                    <a:alpha val="43137"/>
                  </a:srgbClr>
                </a:outerShdw>
              </a:effectLst>
            </a:endParaRPr>
          </a:p>
        </p:txBody>
      </p:sp>
      <p:cxnSp>
        <p:nvCxnSpPr>
          <p:cNvPr id="15" name="直接箭头连接符 14"/>
          <p:cNvCxnSpPr>
            <a:stCxn id="5" idx="3"/>
            <a:endCxn id="13" idx="1"/>
          </p:cNvCxnSpPr>
          <p:nvPr/>
        </p:nvCxnSpPr>
        <p:spPr>
          <a:xfrm flipV="1">
            <a:off x="1819275" y="2469816"/>
            <a:ext cx="964068" cy="386616"/>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14" idx="1"/>
          </p:cNvCxnSpPr>
          <p:nvPr/>
        </p:nvCxnSpPr>
        <p:spPr>
          <a:xfrm>
            <a:off x="1819275" y="2856432"/>
            <a:ext cx="964068" cy="338858"/>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823948" y="3607953"/>
            <a:ext cx="1100352" cy="400110"/>
          </a:xfrm>
          <a:prstGeom prst="rect">
            <a:avLst/>
          </a:prstGeom>
          <a:noFill/>
        </p:spPr>
        <p:txBody>
          <a:bodyPr wrap="square" rtlCol="0">
            <a:spAutoFit/>
          </a:bodyPr>
          <a:lstStyle/>
          <a:p>
            <a:r>
              <a:rPr lang="en-US" altLang="zh-CN" sz="2000" b="1" dirty="0" smtClean="0">
                <a:solidFill>
                  <a:srgbClr val="DDDDDD"/>
                </a:solidFill>
              </a:rPr>
              <a:t>VB</a:t>
            </a:r>
            <a:endParaRPr lang="zh-CN" altLang="en-US" sz="2000" b="1" dirty="0">
              <a:solidFill>
                <a:srgbClr val="DDDDDD"/>
              </a:solidFill>
            </a:endParaRPr>
          </a:p>
        </p:txBody>
      </p:sp>
      <p:cxnSp>
        <p:nvCxnSpPr>
          <p:cNvPr id="20" name="直接箭头连接符 19"/>
          <p:cNvCxnSpPr>
            <a:stCxn id="11" idx="3"/>
            <a:endCxn id="18" idx="1"/>
          </p:cNvCxnSpPr>
          <p:nvPr/>
        </p:nvCxnSpPr>
        <p:spPr>
          <a:xfrm>
            <a:off x="1819274" y="3808008"/>
            <a:ext cx="1004674" cy="0"/>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823948" y="4801443"/>
            <a:ext cx="1100352" cy="400110"/>
          </a:xfrm>
          <a:prstGeom prst="rect">
            <a:avLst/>
          </a:prstGeom>
          <a:noFill/>
        </p:spPr>
        <p:txBody>
          <a:bodyPr wrap="square" rtlCol="0">
            <a:spAutoFit/>
          </a:bodyPr>
          <a:lstStyle/>
          <a:p>
            <a:r>
              <a:rPr lang="en-US" altLang="zh-CN" sz="2000" b="1" dirty="0" smtClean="0">
                <a:solidFill>
                  <a:srgbClr val="DDDDDD"/>
                </a:solidFill>
              </a:rPr>
              <a:t>C#</a:t>
            </a:r>
            <a:endParaRPr lang="zh-CN" altLang="en-US" sz="2000" b="1" dirty="0">
              <a:solidFill>
                <a:srgbClr val="DDDDDD"/>
              </a:solidFill>
            </a:endParaRPr>
          </a:p>
        </p:txBody>
      </p:sp>
      <p:sp>
        <p:nvSpPr>
          <p:cNvPr id="27" name="文本框 26"/>
          <p:cNvSpPr txBox="1"/>
          <p:nvPr/>
        </p:nvSpPr>
        <p:spPr>
          <a:xfrm>
            <a:off x="4167362" y="2269761"/>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微软的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28" name="文本框 27"/>
          <p:cNvSpPr txBox="1"/>
          <p:nvPr/>
        </p:nvSpPr>
        <p:spPr>
          <a:xfrm>
            <a:off x="4167362" y="2995235"/>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31" name="文本框 30"/>
          <p:cNvSpPr txBox="1"/>
          <p:nvPr/>
        </p:nvSpPr>
        <p:spPr>
          <a:xfrm>
            <a:off x="4167362" y="3607953"/>
            <a:ext cx="2519188" cy="400110"/>
          </a:xfrm>
          <a:prstGeom prst="rect">
            <a:avLst/>
          </a:prstGeom>
          <a:noFill/>
        </p:spPr>
        <p:txBody>
          <a:bodyPr wrap="square" rtlCol="0">
            <a:spAutoFit/>
          </a:bodyPr>
          <a:lstStyle>
            <a:defPPr>
              <a:defRPr lang="zh-CN"/>
            </a:defPPr>
            <a:lvl1pPr>
              <a:defRPr sz="2000" b="1">
                <a:solidFill>
                  <a:srgbClr val="FFCC00"/>
                </a:solidFill>
                <a:effectLst>
                  <a:outerShdw blurRad="38100" dist="38100" dir="2700000" algn="tl">
                    <a:srgbClr val="000000">
                      <a:alpha val="43137"/>
                    </a:srgbClr>
                  </a:outerShdw>
                </a:effectLst>
              </a:defRPr>
            </a:lvl1pPr>
          </a:lstStyle>
          <a:p>
            <a:r>
              <a:rPr lang="zh-CN" altLang="en-US" dirty="0"/>
              <a:t>微软的</a:t>
            </a:r>
            <a:r>
              <a:rPr lang="en-US" altLang="zh-CN" dirty="0"/>
              <a:t>Basic</a:t>
            </a:r>
            <a:r>
              <a:rPr lang="zh-CN" altLang="en-US" dirty="0"/>
              <a:t>实现</a:t>
            </a:r>
            <a:endParaRPr lang="zh-CN" altLang="en-US" dirty="0"/>
          </a:p>
        </p:txBody>
      </p:sp>
      <p:sp>
        <p:nvSpPr>
          <p:cNvPr id="32" name="文本框 31"/>
          <p:cNvSpPr txBox="1"/>
          <p:nvPr/>
        </p:nvSpPr>
        <p:spPr>
          <a:xfrm>
            <a:off x="4167362" y="4799481"/>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33" name="文本框 32"/>
          <p:cNvSpPr txBox="1"/>
          <p:nvPr/>
        </p:nvSpPr>
        <p:spPr>
          <a:xfrm>
            <a:off x="2823948" y="5340020"/>
            <a:ext cx="1100352" cy="400110"/>
          </a:xfrm>
          <a:prstGeom prst="rect">
            <a:avLst/>
          </a:prstGeom>
          <a:noFill/>
        </p:spPr>
        <p:txBody>
          <a:bodyPr wrap="square" rtlCol="0">
            <a:spAutoFit/>
          </a:bodyPr>
          <a:lstStyle/>
          <a:p>
            <a:r>
              <a:rPr lang="en-US" altLang="zh-CN" sz="2000" b="1" dirty="0" err="1" smtClean="0">
                <a:solidFill>
                  <a:srgbClr val="DDDDDD"/>
                </a:solidFill>
              </a:rPr>
              <a:t>ILAsm</a:t>
            </a:r>
            <a:endParaRPr lang="zh-CN" altLang="en-US" sz="2000" b="1" dirty="0">
              <a:solidFill>
                <a:srgbClr val="DDDDDD"/>
              </a:solidFill>
            </a:endParaRPr>
          </a:p>
        </p:txBody>
      </p:sp>
      <p:sp>
        <p:nvSpPr>
          <p:cNvPr id="34" name="文本框 33"/>
          <p:cNvSpPr txBox="1"/>
          <p:nvPr/>
        </p:nvSpPr>
        <p:spPr>
          <a:xfrm>
            <a:off x="4167362" y="5341176"/>
            <a:ext cx="2519188" cy="400110"/>
          </a:xfrm>
          <a:prstGeom prst="rect">
            <a:avLst/>
          </a:prstGeom>
          <a:noFill/>
        </p:spPr>
        <p:txBody>
          <a:bodyPr wrap="square" rtlCol="0">
            <a:spAutoFit/>
          </a:bodyPr>
          <a:lstStyle/>
          <a:p>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的汇编语言</a:t>
            </a:r>
            <a:endParaRPr lang="zh-CN" altLang="en-US" sz="2000" dirty="0">
              <a:solidFill>
                <a:srgbClr val="FFCC00"/>
              </a:solidFill>
              <a:effectLst>
                <a:outerShdw blurRad="38100" dist="38100" dir="2700000" algn="tl">
                  <a:srgbClr val="000000">
                    <a:alpha val="43137"/>
                  </a:srgbClr>
                </a:outerShdw>
              </a:effectLst>
            </a:endParaRPr>
          </a:p>
        </p:txBody>
      </p:sp>
      <p:sp>
        <p:nvSpPr>
          <p:cNvPr id="26" name="文本框 25"/>
          <p:cNvSpPr txBox="1"/>
          <p:nvPr/>
        </p:nvSpPr>
        <p:spPr>
          <a:xfrm>
            <a:off x="2823948" y="4163894"/>
            <a:ext cx="1100352" cy="400110"/>
          </a:xfrm>
          <a:prstGeom prst="rect">
            <a:avLst/>
          </a:prstGeom>
          <a:noFill/>
        </p:spPr>
        <p:txBody>
          <a:bodyPr wrap="square" rtlCol="0">
            <a:spAutoFit/>
          </a:bodyPr>
          <a:lstStyle/>
          <a:p>
            <a:r>
              <a:rPr lang="en-US" altLang="zh-CN" sz="2000" b="1" dirty="0" smtClean="0">
                <a:solidFill>
                  <a:srgbClr val="DDDDDD"/>
                </a:solidFill>
              </a:rPr>
              <a:t>VB.NET</a:t>
            </a:r>
            <a:endParaRPr lang="zh-CN" altLang="en-US" sz="2000" b="1" dirty="0">
              <a:solidFill>
                <a:srgbClr val="DDDDDD"/>
              </a:solidFill>
            </a:endParaRPr>
          </a:p>
        </p:txBody>
      </p:sp>
      <p:sp>
        <p:nvSpPr>
          <p:cNvPr id="29" name="文本框 28"/>
          <p:cNvSpPr txBox="1"/>
          <p:nvPr/>
        </p:nvSpPr>
        <p:spPr>
          <a:xfrm>
            <a:off x="4167362" y="4163894"/>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VB</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cxnSp>
        <p:nvCxnSpPr>
          <p:cNvPr id="30" name="直接箭头连接符 29"/>
          <p:cNvCxnSpPr>
            <a:stCxn id="11" idx="3"/>
            <a:endCxn id="26" idx="1"/>
          </p:cNvCxnSpPr>
          <p:nvPr/>
        </p:nvCxnSpPr>
        <p:spPr>
          <a:xfrm>
            <a:off x="1819274" y="3808008"/>
            <a:ext cx="1004674" cy="555941"/>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6294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3631763"/>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与 </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体系的比较：</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理念</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相反：</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是为了让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多种语言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能够在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平台上运行；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是为了让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语言能够在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多种平台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上运行；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实现相似：</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中间语言，</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二次编译</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语法相似（仅 </a:t>
            </a:r>
            <a:r>
              <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都</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采用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语言语法风格，都为纯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面向对象</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107423547"/>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346383"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7481591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4.16667E-6 3.7037E-7 L -0.00034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4.16667E-6 -7.40741E-7 L -0.00034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WPF</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简介</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66808"/>
            <a:ext cx="6256682" cy="707886"/>
          </a:xfrm>
          <a:prstGeom prst="rect">
            <a:avLst/>
          </a:prstGeom>
          <a:noFill/>
        </p:spPr>
        <p:txBody>
          <a:bodyPr wrap="square" rtlCol="0">
            <a:spAutoFit/>
          </a:bodyPr>
          <a:lstStyle/>
          <a:p>
            <a:pPr>
              <a:spcBef>
                <a:spcPts val="600"/>
              </a:spcBef>
            </a:pPr>
            <a:r>
              <a:rPr lang="en-US" altLang="zh-CN"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Presentation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Foundation</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，一套基于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Framework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的界面框架，采用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XAML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语言编写。</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288204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特性及优势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3470568"/>
            <a:ext cx="6256682" cy="155427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声明式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语言，可快速编写无需鼠标拖控件；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与逻辑代码部分高度分离，</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耦合度低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可以快速编写复杂控件、动画特效；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Direct3D</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80933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Client First</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Server Behind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开发顺序</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47297"/>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先完成了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客户端</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的开发，之后再开始 </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的开发。</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7" y="2229542"/>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为什么先开发客户端，后开发服务器？</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516256" y="2736998"/>
            <a:ext cx="5840999" cy="36933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不同时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开发客户端和服务器？</a:t>
            </a:r>
            <a:endParaRPr lang="zh-CN" altLang="en-US"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2" y="4849988"/>
            <a:ext cx="5840999" cy="36933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Q2.1.2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为什么不 </a:t>
            </a:r>
            <a:r>
              <a:rPr lang="zh-CN" altLang="en-US"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先开发服务器，后开发客户端</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516254" y="3175512"/>
            <a:ext cx="5840999" cy="33855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Q2.1.1.1 </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sz="16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能</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不同时开发客户端和服务器？</a:t>
            </a:r>
            <a:endParaRPr lang="zh-CN" altLang="en-US" sz="1600"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516251" y="3973201"/>
            <a:ext cx="5840999" cy="33855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Q2.1.1.2 </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sz="16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要</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不同时开发客户端和服务器？</a:t>
            </a:r>
            <a:endParaRPr lang="zh-CN" altLang="en-US" sz="1600"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925033" y="3530994"/>
            <a:ext cx="5902564" cy="338554"/>
          </a:xfrm>
          <a:prstGeom prst="rect">
            <a:avLst/>
          </a:prstGeom>
          <a:noFill/>
        </p:spPr>
        <p:txBody>
          <a:bodyPr wrap="square" rtlCol="0">
            <a:spAutoFit/>
          </a:bodyPr>
          <a:lstStyle/>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Mock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无关部分，由测试保证各个部分的独立可靠性。</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9" name="文本框 18"/>
          <p:cNvSpPr txBox="1"/>
          <p:nvPr/>
        </p:nvSpPr>
        <p:spPr>
          <a:xfrm>
            <a:off x="925033" y="4332375"/>
            <a:ext cx="5902564" cy="338554"/>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人类的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本身不适合多任务并行处理，专一即效率。</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0" name="文本框 19"/>
          <p:cNvSpPr txBox="1"/>
          <p:nvPr/>
        </p:nvSpPr>
        <p:spPr>
          <a:xfrm>
            <a:off x="925033" y="5268035"/>
            <a:ext cx="5902564" cy="338554"/>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能够获取到现成的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Mock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服务器，开发成本低。</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229880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p:cTn id="16"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4">
                                            <p:txEl>
                                              <p:pRg st="0" end="0"/>
                                            </p:txEl>
                                          </p:spTgt>
                                        </p:tgtEl>
                                      </p:cBhvr>
                                    </p:animEffect>
                                  </p:childTnLst>
                                </p:cTn>
                              </p:par>
                            </p:childTnLst>
                          </p:cTn>
                        </p:par>
                        <p:par>
                          <p:cTn id="21" fill="hold">
                            <p:stCondLst>
                              <p:cond delay="15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5">
                                            <p:txEl>
                                              <p:pRg st="0" end="0"/>
                                            </p:txEl>
                                          </p:spTgt>
                                        </p:tgtEl>
                                        <p:attrNameLst>
                                          <p:attrName>style.visibility</p:attrName>
                                        </p:attrNameLst>
                                      </p:cBhvr>
                                      <p:to>
                                        <p:strVal val="visible"/>
                                      </p:to>
                                    </p:set>
                                    <p:anim calcmode="lin" valueType="num">
                                      <p:cBhvr>
                                        <p:cTn id="24"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p:cTn id="33"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6">
                                            <p:txEl>
                                              <p:pRg st="0" end="0"/>
                                            </p:txEl>
                                          </p:spTgt>
                                        </p:tgtEl>
                                      </p:cBhvr>
                                    </p:animEffect>
                                  </p:childTnLst>
                                </p:cTn>
                              </p:par>
                            </p:childTnLst>
                          </p:cTn>
                        </p:par>
                        <p:par>
                          <p:cTn id="38" fill="hold">
                            <p:stCondLst>
                              <p:cond delay="17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7">
                                            <p:txEl>
                                              <p:pRg st="0" end="0"/>
                                            </p:txEl>
                                          </p:spTgt>
                                        </p:tgtEl>
                                        <p:attrNameLst>
                                          <p:attrName>style.visibility</p:attrName>
                                        </p:attrNameLst>
                                      </p:cBhvr>
                                      <p:to>
                                        <p:strVal val="visible"/>
                                      </p:to>
                                    </p:set>
                                    <p:anim calcmode="lin" valueType="num">
                                      <p:cBhvr>
                                        <p:cTn id="41" dur="50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43" dur="50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grpId="0" nodeType="clickEffect">
                                  <p:stCondLst>
                                    <p:cond delay="0"/>
                                  </p:stCondLst>
                                  <p:iterate type="lt">
                                    <p:tmPct val="10000"/>
                                  </p:iterate>
                                  <p:childTnLst>
                                    <p:set>
                                      <p:cBhvr>
                                        <p:cTn id="49" dur="1" fill="hold">
                                          <p:stCondLst>
                                            <p:cond delay="0"/>
                                          </p:stCondLst>
                                        </p:cTn>
                                        <p:tgtEl>
                                          <p:spTgt spid="18">
                                            <p:txEl>
                                              <p:pRg st="0" end="0"/>
                                            </p:txEl>
                                          </p:spTgt>
                                        </p:tgtEl>
                                        <p:attrNameLst>
                                          <p:attrName>style.visibility</p:attrName>
                                        </p:attrNameLst>
                                      </p:cBhvr>
                                      <p:to>
                                        <p:strVal val="visible"/>
                                      </p:to>
                                    </p:set>
                                    <p:anim calcmode="lin" valueType="num">
                                      <p:cBhvr>
                                        <p:cTn id="50" dur="50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52" dur="50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grpId="0" nodeType="clickEffect">
                                  <p:stCondLst>
                                    <p:cond delay="0"/>
                                  </p:stCondLst>
                                  <p:iterate type="lt">
                                    <p:tmPct val="10000"/>
                                  </p:iterate>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p:cTn id="59"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61"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1" presetClass="entr" presetSubtype="0" fill="hold" grpId="0" nodeType="clickEffect">
                                  <p:stCondLst>
                                    <p:cond delay="0"/>
                                  </p:stCondLst>
                                  <p:iterate type="lt">
                                    <p:tmPct val="10000"/>
                                  </p:iterate>
                                  <p:childTnLst>
                                    <p:set>
                                      <p:cBhvr>
                                        <p:cTn id="67" dur="1" fill="hold">
                                          <p:stCondLst>
                                            <p:cond delay="0"/>
                                          </p:stCondLst>
                                        </p:cTn>
                                        <p:tgtEl>
                                          <p:spTgt spid="20">
                                            <p:txEl>
                                              <p:pRg st="0" end="0"/>
                                            </p:txEl>
                                          </p:spTgt>
                                        </p:tgtEl>
                                        <p:attrNameLst>
                                          <p:attrName>style.visibility</p:attrName>
                                        </p:attrNameLst>
                                      </p:cBhvr>
                                      <p:to>
                                        <p:strVal val="visible"/>
                                      </p:to>
                                    </p:set>
                                    <p:anim calcmode="lin" valueType="num">
                                      <p:cBhvr>
                                        <p:cTn id="68" dur="50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70" dur="50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build="p"/>
      <p:bldP spid="18" grpId="0" build="p"/>
      <p:bldP spid="19" grpId="0" build="p"/>
      <p:bldP spid="2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5787" y="632389"/>
            <a:ext cx="1572426" cy="830997"/>
          </a:xfrm>
          <a:prstGeom prst="rect">
            <a:avLst/>
          </a:prstGeom>
          <a:noFill/>
        </p:spPr>
        <p:txBody>
          <a:bodyPr wrap="square" rtlCol="0">
            <a:spAutoFit/>
          </a:bodyPr>
          <a:lstStyle/>
          <a:p>
            <a:pPr algn="ctr"/>
            <a:r>
              <a:rPr lang="zh-CN" altLang="en-US" sz="4800" dirty="0" smtClean="0">
                <a:solidFill>
                  <a:schemeClr val="bg1"/>
                </a:solidFill>
                <a:effectLst>
                  <a:outerShdw blurRad="38100" dist="38100" dir="2700000" algn="tl">
                    <a:srgbClr val="000000">
                      <a:alpha val="43137"/>
                    </a:srgbClr>
                  </a:outerShdw>
                </a:effectLst>
                <a:latin typeface="汉仪综艺体简" panose="02010609000101010101" pitchFamily="49" charset="-122"/>
                <a:ea typeface="汉仪综艺体简" panose="02010609000101010101" pitchFamily="49" charset="-122"/>
              </a:rPr>
              <a:t>目录</a:t>
            </a:r>
            <a:endParaRPr lang="zh-CN" altLang="en-US" sz="4800" dirty="0">
              <a:solidFill>
                <a:schemeClr val="bg1"/>
              </a:solidFill>
              <a:effectLst>
                <a:outerShdw blurRad="38100" dist="38100" dir="2700000" algn="tl">
                  <a:srgbClr val="000000">
                    <a:alpha val="43137"/>
                  </a:srgbClr>
                </a:outerShdw>
              </a:effectLst>
              <a:latin typeface="汉仪综艺体简" panose="02010609000101010101" pitchFamily="49" charset="-122"/>
              <a:ea typeface="汉仪综艺体简" panose="02010609000101010101" pitchFamily="49" charset="-122"/>
            </a:endParaRPr>
          </a:p>
        </p:txBody>
      </p:sp>
      <p:sp>
        <p:nvSpPr>
          <p:cNvPr id="3" name="文本框 2"/>
          <p:cNvSpPr txBox="1"/>
          <p:nvPr/>
        </p:nvSpPr>
        <p:spPr>
          <a:xfrm>
            <a:off x="2326236" y="1911431"/>
            <a:ext cx="4491528" cy="3816429"/>
          </a:xfrm>
          <a:prstGeom prst="rect">
            <a:avLst/>
          </a:prstGeom>
          <a:noFill/>
        </p:spPr>
        <p:txBody>
          <a:bodyPr wrap="square" rtlCol="0">
            <a:spAutoFit/>
          </a:bodyPr>
          <a:lstStyle/>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环境及架构</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项目</a:t>
            </a: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开发流程</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核心功能及技术</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问题及解决方案</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测试目标及计划</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数据结果及分析</a:t>
            </a:r>
            <a:endParaRPr lang="zh-CN" altLang="en-US" sz="3200" dirty="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9651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0" end="0"/>
                                            </p:txEl>
                                          </p:spTgt>
                                        </p:tgtEl>
                                      </p:cBhvr>
                                    </p:animEffect>
                                  </p:childTnLst>
                                </p:cTn>
                              </p:par>
                            </p:childTnLst>
                          </p:cTn>
                        </p:par>
                        <p:par>
                          <p:cTn id="19" fill="hold">
                            <p:stCondLst>
                              <p:cond delay="12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4"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
                                            <p:txEl>
                                              <p:pRg st="1" end="1"/>
                                            </p:txEl>
                                          </p:spTgt>
                                        </p:tgtEl>
                                      </p:cBhvr>
                                    </p:animEffect>
                                  </p:childTnLst>
                                </p:cTn>
                              </p:par>
                            </p:childTnLst>
                          </p:cTn>
                        </p:par>
                        <p:par>
                          <p:cTn id="27" fill="hold">
                            <p:stCondLst>
                              <p:cond delay="195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2" end="2"/>
                                            </p:txEl>
                                          </p:spTgt>
                                        </p:tgtEl>
                                      </p:cBhvr>
                                    </p:animEffect>
                                  </p:childTnLst>
                                </p:cTn>
                              </p:par>
                            </p:childTnLst>
                          </p:cTn>
                        </p:par>
                        <p:par>
                          <p:cTn id="35" fill="hold">
                            <p:stCondLst>
                              <p:cond delay="275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3">
                                            <p:txEl>
                                              <p:pRg st="3" end="3"/>
                                            </p:txEl>
                                          </p:spTgt>
                                        </p:tgtEl>
                                      </p:cBhvr>
                                    </p:animEffect>
                                  </p:childTnLst>
                                </p:cTn>
                              </p:par>
                            </p:childTnLst>
                          </p:cTn>
                        </p:par>
                        <p:par>
                          <p:cTn id="43" fill="hold">
                            <p:stCondLst>
                              <p:cond delay="355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8"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3">
                                            <p:txEl>
                                              <p:pRg st="4" end="4"/>
                                            </p:txEl>
                                          </p:spTgt>
                                        </p:tgtEl>
                                      </p:cBhvr>
                                    </p:animEffect>
                                  </p:childTnLst>
                                </p:cTn>
                              </p:par>
                            </p:childTnLst>
                          </p:cTn>
                        </p:par>
                        <p:par>
                          <p:cTn id="51" fill="hold">
                            <p:stCondLst>
                              <p:cond delay="43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Client First</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Server Behind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系统自带的回音壁服务器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627898" y="1702439"/>
            <a:ext cx="4086225" cy="4048125"/>
          </a:xfrm>
          <a:prstGeom prst="rect">
            <a:avLst/>
          </a:prstGeom>
        </p:spPr>
      </p:pic>
    </p:spTree>
    <p:extLst>
      <p:ext uri="{BB962C8B-B14F-4D97-AF65-F5344CB8AC3E}">
        <p14:creationId xmlns:p14="http://schemas.microsoft.com/office/powerpoint/2010/main" val="234443724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项目开发流程</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4383503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4.07407E-6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Everything is .NET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非</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代码调用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3" name="圆角矩形 2"/>
          <p:cNvSpPr/>
          <p:nvPr/>
        </p:nvSpPr>
        <p:spPr>
          <a:xfrm>
            <a:off x="505627" y="1753112"/>
            <a:ext cx="6214150" cy="1723735"/>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70915" y="1950637"/>
            <a:ext cx="5893680" cy="1323439"/>
          </a:xfrm>
          <a:prstGeom prst="rect">
            <a:avLst/>
          </a:prstGeom>
          <a:noFill/>
        </p:spPr>
        <p:txBody>
          <a:bodyPr wrap="square" rtlCol="0">
            <a:spAutoFit/>
          </a:bodyPr>
          <a:lstStyle/>
          <a:p>
            <a:pPr lvl="0"/>
            <a:r>
              <a:rPr lang="en-US" altLang="zh-CN" sz="1600" dirty="0" smtClean="0">
                <a:solidFill>
                  <a:srgbClr val="DDDDDD"/>
                </a:solidFill>
              </a:rPr>
              <a:t>[</a:t>
            </a:r>
            <a:r>
              <a:rPr lang="en-US" altLang="zh-CN" sz="1600" dirty="0" err="1">
                <a:solidFill>
                  <a:srgbClr val="00B0F0"/>
                </a:solidFill>
              </a:rPr>
              <a:t>DllImport</a:t>
            </a:r>
            <a:r>
              <a:rPr lang="en-US" altLang="zh-CN" sz="1600" dirty="0">
                <a:solidFill>
                  <a:srgbClr val="DDDDDD"/>
                </a:solidFill>
              </a:rPr>
              <a:t>(</a:t>
            </a:r>
            <a:r>
              <a:rPr lang="en-US" altLang="zh-CN" sz="1600" dirty="0">
                <a:solidFill>
                  <a:schemeClr val="accent2">
                    <a:lumMod val="75000"/>
                  </a:schemeClr>
                </a:solidFill>
              </a:rPr>
              <a:t>"kernel32.dll"</a:t>
            </a:r>
            <a:r>
              <a:rPr lang="en-US" altLang="zh-CN" sz="1600" dirty="0">
                <a:solidFill>
                  <a:srgbClr val="DDDDDD"/>
                </a:solidFill>
              </a:rPr>
              <a:t>)]</a:t>
            </a:r>
            <a:endParaRPr lang="zh-CN" altLang="zh-CN" sz="1600" dirty="0">
              <a:solidFill>
                <a:srgbClr val="DDDDDD"/>
              </a:solidFill>
            </a:endParaRPr>
          </a:p>
          <a:p>
            <a:pPr lvl="0"/>
            <a:r>
              <a:rPr lang="en-US" altLang="zh-CN" sz="1600" dirty="0" smtClean="0">
                <a:solidFill>
                  <a:schemeClr val="accent1"/>
                </a:solidFill>
              </a:rPr>
              <a:t>private </a:t>
            </a:r>
            <a:r>
              <a:rPr lang="en-US" altLang="zh-CN" sz="1600" dirty="0">
                <a:solidFill>
                  <a:schemeClr val="accent1"/>
                </a:solidFill>
              </a:rPr>
              <a:t>extern static </a:t>
            </a:r>
            <a:r>
              <a:rPr lang="en-US" altLang="zh-CN" sz="1600" dirty="0" err="1">
                <a:solidFill>
                  <a:schemeClr val="accent1"/>
                </a:solidFill>
              </a:rPr>
              <a:t>bool</a:t>
            </a:r>
            <a:r>
              <a:rPr lang="en-US" altLang="zh-CN" sz="1600" dirty="0">
                <a:solidFill>
                  <a:schemeClr val="accent1"/>
                </a:solidFill>
              </a:rPr>
              <a:t> </a:t>
            </a:r>
            <a:r>
              <a:rPr lang="en-US" altLang="zh-CN" sz="1600" dirty="0" err="1" smtClean="0">
                <a:solidFill>
                  <a:srgbClr val="DDDDDD"/>
                </a:solidFill>
              </a:rPr>
              <a:t>QueryPerformanceCounter</a:t>
            </a:r>
            <a:r>
              <a:rPr lang="en-US" altLang="zh-CN" sz="1600" dirty="0" smtClean="0">
                <a:solidFill>
                  <a:srgbClr val="DDDDDD"/>
                </a:solidFill>
              </a:rPr>
              <a:t>(</a:t>
            </a:r>
            <a:r>
              <a:rPr lang="en-US" altLang="zh-CN" sz="1600" dirty="0" smtClean="0">
                <a:solidFill>
                  <a:schemeClr val="accent1"/>
                </a:solidFill>
              </a:rPr>
              <a:t>ref </a:t>
            </a:r>
            <a:r>
              <a:rPr lang="en-US" altLang="zh-CN" sz="1600" dirty="0">
                <a:solidFill>
                  <a:schemeClr val="accent1"/>
                </a:solidFill>
              </a:rPr>
              <a:t>long</a:t>
            </a:r>
            <a:r>
              <a:rPr lang="en-US" altLang="zh-CN" sz="1600" dirty="0">
                <a:solidFill>
                  <a:srgbClr val="FFCC00"/>
                </a:solidFill>
              </a:rPr>
              <a:t> </a:t>
            </a:r>
            <a:r>
              <a:rPr lang="en-US" altLang="zh-CN" sz="1600" dirty="0">
                <a:solidFill>
                  <a:srgbClr val="DDDDDD"/>
                </a:solidFill>
              </a:rPr>
              <a:t>x</a:t>
            </a:r>
            <a:r>
              <a:rPr lang="en-US" altLang="zh-CN" sz="1600" dirty="0" smtClean="0">
                <a:solidFill>
                  <a:srgbClr val="DDDDDD"/>
                </a:solidFill>
              </a:rPr>
              <a:t>);</a:t>
            </a:r>
          </a:p>
          <a:p>
            <a:pPr lvl="0"/>
            <a:endParaRPr lang="en-US" altLang="zh-CN" sz="1600" dirty="0">
              <a:solidFill>
                <a:srgbClr val="FFCC00"/>
              </a:solidFill>
            </a:endParaRPr>
          </a:p>
          <a:p>
            <a:pPr lvl="0"/>
            <a:r>
              <a:rPr lang="en-US" altLang="zh-CN" sz="1600" dirty="0" smtClean="0">
                <a:solidFill>
                  <a:srgbClr val="DDDDDD"/>
                </a:solidFill>
              </a:rPr>
              <a:t>[</a:t>
            </a:r>
            <a:r>
              <a:rPr lang="en-US" altLang="zh-CN" sz="1600" dirty="0" err="1">
                <a:solidFill>
                  <a:srgbClr val="00B0F0"/>
                </a:solidFill>
              </a:rPr>
              <a:t>DllImport</a:t>
            </a:r>
            <a:r>
              <a:rPr lang="en-US" altLang="zh-CN" sz="1600" dirty="0">
                <a:solidFill>
                  <a:srgbClr val="DDDDDD"/>
                </a:solidFill>
              </a:rPr>
              <a:t>(</a:t>
            </a:r>
            <a:r>
              <a:rPr lang="en-US" altLang="zh-CN" sz="1600" dirty="0">
                <a:solidFill>
                  <a:schemeClr val="accent2">
                    <a:lumMod val="75000"/>
                  </a:schemeClr>
                </a:solidFill>
              </a:rPr>
              <a:t>"kernel32.dll</a:t>
            </a:r>
            <a:r>
              <a:rPr lang="en-US" altLang="zh-CN" sz="1600" dirty="0" smtClean="0">
                <a:solidFill>
                  <a:schemeClr val="accent2">
                    <a:lumMod val="75000"/>
                  </a:schemeClr>
                </a:solidFill>
              </a:rPr>
              <a:t>"</a:t>
            </a:r>
            <a:r>
              <a:rPr lang="en-US" altLang="zh-CN" sz="1600" dirty="0" smtClean="0">
                <a:solidFill>
                  <a:srgbClr val="DDDDDD"/>
                </a:solidFill>
              </a:rPr>
              <a:t>)]</a:t>
            </a:r>
          </a:p>
          <a:p>
            <a:pPr lvl="0"/>
            <a:r>
              <a:rPr lang="en-US" altLang="zh-CN" sz="1600" dirty="0" smtClean="0">
                <a:solidFill>
                  <a:schemeClr val="accent1"/>
                </a:solidFill>
              </a:rPr>
              <a:t>private </a:t>
            </a:r>
            <a:r>
              <a:rPr lang="en-US" altLang="zh-CN" sz="1600" dirty="0">
                <a:solidFill>
                  <a:schemeClr val="accent1"/>
                </a:solidFill>
              </a:rPr>
              <a:t>extern static </a:t>
            </a:r>
            <a:r>
              <a:rPr lang="en-US" altLang="zh-CN" sz="1600" dirty="0" err="1">
                <a:solidFill>
                  <a:schemeClr val="accent1"/>
                </a:solidFill>
              </a:rPr>
              <a:t>bool</a:t>
            </a:r>
            <a:r>
              <a:rPr lang="en-US" altLang="zh-CN" sz="1600" dirty="0">
                <a:solidFill>
                  <a:schemeClr val="accent1"/>
                </a:solidFill>
              </a:rPr>
              <a:t> </a:t>
            </a:r>
            <a:r>
              <a:rPr lang="en-US" altLang="zh-CN" sz="1600" dirty="0" err="1">
                <a:solidFill>
                  <a:srgbClr val="DDDDDD"/>
                </a:solidFill>
              </a:rPr>
              <a:t>QueryPerformanceFrequency</a:t>
            </a:r>
            <a:r>
              <a:rPr lang="en-US" altLang="zh-CN" sz="1600" dirty="0">
                <a:solidFill>
                  <a:srgbClr val="DDDDDD"/>
                </a:solidFill>
              </a:rPr>
              <a:t>(</a:t>
            </a:r>
            <a:r>
              <a:rPr lang="en-US" altLang="zh-CN" sz="1600" dirty="0">
                <a:solidFill>
                  <a:schemeClr val="accent1"/>
                </a:solidFill>
              </a:rPr>
              <a:t>ref long</a:t>
            </a:r>
            <a:r>
              <a:rPr lang="en-US" altLang="zh-CN" sz="1600" dirty="0">
                <a:solidFill>
                  <a:srgbClr val="FFCC00"/>
                </a:solidFill>
              </a:rPr>
              <a:t> </a:t>
            </a:r>
            <a:r>
              <a:rPr lang="en-US" altLang="zh-CN" sz="1600" dirty="0">
                <a:solidFill>
                  <a:srgbClr val="DDDDDD"/>
                </a:solidFill>
              </a:rPr>
              <a:t>x</a:t>
            </a:r>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1" name="文本框 20"/>
          <p:cNvSpPr txBox="1"/>
          <p:nvPr/>
        </p:nvSpPr>
        <p:spPr>
          <a:xfrm>
            <a:off x="389414" y="3690008"/>
            <a:ext cx="6256682" cy="190821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只需一句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声明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即可将非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代码转化为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代码，之后便可像普通方法一样调用。</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ref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语言中表示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的关键字，通过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ref/out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关键字与变量类型组合，可以实现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值类型的值传递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值类型的引用传递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引用类型的值传递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引用类型的引用传递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71463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Everything is .NET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教材必备的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Swap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方法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3" name="圆角矩形 2"/>
          <p:cNvSpPr/>
          <p:nvPr/>
        </p:nvSpPr>
        <p:spPr>
          <a:xfrm>
            <a:off x="505627" y="1753112"/>
            <a:ext cx="6214150" cy="1723735"/>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832756"/>
            <a:ext cx="5893680" cy="1569660"/>
          </a:xfrm>
          <a:prstGeom prst="rect">
            <a:avLst/>
          </a:prstGeom>
          <a:noFill/>
        </p:spPr>
        <p:txBody>
          <a:bodyPr wrap="square" rtlCol="0">
            <a:spAutoFit/>
          </a:bodyPr>
          <a:lstStyle/>
          <a:p>
            <a:r>
              <a:rPr lang="en-US" altLang="zh-CN" sz="1600" dirty="0">
                <a:solidFill>
                  <a:schemeClr val="accent1"/>
                </a:solidFill>
              </a:rPr>
              <a:t>void</a:t>
            </a:r>
            <a:r>
              <a:rPr lang="en-US" altLang="zh-CN" sz="1600" dirty="0">
                <a:solidFill>
                  <a:srgbClr val="DDDDDD"/>
                </a:solidFill>
              </a:rPr>
              <a:t> </a:t>
            </a:r>
            <a:r>
              <a:rPr lang="en-US" altLang="zh-CN" sz="1600" dirty="0" smtClean="0">
                <a:solidFill>
                  <a:srgbClr val="DDDDDD"/>
                </a:solidFill>
              </a:rPr>
              <a:t>Swap(</a:t>
            </a:r>
            <a:r>
              <a:rPr lang="en-US" altLang="zh-CN" sz="1600" dirty="0" smtClean="0">
                <a:solidFill>
                  <a:schemeClr val="accent1"/>
                </a:solidFill>
              </a:rPr>
              <a:t>ref int</a:t>
            </a:r>
            <a:r>
              <a:rPr lang="en-US" altLang="zh-CN" sz="1600" dirty="0" smtClean="0">
                <a:solidFill>
                  <a:srgbClr val="DDDDDD"/>
                </a:solidFill>
              </a:rPr>
              <a:t> </a:t>
            </a:r>
            <a:r>
              <a:rPr lang="en-US" altLang="zh-CN" sz="1600" dirty="0">
                <a:solidFill>
                  <a:srgbClr val="DDDDDD"/>
                </a:solidFill>
              </a:rPr>
              <a:t>a, </a:t>
            </a:r>
            <a:r>
              <a:rPr lang="en-US" altLang="zh-CN" sz="1600" dirty="0" smtClean="0">
                <a:solidFill>
                  <a:schemeClr val="accent1"/>
                </a:solidFill>
              </a:rPr>
              <a:t>ref int</a:t>
            </a:r>
            <a:r>
              <a:rPr lang="en-US" altLang="zh-CN" sz="1600" dirty="0" smtClean="0">
                <a:solidFill>
                  <a:srgbClr val="DDDDDD"/>
                </a:solidFill>
              </a:rPr>
              <a:t> </a:t>
            </a:r>
            <a:r>
              <a:rPr lang="en-US" altLang="zh-CN" sz="1600" dirty="0">
                <a:solidFill>
                  <a:srgbClr val="DDDDDD"/>
                </a:solidFill>
              </a:rPr>
              <a:t>b)</a:t>
            </a: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smtClean="0">
                <a:solidFill>
                  <a:srgbClr val="DDDDDD"/>
                </a:solidFill>
              </a:rPr>
              <a:t>a </a:t>
            </a:r>
            <a:r>
              <a:rPr lang="en-US" altLang="zh-CN" sz="1600" dirty="0">
                <a:solidFill>
                  <a:srgbClr val="DDDDDD"/>
                </a:solidFill>
              </a:rPr>
              <a:t>= a ^ b;</a:t>
            </a:r>
          </a:p>
          <a:p>
            <a:r>
              <a:rPr lang="en-US" altLang="zh-CN" sz="1600" dirty="0">
                <a:solidFill>
                  <a:srgbClr val="DDDDDD"/>
                </a:solidFill>
              </a:rPr>
              <a:t>    </a:t>
            </a:r>
            <a:r>
              <a:rPr lang="en-US" altLang="zh-CN" sz="1600" dirty="0" smtClean="0">
                <a:solidFill>
                  <a:srgbClr val="DDDDDD"/>
                </a:solidFill>
              </a:rPr>
              <a:t>b </a:t>
            </a:r>
            <a:r>
              <a:rPr lang="en-US" altLang="zh-CN" sz="1600" dirty="0">
                <a:solidFill>
                  <a:srgbClr val="DDDDDD"/>
                </a:solidFill>
              </a:rPr>
              <a:t>= b ^ a;</a:t>
            </a:r>
          </a:p>
          <a:p>
            <a:r>
              <a:rPr lang="en-US" altLang="zh-CN" sz="1600" dirty="0">
                <a:solidFill>
                  <a:srgbClr val="DDDDDD"/>
                </a:solidFill>
              </a:rPr>
              <a:t>    </a:t>
            </a:r>
            <a:r>
              <a:rPr lang="en-US" altLang="zh-CN" sz="1600" dirty="0" smtClean="0">
                <a:solidFill>
                  <a:srgbClr val="DDDDDD"/>
                </a:solidFill>
              </a:rPr>
              <a:t>a </a:t>
            </a:r>
            <a:r>
              <a:rPr lang="en-US" altLang="zh-CN" sz="1600" dirty="0">
                <a:solidFill>
                  <a:srgbClr val="DDDDDD"/>
                </a:solidFill>
              </a:rPr>
              <a:t>= a ^ b;</a:t>
            </a: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1" name="文本框 20"/>
          <p:cNvSpPr txBox="1"/>
          <p:nvPr/>
        </p:nvSpPr>
        <p:spPr>
          <a:xfrm>
            <a:off x="308416" y="3690008"/>
            <a:ext cx="6256682" cy="223138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若为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值传递</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，不论参数为值类型或引用类型，直接对参数本身的赋值语句将无法在函数外产生任何效果。</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像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既没有指针又只有值传递只能通过额外的封装类（比如数组）来实现变量交换的函数。</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原生支持指针，需要在编译命令中加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-unsafe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或在代码中使用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unsafe {}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语句块。但是即便支持也非常不推荐。</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42880951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项目开发流程</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9522389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4.07407E-6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JSON </a:t>
            </a:r>
            <a:r>
              <a:rPr lang="en-US" altLang="zh-CN"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is I</a:t>
            </a:r>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nvincible </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万能存储格式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 JSON</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6" name="图片 5"/>
          <p:cNvPicPr>
            <a:picLocks noChangeAspect="1"/>
          </p:cNvPicPr>
          <p:nvPr/>
        </p:nvPicPr>
        <p:blipFill>
          <a:blip r:embed="rId2"/>
          <a:stretch>
            <a:fillRect/>
          </a:stretch>
        </p:blipFill>
        <p:spPr>
          <a:xfrm>
            <a:off x="516257" y="1539951"/>
            <a:ext cx="6174575" cy="4355882"/>
          </a:xfrm>
          <a:prstGeom prst="rect">
            <a:avLst/>
          </a:prstGeom>
        </p:spPr>
      </p:pic>
    </p:spTree>
    <p:extLst>
      <p:ext uri="{BB962C8B-B14F-4D97-AF65-F5344CB8AC3E}">
        <p14:creationId xmlns:p14="http://schemas.microsoft.com/office/powerpoint/2010/main" val="406440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JSON </a:t>
            </a:r>
            <a:r>
              <a:rPr lang="en-US" altLang="zh-CN"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is I</a:t>
            </a:r>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nvincible </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万能存储格式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 JSON</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文本框 10"/>
          <p:cNvSpPr txBox="1"/>
          <p:nvPr/>
        </p:nvSpPr>
        <p:spPr>
          <a:xfrm>
            <a:off x="516258" y="1647672"/>
            <a:ext cx="6256682" cy="3400931"/>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en-US" altLang="zh-CN"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Object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Notation </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种轻量级</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的数据交换语言，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语言特性为</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基础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，易于阅读，且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冗余度低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，节约存储空间和传输时间。现有的所有语言基本都具有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的支持库，方便不同程序（尤其是客户端和服务器）之间的数据交换。</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虽然以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语言为设计基础，但本身并非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语言的合法语句，调用时依然需要解析。</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html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和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xml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语言由于采用了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对称标签</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，以及大于小于符号、等于号和双引号作为标识符，故具有大量冗余度，对于空间或时间敏感的领域往往代价较高，在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Web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服务中已大量被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取代。</a:t>
            </a:r>
            <a:endParaRPr lang="en-US" altLang="zh-CN" sz="16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031656439"/>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247043"/>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响应式布局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控件校验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One Code</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Every Device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自动布局容器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559736" y="1867924"/>
            <a:ext cx="3329875" cy="3329875"/>
          </a:xfrm>
          <a:prstGeom prst="rect">
            <a:avLst/>
          </a:prstGeom>
        </p:spPr>
      </p:pic>
      <p:pic>
        <p:nvPicPr>
          <p:cNvPr id="3" name="图片 2"/>
          <p:cNvPicPr>
            <a:picLocks noChangeAspect="1"/>
          </p:cNvPicPr>
          <p:nvPr/>
        </p:nvPicPr>
        <p:blipFill>
          <a:blip r:embed="rId3"/>
          <a:stretch>
            <a:fillRect/>
          </a:stretch>
        </p:blipFill>
        <p:spPr>
          <a:xfrm>
            <a:off x="559737" y="1860585"/>
            <a:ext cx="5797520" cy="3865013"/>
          </a:xfrm>
          <a:prstGeom prst="rect">
            <a:avLst/>
          </a:prstGeom>
        </p:spPr>
      </p:pic>
    </p:spTree>
    <p:extLst>
      <p:ext uri="{BB962C8B-B14F-4D97-AF65-F5344CB8AC3E}">
        <p14:creationId xmlns:p14="http://schemas.microsoft.com/office/powerpoint/2010/main" val="30493070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3247043"/>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控件校验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响应</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式布局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9173568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2.96296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923877"/>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输入控件校验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Never to trust a USER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输入校验</a:t>
            </a:r>
          </a:p>
        </p:txBody>
      </p:sp>
      <p:pic>
        <p:nvPicPr>
          <p:cNvPr id="6" name="图片 5"/>
          <p:cNvPicPr>
            <a:picLocks noChangeAspect="1"/>
          </p:cNvPicPr>
          <p:nvPr/>
        </p:nvPicPr>
        <p:blipFill>
          <a:blip r:embed="rId2"/>
          <a:stretch>
            <a:fillRect/>
          </a:stretch>
        </p:blipFill>
        <p:spPr>
          <a:xfrm>
            <a:off x="676090" y="1860586"/>
            <a:ext cx="5602494" cy="3734996"/>
          </a:xfrm>
          <a:prstGeom prst="rect">
            <a:avLst/>
          </a:prstGeom>
        </p:spPr>
      </p:pic>
    </p:spTree>
    <p:extLst>
      <p:ext uri="{BB962C8B-B14F-4D97-AF65-F5344CB8AC3E}">
        <p14:creationId xmlns:p14="http://schemas.microsoft.com/office/powerpoint/2010/main" val="596173074"/>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pic>
        <p:nvPicPr>
          <p:cNvPr id="11" name="图片 10"/>
          <p:cNvPicPr>
            <a:picLocks noChangeAspect="1"/>
          </p:cNvPicPr>
          <p:nvPr/>
        </p:nvPicPr>
        <p:blipFill>
          <a:blip r:embed="rId2"/>
          <a:stretch>
            <a:fillRect/>
          </a:stretch>
        </p:blipFill>
        <p:spPr>
          <a:xfrm>
            <a:off x="472716" y="1309119"/>
            <a:ext cx="6234277" cy="4041095"/>
          </a:xfrm>
          <a:prstGeom prst="rect">
            <a:avLst/>
          </a:prstGeom>
        </p:spPr>
      </p:pic>
    </p:spTree>
    <p:extLst>
      <p:ext uri="{BB962C8B-B14F-4D97-AF65-F5344CB8AC3E}">
        <p14:creationId xmlns:p14="http://schemas.microsoft.com/office/powerpoint/2010/main" val="32172108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923877"/>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输入控件校验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8379934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07407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600712"/>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ultiple </a:t>
            </a:r>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P</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ersonality</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同时作为服务器和客户端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11" name="图片 10"/>
          <p:cNvPicPr>
            <a:picLocks noChangeAspect="1"/>
          </p:cNvPicPr>
          <p:nvPr/>
        </p:nvPicPr>
        <p:blipFill>
          <a:blip r:embed="rId2"/>
          <a:stretch>
            <a:fillRect/>
          </a:stretch>
        </p:blipFill>
        <p:spPr>
          <a:xfrm>
            <a:off x="559737" y="1860586"/>
            <a:ext cx="5643438" cy="3762292"/>
          </a:xfrm>
          <a:prstGeom prst="rect">
            <a:avLst/>
          </a:prstGeom>
        </p:spPr>
      </p:pic>
      <p:pic>
        <p:nvPicPr>
          <p:cNvPr id="5" name="图片 4"/>
          <p:cNvPicPr>
            <a:picLocks noChangeAspect="1"/>
          </p:cNvPicPr>
          <p:nvPr/>
        </p:nvPicPr>
        <p:blipFill>
          <a:blip r:embed="rId3"/>
          <a:stretch>
            <a:fillRect/>
          </a:stretch>
        </p:blipFill>
        <p:spPr>
          <a:xfrm>
            <a:off x="559737" y="1860586"/>
            <a:ext cx="5643438" cy="3762292"/>
          </a:xfrm>
          <a:prstGeom prst="rect">
            <a:avLst/>
          </a:prstGeom>
        </p:spPr>
      </p:pic>
    </p:spTree>
    <p:extLst>
      <p:ext uri="{BB962C8B-B14F-4D97-AF65-F5344CB8AC3E}">
        <p14:creationId xmlns:p14="http://schemas.microsoft.com/office/powerpoint/2010/main" val="14596941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600712"/>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47392493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81481E-6 L -0.00035 -0.04513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277547"/>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Half is None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同时启用</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TCP</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和</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UDP</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C/S</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均可）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59737" y="1860585"/>
            <a:ext cx="5636347" cy="3757565"/>
          </a:xfrm>
          <a:prstGeom prst="rect">
            <a:avLst/>
          </a:prstGeom>
        </p:spPr>
      </p:pic>
    </p:spTree>
    <p:extLst>
      <p:ext uri="{BB962C8B-B14F-4D97-AF65-F5344CB8AC3E}">
        <p14:creationId xmlns:p14="http://schemas.microsoft.com/office/powerpoint/2010/main" val="2088062687"/>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277547"/>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9573358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954381"/>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Multitasking</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同时打开多个测试窗口</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405757" y="2026450"/>
            <a:ext cx="6368670" cy="3186995"/>
          </a:xfrm>
          <a:prstGeom prst="rect">
            <a:avLst/>
          </a:prstGeom>
        </p:spPr>
      </p:pic>
    </p:spTree>
    <p:extLst>
      <p:ext uri="{BB962C8B-B14F-4D97-AF65-F5344CB8AC3E}">
        <p14:creationId xmlns:p14="http://schemas.microsoft.com/office/powerpoint/2010/main" val="3250278667"/>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954381"/>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98397370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07407E-6 L -0.00035 -0.04513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631216"/>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TraceRoute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获取路由跳数并记录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639090" y="1553599"/>
            <a:ext cx="4328046" cy="4328046"/>
          </a:xfrm>
          <a:prstGeom prst="rect">
            <a:avLst/>
          </a:prstGeom>
        </p:spPr>
      </p:pic>
    </p:spTree>
    <p:extLst>
      <p:ext uri="{BB962C8B-B14F-4D97-AF65-F5344CB8AC3E}">
        <p14:creationId xmlns:p14="http://schemas.microsoft.com/office/powerpoint/2010/main" val="1158923635"/>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631216"/>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TraceRoute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获取路由跳数并记录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文本框 10"/>
          <p:cNvSpPr txBox="1"/>
          <p:nvPr/>
        </p:nvSpPr>
        <p:spPr>
          <a:xfrm>
            <a:off x="516257" y="1647672"/>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Q3.1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为什么要把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traceroute</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的结果实时显示在界面上而不只是后台记录？</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7" y="2463279"/>
            <a:ext cx="6256682" cy="3170099"/>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本题其实只是一个常识问题，如果没有该命令的使用经验可能无法直接猜到答案。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nix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）程序由于本身的运行机制原因，一次从调用到最终到达目标节点可能要超过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分钟甚至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10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分钟。</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若放在后台运行不利于用户获取当前的运行状况，甚至误以为测试已经结束或程序出现死循环从而一直占用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用户的交互永远都是客户端最重要的部分之一。</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9828950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 calcmode="lin" valueType="num">
                                      <p:cBhvr>
                                        <p:cTn id="1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631216"/>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0060177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2.96296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发展历史</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4247317"/>
          </a:xfrm>
          <a:prstGeom prst="rect">
            <a:avLst/>
          </a:prstGeom>
          <a:noFill/>
        </p:spPr>
        <p:txBody>
          <a:bodyPr wrap="square" rtlCol="0">
            <a:spAutoFit/>
          </a:bodyPr>
          <a:lstStyle/>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97</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：第一个集成版本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6.0</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1998</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）：最久</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没更新</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2002</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：第一个加入</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2003</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：开始版本差异化</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2005</a:t>
            </a: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2008</a:t>
            </a: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2010</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WindowsPhone</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开发</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2012</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8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开发</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2013</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：开始提供社区版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2015</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：新的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Rosyln</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729032914"/>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Immidiate</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 Feedback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实时信息显示（每秒刷新）</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636326" y="1539951"/>
            <a:ext cx="4317811" cy="4317811"/>
          </a:xfrm>
          <a:prstGeom prst="rect">
            <a:avLst/>
          </a:prstGeom>
        </p:spPr>
      </p:pic>
    </p:spTree>
    <p:extLst>
      <p:ext uri="{BB962C8B-B14F-4D97-AF65-F5344CB8AC3E}">
        <p14:creationId xmlns:p14="http://schemas.microsoft.com/office/powerpoint/2010/main" val="132948974"/>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290924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Message Generator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指定消息长度</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59737" y="1748476"/>
            <a:ext cx="5797520" cy="3865013"/>
          </a:xfrm>
          <a:prstGeom prst="rect">
            <a:avLst/>
          </a:prstGeom>
        </p:spPr>
      </p:pic>
    </p:spTree>
    <p:extLst>
      <p:ext uri="{BB962C8B-B14F-4D97-AF65-F5344CB8AC3E}">
        <p14:creationId xmlns:p14="http://schemas.microsoft.com/office/powerpoint/2010/main" val="4145672680"/>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8851951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Dns</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 Build-In</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p>
        </p:txBody>
      </p:sp>
      <p:pic>
        <p:nvPicPr>
          <p:cNvPr id="5" name="图片 4"/>
          <p:cNvPicPr>
            <a:picLocks noChangeAspect="1"/>
          </p:cNvPicPr>
          <p:nvPr/>
        </p:nvPicPr>
        <p:blipFill>
          <a:blip r:embed="rId2"/>
          <a:stretch>
            <a:fillRect/>
          </a:stretch>
        </p:blipFill>
        <p:spPr>
          <a:xfrm>
            <a:off x="559737" y="1647672"/>
            <a:ext cx="6106110" cy="4070740"/>
          </a:xfrm>
          <a:prstGeom prst="rect">
            <a:avLst/>
          </a:prstGeom>
        </p:spPr>
      </p:pic>
    </p:spTree>
    <p:extLst>
      <p:ext uri="{BB962C8B-B14F-4D97-AF65-F5344CB8AC3E}">
        <p14:creationId xmlns:p14="http://schemas.microsoft.com/office/powerpoint/2010/main" val="308155427"/>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41497358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Excel COM</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自动导出到</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Excel</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16258" y="2081411"/>
            <a:ext cx="6220131" cy="2766814"/>
          </a:xfrm>
          <a:prstGeom prst="rect">
            <a:avLst/>
          </a:prstGeom>
        </p:spPr>
      </p:pic>
      <p:pic>
        <p:nvPicPr>
          <p:cNvPr id="6" name="图片 5"/>
          <p:cNvPicPr>
            <a:picLocks noChangeAspect="1"/>
          </p:cNvPicPr>
          <p:nvPr/>
        </p:nvPicPr>
        <p:blipFill>
          <a:blip r:embed="rId3"/>
          <a:stretch>
            <a:fillRect/>
          </a:stretch>
        </p:blipFill>
        <p:spPr>
          <a:xfrm>
            <a:off x="626504" y="1719263"/>
            <a:ext cx="5761945" cy="3875132"/>
          </a:xfrm>
          <a:prstGeom prst="rect">
            <a:avLst/>
          </a:prstGeom>
        </p:spPr>
      </p:pic>
    </p:spTree>
    <p:extLst>
      <p:ext uri="{BB962C8B-B14F-4D97-AF65-F5344CB8AC3E}">
        <p14:creationId xmlns:p14="http://schemas.microsoft.com/office/powerpoint/2010/main" val="3592531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图表实时更新</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UI is never allowed to BLOCK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非</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阻塞的阻塞</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647672"/>
            <a:ext cx="6214150" cy="2245682"/>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750868"/>
            <a:ext cx="5893680" cy="2062103"/>
          </a:xfrm>
          <a:prstGeom prst="rect">
            <a:avLst/>
          </a:prstGeom>
          <a:noFill/>
        </p:spPr>
        <p:txBody>
          <a:bodyPr wrap="square" rtlCol="0">
            <a:spAutoFit/>
          </a:bodyPr>
          <a:lstStyle/>
          <a:p>
            <a:r>
              <a:rPr lang="en-US" altLang="zh-CN" sz="1600" dirty="0" smtClean="0">
                <a:solidFill>
                  <a:schemeClr val="accent6"/>
                </a:solidFill>
              </a:rPr>
              <a:t>// </a:t>
            </a:r>
            <a:r>
              <a:rPr lang="zh-CN" altLang="en-US" sz="1600" dirty="0" smtClean="0">
                <a:solidFill>
                  <a:schemeClr val="accent6"/>
                </a:solidFill>
              </a:rPr>
              <a:t>后台线程中</a:t>
            </a:r>
            <a:endParaRPr lang="en-US" altLang="zh-CN" sz="1600" dirty="0" smtClean="0">
              <a:solidFill>
                <a:schemeClr val="accent6"/>
              </a:solidFill>
            </a:endParaRPr>
          </a:p>
          <a:p>
            <a:r>
              <a:rPr lang="en-US" altLang="zh-CN" sz="1600" dirty="0" smtClean="0">
                <a:solidFill>
                  <a:schemeClr val="accent1"/>
                </a:solidFill>
              </a:rPr>
              <a:t>for</a:t>
            </a:r>
            <a:r>
              <a:rPr lang="en-US" altLang="zh-CN" sz="1600" dirty="0" smtClean="0">
                <a:solidFill>
                  <a:srgbClr val="DDDDDD"/>
                </a:solidFill>
              </a:rPr>
              <a:t> </a:t>
            </a:r>
            <a:r>
              <a:rPr lang="en-US" altLang="zh-CN" sz="1600" dirty="0">
                <a:solidFill>
                  <a:srgbClr val="DDDDDD"/>
                </a:solidFill>
              </a:rPr>
              <a:t>(</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err="1" smtClean="0">
                <a:solidFill>
                  <a:srgbClr val="DDDDDD"/>
                </a:solidFill>
              </a:rPr>
              <a:t>len</a:t>
            </a:r>
            <a:r>
              <a:rPr lang="en-US" altLang="zh-CN" sz="1600" dirty="0" smtClean="0">
                <a:solidFill>
                  <a:srgbClr val="DDDDDD"/>
                </a:solidFill>
              </a:rPr>
              <a:t>; </a:t>
            </a:r>
            <a:r>
              <a:rPr lang="en-US" altLang="zh-CN" sz="1600" dirty="0" err="1">
                <a:solidFill>
                  <a:srgbClr val="DDDDDD"/>
                </a:solidFill>
              </a:rPr>
              <a:t>i</a:t>
            </a:r>
            <a:r>
              <a:rPr lang="en-US" altLang="zh-CN" sz="1600" dirty="0">
                <a:solidFill>
                  <a:srgbClr val="DDDDDD"/>
                </a:solidFill>
              </a:rPr>
              <a:t>++)</a:t>
            </a: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socket.Send</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p>
          <a:p>
            <a:r>
              <a:rPr lang="en-US" altLang="zh-CN" sz="1600" dirty="0" smtClean="0">
                <a:solidFill>
                  <a:srgbClr val="DDDDDD"/>
                </a:solidFill>
              </a:rPr>
              <a:t>    </a:t>
            </a:r>
            <a:r>
              <a:rPr lang="en-US" altLang="zh-CN" sz="1600" dirty="0" smtClean="0">
                <a:solidFill>
                  <a:schemeClr val="accent6"/>
                </a:solidFill>
              </a:rPr>
              <a:t>// </a:t>
            </a:r>
            <a:r>
              <a:rPr lang="zh-CN" altLang="en-US" sz="1600" dirty="0" smtClean="0">
                <a:solidFill>
                  <a:schemeClr val="accent6"/>
                </a:solidFill>
              </a:rPr>
              <a:t>回调</a:t>
            </a:r>
            <a:r>
              <a:rPr lang="en-US" altLang="zh-CN" sz="1600" dirty="0" smtClean="0">
                <a:solidFill>
                  <a:schemeClr val="accent6"/>
                </a:solidFill>
              </a:rPr>
              <a:t>UI</a:t>
            </a:r>
            <a:r>
              <a:rPr lang="zh-CN" altLang="en-US" sz="1600" dirty="0" smtClean="0">
                <a:solidFill>
                  <a:schemeClr val="accent6"/>
                </a:solidFill>
              </a:rPr>
              <a:t>线程</a:t>
            </a:r>
            <a:endParaRPr lang="en-US" altLang="zh-CN" sz="1600" dirty="0">
              <a:solidFill>
                <a:schemeClr val="accent6"/>
              </a:solidFill>
            </a:endParaRPr>
          </a:p>
          <a:p>
            <a:r>
              <a:rPr lang="en-US" altLang="zh-CN" sz="1600" dirty="0" smtClean="0">
                <a:solidFill>
                  <a:srgbClr val="DDDDDD"/>
                </a:solidFill>
              </a:rPr>
              <a:t>    </a:t>
            </a:r>
            <a:r>
              <a:rPr lang="en-US" altLang="zh-CN" sz="1600" dirty="0" err="1" smtClean="0">
                <a:solidFill>
                  <a:srgbClr val="DDDDDD"/>
                </a:solidFill>
              </a:rPr>
              <a:t>window.Dispatcher.BeginInvoke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4001075"/>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采用了非阻塞的后台线程处理（所有代码及逻辑均正确），但为什么使用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localhost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测试时主线程依然完全阻塞？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05627" y="5076373"/>
            <a:ext cx="6256682" cy="584775"/>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回调请求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频率</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太高（</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100</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微秒级），致使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UI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线程不足以在自己的时间片内完成更新图表任务，不断积压回调请求，导致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UI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线程阻塞。</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6706625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图表实时更新</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6853726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Memory Leak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危险的循环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647673"/>
            <a:ext cx="6214150" cy="1300244"/>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750868"/>
            <a:ext cx="5893680" cy="1077218"/>
          </a:xfrm>
          <a:prstGeom prst="rect">
            <a:avLst/>
          </a:prstGeom>
          <a:noFill/>
        </p:spPr>
        <p:txBody>
          <a:bodyPr wrap="square" rtlCol="0">
            <a:spAutoFit/>
          </a:bodyPr>
          <a:lstStyle/>
          <a:p>
            <a:r>
              <a:rPr lang="en-US" altLang="zh-CN" sz="1600" dirty="0" smtClean="0">
                <a:solidFill>
                  <a:schemeClr val="accent1"/>
                </a:solidFill>
              </a:rPr>
              <a:t>while</a:t>
            </a:r>
            <a:r>
              <a:rPr lang="en-US" altLang="zh-CN" sz="1600" dirty="0" smtClean="0">
                <a:solidFill>
                  <a:srgbClr val="DDDDDD"/>
                </a:solidFill>
              </a:rPr>
              <a:t> (</a:t>
            </a:r>
            <a:r>
              <a:rPr lang="en-US" altLang="zh-CN" sz="1600" dirty="0" smtClean="0">
                <a:solidFill>
                  <a:schemeClr val="accent1"/>
                </a:solidFill>
              </a:rPr>
              <a:t>true</a:t>
            </a:r>
            <a:r>
              <a:rPr lang="en-US" altLang="zh-CN" sz="1600" dirty="0" smtClean="0">
                <a:solidFill>
                  <a:srgbClr val="DDDDDD"/>
                </a:solidFill>
              </a:rPr>
              <a:t>)</a:t>
            </a:r>
            <a:endParaRPr lang="en-US" altLang="zh-CN" sz="1600" dirty="0">
              <a:solidFill>
                <a:srgbClr val="DDDDDD"/>
              </a:solidFill>
            </a:endParaRP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socket.BeginAccept</a:t>
            </a:r>
            <a:r>
              <a:rPr lang="en-US" altLang="zh-CN" sz="1600" dirty="0" smtClean="0">
                <a:solidFill>
                  <a:srgbClr val="DDDDDD"/>
                </a:solidFill>
              </a:rPr>
              <a:t>(callback);</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117193"/>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Q4.2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BeginAccept</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为非阻塞版本的接受连接请求，其中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callback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为接受连接后的回调，这种方式可能（这里是一定）会导致什么非预期后果？</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8" y="4302132"/>
            <a:ext cx="6256682" cy="1400383"/>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内存泄漏。</a:t>
            </a: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BeginAccept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非阻塞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代码，调用后会在后台建立一个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状态机</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以实现状态转移。由于非阻塞，循环会一直执行下去不会停止，而每次调用后消耗的资源不会被释放（除非建立连接的频率比循环快），最终导致内存泄漏。（本例中内存使用量达到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1.6GB</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，随后出现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OutOfMemory</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异常）</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7284795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版本划分</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3862596"/>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商业版本：</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Ultimate</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：旗舰版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Premium</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：高级版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：专业版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Test 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：专业测试版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Express</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：学习版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非商业版本：</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Community</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：社区版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405723820"/>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135078920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Out Of Balance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搭错线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842290"/>
            <a:ext cx="6214150" cy="1469520"/>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16258" y="1915331"/>
            <a:ext cx="5893680" cy="1323439"/>
          </a:xfrm>
          <a:prstGeom prst="rect">
            <a:avLst/>
          </a:prstGeom>
          <a:noFill/>
        </p:spPr>
        <p:txBody>
          <a:bodyPr wrap="square" rtlCol="0">
            <a:spAutoFit/>
          </a:bodyPr>
          <a:lstStyle/>
          <a:p>
            <a:r>
              <a:rPr lang="en-US" altLang="zh-CN" sz="1600" dirty="0">
                <a:solidFill>
                  <a:schemeClr val="accent1"/>
                </a:solidFill>
              </a:rPr>
              <a:t>for</a:t>
            </a:r>
            <a:r>
              <a:rPr lang="en-US" altLang="zh-CN" sz="1600" dirty="0">
                <a:solidFill>
                  <a:srgbClr val="DDDDDD"/>
                </a:solidFill>
              </a:rPr>
              <a:t> (</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smtClean="0">
                <a:solidFill>
                  <a:srgbClr val="DDDDDD"/>
                </a:solidFill>
              </a:rPr>
              <a:t>count; </a:t>
            </a:r>
            <a:r>
              <a:rPr lang="en-US" altLang="zh-CN" sz="1600" dirty="0" err="1">
                <a:solidFill>
                  <a:srgbClr val="DDDDDD"/>
                </a:solidFill>
              </a:rPr>
              <a:t>i</a:t>
            </a:r>
            <a:r>
              <a:rPr lang="en-US" altLang="zh-CN" sz="1600" dirty="0">
                <a:solidFill>
                  <a:srgbClr val="DDDDDD"/>
                </a:solidFill>
              </a:rPr>
              <a:t>++)</a:t>
            </a:r>
          </a:p>
          <a:p>
            <a:r>
              <a:rPr lang="en-US" altLang="zh-CN" sz="1600" dirty="0">
                <a:solidFill>
                  <a:srgbClr val="DDDDDD"/>
                </a:solidFill>
              </a:rPr>
              <a:t>{</a:t>
            </a:r>
          </a:p>
          <a:p>
            <a:r>
              <a:rPr lang="en-US" altLang="zh-CN" sz="1600" dirty="0">
                <a:solidFill>
                  <a:srgbClr val="DDDDDD"/>
                </a:solidFill>
              </a:rPr>
              <a:t>    </a:t>
            </a:r>
            <a:r>
              <a:rPr lang="en-US" altLang="zh-CN" sz="1600" dirty="0" err="1">
                <a:solidFill>
                  <a:srgbClr val="DDDDDD"/>
                </a:solidFill>
              </a:rPr>
              <a:t>socket.Send</a:t>
            </a:r>
            <a:r>
              <a:rPr lang="en-US" altLang="zh-CN" sz="1600" dirty="0">
                <a:solidFill>
                  <a:srgbClr val="DDDDDD"/>
                </a:solidFill>
              </a:rPr>
              <a:t>(</a:t>
            </a:r>
            <a:r>
              <a:rPr lang="en-US" altLang="zh-CN" sz="1600" dirty="0" err="1">
                <a:solidFill>
                  <a:srgbClr val="DDDDDD"/>
                </a:solidFill>
              </a:rPr>
              <a:t>sth</a:t>
            </a:r>
            <a:r>
              <a:rPr lang="en-US" altLang="zh-CN" sz="1600" dirty="0">
                <a:solidFill>
                  <a:srgbClr val="DDDDDD"/>
                </a:solidFill>
              </a:rPr>
              <a:t>);</a:t>
            </a: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 </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679880"/>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不考虑未给出部分，仅考虑“在循环的每一轮中调用一次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Send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Receive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并记录延时”这个逻辑本身有何漏洞？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75433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Out Of Balance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搭错线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1647672"/>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不考虑未给出部分，仅考虑“在循环的每一轮中调用一次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Send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Receive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并记录延时”这个逻辑本身有何漏洞？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8" y="2739613"/>
            <a:ext cx="6256682" cy="3370153"/>
          </a:xfrm>
          <a:prstGeom prst="rect">
            <a:avLst/>
          </a:prstGeom>
          <a:noFill/>
        </p:spPr>
        <p:txBody>
          <a:bodyPr wrap="square" rtlCol="0">
            <a:spAutoFit/>
          </a:bodyPr>
          <a:lstStyle/>
          <a:p>
            <a:r>
              <a:rPr lang="zh-CN" altLang="zh-CN" sz="1600" dirty="0">
                <a:solidFill>
                  <a:srgbClr val="DDDDDD"/>
                </a:solidFill>
                <a:latin typeface="方正等线" panose="03000509000000000000" pitchFamily="65" charset="-122"/>
                <a:ea typeface="方正等线" panose="03000509000000000000" pitchFamily="65" charset="-122"/>
              </a:rPr>
              <a:t>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数据不一定是一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数据：</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由于</a:t>
            </a:r>
            <a:r>
              <a:rPr lang="zh-CN" altLang="zh-CN" sz="1600" dirty="0">
                <a:solidFill>
                  <a:srgbClr val="DDDDDD"/>
                </a:solidFill>
                <a:latin typeface="方正等线" panose="03000509000000000000" pitchFamily="65" charset="-122"/>
                <a:ea typeface="方正等线" panose="03000509000000000000" pitchFamily="65" charset="-122"/>
              </a:rPr>
              <a:t>客户机和服务器均为一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对</a:t>
            </a:r>
            <a:r>
              <a:rPr lang="zh-CN" altLang="zh-CN" sz="1600" dirty="0">
                <a:solidFill>
                  <a:srgbClr val="DDDDDD"/>
                </a:solidFill>
                <a:latin typeface="方正等线" panose="03000509000000000000" pitchFamily="65" charset="-122"/>
                <a:ea typeface="方正等线" panose="03000509000000000000" pitchFamily="65" charset="-122"/>
              </a:rPr>
              <a:t>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zh-CN" altLang="zh-CN" sz="1600" dirty="0">
                <a:solidFill>
                  <a:srgbClr val="DDDDDD"/>
                </a:solidFill>
                <a:latin typeface="方正等线" panose="03000509000000000000" pitchFamily="65" charset="-122"/>
                <a:ea typeface="方正等线" panose="03000509000000000000" pitchFamily="65" charset="-122"/>
              </a:rPr>
              <a:t>，故不存在多次发送一次接收的问题；</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但</a:t>
            </a:r>
            <a:r>
              <a:rPr lang="zh-CN" altLang="zh-CN" sz="1600" dirty="0">
                <a:solidFill>
                  <a:srgbClr val="DDDDDD"/>
                </a:solidFill>
                <a:latin typeface="方正等线" panose="03000509000000000000" pitchFamily="65" charset="-122"/>
                <a:ea typeface="方正等线" panose="03000509000000000000" pitchFamily="65" charset="-122"/>
              </a:rPr>
              <a:t>一次发送的数据可能无法一次到达，故一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内容可能只是一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内容的一部分，并且</a:t>
            </a:r>
            <a:r>
              <a:rPr lang="zh-CN" altLang="zh-CN" sz="1600" dirty="0" smtClean="0">
                <a:solidFill>
                  <a:srgbClr val="DDDDDD"/>
                </a:solidFill>
                <a:latin typeface="方正等线" panose="03000509000000000000" pitchFamily="65" charset="-122"/>
                <a:ea typeface="方正等线" panose="03000509000000000000" pitchFamily="65" charset="-122"/>
              </a:rPr>
              <a:t>下次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时</a:t>
            </a:r>
            <a:r>
              <a:rPr lang="zh-CN" altLang="zh-CN" sz="1600" dirty="0">
                <a:solidFill>
                  <a:srgbClr val="DDDDDD"/>
                </a:solidFill>
                <a:latin typeface="方正等线" panose="03000509000000000000" pitchFamily="65" charset="-122"/>
                <a:ea typeface="方正等线" panose="03000509000000000000" pitchFamily="65" charset="-122"/>
              </a:rPr>
              <a:t>收到的可能是上次未收完的剩余数据，导致时间记录错乱。</a:t>
            </a:r>
          </a:p>
          <a:p>
            <a:endParaRPr lang="en-US" altLang="zh-CN" sz="1600" dirty="0" smtClean="0">
              <a:solidFill>
                <a:srgbClr val="DDDDDD"/>
              </a:solidFill>
              <a:latin typeface="方正等线" panose="03000509000000000000" pitchFamily="65" charset="-122"/>
              <a:ea typeface="方正等线" panose="03000509000000000000" pitchFamily="65" charset="-122"/>
            </a:endParaRPr>
          </a:p>
          <a:p>
            <a:r>
              <a:rPr lang="zh-CN" altLang="zh-CN" sz="1600" dirty="0" smtClean="0">
                <a:solidFill>
                  <a:srgbClr val="DDDDDD"/>
                </a:solidFill>
                <a:latin typeface="方正等线" panose="03000509000000000000" pitchFamily="65" charset="-122"/>
                <a:ea typeface="方正等线" panose="03000509000000000000" pitchFamily="65" charset="-122"/>
              </a:rPr>
              <a:t>测试</a:t>
            </a:r>
            <a:r>
              <a:rPr lang="zh-CN" altLang="zh-CN" sz="1600" dirty="0">
                <a:solidFill>
                  <a:srgbClr val="DDDDDD"/>
                </a:solidFill>
                <a:latin typeface="方正等线" panose="03000509000000000000" pitchFamily="65" charset="-122"/>
                <a:ea typeface="方正等线" panose="03000509000000000000" pitchFamily="65" charset="-122"/>
              </a:rPr>
              <a:t>临界值：</a:t>
            </a:r>
            <a:r>
              <a:rPr lang="en-US" altLang="zh-CN" sz="1600" dirty="0">
                <a:solidFill>
                  <a:srgbClr val="DDDDDD"/>
                </a:solidFill>
                <a:latin typeface="方正等线" panose="03000509000000000000" pitchFamily="65" charset="-122"/>
                <a:ea typeface="方正等线" panose="03000509000000000000" pitchFamily="65" charset="-122"/>
              </a:rPr>
              <a:t>TCP</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1368</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UDP</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1472</a:t>
            </a:r>
            <a:r>
              <a:rPr lang="zh-CN" altLang="zh-CN" sz="1600" dirty="0">
                <a:solidFill>
                  <a:srgbClr val="DDDDDD"/>
                </a:solidFill>
                <a:latin typeface="方正等线" panose="03000509000000000000" pitchFamily="65" charset="-122"/>
                <a:ea typeface="方正等线" panose="03000509000000000000" pitchFamily="65" charset="-122"/>
              </a:rPr>
              <a:t>）</a:t>
            </a:r>
            <a:r>
              <a:rPr lang="zh-CN" altLang="zh-CN" sz="1600" dirty="0" smtClean="0">
                <a:solidFill>
                  <a:srgbClr val="DDDDDD"/>
                </a:solidFill>
                <a:latin typeface="方正等线" panose="03000509000000000000" pitchFamily="65" charset="-122"/>
                <a:ea typeface="方正等线" panose="03000509000000000000" pitchFamily="65" charset="-122"/>
              </a:rPr>
              <a:t>。</a:t>
            </a:r>
            <a:endParaRPr lang="en-US" altLang="zh-CN" sz="1600" dirty="0" smtClean="0">
              <a:solidFill>
                <a:srgbClr val="DDDDDD"/>
              </a:solidFill>
              <a:latin typeface="方正等线" panose="03000509000000000000" pitchFamily="65" charset="-122"/>
              <a:ea typeface="方正等线" panose="03000509000000000000" pitchFamily="65" charset="-122"/>
            </a:endParaRPr>
          </a:p>
          <a:p>
            <a:endParaRPr lang="en-US" altLang="zh-CN" sz="1600" dirty="0" smtClean="0">
              <a:solidFill>
                <a:srgbClr val="DDDDDD"/>
              </a:solidFill>
              <a:latin typeface="方正等线" panose="03000509000000000000" pitchFamily="65" charset="-122"/>
              <a:ea typeface="方正等线" panose="03000509000000000000" pitchFamily="65" charset="-122"/>
            </a:endParaRPr>
          </a:p>
          <a:p>
            <a:r>
              <a:rPr lang="zh-CN" altLang="zh-CN" sz="1600" dirty="0" smtClean="0">
                <a:solidFill>
                  <a:srgbClr val="DDDDDD"/>
                </a:solidFill>
                <a:latin typeface="方正等线" panose="03000509000000000000" pitchFamily="65" charset="-122"/>
                <a:ea typeface="方正等线" panose="03000509000000000000" pitchFamily="65" charset="-122"/>
              </a:rPr>
              <a:t>解决</a:t>
            </a:r>
            <a:r>
              <a:rPr lang="zh-CN" altLang="zh-CN" sz="1600" dirty="0">
                <a:solidFill>
                  <a:srgbClr val="DDDDDD"/>
                </a:solidFill>
                <a:latin typeface="方正等线" panose="03000509000000000000" pitchFamily="65" charset="-122"/>
                <a:ea typeface="方正等线" panose="03000509000000000000" pitchFamily="65" charset="-122"/>
              </a:rPr>
              <a:t>方案：</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根据</a:t>
            </a:r>
            <a:r>
              <a:rPr lang="zh-CN" altLang="zh-CN" sz="1600" dirty="0">
                <a:solidFill>
                  <a:srgbClr val="DDDDDD"/>
                </a:solidFill>
                <a:latin typeface="方正等线" panose="03000509000000000000" pitchFamily="65" charset="-122"/>
                <a:ea typeface="方正等线" panose="03000509000000000000" pitchFamily="65" charset="-122"/>
              </a:rPr>
              <a:t>发送数据长度</a:t>
            </a:r>
            <a:r>
              <a:rPr lang="en-US" altLang="zh-CN" sz="1600" dirty="0">
                <a:solidFill>
                  <a:srgbClr val="DDDDDD"/>
                </a:solidFill>
                <a:latin typeface="方正等线" panose="03000509000000000000" pitchFamily="65" charset="-122"/>
                <a:ea typeface="方正等线" panose="03000509000000000000" pitchFamily="65" charset="-122"/>
              </a:rPr>
              <a:t>while</a:t>
            </a:r>
            <a:r>
              <a:rPr lang="zh-CN" altLang="zh-CN" sz="1600" dirty="0">
                <a:solidFill>
                  <a:srgbClr val="DDDDDD"/>
                </a:solidFill>
                <a:latin typeface="方正等线" panose="03000509000000000000" pitchFamily="65" charset="-122"/>
                <a:ea typeface="方正等线" panose="03000509000000000000" pitchFamily="65" charset="-122"/>
              </a:rPr>
              <a:t>循环（需要增加额外逻辑）</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限制用户</a:t>
            </a:r>
            <a:r>
              <a:rPr lang="zh-CN" altLang="zh-CN" sz="1600" dirty="0">
                <a:solidFill>
                  <a:srgbClr val="DDDDDD"/>
                </a:solidFill>
                <a:latin typeface="方正等线" panose="03000509000000000000" pitchFamily="65" charset="-122"/>
                <a:ea typeface="方正等线" panose="03000509000000000000" pitchFamily="65" charset="-122"/>
              </a:rPr>
              <a:t>发送大数据（本项目采用）</a:t>
            </a:r>
          </a:p>
          <a:p>
            <a:pPr>
              <a:spcBef>
                <a:spcPts val="600"/>
              </a:spcBef>
            </a:pP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19561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97955244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Lost But Not Fail</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若出现丢包，简单循环将被阻塞</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842290"/>
            <a:ext cx="6214150" cy="1469520"/>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16258" y="1915331"/>
            <a:ext cx="5893680" cy="1323439"/>
          </a:xfrm>
          <a:prstGeom prst="rect">
            <a:avLst/>
          </a:prstGeom>
          <a:noFill/>
        </p:spPr>
        <p:txBody>
          <a:bodyPr wrap="square" rtlCol="0">
            <a:spAutoFit/>
          </a:bodyPr>
          <a:lstStyle/>
          <a:p>
            <a:r>
              <a:rPr lang="en-US" altLang="zh-CN" sz="1600" dirty="0">
                <a:solidFill>
                  <a:schemeClr val="accent1"/>
                </a:solidFill>
              </a:rPr>
              <a:t>for</a:t>
            </a:r>
            <a:r>
              <a:rPr lang="en-US" altLang="zh-CN" sz="1600" dirty="0">
                <a:solidFill>
                  <a:srgbClr val="DDDDDD"/>
                </a:solidFill>
              </a:rPr>
              <a:t> (</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smtClean="0">
                <a:solidFill>
                  <a:srgbClr val="DDDDDD"/>
                </a:solidFill>
              </a:rPr>
              <a:t>count; </a:t>
            </a:r>
            <a:r>
              <a:rPr lang="en-US" altLang="zh-CN" sz="1600" dirty="0" err="1">
                <a:solidFill>
                  <a:srgbClr val="DDDDDD"/>
                </a:solidFill>
              </a:rPr>
              <a:t>i</a:t>
            </a:r>
            <a:r>
              <a:rPr lang="en-US" altLang="zh-CN" sz="1600" dirty="0">
                <a:solidFill>
                  <a:srgbClr val="DDDDDD"/>
                </a:solidFill>
              </a:rPr>
              <a:t>++)</a:t>
            </a:r>
          </a:p>
          <a:p>
            <a:r>
              <a:rPr lang="en-US" altLang="zh-CN" sz="1600" dirty="0">
                <a:solidFill>
                  <a:srgbClr val="DDDDDD"/>
                </a:solidFill>
              </a:rPr>
              <a:t>{</a:t>
            </a:r>
          </a:p>
          <a:p>
            <a:r>
              <a:rPr lang="en-US" altLang="zh-CN" sz="1600" dirty="0">
                <a:solidFill>
                  <a:srgbClr val="DDDDDD"/>
                </a:solidFill>
              </a:rPr>
              <a:t>    </a:t>
            </a:r>
            <a:r>
              <a:rPr lang="en-US" altLang="zh-CN" sz="1600" dirty="0" err="1">
                <a:solidFill>
                  <a:srgbClr val="DDDDDD"/>
                </a:solidFill>
              </a:rPr>
              <a:t>socket.Send</a:t>
            </a:r>
            <a:r>
              <a:rPr lang="en-US" altLang="zh-CN" sz="1600" dirty="0">
                <a:solidFill>
                  <a:srgbClr val="DDDDDD"/>
                </a:solidFill>
              </a:rPr>
              <a:t>(</a:t>
            </a:r>
            <a:r>
              <a:rPr lang="en-US" altLang="zh-CN" sz="1600" dirty="0" err="1">
                <a:solidFill>
                  <a:srgbClr val="DDDDDD"/>
                </a:solidFill>
              </a:rPr>
              <a:t>sth</a:t>
            </a:r>
            <a:r>
              <a:rPr lang="en-US" altLang="zh-CN" sz="1600" dirty="0">
                <a:solidFill>
                  <a:srgbClr val="DDDDDD"/>
                </a:solidFill>
              </a:rPr>
              <a:t>);</a:t>
            </a: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 </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543402"/>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Q4.4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如何应对可能出现的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UDP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丢包情况？</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463095" y="4029136"/>
            <a:ext cx="6256682" cy="1815882"/>
          </a:xfrm>
          <a:prstGeom prst="rect">
            <a:avLst/>
          </a:prstGeom>
          <a:noFill/>
        </p:spPr>
        <p:txBody>
          <a:bodyPr wrap="square" rtlCol="0">
            <a:spAutoFit/>
          </a:bodyPr>
          <a:lstStyle/>
          <a:p>
            <a:r>
              <a:rPr lang="en-US" altLang="zh-CN" sz="1600" dirty="0">
                <a:solidFill>
                  <a:srgbClr val="DDDDDD"/>
                </a:solidFill>
              </a:rPr>
              <a:t>UDP</a:t>
            </a:r>
            <a:r>
              <a:rPr lang="zh-CN" altLang="zh-CN" sz="1600" dirty="0">
                <a:solidFill>
                  <a:srgbClr val="DDDDDD"/>
                </a:solidFill>
              </a:rPr>
              <a:t>不保证可靠性，可能在中途丢包，若直接放弃该数据点，接着后面的测试，则万一一定时间后该</a:t>
            </a:r>
            <a:r>
              <a:rPr lang="zh-CN" altLang="zh-CN" sz="1600" dirty="0" smtClean="0">
                <a:solidFill>
                  <a:srgbClr val="DDDDDD"/>
                </a:solidFill>
              </a:rPr>
              <a:t>数据包</a:t>
            </a:r>
            <a:r>
              <a:rPr lang="en-US" altLang="zh-CN" sz="1600" dirty="0" smtClean="0">
                <a:solidFill>
                  <a:srgbClr val="DDDDDD"/>
                </a:solidFill>
              </a:rPr>
              <a:t> </a:t>
            </a:r>
            <a:r>
              <a:rPr lang="zh-CN" altLang="zh-CN" sz="1600" b="1" dirty="0" smtClean="0">
                <a:solidFill>
                  <a:srgbClr val="FFCC00"/>
                </a:solidFill>
              </a:rPr>
              <a:t>返回</a:t>
            </a:r>
            <a:r>
              <a:rPr lang="en-US" altLang="zh-CN" sz="1600" dirty="0" smtClean="0">
                <a:solidFill>
                  <a:srgbClr val="DDDDDD"/>
                </a:solidFill>
              </a:rPr>
              <a:t> </a:t>
            </a:r>
            <a:r>
              <a:rPr lang="zh-CN" altLang="zh-CN" sz="1600" dirty="0" smtClean="0">
                <a:solidFill>
                  <a:srgbClr val="DDDDDD"/>
                </a:solidFill>
              </a:rPr>
              <a:t>，</a:t>
            </a:r>
            <a:r>
              <a:rPr lang="zh-CN" altLang="zh-CN" sz="1600" dirty="0">
                <a:solidFill>
                  <a:srgbClr val="DDDDDD"/>
                </a:solidFill>
              </a:rPr>
              <a:t>则引起计时错乱。</a:t>
            </a:r>
          </a:p>
          <a:p>
            <a:endParaRPr lang="en-US" altLang="zh-CN" sz="1600" dirty="0">
              <a:solidFill>
                <a:srgbClr val="DDDDDD"/>
              </a:solidFill>
            </a:endParaRPr>
          </a:p>
          <a:p>
            <a:pPr marL="285750" indent="-285750">
              <a:buFont typeface="Arial" panose="020B0604020202020204" pitchFamily="34" charset="0"/>
              <a:buChar char="•"/>
            </a:pPr>
            <a:r>
              <a:rPr lang="zh-CN" altLang="zh-CN" sz="1600" dirty="0" smtClean="0">
                <a:solidFill>
                  <a:srgbClr val="DDDDDD"/>
                </a:solidFill>
              </a:rPr>
              <a:t>使用</a:t>
            </a:r>
            <a:r>
              <a:rPr lang="zh-CN" altLang="zh-CN" sz="1600" dirty="0">
                <a:solidFill>
                  <a:srgbClr val="DDDDDD"/>
                </a:solidFill>
              </a:rPr>
              <a:t>额外</a:t>
            </a:r>
            <a:r>
              <a:rPr lang="zh-CN" altLang="zh-CN" sz="1600" dirty="0" smtClean="0">
                <a:solidFill>
                  <a:srgbClr val="DDDDDD"/>
                </a:solidFill>
              </a:rPr>
              <a:t>的</a:t>
            </a:r>
            <a:r>
              <a:rPr lang="en-US" altLang="zh-CN" sz="1600" dirty="0" smtClean="0">
                <a:solidFill>
                  <a:srgbClr val="DDDDDD"/>
                </a:solidFill>
              </a:rPr>
              <a:t> </a:t>
            </a:r>
            <a:r>
              <a:rPr lang="zh-CN" altLang="zh-CN" sz="1600" b="1" dirty="0" smtClean="0">
                <a:solidFill>
                  <a:srgbClr val="FFCC00"/>
                </a:solidFill>
              </a:rPr>
              <a:t>应用层协议</a:t>
            </a:r>
            <a:r>
              <a:rPr lang="en-US" altLang="zh-CN" sz="1600" b="1" dirty="0" smtClean="0">
                <a:solidFill>
                  <a:srgbClr val="FFCC00"/>
                </a:solidFill>
              </a:rPr>
              <a:t> </a:t>
            </a:r>
            <a:r>
              <a:rPr lang="zh-CN" altLang="zh-CN" sz="1600" dirty="0" smtClean="0">
                <a:solidFill>
                  <a:srgbClr val="DDDDDD"/>
                </a:solidFill>
              </a:rPr>
              <a:t>，</a:t>
            </a:r>
            <a:r>
              <a:rPr lang="zh-CN" altLang="zh-CN" sz="1600" dirty="0">
                <a:solidFill>
                  <a:srgbClr val="DDDDDD"/>
                </a:solidFill>
              </a:rPr>
              <a:t>比如增加序号（需要增加额外逻辑）</a:t>
            </a:r>
          </a:p>
          <a:p>
            <a:pPr marL="285750" indent="-285750">
              <a:buFont typeface="Arial" panose="020B0604020202020204" pitchFamily="34" charset="0"/>
              <a:buChar char="•"/>
            </a:pPr>
            <a:r>
              <a:rPr lang="en-US" altLang="zh-CN" sz="1600" dirty="0" smtClean="0">
                <a:solidFill>
                  <a:srgbClr val="DDDDDD"/>
                </a:solidFill>
              </a:rPr>
              <a:t> </a:t>
            </a:r>
            <a:r>
              <a:rPr lang="zh-CN" altLang="zh-CN" sz="1600" b="1" dirty="0" smtClean="0">
                <a:solidFill>
                  <a:srgbClr val="FFCC00"/>
                </a:solidFill>
              </a:rPr>
              <a:t>等待</a:t>
            </a:r>
            <a:r>
              <a:rPr lang="en-US" altLang="zh-CN" sz="1600" dirty="0" smtClean="0">
                <a:solidFill>
                  <a:srgbClr val="DDDDDD"/>
                </a:solidFill>
              </a:rPr>
              <a:t> </a:t>
            </a:r>
            <a:r>
              <a:rPr lang="zh-CN" altLang="zh-CN" sz="1600" dirty="0" smtClean="0">
                <a:solidFill>
                  <a:srgbClr val="DDDDDD"/>
                </a:solidFill>
              </a:rPr>
              <a:t>一</a:t>
            </a:r>
            <a:r>
              <a:rPr lang="zh-CN" altLang="zh-CN" sz="1600" dirty="0">
                <a:solidFill>
                  <a:srgbClr val="DDDDDD"/>
                </a:solidFill>
              </a:rPr>
              <a:t>个足够长的时间后继续进行（需要增加额外耗时）</a:t>
            </a:r>
          </a:p>
          <a:p>
            <a:pPr marL="285750" indent="-285750">
              <a:buFont typeface="Arial" panose="020B0604020202020204" pitchFamily="34" charset="0"/>
              <a:buChar char="•"/>
            </a:pPr>
            <a:r>
              <a:rPr lang="zh-CN" altLang="zh-CN" sz="1600" dirty="0" smtClean="0">
                <a:solidFill>
                  <a:srgbClr val="DDDDDD"/>
                </a:solidFill>
              </a:rPr>
              <a:t>切换到</a:t>
            </a:r>
            <a:r>
              <a:rPr lang="zh-CN" altLang="zh-CN" sz="1600" dirty="0">
                <a:solidFill>
                  <a:srgbClr val="DDDDDD"/>
                </a:solidFill>
              </a:rPr>
              <a:t>另一</a:t>
            </a:r>
            <a:r>
              <a:rPr lang="zh-CN" altLang="zh-CN" sz="1600" dirty="0" smtClean="0">
                <a:solidFill>
                  <a:srgbClr val="DDDDDD"/>
                </a:solidFill>
              </a:rPr>
              <a:t>个</a:t>
            </a:r>
            <a:r>
              <a:rPr lang="en-US" altLang="zh-CN" sz="1600" dirty="0" smtClean="0">
                <a:solidFill>
                  <a:srgbClr val="DDDDDD"/>
                </a:solidFill>
              </a:rPr>
              <a:t> </a:t>
            </a:r>
            <a:r>
              <a:rPr lang="zh-CN" altLang="zh-CN" sz="1600" b="1" dirty="0" smtClean="0">
                <a:solidFill>
                  <a:srgbClr val="FFCC00"/>
                </a:solidFill>
              </a:rPr>
              <a:t>端口</a:t>
            </a:r>
            <a:r>
              <a:rPr lang="en-US" altLang="zh-CN" sz="1600" b="1" dirty="0" smtClean="0">
                <a:solidFill>
                  <a:srgbClr val="FFCC00"/>
                </a:solidFill>
              </a:rPr>
              <a:t> </a:t>
            </a:r>
            <a:r>
              <a:rPr lang="zh-CN" altLang="zh-CN" sz="1600" dirty="0" smtClean="0">
                <a:solidFill>
                  <a:srgbClr val="DDDDDD"/>
                </a:solidFill>
              </a:rPr>
              <a:t>后</a:t>
            </a:r>
            <a:r>
              <a:rPr lang="zh-CN" altLang="zh-CN" sz="1600" dirty="0">
                <a:solidFill>
                  <a:srgbClr val="DDDDDD"/>
                </a:solidFill>
              </a:rPr>
              <a:t>继续进行（需要增加额外逻辑）</a:t>
            </a:r>
          </a:p>
          <a:p>
            <a:pPr marL="285750" indent="-285750">
              <a:buFont typeface="Arial" panose="020B0604020202020204" pitchFamily="34" charset="0"/>
              <a:buChar char="•"/>
            </a:pPr>
            <a:r>
              <a:rPr lang="en-US" altLang="zh-CN" sz="1600" dirty="0" smtClean="0">
                <a:solidFill>
                  <a:srgbClr val="DDDDDD"/>
                </a:solidFill>
              </a:rPr>
              <a:t> </a:t>
            </a:r>
            <a:r>
              <a:rPr lang="zh-CN" altLang="zh-CN" sz="1600" b="1" dirty="0" smtClean="0">
                <a:solidFill>
                  <a:srgbClr val="FFCC00"/>
                </a:solidFill>
              </a:rPr>
              <a:t>放弃</a:t>
            </a:r>
            <a:r>
              <a:rPr lang="en-US" altLang="zh-CN" sz="1600" b="1" dirty="0" smtClean="0">
                <a:solidFill>
                  <a:srgbClr val="FFCC00"/>
                </a:solidFill>
              </a:rPr>
              <a:t> </a:t>
            </a:r>
            <a:r>
              <a:rPr lang="zh-CN" altLang="zh-CN" sz="1600" dirty="0" smtClean="0">
                <a:solidFill>
                  <a:srgbClr val="DDDDDD"/>
                </a:solidFill>
              </a:rPr>
              <a:t>后面</a:t>
            </a:r>
            <a:r>
              <a:rPr lang="zh-CN" altLang="zh-CN" sz="1600" dirty="0">
                <a:solidFill>
                  <a:srgbClr val="DDDDDD"/>
                </a:solidFill>
              </a:rPr>
              <a:t>的测试数据点（本项目采用）</a:t>
            </a:r>
          </a:p>
        </p:txBody>
      </p:sp>
    </p:spTree>
    <p:extLst>
      <p:ext uri="{BB962C8B-B14F-4D97-AF65-F5344CB8AC3E}">
        <p14:creationId xmlns:p14="http://schemas.microsoft.com/office/powerpoint/2010/main" val="1762586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 calcmode="lin" valueType="num">
                                      <p:cBhvr>
                                        <p:cTn id="1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Lost But Not Fail</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附加问题</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1647672"/>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Q4.5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为什么在本项目的全部过程中通篇采用趋于低成本的解决方案？</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70915" y="2671374"/>
            <a:ext cx="6256682" cy="2923877"/>
          </a:xfrm>
          <a:prstGeom prst="rect">
            <a:avLst/>
          </a:prstGeom>
          <a:noFill/>
        </p:spPr>
        <p:txBody>
          <a:bodyPr wrap="square" rtlCol="0">
            <a:spAutoFit/>
          </a:bodyPr>
          <a:lstStyle/>
          <a:p>
            <a:pPr>
              <a:spcBef>
                <a:spcPts val="600"/>
              </a:spcBef>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想多啦亲</a:t>
            </a:r>
            <a:r>
              <a:rPr lang="en-US" altLang="zh-CN" sz="3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(&gt;_&lt;)</a:t>
            </a:r>
          </a:p>
          <a:p>
            <a:pPr>
              <a:spcBef>
                <a:spcPts val="600"/>
              </a:spcBef>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时间</a:t>
            </a: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少；</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回报低；</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人懒。</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8155043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近场通信</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It All Depends</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时序</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频率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386259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物理层环境：</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localhost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LAN-Direct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WLAN-Direct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LAN-Router-LAN</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WLAN-Router-LAN</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2.4GHz</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WLAN-Router-LAN</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5GHz</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WLAN-Router-WLAN</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2.4GHz</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WLAN-Router-WLAN</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5GHz</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5439952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p:cTn id="15" dur="500" fill="hold"/>
                                        <p:tgtEl>
                                          <p:spTgt spid="1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xEl>
                                              <p:pRg st="2" end="2"/>
                                            </p:txEl>
                                          </p:spTgt>
                                        </p:tgtEl>
                                      </p:cBhvr>
                                    </p:animEffect>
                                  </p:childTnLst>
                                </p:cTn>
                              </p:par>
                            </p:childTnLst>
                          </p:cTn>
                        </p:par>
                        <p:par>
                          <p:cTn id="20" fill="hold">
                            <p:stCondLst>
                              <p:cond delay="16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p:cTn id="23" dur="500" fill="hold"/>
                                        <p:tgtEl>
                                          <p:spTgt spid="1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5">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5">
                                            <p:txEl>
                                              <p:pRg st="3" end="3"/>
                                            </p:txEl>
                                          </p:spTgt>
                                        </p:tgtEl>
                                      </p:cBhvr>
                                    </p:animEffect>
                                  </p:childTnLst>
                                </p:cTn>
                              </p:par>
                            </p:childTnLst>
                          </p:cTn>
                        </p:par>
                        <p:par>
                          <p:cTn id="28" fill="hold">
                            <p:stCondLst>
                              <p:cond delay="26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p:cTn id="31" dur="500" fill="hold"/>
                                        <p:tgtEl>
                                          <p:spTgt spid="1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5">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1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5">
                                            <p:txEl>
                                              <p:pRg st="4" end="4"/>
                                            </p:txEl>
                                          </p:spTgt>
                                        </p:tgtEl>
                                      </p:cBhvr>
                                    </p:animEffect>
                                  </p:childTnLst>
                                </p:cTn>
                              </p:par>
                            </p:childTnLst>
                          </p:cTn>
                        </p:par>
                        <p:par>
                          <p:cTn id="36" fill="hold">
                            <p:stCondLst>
                              <p:cond delay="36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15">
                                            <p:txEl>
                                              <p:pRg st="5" end="5"/>
                                            </p:txEl>
                                          </p:spTgt>
                                        </p:tgtEl>
                                        <p:attrNameLst>
                                          <p:attrName>style.visibility</p:attrName>
                                        </p:attrNameLst>
                                      </p:cBhvr>
                                      <p:to>
                                        <p:strVal val="visible"/>
                                      </p:to>
                                    </p:set>
                                    <p:anim calcmode="lin" valueType="num">
                                      <p:cBhvr>
                                        <p:cTn id="39" dur="500" fill="hold"/>
                                        <p:tgtEl>
                                          <p:spTgt spid="1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5">
                                            <p:txEl>
                                              <p:pRg st="5" end="5"/>
                                            </p:txEl>
                                          </p:spTgt>
                                        </p:tgtEl>
                                        <p:attrNameLst>
                                          <p:attrName>ppt_y</p:attrName>
                                        </p:attrNameLst>
                                      </p:cBhvr>
                                      <p:tavLst>
                                        <p:tav tm="0">
                                          <p:val>
                                            <p:strVal val="#ppt_y"/>
                                          </p:val>
                                        </p:tav>
                                        <p:tav tm="100000">
                                          <p:val>
                                            <p:strVal val="#ppt_y"/>
                                          </p:val>
                                        </p:tav>
                                      </p:tavLst>
                                    </p:anim>
                                    <p:anim calcmode="lin" valueType="num">
                                      <p:cBhvr>
                                        <p:cTn id="41" dur="500" fill="hold"/>
                                        <p:tgtEl>
                                          <p:spTgt spid="1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5">
                                            <p:txEl>
                                              <p:pRg st="5" end="5"/>
                                            </p:txEl>
                                          </p:spTgt>
                                        </p:tgtEl>
                                      </p:cBhvr>
                                    </p:animEffect>
                                  </p:childTnLst>
                                </p:cTn>
                              </p:par>
                            </p:childTnLst>
                          </p:cTn>
                        </p:par>
                        <p:par>
                          <p:cTn id="44" fill="hold">
                            <p:stCondLst>
                              <p:cond delay="47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5">
                                            <p:txEl>
                                              <p:pRg st="6" end="6"/>
                                            </p:txEl>
                                          </p:spTgt>
                                        </p:tgtEl>
                                        <p:attrNameLst>
                                          <p:attrName>style.visibility</p:attrName>
                                        </p:attrNameLst>
                                      </p:cBhvr>
                                      <p:to>
                                        <p:strVal val="visible"/>
                                      </p:to>
                                    </p:set>
                                    <p:anim calcmode="lin" valueType="num">
                                      <p:cBhvr>
                                        <p:cTn id="47" dur="500" fill="hold"/>
                                        <p:tgtEl>
                                          <p:spTgt spid="1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5">
                                            <p:txEl>
                                              <p:pRg st="6" end="6"/>
                                            </p:txEl>
                                          </p:spTgt>
                                        </p:tgtEl>
                                        <p:attrNameLst>
                                          <p:attrName>ppt_y</p:attrName>
                                        </p:attrNameLst>
                                      </p:cBhvr>
                                      <p:tavLst>
                                        <p:tav tm="0">
                                          <p:val>
                                            <p:strVal val="#ppt_y"/>
                                          </p:val>
                                        </p:tav>
                                        <p:tav tm="100000">
                                          <p:val>
                                            <p:strVal val="#ppt_y"/>
                                          </p:val>
                                        </p:tav>
                                      </p:tavLst>
                                    </p:anim>
                                    <p:anim calcmode="lin" valueType="num">
                                      <p:cBhvr>
                                        <p:cTn id="49" dur="500" fill="hold"/>
                                        <p:tgtEl>
                                          <p:spTgt spid="1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5">
                                            <p:txEl>
                                              <p:pRg st="6" end="6"/>
                                            </p:txEl>
                                          </p:spTgt>
                                        </p:tgtEl>
                                      </p:cBhvr>
                                    </p:animEffect>
                                  </p:childTnLst>
                                </p:cTn>
                              </p:par>
                            </p:childTnLst>
                          </p:cTn>
                        </p:par>
                        <p:par>
                          <p:cTn id="52" fill="hold">
                            <p:stCondLst>
                              <p:cond delay="63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5">
                                            <p:txEl>
                                              <p:pRg st="7" end="7"/>
                                            </p:txEl>
                                          </p:spTgt>
                                        </p:tgtEl>
                                        <p:attrNameLst>
                                          <p:attrName>style.visibility</p:attrName>
                                        </p:attrNameLst>
                                      </p:cBhvr>
                                      <p:to>
                                        <p:strVal val="visible"/>
                                      </p:to>
                                    </p:set>
                                    <p:anim calcmode="lin" valueType="num">
                                      <p:cBhvr>
                                        <p:cTn id="55" dur="500" fill="hold"/>
                                        <p:tgtEl>
                                          <p:spTgt spid="1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5">
                                            <p:txEl>
                                              <p:pRg st="7" end="7"/>
                                            </p:txEl>
                                          </p:spTgt>
                                        </p:tgtEl>
                                        <p:attrNameLst>
                                          <p:attrName>ppt_y</p:attrName>
                                        </p:attrNameLst>
                                      </p:cBhvr>
                                      <p:tavLst>
                                        <p:tav tm="0">
                                          <p:val>
                                            <p:strVal val="#ppt_y"/>
                                          </p:val>
                                        </p:tav>
                                        <p:tav tm="100000">
                                          <p:val>
                                            <p:strVal val="#ppt_y"/>
                                          </p:val>
                                        </p:tav>
                                      </p:tavLst>
                                    </p:anim>
                                    <p:anim calcmode="lin" valueType="num">
                                      <p:cBhvr>
                                        <p:cTn id="57" dur="500" fill="hold"/>
                                        <p:tgtEl>
                                          <p:spTgt spid="1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5">
                                            <p:txEl>
                                              <p:pRg st="7" end="7"/>
                                            </p:txEl>
                                          </p:spTgt>
                                        </p:tgtEl>
                                      </p:cBhvr>
                                    </p:animEffect>
                                  </p:childTnLst>
                                </p:cTn>
                              </p:par>
                            </p:childTnLst>
                          </p:cTn>
                        </p:par>
                        <p:par>
                          <p:cTn id="60" fill="hold">
                            <p:stCondLst>
                              <p:cond delay="785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15">
                                            <p:txEl>
                                              <p:pRg st="8" end="8"/>
                                            </p:txEl>
                                          </p:spTgt>
                                        </p:tgtEl>
                                        <p:attrNameLst>
                                          <p:attrName>style.visibility</p:attrName>
                                        </p:attrNameLst>
                                      </p:cBhvr>
                                      <p:to>
                                        <p:strVal val="visible"/>
                                      </p:to>
                                    </p:set>
                                    <p:anim calcmode="lin" valueType="num">
                                      <p:cBhvr>
                                        <p:cTn id="63" dur="500" fill="hold"/>
                                        <p:tgtEl>
                                          <p:spTgt spid="1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5">
                                            <p:txEl>
                                              <p:pRg st="8" end="8"/>
                                            </p:txEl>
                                          </p:spTgt>
                                        </p:tgtEl>
                                        <p:attrNameLst>
                                          <p:attrName>ppt_y</p:attrName>
                                        </p:attrNameLst>
                                      </p:cBhvr>
                                      <p:tavLst>
                                        <p:tav tm="0">
                                          <p:val>
                                            <p:strVal val="#ppt_y"/>
                                          </p:val>
                                        </p:tav>
                                        <p:tav tm="100000">
                                          <p:val>
                                            <p:strVal val="#ppt_y"/>
                                          </p:val>
                                        </p:tav>
                                      </p:tavLst>
                                    </p:anim>
                                    <p:anim calcmode="lin" valueType="num">
                                      <p:cBhvr>
                                        <p:cTn id="65" dur="500" fill="hold"/>
                                        <p:tgtEl>
                                          <p:spTgt spid="1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5">
                                            <p:txEl>
                                              <p:pRg st="8" end="8"/>
                                            </p:txEl>
                                          </p:spTgt>
                                        </p:tgtEl>
                                      </p:cBhvr>
                                    </p:animEffect>
                                  </p:childTnLst>
                                </p:cTn>
                              </p:par>
                            </p:childTnLst>
                          </p:cTn>
                        </p:par>
                        <p:par>
                          <p:cTn id="68" fill="hold">
                            <p:stCondLst>
                              <p:cond delay="950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5">
                                            <p:txEl>
                                              <p:pRg st="9" end="9"/>
                                            </p:txEl>
                                          </p:spTgt>
                                        </p:tgtEl>
                                        <p:attrNameLst>
                                          <p:attrName>style.visibility</p:attrName>
                                        </p:attrNameLst>
                                      </p:cBhvr>
                                      <p:to>
                                        <p:strVal val="visible"/>
                                      </p:to>
                                    </p:set>
                                    <p:anim calcmode="lin" valueType="num">
                                      <p:cBhvr>
                                        <p:cTn id="71" dur="500" fill="hold"/>
                                        <p:tgtEl>
                                          <p:spTgt spid="1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5">
                                            <p:txEl>
                                              <p:pRg st="9" end="9"/>
                                            </p:txEl>
                                          </p:spTgt>
                                        </p:tgtEl>
                                        <p:attrNameLst>
                                          <p:attrName>ppt_y</p:attrName>
                                        </p:attrNameLst>
                                      </p:cBhvr>
                                      <p:tavLst>
                                        <p:tav tm="0">
                                          <p:val>
                                            <p:strVal val="#ppt_y"/>
                                          </p:val>
                                        </p:tav>
                                        <p:tav tm="100000">
                                          <p:val>
                                            <p:strVal val="#ppt_y"/>
                                          </p:val>
                                        </p:tav>
                                      </p:tavLst>
                                    </p:anim>
                                    <p:anim calcmode="lin" valueType="num">
                                      <p:cBhvr>
                                        <p:cTn id="73" dur="500" fill="hold"/>
                                        <p:tgtEl>
                                          <p:spTgt spid="1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端通信</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近场通信</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65370466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Auto Detect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距离</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平均延时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163121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分段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随机</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生成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地址，（采用线程池和队列）尝试在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端口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7</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建立</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连接，若连接</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成功（表明目标主机可作为回音壁服务器），</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则启动对目标主机的回音壁测试，同时</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启动 </a:t>
            </a:r>
            <a:r>
              <a:rPr lang="en-US" altLang="zh-CN" sz="20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程序</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获取到目标主机的距离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。以获取</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延时与距离的关系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05627" y="3390153"/>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若对每一次回音壁测试启动一个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traceroute</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程序，可能产生什么问题？</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8" y="4220244"/>
            <a:ext cx="6256682" cy="1477328"/>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速率不匹配。</a:t>
            </a: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的耗时远高于回音壁，若以回音壁测试为基础，则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进程会持续积压；若以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测试为基础，则测试过程过于缓慢。</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为保证效率需要建立线程池及队列管理器，动态调整回音壁与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后台线程</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进程比。</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6629208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p:cTn id="16"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2"/>
                                        </p:tgtEl>
                                        <p:attrNameLst>
                                          <p:attrName>ppt_y</p:attrName>
                                        </p:attrNameLst>
                                      </p:cBhvr>
                                      <p:tavLst>
                                        <p:tav tm="0">
                                          <p:val>
                                            <p:strVal val="#ppt_y"/>
                                          </p:val>
                                        </p:tav>
                                        <p:tav tm="100000">
                                          <p:val>
                                            <p:strVal val="#ppt_y"/>
                                          </p:val>
                                        </p:tav>
                                      </p:tavLst>
                                    </p:anim>
                                    <p:anim calcmode="lin" valueType="num">
                                      <p:cBhvr>
                                        <p:cTn id="2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1" grpId="0" build="p"/>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33158356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48855" y="188265"/>
            <a:ext cx="7084456"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获取方式</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1554272"/>
          </a:xfrm>
          <a:prstGeom prst="rect">
            <a:avLst/>
          </a:prstGeom>
          <a:noFill/>
        </p:spPr>
        <p:txBody>
          <a:bodyPr wrap="square" rtlCol="0">
            <a:spAutoFit/>
          </a:bodyPr>
          <a:lstStyle/>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Community</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：直接通过官网下载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Express</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：直接通过官网下载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：通过 </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DreamSpark</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网站下载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pic>
        <p:nvPicPr>
          <p:cNvPr id="5" name="图片 4"/>
          <p:cNvPicPr>
            <a:picLocks noChangeAspect="1"/>
          </p:cNvPicPr>
          <p:nvPr/>
        </p:nvPicPr>
        <p:blipFill rotWithShape="1">
          <a:blip r:embed="rId2"/>
          <a:srcRect t="8166"/>
          <a:stretch/>
        </p:blipFill>
        <p:spPr>
          <a:xfrm>
            <a:off x="516257" y="2806994"/>
            <a:ext cx="5150896" cy="3107652"/>
          </a:xfrm>
          <a:prstGeom prst="rect">
            <a:avLst/>
          </a:prstGeom>
          <a:ln>
            <a:noFill/>
          </a:ln>
          <a:effectLst>
            <a:softEdge rad="112500"/>
          </a:effectLst>
        </p:spPr>
      </p:pic>
    </p:spTree>
    <p:extLst>
      <p:ext uri="{BB962C8B-B14F-4D97-AF65-F5344CB8AC3E}">
        <p14:creationId xmlns:p14="http://schemas.microsoft.com/office/powerpoint/2010/main" val="11054222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Band is Power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限速</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1400383"/>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采用电脑管家或相似软件，在指定环境下分别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单独</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限制下行速率</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单独限制上行速率</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、同时</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等量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限制</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上下行</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速率</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，控制粒度较下载器等方式高。</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在不同的限速下测试回音壁程序的延时。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05627" y="3390153"/>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Q5.2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为什么不分别对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CPU</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、内存、硬盘限速进行调整以确定对延时的影响？</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05627" y="4293392"/>
            <a:ext cx="6256682" cy="116955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没找到有效方法对</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频率或程序时间片进行定量控制；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内存不足时往往会引发程序崩溃而不是影响延时结果；</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在延时计算部分根本不需要用到硬盘。</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027150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3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xEl>
                                              <p:pRg st="1" end="1"/>
                                            </p:txEl>
                                          </p:spTgt>
                                        </p:tgtEl>
                                        <p:attrNameLst>
                                          <p:attrName>style.visibility</p:attrName>
                                        </p:attrNameLst>
                                      </p:cBhvr>
                                      <p:to>
                                        <p:strVal val="visible"/>
                                      </p:to>
                                    </p:set>
                                    <p:anim calcmode="lin" valueType="num">
                                      <p:cBhvr>
                                        <p:cTn id="15" dur="500" fill="hold"/>
                                        <p:tgtEl>
                                          <p:spTgt spid="1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p:cTn id="24"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2"/>
                                        </p:tgtEl>
                                        <p:attrNameLst>
                                          <p:attrName>ppt_y</p:attrName>
                                        </p:attrNameLst>
                                      </p:cBhvr>
                                      <p:tavLst>
                                        <p:tav tm="0">
                                          <p:val>
                                            <p:strVal val="#ppt_y"/>
                                          </p:val>
                                        </p:tav>
                                        <p:tav tm="100000">
                                          <p:val>
                                            <p:strVal val="#ppt_y"/>
                                          </p:val>
                                        </p:tav>
                                      </p:tavLst>
                                    </p:anim>
                                    <p:anim calcmode="lin" valueType="num">
                                      <p:cBhvr>
                                        <p:cTn id="3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1" grpId="0" build="p"/>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Load is Power too</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消息长度</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在指定环境下设定不同的消息长度，测量传输延时。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16258" y="2644784"/>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延时是啥子？</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7" y="3243394"/>
            <a:ext cx="6256682" cy="216982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在消息大小极高时，（指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下，</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UDP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可能已不可用）消息并非单独的报文，而是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数据流</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在极端条件下可能出现发送还没结束但已经开始接收到服务器返回的消息的情况。</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所以说，延时的定义到底是什么？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I’m sorry not to give you an answer here.</a:t>
            </a:r>
          </a:p>
        </p:txBody>
      </p:sp>
    </p:spTree>
    <p:extLst>
      <p:ext uri="{BB962C8B-B14F-4D97-AF65-F5344CB8AC3E}">
        <p14:creationId xmlns:p14="http://schemas.microsoft.com/office/powerpoint/2010/main" val="21121419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p:cTn id="16"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2"/>
                                        </p:tgtEl>
                                        <p:attrNameLst>
                                          <p:attrName>ppt_y</p:attrName>
                                        </p:attrNameLst>
                                      </p:cBhvr>
                                      <p:tavLst>
                                        <p:tav tm="0">
                                          <p:val>
                                            <p:strVal val="#ppt_y"/>
                                          </p:val>
                                        </p:tav>
                                        <p:tav tm="100000">
                                          <p:val>
                                            <p:strVal val="#ppt_y"/>
                                          </p:val>
                                        </p:tav>
                                      </p:tavLst>
                                    </p:anim>
                                    <p:anim calcmode="lin" valueType="num">
                                      <p:cBhvr>
                                        <p:cTn id="2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1" grpId="0" build="p"/>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193536783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Something Can Be Done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DNS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解析延时测试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70788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级别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的域名需要消耗的解析时间，推断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DNS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服务器的分布和调度机制。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7" y="2706972"/>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TCP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连接建立延时测试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4209573"/>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UDP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丢包率测试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6" name="文本框 15"/>
          <p:cNvSpPr txBox="1"/>
          <p:nvPr/>
        </p:nvSpPr>
        <p:spPr>
          <a:xfrm>
            <a:off x="516257" y="3312078"/>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时建立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连接（即三次握手）的耗时。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7" name="文本框 16"/>
          <p:cNvSpPr txBox="1"/>
          <p:nvPr/>
        </p:nvSpPr>
        <p:spPr>
          <a:xfrm>
            <a:off x="516257" y="4786975"/>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网络环境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下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UDP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的丢包率情况。</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4931799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22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xEl>
                                              <p:pRg st="0" end="0"/>
                                            </p:txEl>
                                          </p:spTgt>
                                        </p:tgtEl>
                                        <p:attrNameLst>
                                          <p:attrName>style.visibility</p:attrName>
                                        </p:attrNameLst>
                                      </p:cBhvr>
                                      <p:to>
                                        <p:strVal val="visible"/>
                                      </p:to>
                                    </p:set>
                                    <p:anim calcmode="lin" valueType="num">
                                      <p:cBhvr>
                                        <p:cTn id="15"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6">
                                            <p:txEl>
                                              <p:pRg st="0" end="0"/>
                                            </p:txEl>
                                          </p:spTgt>
                                        </p:tgtEl>
                                      </p:cBhvr>
                                    </p:animEffect>
                                  </p:childTnLst>
                                </p:cTn>
                              </p:par>
                            </p:childTnLst>
                          </p:cTn>
                        </p:par>
                        <p:par>
                          <p:cTn id="20" fill="hold">
                            <p:stCondLst>
                              <p:cond delay="39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p:cTn id="23" dur="50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数据</a:t>
            </a:r>
            <a:r>
              <a:rPr lang="zh-CN" altLang="en-US" sz="2000" dirty="0" smtClean="0">
                <a:solidFill>
                  <a:srgbClr val="DDDDDD"/>
                </a:solidFill>
                <a:latin typeface="汉仪菱心体简" panose="02010609000101010101" pitchFamily="49" charset="-122"/>
                <a:ea typeface="汉仪菱心体简" panose="02010609000101010101" pitchFamily="49" charset="-122"/>
              </a:rPr>
              <a:t>结果及分析</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404</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Page Not Found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20" y="1671056"/>
            <a:ext cx="3442484" cy="3163021"/>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982" y="1791733"/>
            <a:ext cx="2388144" cy="2921666"/>
          </a:xfrm>
          <a:prstGeom prst="rect">
            <a:avLst/>
          </a:prstGeom>
        </p:spPr>
      </p:pic>
    </p:spTree>
    <p:extLst>
      <p:ext uri="{BB962C8B-B14F-4D97-AF65-F5344CB8AC3E}">
        <p14:creationId xmlns:p14="http://schemas.microsoft.com/office/powerpoint/2010/main" val="31834162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59487" y="188265"/>
            <a:ext cx="707382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差异比较</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Q1.1 VS2013</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的好处都有啥</a:t>
            </a:r>
            <a:r>
              <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谁说对了就给他</a:t>
            </a:r>
            <a:r>
              <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3" name="笑脸 12"/>
          <p:cNvSpPr/>
          <p:nvPr/>
        </p:nvSpPr>
        <p:spPr>
          <a:xfrm>
            <a:off x="511517" y="2661850"/>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笑脸 13"/>
          <p:cNvSpPr/>
          <p:nvPr/>
        </p:nvSpPr>
        <p:spPr>
          <a:xfrm>
            <a:off x="511517" y="3640106"/>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笑脸 14"/>
          <p:cNvSpPr/>
          <p:nvPr/>
        </p:nvSpPr>
        <p:spPr>
          <a:xfrm>
            <a:off x="511518" y="4662894"/>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文本框 16"/>
          <p:cNvSpPr txBox="1"/>
          <p:nvPr/>
        </p:nvSpPr>
        <p:spPr>
          <a:xfrm>
            <a:off x="1063664" y="2653457"/>
            <a:ext cx="5840999" cy="723275"/>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代码提示（</a:t>
            </a:r>
            <a:r>
              <a:rPr lang="en-US" altLang="zh-CN" sz="2000" b="1"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intellisense</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可快速键入函数名称、变量名、命名空间等。</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8" name="文本框 17"/>
          <p:cNvSpPr txBox="1"/>
          <p:nvPr/>
        </p:nvSpPr>
        <p:spPr>
          <a:xfrm>
            <a:off x="1063663" y="3630278"/>
            <a:ext cx="5840999" cy="723275"/>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语法检查（</a:t>
            </a:r>
            <a:r>
              <a:rPr lang="en-US" altLang="zh-CN" sz="2000" b="1"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intellisense</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无需编译即可实时提示错误和警告。</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0" name="文本框 19"/>
          <p:cNvSpPr txBox="1"/>
          <p:nvPr/>
        </p:nvSpPr>
        <p:spPr>
          <a:xfrm>
            <a:off x="1063662" y="4654501"/>
            <a:ext cx="5840999" cy="104644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高度集成</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VB</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等各种语言；</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桌面，控制台，网站，移动客户端等多种类别。</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3379598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
                                            <p:txEl>
                                              <p:pRg st="0" end="0"/>
                                            </p:txEl>
                                          </p:spTgt>
                                        </p:tgtEl>
                                        <p:attrNameLst>
                                          <p:attrName>style.visibility</p:attrName>
                                        </p:attrNameLst>
                                      </p:cBhvr>
                                      <p:to>
                                        <p:strVal val="visible"/>
                                      </p:to>
                                    </p:set>
                                    <p:anim calcmode="lin" valueType="num">
                                      <p:cBhvr>
                                        <p:cTn id="17" dur="25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 dur="25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19" dur="25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0" dur="25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50" tmFilter="0,0; .5, 1; 1, 1"/>
                                        <p:tgtEl>
                                          <p:spTgt spid="17">
                                            <p:txEl>
                                              <p:pRg st="0" end="0"/>
                                            </p:txEl>
                                          </p:spTgt>
                                        </p:tgtEl>
                                      </p:cBhvr>
                                    </p:animEffect>
                                  </p:childTnLst>
                                </p:cTn>
                              </p:par>
                            </p:childTnLst>
                          </p:cTn>
                        </p:par>
                        <p:par>
                          <p:cTn id="22" fill="hold">
                            <p:stCondLst>
                              <p:cond delay="675"/>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7">
                                            <p:txEl>
                                              <p:pRg st="1" end="1"/>
                                            </p:txEl>
                                          </p:spTgt>
                                        </p:tgtEl>
                                        <p:attrNameLst>
                                          <p:attrName>style.visibility</p:attrName>
                                        </p:attrNameLst>
                                      </p:cBhvr>
                                      <p:to>
                                        <p:strVal val="visible"/>
                                      </p:to>
                                    </p:set>
                                    <p:anim calcmode="lin" valueType="num">
                                      <p:cBhvr>
                                        <p:cTn id="25" dur="250" fill="hold"/>
                                        <p:tgtEl>
                                          <p:spTgt spid="1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5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27" dur="250" fill="hold"/>
                                        <p:tgtEl>
                                          <p:spTgt spid="1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50" fill="hold"/>
                                        <p:tgtEl>
                                          <p:spTgt spid="1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50" tmFilter="0,0; .5, 1; 1, 1"/>
                                        <p:tgtEl>
                                          <p:spTgt spid="17">
                                            <p:txEl>
                                              <p:pRg st="1" end="1"/>
                                            </p:txEl>
                                          </p:spTgt>
                                        </p:tgtEl>
                                      </p:cBhvr>
                                    </p:animEffect>
                                  </p:childTnLst>
                                </p:cTn>
                              </p:par>
                            </p:childTnLst>
                          </p:cTn>
                        </p:par>
                      </p:childTnLst>
                    </p:cTn>
                  </p:par>
                </p:childTnLst>
              </p:cTn>
              <p:nextCondLst>
                <p:cond evt="onClick" delay="0">
                  <p:tgtEl>
                    <p:spTgt spid="13"/>
                  </p:tgtEl>
                </p:cond>
              </p:nextCondLst>
            </p:seq>
            <p:seq concurrent="1" nextAc="seek">
              <p:cTn id="30" restart="whenNotActive" fill="hold" evtFilter="cancelBubble" nodeType="interactiveSeq">
                <p:stCondLst>
                  <p:cond evt="onClick" delay="0">
                    <p:tgtEl>
                      <p:spTgt spid="14"/>
                    </p:tgtEl>
                  </p:cond>
                </p:stCondLst>
                <p:endSync evt="end" delay="0">
                  <p:rtn val="all"/>
                </p:endSync>
                <p:childTnLst>
                  <p:par>
                    <p:cTn id="31" fill="hold">
                      <p:stCondLst>
                        <p:cond delay="0"/>
                      </p:stCondLst>
                      <p:childTnLst>
                        <p:par>
                          <p:cTn id="32" fill="hold">
                            <p:stCondLst>
                              <p:cond delay="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p:cTn id="35" dur="2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2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37" dur="2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2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250" tmFilter="0,0; .5, 1; 1, 1"/>
                                        <p:tgtEl>
                                          <p:spTgt spid="18">
                                            <p:txEl>
                                              <p:pRg st="0" end="0"/>
                                            </p:txEl>
                                          </p:spTgt>
                                        </p:tgtEl>
                                      </p:cBhvr>
                                    </p:animEffect>
                                  </p:childTnLst>
                                </p:cTn>
                              </p:par>
                            </p:childTnLst>
                          </p:cTn>
                        </p:par>
                        <p:par>
                          <p:cTn id="40" fill="hold">
                            <p:stCondLst>
                              <p:cond delay="675"/>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8">
                                            <p:txEl>
                                              <p:pRg st="1" end="1"/>
                                            </p:txEl>
                                          </p:spTgt>
                                        </p:tgtEl>
                                        <p:attrNameLst>
                                          <p:attrName>style.visibility</p:attrName>
                                        </p:attrNameLst>
                                      </p:cBhvr>
                                      <p:to>
                                        <p:strVal val="visible"/>
                                      </p:to>
                                    </p:set>
                                    <p:anim calcmode="lin" valueType="num">
                                      <p:cBhvr>
                                        <p:cTn id="43" dur="250" fill="hold"/>
                                        <p:tgtEl>
                                          <p:spTgt spid="1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50" fill="hold"/>
                                        <p:tgtEl>
                                          <p:spTgt spid="18">
                                            <p:txEl>
                                              <p:pRg st="1" end="1"/>
                                            </p:txEl>
                                          </p:spTgt>
                                        </p:tgtEl>
                                        <p:attrNameLst>
                                          <p:attrName>ppt_y</p:attrName>
                                        </p:attrNameLst>
                                      </p:cBhvr>
                                      <p:tavLst>
                                        <p:tav tm="0">
                                          <p:val>
                                            <p:strVal val="#ppt_y"/>
                                          </p:val>
                                        </p:tav>
                                        <p:tav tm="100000">
                                          <p:val>
                                            <p:strVal val="#ppt_y"/>
                                          </p:val>
                                        </p:tav>
                                      </p:tavLst>
                                    </p:anim>
                                    <p:anim calcmode="lin" valueType="num">
                                      <p:cBhvr>
                                        <p:cTn id="45" dur="250" fill="hold"/>
                                        <p:tgtEl>
                                          <p:spTgt spid="1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50" fill="hold"/>
                                        <p:tgtEl>
                                          <p:spTgt spid="1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50" tmFilter="0,0; .5, 1; 1, 1"/>
                                        <p:tgtEl>
                                          <p:spTgt spid="18">
                                            <p:txEl>
                                              <p:pRg st="1" end="1"/>
                                            </p:txEl>
                                          </p:spTgt>
                                        </p:tgtEl>
                                      </p:cBhvr>
                                    </p:animEffect>
                                  </p:childTnLst>
                                </p:cTn>
                              </p:par>
                            </p:childTnLst>
                          </p:cTn>
                        </p:par>
                      </p:childTnLst>
                    </p:cTn>
                  </p:par>
                </p:childTnLst>
              </p:cTn>
              <p:nextCondLst>
                <p:cond evt="onClick" delay="0">
                  <p:tgtEl>
                    <p:spTgt spid="14"/>
                  </p:tgtEl>
                </p:cond>
              </p:nextCondLst>
            </p:seq>
            <p:seq concurrent="1" nextAc="seek">
              <p:cTn id="48" restart="whenNotActive" fill="hold" evtFilter="cancelBubble" nodeType="interactiveSeq">
                <p:stCondLst>
                  <p:cond evt="onClick" delay="0">
                    <p:tgtEl>
                      <p:spTgt spid="15"/>
                    </p:tgtEl>
                  </p:cond>
                </p:stCondLst>
                <p:endSync evt="end" delay="0">
                  <p:rtn val="all"/>
                </p:endSync>
                <p:childTnLst>
                  <p:par>
                    <p:cTn id="49" fill="hold">
                      <p:stCondLst>
                        <p:cond delay="0"/>
                      </p:stCondLst>
                      <p:childTnLst>
                        <p:par>
                          <p:cTn id="50" fill="hold">
                            <p:stCondLst>
                              <p:cond delay="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0">
                                            <p:txEl>
                                              <p:pRg st="0" end="0"/>
                                            </p:txEl>
                                          </p:spTgt>
                                        </p:tgtEl>
                                        <p:attrNameLst>
                                          <p:attrName>style.visibility</p:attrName>
                                        </p:attrNameLst>
                                      </p:cBhvr>
                                      <p:to>
                                        <p:strVal val="visible"/>
                                      </p:to>
                                    </p:set>
                                    <p:anim calcmode="lin" valueType="num">
                                      <p:cBhvr>
                                        <p:cTn id="53" dur="25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25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55" dur="25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25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250" tmFilter="0,0; .5, 1; 1, 1"/>
                                        <p:tgtEl>
                                          <p:spTgt spid="20">
                                            <p:txEl>
                                              <p:pRg st="0" end="0"/>
                                            </p:txEl>
                                          </p:spTgt>
                                        </p:tgtEl>
                                      </p:cBhvr>
                                    </p:animEffect>
                                  </p:childTnLst>
                                </p:cTn>
                              </p:par>
                            </p:childTnLst>
                          </p:cTn>
                        </p:par>
                        <p:par>
                          <p:cTn id="58" fill="hold">
                            <p:stCondLst>
                              <p:cond delay="325"/>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0">
                                            <p:txEl>
                                              <p:pRg st="1" end="1"/>
                                            </p:txEl>
                                          </p:spTgt>
                                        </p:tgtEl>
                                        <p:attrNameLst>
                                          <p:attrName>style.visibility</p:attrName>
                                        </p:attrNameLst>
                                      </p:cBhvr>
                                      <p:to>
                                        <p:strVal val="visible"/>
                                      </p:to>
                                    </p:set>
                                    <p:anim calcmode="lin" valueType="num">
                                      <p:cBhvr>
                                        <p:cTn id="61" dur="250" fill="hold"/>
                                        <p:tgtEl>
                                          <p:spTgt spid="2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20">
                                            <p:txEl>
                                              <p:pRg st="1" end="1"/>
                                            </p:txEl>
                                          </p:spTgt>
                                        </p:tgtEl>
                                        <p:attrNameLst>
                                          <p:attrName>ppt_y</p:attrName>
                                        </p:attrNameLst>
                                      </p:cBhvr>
                                      <p:tavLst>
                                        <p:tav tm="0">
                                          <p:val>
                                            <p:strVal val="#ppt_y"/>
                                          </p:val>
                                        </p:tav>
                                        <p:tav tm="100000">
                                          <p:val>
                                            <p:strVal val="#ppt_y"/>
                                          </p:val>
                                        </p:tav>
                                      </p:tavLst>
                                    </p:anim>
                                    <p:anim calcmode="lin" valueType="num">
                                      <p:cBhvr>
                                        <p:cTn id="63" dur="250" fill="hold"/>
                                        <p:tgtEl>
                                          <p:spTgt spid="2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2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20">
                                            <p:txEl>
                                              <p:pRg st="1" end="1"/>
                                            </p:txEl>
                                          </p:spTgt>
                                        </p:tgtEl>
                                      </p:cBhvr>
                                    </p:animEffect>
                                  </p:childTnLst>
                                </p:cTn>
                              </p:par>
                            </p:childTnLst>
                          </p:cTn>
                        </p:par>
                        <p:par>
                          <p:cTn id="66" fill="hold">
                            <p:stCondLst>
                              <p:cond delay="15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0">
                                            <p:txEl>
                                              <p:pRg st="2" end="2"/>
                                            </p:txEl>
                                          </p:spTgt>
                                        </p:tgtEl>
                                        <p:attrNameLst>
                                          <p:attrName>style.visibility</p:attrName>
                                        </p:attrNameLst>
                                      </p:cBhvr>
                                      <p:to>
                                        <p:strVal val="visible"/>
                                      </p:to>
                                    </p:set>
                                    <p:anim calcmode="lin" valueType="num">
                                      <p:cBhvr>
                                        <p:cTn id="69" dur="250" fill="hold"/>
                                        <p:tgtEl>
                                          <p:spTgt spid="2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0" dur="250" fill="hold"/>
                                        <p:tgtEl>
                                          <p:spTgt spid="20">
                                            <p:txEl>
                                              <p:pRg st="2" end="2"/>
                                            </p:txEl>
                                          </p:spTgt>
                                        </p:tgtEl>
                                        <p:attrNameLst>
                                          <p:attrName>ppt_y</p:attrName>
                                        </p:attrNameLst>
                                      </p:cBhvr>
                                      <p:tavLst>
                                        <p:tav tm="0">
                                          <p:val>
                                            <p:strVal val="#ppt_y"/>
                                          </p:val>
                                        </p:tav>
                                        <p:tav tm="100000">
                                          <p:val>
                                            <p:strVal val="#ppt_y"/>
                                          </p:val>
                                        </p:tav>
                                      </p:tavLst>
                                    </p:anim>
                                    <p:anim calcmode="lin" valueType="num">
                                      <p:cBhvr>
                                        <p:cTn id="71" dur="250" fill="hold"/>
                                        <p:tgtEl>
                                          <p:spTgt spid="2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2" dur="250" fill="hold"/>
                                        <p:tgtEl>
                                          <p:spTgt spid="2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3" dur="250" tmFilter="0,0; .5, 1; 1, 1"/>
                                        <p:tgtEl>
                                          <p:spTgt spid="20">
                                            <p:txEl>
                                              <p:pRg st="2" end="2"/>
                                            </p:txEl>
                                          </p:spTgt>
                                        </p:tgtEl>
                                      </p:cBhvr>
                                    </p:animEffect>
                                  </p:childTnLst>
                                </p:cTn>
                              </p:par>
                            </p:childTnLst>
                          </p:cTn>
                        </p:par>
                      </p:childTnLst>
                    </p:cTn>
                  </p:par>
                </p:childTnLst>
              </p:cTn>
              <p:nextCondLst>
                <p:cond evt="onClick" delay="0">
                  <p:tgtEl>
                    <p:spTgt spid="15"/>
                  </p:tgtEl>
                </p:cond>
              </p:nextCondLst>
            </p:seq>
          </p:childTnLst>
        </p:cTn>
      </p:par>
    </p:tnLst>
    <p:bldLst>
      <p:bldP spid="10" grpId="0" build="p"/>
      <p:bldP spid="17" grpId="0" uiExpand="1" build="p"/>
      <p:bldP spid="18" grpId="0" uiExpand="1" build="p"/>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59487" y="188265"/>
            <a:ext cx="707382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为什么不人工进行语法检查？</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20" name="文本框 19"/>
          <p:cNvSpPr txBox="1"/>
          <p:nvPr/>
        </p:nvSpPr>
        <p:spPr>
          <a:xfrm>
            <a:off x="378033" y="1860586"/>
            <a:ext cx="6214152" cy="3570208"/>
          </a:xfrm>
          <a:prstGeom prst="rect">
            <a:avLst/>
          </a:prstGeom>
          <a:noFill/>
        </p:spPr>
        <p:txBody>
          <a:bodyPr wrap="square" rtlCol="0">
            <a:spAutoFit/>
          </a:bodyPr>
          <a:lstStyle/>
          <a:p>
            <a:pPr>
              <a:spcBef>
                <a:spcPts val="600"/>
              </a:spcBef>
            </a:pP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Aoccdrnig</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to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rscheearch</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Cmabrigde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Uinervtisy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it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deosn't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mttaer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in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waht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oredr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ltteers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in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wrod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are,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olny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iprmoetnt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tihng</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is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taht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frist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and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lsat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ltteer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be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rghit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pclae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endPar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a:p>
            <a:pPr>
              <a:spcBef>
                <a:spcPts val="600"/>
              </a:spcBef>
            </a:pP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rset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can be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toatl</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mses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and you can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sitll</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raed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wouthit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porbelm</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endPar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a:p>
            <a:pPr>
              <a:spcBef>
                <a:spcPts val="600"/>
              </a:spcBef>
            </a:pPr>
            <a:r>
              <a:rPr lang="en-US" altLang="zh-CN" sz="2400" b="1" dirty="0" err="1" smtClean="0">
                <a:solidFill>
                  <a:srgbClr val="FFCC00"/>
                </a:solidFill>
                <a:effectLst>
                  <a:outerShdw blurRad="38100" dist="38100" dir="2700000" algn="tl">
                    <a:srgbClr val="000000">
                      <a:alpha val="43137"/>
                    </a:srgbClr>
                  </a:outerShdw>
                </a:effectLst>
                <a:ea typeface="方正等线" panose="03000509000000000000" pitchFamily="65" charset="-122"/>
              </a:rPr>
              <a:t>Tihs</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is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bcuseae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huamn</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mnid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deos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not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raed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ervey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lteter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by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istlef</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but </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wrod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as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wlohe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a:t>
            </a:r>
            <a:endParaRPr lang="en-US" altLang="zh-CN"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p:txBody>
      </p:sp>
    </p:spTree>
    <p:extLst>
      <p:ext uri="{BB962C8B-B14F-4D97-AF65-F5344CB8AC3E}">
        <p14:creationId xmlns:p14="http://schemas.microsoft.com/office/powerpoint/2010/main" val="916972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p:cTn id="7" dur="25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9" dur="25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0">
                                            <p:txEl>
                                              <p:pRg st="0" end="0"/>
                                            </p:txEl>
                                          </p:spTgt>
                                        </p:tgtEl>
                                      </p:cBhvr>
                                    </p:animEffect>
                                  </p:childTnLst>
                                </p:cTn>
                              </p:par>
                            </p:childTnLst>
                          </p:cTn>
                        </p:par>
                        <p:par>
                          <p:cTn id="12" fill="hold">
                            <p:stCondLst>
                              <p:cond delay="41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0">
                                            <p:txEl>
                                              <p:pRg st="1" end="1"/>
                                            </p:txEl>
                                          </p:spTgt>
                                        </p:tgtEl>
                                        <p:attrNameLst>
                                          <p:attrName>style.visibility</p:attrName>
                                        </p:attrNameLst>
                                      </p:cBhvr>
                                      <p:to>
                                        <p:strVal val="visible"/>
                                      </p:to>
                                    </p:set>
                                    <p:anim calcmode="lin" valueType="num">
                                      <p:cBhvr>
                                        <p:cTn id="15" dur="250" fill="hold"/>
                                        <p:tgtEl>
                                          <p:spTgt spid="2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20">
                                            <p:txEl>
                                              <p:pRg st="1" end="1"/>
                                            </p:txEl>
                                          </p:spTgt>
                                        </p:tgtEl>
                                        <p:attrNameLst>
                                          <p:attrName>ppt_y</p:attrName>
                                        </p:attrNameLst>
                                      </p:cBhvr>
                                      <p:tavLst>
                                        <p:tav tm="0">
                                          <p:val>
                                            <p:strVal val="#ppt_y"/>
                                          </p:val>
                                        </p:tav>
                                        <p:tav tm="100000">
                                          <p:val>
                                            <p:strVal val="#ppt_y"/>
                                          </p:val>
                                        </p:tav>
                                      </p:tavLst>
                                    </p:anim>
                                    <p:anim calcmode="lin" valueType="num">
                                      <p:cBhvr>
                                        <p:cTn id="17" dur="250" fill="hold"/>
                                        <p:tgtEl>
                                          <p:spTgt spid="2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2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20">
                                            <p:txEl>
                                              <p:pRg st="1" end="1"/>
                                            </p:txEl>
                                          </p:spTgt>
                                        </p:tgtEl>
                                      </p:cBhvr>
                                    </p:animEffect>
                                  </p:childTnLst>
                                </p:cTn>
                              </p:par>
                            </p:childTnLst>
                          </p:cTn>
                        </p:par>
                        <p:par>
                          <p:cTn id="20" fill="hold">
                            <p:stCondLst>
                              <p:cond delay="58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0">
                                            <p:txEl>
                                              <p:pRg st="2" end="2"/>
                                            </p:txEl>
                                          </p:spTgt>
                                        </p:tgtEl>
                                        <p:attrNameLst>
                                          <p:attrName>style.visibility</p:attrName>
                                        </p:attrNameLst>
                                      </p:cBhvr>
                                      <p:to>
                                        <p:strVal val="visible"/>
                                      </p:to>
                                    </p:set>
                                    <p:anim calcmode="lin" valueType="num">
                                      <p:cBhvr>
                                        <p:cTn id="23" dur="250" fill="hold"/>
                                        <p:tgtEl>
                                          <p:spTgt spid="2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250" fill="hold"/>
                                        <p:tgtEl>
                                          <p:spTgt spid="20">
                                            <p:txEl>
                                              <p:pRg st="2" end="2"/>
                                            </p:txEl>
                                          </p:spTgt>
                                        </p:tgtEl>
                                        <p:attrNameLst>
                                          <p:attrName>ppt_y</p:attrName>
                                        </p:attrNameLst>
                                      </p:cBhvr>
                                      <p:tavLst>
                                        <p:tav tm="0">
                                          <p:val>
                                            <p:strVal val="#ppt_y"/>
                                          </p:val>
                                        </p:tav>
                                        <p:tav tm="100000">
                                          <p:val>
                                            <p:strVal val="#ppt_y"/>
                                          </p:val>
                                        </p:tav>
                                      </p:tavLst>
                                    </p:anim>
                                    <p:anim calcmode="lin" valueType="num">
                                      <p:cBhvr>
                                        <p:cTn id="25" dur="250" fill="hold"/>
                                        <p:tgtEl>
                                          <p:spTgt spid="2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250" fill="hold"/>
                                        <p:tgtEl>
                                          <p:spTgt spid="2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50" tmFilter="0,0; .5, 1; 1, 1"/>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p>
        </p:txBody>
      </p:sp>
      <p:sp>
        <p:nvSpPr>
          <p:cNvPr id="8" name="圆角矩形 7"/>
          <p:cNvSpPr/>
          <p:nvPr/>
        </p:nvSpPr>
        <p:spPr>
          <a:xfrm>
            <a:off x="188457" y="188265"/>
            <a:ext cx="704485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解决方案与项目</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2462213"/>
          </a:xfrm>
          <a:prstGeom prst="rect">
            <a:avLst/>
          </a:prstGeom>
          <a:noFill/>
        </p:spPr>
        <p:txBody>
          <a:bodyPr wrap="square" rtlCol="0">
            <a:spAutoFit/>
          </a:bodyPr>
          <a:lstStyle/>
          <a:p>
            <a:pPr>
              <a:spcBef>
                <a:spcPts val="600"/>
              </a:spcBef>
            </a:pPr>
            <a:r>
              <a:rPr lang="zh-CN" altLang="en-US"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解决</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方案：</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表示一个产品，可以包含多个项目。</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*扩展名为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sln</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项目：</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表示一个独立的 </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AppDomain</a:t>
            </a:r>
            <a:r>
              <a:rPr lang="en-US" altLang="zh-CN" sz="16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，输出成为单独的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dll</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或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*扩展名为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proj</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（如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csproj</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16257" y="4461274"/>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Q1.2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为什么要分解决方案和项目？</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6" y="4999948"/>
            <a:ext cx="5840999" cy="66172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一个产品的各个模块可以采用不同语言开发；</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个模块可以被多个产品重复使用。</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268674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xEl>
                                              <p:pRg st="0" end="0"/>
                                            </p:txEl>
                                          </p:spTgt>
                                        </p:tgtEl>
                                      </p:cBhvr>
                                    </p:animEffect>
                                  </p:childTnLst>
                                </p:cTn>
                              </p:par>
                            </p:childTnLst>
                          </p:cTn>
                        </p:par>
                        <p:par>
                          <p:cTn id="21" fill="hold">
                            <p:stCondLst>
                              <p:cond delay="14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p:cTn id="24" dur="500" fill="hold"/>
                                        <p:tgtEl>
                                          <p:spTgt spid="1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6" dur="500" fill="hold"/>
                                        <p:tgtEl>
                                          <p:spTgt spid="1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1876</TotalTime>
  <Words>3607</Words>
  <Application>Microsoft Office PowerPoint</Application>
  <PresentationFormat>全屏显示(4:3)</PresentationFormat>
  <Paragraphs>648</Paragraphs>
  <Slides>64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宋体</vt:lpstr>
      <vt:lpstr>Calibri Light</vt:lpstr>
      <vt:lpstr>汉仪菱心体简</vt:lpstr>
      <vt:lpstr>汉仪漫步体简</vt:lpstr>
      <vt:lpstr>汉仪综艺体简</vt:lpstr>
      <vt:lpstr>Broadway</vt:lpstr>
      <vt:lpstr>Berlin Sans FB Demi</vt:lpstr>
      <vt:lpstr>汉仪海韵体简</vt:lpstr>
      <vt:lpstr>微软雅黑</vt:lpstr>
      <vt:lpstr>Gungsuh</vt:lpstr>
      <vt:lpstr>Arial</vt:lpstr>
      <vt:lpstr>Segoe UI Black</vt:lpstr>
      <vt:lpstr>汉仪雪君体简</vt:lpstr>
      <vt:lpstr>方正等线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余泽江</dc:creator>
  <cp:lastModifiedBy>余泽江</cp:lastModifiedBy>
  <cp:revision>98</cp:revision>
  <dcterms:created xsi:type="dcterms:W3CDTF">2015-04-01T07:24:54Z</dcterms:created>
  <dcterms:modified xsi:type="dcterms:W3CDTF">2015-04-07T11:22:21Z</dcterms:modified>
</cp:coreProperties>
</file>