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64" r:id="rId6"/>
    <p:sldId id="268" r:id="rId7"/>
    <p:sldId id="284" r:id="rId8"/>
    <p:sldId id="269" r:id="rId9"/>
    <p:sldId id="265" r:id="rId10"/>
    <p:sldId id="272" r:id="rId11"/>
    <p:sldId id="273" r:id="rId12"/>
    <p:sldId id="286" r:id="rId13"/>
    <p:sldId id="288" r:id="rId14"/>
    <p:sldId id="289" r:id="rId15"/>
    <p:sldId id="290" r:id="rId16"/>
    <p:sldId id="291" r:id="rId17"/>
    <p:sldId id="292" r:id="rId18"/>
    <p:sldId id="293" r:id="rId19"/>
    <p:sldId id="304" r:id="rId20"/>
    <p:sldId id="274" r:id="rId21"/>
    <p:sldId id="266" r:id="rId22"/>
    <p:sldId id="294" r:id="rId23"/>
    <p:sldId id="295" r:id="rId24"/>
    <p:sldId id="296" r:id="rId25"/>
    <p:sldId id="267" r:id="rId26"/>
    <p:sldId id="297" r:id="rId27"/>
    <p:sldId id="27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BFBE"/>
    <a:srgbClr val="88D2D1"/>
    <a:srgbClr val="E6E6E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374" autoAdjust="0"/>
    <p:restoredTop sz="94660"/>
  </p:normalViewPr>
  <p:slideViewPr>
    <p:cSldViewPr snapToGrid="0">
      <p:cViewPr>
        <p:scale>
          <a:sx n="75" d="100"/>
          <a:sy n="75" d="100"/>
        </p:scale>
        <p:origin x="224" y="3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A06C9-8899-4D2A-BBDA-2813D1B25A5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8598A-1560-4A04-8499-49F1B83C43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7386D2-DE4E-43C4-AA70-62BA511218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F8598A-1560-4A04-8499-49F1B83C43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F98DD4-814C-41C8-9273-3B6568E17C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2453CF-BF7A-4EA3-A511-395EF986B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98DD4-814C-41C8-9273-3B6568E17CC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453CF-BF7A-4EA3-A511-395EF986B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138277" y="2830582"/>
            <a:ext cx="7916719" cy="1014730"/>
          </a:xfrm>
          <a:prstGeom prst="rect">
            <a:avLst/>
          </a:prstGeom>
          <a:noFill/>
        </p:spPr>
        <p:txBody>
          <a:bodyPr wrap="square" rtlCol="0">
            <a:spAutoFit/>
          </a:bodyPr>
          <a:lstStyle/>
          <a:p>
            <a:pPr algn="ctr"/>
            <a:r>
              <a:rPr lang="en-US" altLang="zh-CN" sz="6000">
                <a:solidFill>
                  <a:schemeClr val="tx1">
                    <a:lumMod val="65000"/>
                    <a:lumOff val="35000"/>
                  </a:schemeClr>
                </a:solidFill>
                <a:latin typeface="汉仪雅酷黑 45W" panose="020B0404020202020204" pitchFamily="34" charset="-122"/>
                <a:ea typeface="汉仪雅酷黑 45W" panose="020B0404020202020204" pitchFamily="34" charset="-122"/>
              </a:rPr>
              <a:t>**</a:t>
            </a:r>
            <a:r>
              <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rPr>
              <a:t>医院网络</a:t>
            </a:r>
            <a:r>
              <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rPr>
              <a:t>设计方案</a:t>
            </a:r>
            <a:endPar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74022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19756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7" name="图片 16" descr="医院网络拓扑图"/>
          <p:cNvPicPr>
            <a:picLocks noChangeAspect="1"/>
          </p:cNvPicPr>
          <p:nvPr/>
        </p:nvPicPr>
        <p:blipFill>
          <a:blip r:embed="rId1"/>
          <a:stretch>
            <a:fillRect/>
          </a:stretch>
        </p:blipFill>
        <p:spPr>
          <a:xfrm>
            <a:off x="2401570" y="708660"/>
            <a:ext cx="7941945" cy="5800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1038770" y="4751493"/>
            <a:ext cx="9158063" cy="0"/>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897388" y="464092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897255" y="4975225"/>
            <a:ext cx="9829165" cy="922020"/>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接入外网时，会配备两套入侵防御系统，对接联通跟电信的网络，来防御入侵，建立起第一道防御。</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20" name="图片 19"/>
          <p:cNvPicPr>
            <a:picLocks noChangeAspect="1"/>
          </p:cNvPicPr>
          <p:nvPr/>
        </p:nvPicPr>
        <p:blipFill>
          <a:blip r:embed="rId1"/>
          <a:stretch>
            <a:fillRect/>
          </a:stretch>
        </p:blipFill>
        <p:spPr>
          <a:xfrm>
            <a:off x="4274185" y="939165"/>
            <a:ext cx="3075940" cy="3686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1038770" y="4751493"/>
            <a:ext cx="9158063" cy="0"/>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897388" y="464092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897255" y="4975225"/>
            <a:ext cx="9829165" cy="1337945"/>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公共无线网络区是直接接入外网的，会配备汇聚层交换机，同时也会配置链路负载及冗余，来保证网络的可靠性；在用户接入的时候，会提供认证服务。</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（因为与工作无关，所以不考虑安全性，只考虑实用性与可靠性）</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1"/>
          <a:stretch>
            <a:fillRect/>
          </a:stretch>
        </p:blipFill>
        <p:spPr>
          <a:xfrm>
            <a:off x="2786380" y="1152525"/>
            <a:ext cx="6619240" cy="3260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1038770" y="4751493"/>
            <a:ext cx="9158063" cy="0"/>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897388" y="464092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897255" y="4975225"/>
            <a:ext cx="9829165" cy="922020"/>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医务工作者办公区会配备下一代防火墙，汇聚层交换机，上网行为管理，潜伏威胁探针来保证网络的安全性，同时会配置链路的负载和冗余，保证网络的可靠性。</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p:cNvPicPr>
            <a:picLocks noChangeAspect="1"/>
          </p:cNvPicPr>
          <p:nvPr/>
        </p:nvPicPr>
        <p:blipFill>
          <a:blip r:embed="rId1"/>
          <a:stretch>
            <a:fillRect/>
          </a:stretch>
        </p:blipFill>
        <p:spPr>
          <a:xfrm>
            <a:off x="2342515" y="994410"/>
            <a:ext cx="7506970" cy="3561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1038770" y="4751493"/>
            <a:ext cx="9158063" cy="0"/>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897388" y="464092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897255" y="4975225"/>
            <a:ext cx="9829165" cy="506730"/>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运维管理区内部有安全感知平台、数据库审计系统以及日志审计系统。</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p:cNvPicPr>
            <a:picLocks noChangeAspect="1"/>
          </p:cNvPicPr>
          <p:nvPr/>
        </p:nvPicPr>
        <p:blipFill>
          <a:blip r:embed="rId1"/>
          <a:stretch>
            <a:fillRect/>
          </a:stretch>
        </p:blipFill>
        <p:spPr>
          <a:xfrm>
            <a:off x="3889375" y="1243965"/>
            <a:ext cx="4413250" cy="3077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7280275" y="1586230"/>
            <a:ext cx="24765" cy="4888865"/>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7188333" y="148497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534035" y="1525270"/>
            <a:ext cx="5659120" cy="2168525"/>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DMZ隔离区配备了下一代防火墙和潜伏威胁探针，用来保护服务器的安全。</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DMZ隔离区内部存放了各种对外服务器，但不包括机密文件服务器。</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p:cNvPicPr>
            <a:picLocks noChangeAspect="1"/>
          </p:cNvPicPr>
          <p:nvPr/>
        </p:nvPicPr>
        <p:blipFill>
          <a:blip r:embed="rId1"/>
          <a:stretch>
            <a:fillRect/>
          </a:stretch>
        </p:blipFill>
        <p:spPr>
          <a:xfrm>
            <a:off x="7858125" y="722630"/>
            <a:ext cx="2505075" cy="5617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6193155" y="1525270"/>
            <a:ext cx="24765" cy="4888865"/>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6101213" y="142401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矩形 44"/>
          <p:cNvSpPr/>
          <p:nvPr/>
        </p:nvSpPr>
        <p:spPr>
          <a:xfrm>
            <a:off x="534035" y="1525270"/>
            <a:ext cx="5659120" cy="2999740"/>
          </a:xfrm>
          <a:prstGeom prst="rect">
            <a:avLst/>
          </a:prstGeom>
        </p:spPr>
        <p:txBody>
          <a:bodyPr wrap="square">
            <a:spAutoFit/>
          </a:bodyPr>
          <a:lstStyle/>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然后是机密文件服务器区，因为医院内部文件的安全系数直接影响到了人民的切身利益，所以这里我们会配备两台下一代防火墙、潜伏威胁探针、漏洞扫描系统；配置负载和冗余。</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同时也会对机密文件服务器进行定时备份，最大程度上保证机密信息的安全性。</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1"/>
          <a:stretch>
            <a:fillRect/>
          </a:stretch>
        </p:blipFill>
        <p:spPr>
          <a:xfrm>
            <a:off x="6815455" y="1576705"/>
            <a:ext cx="4100830" cy="4786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2.3、网络拓扑图</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02456" y="57586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210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7280275" y="1586230"/>
            <a:ext cx="24765" cy="4888865"/>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7188333" y="1484977"/>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矩形 15"/>
          <p:cNvSpPr/>
          <p:nvPr/>
        </p:nvSpPr>
        <p:spPr>
          <a:xfrm>
            <a:off x="534035" y="1525270"/>
            <a:ext cx="5659120" cy="922020"/>
          </a:xfrm>
          <a:prstGeom prst="rect">
            <a:avLst/>
          </a:prstGeom>
        </p:spPr>
        <p:txBody>
          <a:bodyPr wrap="square">
            <a:spAutoFit/>
          </a:bodyPr>
          <a:p>
            <a:pPr algn="l">
              <a:lnSpc>
                <a:spcPct val="150000"/>
              </a:lnSpc>
            </a:pP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最后是</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银行，医保等相关组织，是通过专线来连入内网的，同时也会配备下一代防火墙来保证内网的</a:t>
            </a:r>
            <a:r>
              <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安全</a:t>
            </a:r>
            <a:endParaRPr lang="zh-CN" altLang="en-US">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8" name="图片 17"/>
          <p:cNvPicPr>
            <a:picLocks noChangeAspect="1"/>
          </p:cNvPicPr>
          <p:nvPr/>
        </p:nvPicPr>
        <p:blipFill>
          <a:blip r:embed="rId1"/>
          <a:stretch>
            <a:fillRect/>
          </a:stretch>
        </p:blipFill>
        <p:spPr>
          <a:xfrm>
            <a:off x="8566150" y="1447165"/>
            <a:ext cx="2139315" cy="4966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789045" y="4543541"/>
            <a:ext cx="4607560" cy="521970"/>
            <a:chOff x="3899111" y="291581"/>
            <a:chExt cx="4607560"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2.5、</a:t>
              </a:r>
              <a:r>
                <a:rPr lang="en-US" altLang="zh-CN" sz="2800">
                  <a:solidFill>
                    <a:schemeClr val="tx1">
                      <a:lumMod val="65000"/>
                      <a:lumOff val="35000"/>
                    </a:schemeClr>
                  </a:solidFill>
                  <a:latin typeface="汉仪雅酷黑 45W" panose="020B0404020202020204" pitchFamily="34" charset="-122"/>
                  <a:ea typeface="汉仪雅酷黑 45W" panose="020B0404020202020204" pitchFamily="34" charset="-122"/>
                </a:rPr>
                <a:t>V</a:t>
              </a: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lan的划分</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802407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899111"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线连接符 3"/>
          <p:cNvCxnSpPr/>
          <p:nvPr/>
        </p:nvCxnSpPr>
        <p:spPr>
          <a:xfrm>
            <a:off x="1516925" y="4275878"/>
            <a:ext cx="9158063" cy="0"/>
          </a:xfrm>
          <a:prstGeom prst="line">
            <a:avLst/>
          </a:prstGeom>
          <a:ln w="38100">
            <a:solidFill>
              <a:srgbClr val="55BFBE"/>
            </a:solidFill>
          </a:ln>
        </p:spPr>
        <p:style>
          <a:lnRef idx="1">
            <a:schemeClr val="accent1"/>
          </a:lnRef>
          <a:fillRef idx="0">
            <a:schemeClr val="accent1"/>
          </a:fillRef>
          <a:effectRef idx="0">
            <a:schemeClr val="accent1"/>
          </a:effectRef>
          <a:fontRef idx="minor">
            <a:schemeClr val="tx1"/>
          </a:fontRef>
        </p:style>
      </p:cxnSp>
      <p:sp>
        <p:nvSpPr>
          <p:cNvPr id="13" name="圆形 4"/>
          <p:cNvSpPr/>
          <p:nvPr/>
        </p:nvSpPr>
        <p:spPr>
          <a:xfrm>
            <a:off x="1375543" y="4165312"/>
            <a:ext cx="209099" cy="209099"/>
          </a:xfrm>
          <a:prstGeom prst="ellipse">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圆形 10"/>
          <p:cNvSpPr/>
          <p:nvPr/>
        </p:nvSpPr>
        <p:spPr>
          <a:xfrm>
            <a:off x="10487675" y="4171329"/>
            <a:ext cx="209099" cy="209099"/>
          </a:xfrm>
          <a:prstGeom prst="ellipse">
            <a:avLst/>
          </a:prstGeom>
          <a:solidFill>
            <a:srgbClr val="55BFB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文本框 42"/>
          <p:cNvSpPr txBox="1"/>
          <p:nvPr/>
        </p:nvSpPr>
        <p:spPr>
          <a:xfrm>
            <a:off x="7609840" y="1365250"/>
            <a:ext cx="3991610" cy="2061210"/>
          </a:xfrm>
          <a:prstGeom prst="rect">
            <a:avLst/>
          </a:prstGeom>
          <a:noFill/>
        </p:spPr>
        <p:txBody>
          <a:bodyPr wrap="square" rtlCol="0">
            <a:spAutoFit/>
          </a:bodyPr>
          <a:lstStyle/>
          <a:p>
            <a:pPr algn="l"/>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在汇聚层交换机上建立IP池，开启DHCP Server，根据终端所属VLAN，动态分配楼栋各层的设备的IP。</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对于需要静态IP的设备，由管理员根据IP规划表手动配置。</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对于需要被外部访问的服务器，如web服务器、邮件服务器等，需要根据ISP所提供的IP段来进行规划。</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5" name="文本框 54"/>
          <p:cNvSpPr txBox="1"/>
          <p:nvPr/>
        </p:nvSpPr>
        <p:spPr>
          <a:xfrm>
            <a:off x="703360" y="5449203"/>
            <a:ext cx="7498080" cy="368300"/>
          </a:xfrm>
          <a:prstGeom prst="rect">
            <a:avLst/>
          </a:prstGeom>
          <a:noFill/>
        </p:spPr>
        <p:txBody>
          <a:bodyPr wrap="none" rtlCol="0">
            <a:spAutoFit/>
          </a:bodyPr>
          <a:lstStyle/>
          <a:p>
            <a:pPr algn="ctr"/>
            <a:r>
              <a:rPr kumimoji="0" lang="en-US" altLang="zh-CN"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Vlan的划分是根据不同的部门来进行规划，不同的部门使用不同的Vlan。</a:t>
            </a:r>
            <a:endParaRPr kumimoji="0" lang="en-US" altLang="zh-CN"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8" name="图片 17"/>
          <p:cNvPicPr>
            <a:picLocks noChangeAspect="1"/>
          </p:cNvPicPr>
          <p:nvPr/>
        </p:nvPicPr>
        <p:blipFill>
          <a:blip r:embed="rId1"/>
          <a:stretch>
            <a:fillRect/>
          </a:stretch>
        </p:blipFill>
        <p:spPr>
          <a:xfrm>
            <a:off x="703580" y="1013460"/>
            <a:ext cx="6014720" cy="2941955"/>
          </a:xfrm>
          <a:prstGeom prst="rect">
            <a:avLst/>
          </a:prstGeom>
        </p:spPr>
      </p:pic>
      <p:grpSp>
        <p:nvGrpSpPr>
          <p:cNvPr id="20" name="组合 19"/>
          <p:cNvGrpSpPr/>
          <p:nvPr/>
        </p:nvGrpSpPr>
        <p:grpSpPr>
          <a:xfrm>
            <a:off x="3916045" y="418581"/>
            <a:ext cx="4607560" cy="521970"/>
            <a:chOff x="3899111" y="291581"/>
            <a:chExt cx="4607560" cy="521970"/>
          </a:xfrm>
        </p:grpSpPr>
        <p:sp>
          <p:nvSpPr>
            <p:cNvPr id="22" name="文本框 21"/>
            <p:cNvSpPr txBox="1"/>
            <p:nvPr/>
          </p:nvSpPr>
          <p:spPr>
            <a:xfrm>
              <a:off x="4032490" y="291581"/>
              <a:ext cx="4347152" cy="521970"/>
            </a:xfrm>
            <a:prstGeom prst="rect">
              <a:avLst/>
            </a:prstGeom>
            <a:noFill/>
          </p:spPr>
          <p:txBody>
            <a:bodyPr wrap="square" rtlCol="0">
              <a:spAutoFit/>
            </a:bodyPr>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2.4、IP地址的规划</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24" name="直接连接符 23"/>
            <p:cNvCxnSpPr/>
            <p:nvPr/>
          </p:nvCxnSpPr>
          <p:spPr>
            <a:xfrm>
              <a:off x="802407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899111"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3367" y="3086286"/>
            <a:ext cx="7916718" cy="922020"/>
          </a:xfrm>
          <a:prstGeom prst="rect">
            <a:avLst/>
          </a:prstGeom>
          <a:noFill/>
        </p:spPr>
        <p:txBody>
          <a:bodyPr wrap="square" rtlCol="0">
            <a:spAutoFit/>
          </a:bodyPr>
          <a:lstStyle/>
          <a:p>
            <a:pPr algn="ctr"/>
            <a:r>
              <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rPr>
              <a:t>详细设计及设备选型</a:t>
            </a:r>
            <a:endPar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37" name="组合 36"/>
          <p:cNvGrpSpPr/>
          <p:nvPr/>
        </p:nvGrpSpPr>
        <p:grpSpPr>
          <a:xfrm>
            <a:off x="2868596" y="2939568"/>
            <a:ext cx="6626260" cy="1240219"/>
            <a:chOff x="3184527" y="2759504"/>
            <a:chExt cx="5994398" cy="1130300"/>
          </a:xfrm>
        </p:grpSpPr>
        <p:cxnSp>
          <p:nvCxnSpPr>
            <p:cNvPr id="38" name="直接连接符 37"/>
            <p:cNvCxnSpPr/>
            <p:nvPr/>
          </p:nvCxnSpPr>
          <p:spPr>
            <a:xfrm>
              <a:off x="3184527" y="27595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84527" y="38898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223367" y="1459309"/>
            <a:ext cx="7916718" cy="1323439"/>
          </a:xfrm>
          <a:prstGeom prst="rect">
            <a:avLst/>
          </a:prstGeom>
          <a:noFill/>
        </p:spPr>
        <p:txBody>
          <a:bodyPr wrap="square" rtlCol="0">
            <a:spAutoFit/>
          </a:bodyPr>
          <a:lstStyle/>
          <a:p>
            <a:pPr algn="ctr"/>
            <a:r>
              <a:rPr lang="en-US" altLang="zh-CN" sz="8000">
                <a:solidFill>
                  <a:schemeClr val="tx1">
                    <a:lumMod val="65000"/>
                    <a:lumOff val="35000"/>
                  </a:schemeClr>
                </a:solidFill>
                <a:latin typeface="汉仪雅酷黑 45W" panose="020B0404020202020204" pitchFamily="34" charset="-122"/>
                <a:ea typeface="汉仪雅酷黑 45W" panose="020B0404020202020204" pitchFamily="34" charset="-122"/>
              </a:rPr>
              <a:t>03</a:t>
            </a:r>
            <a:endParaRPr lang="zh-CN" altLang="en-US" sz="8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8283926" y="4394623"/>
            <a:ext cx="3908074" cy="2463376"/>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3908074" cy="246337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223367" y="907530"/>
            <a:ext cx="7916718" cy="1015663"/>
          </a:xfrm>
          <a:prstGeom prst="rect">
            <a:avLst/>
          </a:prstGeom>
          <a:noFill/>
        </p:spPr>
        <p:txBody>
          <a:bodyPr wrap="square" rtlCol="0">
            <a:spAutoFit/>
          </a:bodyPr>
          <a:lstStyle/>
          <a:p>
            <a:pPr algn="ctr"/>
            <a:r>
              <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rPr>
              <a:t>目录</a:t>
            </a:r>
            <a:endPar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15" name="直接连接符 14"/>
          <p:cNvCxnSpPr/>
          <p:nvPr/>
        </p:nvCxnSpPr>
        <p:spPr>
          <a:xfrm>
            <a:off x="1822452" y="2354473"/>
            <a:ext cx="871854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822452" y="5318564"/>
            <a:ext cx="871854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1715774" y="4371740"/>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7541933" y="3065321"/>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1715774" y="3065321"/>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571976" y="3088259"/>
            <a:ext cx="894080" cy="52197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8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概述</a:t>
            </a:r>
            <a:endParaRPr lang="zh-CN" altLang="en-US" sz="28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30" name="文本框 29"/>
          <p:cNvSpPr txBox="1"/>
          <p:nvPr/>
        </p:nvSpPr>
        <p:spPr>
          <a:xfrm>
            <a:off x="1824110" y="4444092"/>
            <a:ext cx="352425" cy="460375"/>
          </a:xfrm>
          <a:prstGeom prst="rect">
            <a:avLst/>
          </a:prstGeom>
          <a:noFill/>
        </p:spPr>
        <p:txBody>
          <a:bodyPr wrap="none" rtlCol="0">
            <a:spAutoFit/>
          </a:bodyPr>
          <a:lstStyle/>
          <a:p>
            <a:pPr algn="ctr"/>
            <a:r>
              <a:rPr lang="en-US" altLang="zh-CN" sz="2400">
                <a:solidFill>
                  <a:schemeClr val="bg1"/>
                </a:solidFill>
                <a:latin typeface="Arial" panose="020B0604020202020204" pitchFamily="34" charset="0"/>
                <a:cs typeface="Arial" panose="020B0604020202020204" pitchFamily="34" charset="0"/>
              </a:rPr>
              <a:t>3</a:t>
            </a:r>
            <a:endParaRPr lang="zh-CN" altLang="en-US" sz="2400">
              <a:solidFill>
                <a:schemeClr val="bg1"/>
              </a:solidFill>
              <a:latin typeface="Arial" panose="020B0604020202020204" pitchFamily="34" charset="0"/>
              <a:cs typeface="Arial" panose="020B0604020202020204" pitchFamily="34" charset="0"/>
            </a:endParaRPr>
          </a:p>
        </p:txBody>
      </p:sp>
      <p:sp>
        <p:nvSpPr>
          <p:cNvPr id="32" name="文本框 31"/>
          <p:cNvSpPr txBox="1"/>
          <p:nvPr/>
        </p:nvSpPr>
        <p:spPr>
          <a:xfrm>
            <a:off x="2571976" y="4394678"/>
            <a:ext cx="3383280" cy="52197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详细设计及设备选型</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34" name="文本框 33"/>
          <p:cNvSpPr txBox="1"/>
          <p:nvPr/>
        </p:nvSpPr>
        <p:spPr>
          <a:xfrm>
            <a:off x="7650269" y="3137673"/>
            <a:ext cx="352425" cy="460375"/>
          </a:xfrm>
          <a:prstGeom prst="rect">
            <a:avLst/>
          </a:prstGeom>
          <a:noFill/>
        </p:spPr>
        <p:txBody>
          <a:bodyPr wrap="none" rtlCol="0">
            <a:spAutoFit/>
          </a:bodyPr>
          <a:lstStyle/>
          <a:p>
            <a:pPr algn="ctr"/>
            <a:r>
              <a:rPr lang="en-US" altLang="zh-CN" sz="2400">
                <a:solidFill>
                  <a:schemeClr val="bg1"/>
                </a:solidFill>
                <a:latin typeface="Arial" panose="020B0604020202020204" pitchFamily="34" charset="0"/>
                <a:cs typeface="Arial" panose="020B0604020202020204" pitchFamily="34" charset="0"/>
              </a:rPr>
              <a:t>2</a:t>
            </a:r>
            <a:endParaRPr lang="zh-CN" altLang="en-US" sz="2400">
              <a:solidFill>
                <a:schemeClr val="bg1"/>
              </a:solidFill>
              <a:latin typeface="Arial" panose="020B0604020202020204" pitchFamily="34" charset="0"/>
              <a:cs typeface="Arial" panose="020B0604020202020204" pitchFamily="34" charset="0"/>
            </a:endParaRPr>
          </a:p>
        </p:txBody>
      </p:sp>
      <p:sp>
        <p:nvSpPr>
          <p:cNvPr id="36" name="文本框 35"/>
          <p:cNvSpPr txBox="1"/>
          <p:nvPr/>
        </p:nvSpPr>
        <p:spPr>
          <a:xfrm>
            <a:off x="8370930" y="3088259"/>
            <a:ext cx="1605280" cy="52197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8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总体设计</a:t>
            </a:r>
            <a:endParaRPr lang="zh-CN" altLang="en-US" sz="28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42" name="文本框 41"/>
          <p:cNvSpPr txBox="1"/>
          <p:nvPr/>
        </p:nvSpPr>
        <p:spPr>
          <a:xfrm>
            <a:off x="1824110" y="3137673"/>
            <a:ext cx="352425" cy="46037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12" name="矩形: 圆角 19"/>
          <p:cNvSpPr/>
          <p:nvPr/>
        </p:nvSpPr>
        <p:spPr>
          <a:xfrm>
            <a:off x="7562219" y="4406665"/>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670555" y="4479017"/>
            <a:ext cx="352425" cy="460375"/>
          </a:xfrm>
          <a:prstGeom prst="rect">
            <a:avLst/>
          </a:prstGeom>
          <a:noFill/>
        </p:spPr>
        <p:txBody>
          <a:bodyPr wrap="none" rtlCol="0">
            <a:spAutoFit/>
          </a:bodyPr>
          <a:lstStyle/>
          <a:p>
            <a:pPr algn="ctr"/>
            <a:r>
              <a:rPr lang="en-US" altLang="zh-CN" sz="2400">
                <a:solidFill>
                  <a:schemeClr val="bg1"/>
                </a:solidFill>
                <a:latin typeface="Arial" panose="020B0604020202020204" pitchFamily="34" charset="0"/>
                <a:cs typeface="Arial" panose="020B0604020202020204" pitchFamily="34" charset="0"/>
              </a:rPr>
              <a:t>4</a:t>
            </a:r>
            <a:endParaRPr lang="en-US" altLang="zh-CN" sz="2400">
              <a:solidFill>
                <a:schemeClr val="bg1"/>
              </a:solidFill>
              <a:latin typeface="Arial" panose="020B0604020202020204" pitchFamily="34" charset="0"/>
              <a:cs typeface="Arial" panose="020B0604020202020204" pitchFamily="34" charset="0"/>
            </a:endParaRPr>
          </a:p>
        </p:txBody>
      </p:sp>
      <p:sp>
        <p:nvSpPr>
          <p:cNvPr id="16" name="文本框 15"/>
          <p:cNvSpPr txBox="1"/>
          <p:nvPr/>
        </p:nvSpPr>
        <p:spPr>
          <a:xfrm>
            <a:off x="8418421" y="4429603"/>
            <a:ext cx="894080" cy="52197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总结</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395" y="291581"/>
            <a:ext cx="4347210" cy="521970"/>
            <a:chOff x="4032461" y="291581"/>
            <a:chExt cx="4347210"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详细设计及设备选型</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9707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03246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1" name="矩形  11"/>
          <p:cNvSpPr/>
          <p:nvPr/>
        </p:nvSpPr>
        <p:spPr>
          <a:xfrm>
            <a:off x="1211815" y="1636098"/>
            <a:ext cx="2027691" cy="209925"/>
          </a:xfrm>
          <a:prstGeom prst="rect">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矩形  13"/>
          <p:cNvSpPr/>
          <p:nvPr/>
        </p:nvSpPr>
        <p:spPr>
          <a:xfrm>
            <a:off x="5083952" y="1636098"/>
            <a:ext cx="2024178" cy="209098"/>
          </a:xfrm>
          <a:prstGeom prst="rect">
            <a:avLst/>
          </a:prstGeom>
          <a:solidFill>
            <a:srgbClr val="55BFB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矩形  14"/>
          <p:cNvSpPr/>
          <p:nvPr/>
        </p:nvSpPr>
        <p:spPr>
          <a:xfrm>
            <a:off x="8952576" y="1636098"/>
            <a:ext cx="1963554" cy="209098"/>
          </a:xfrm>
          <a:prstGeom prst="rect">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文本框 42"/>
          <p:cNvSpPr txBox="1"/>
          <p:nvPr/>
        </p:nvSpPr>
        <p:spPr>
          <a:xfrm>
            <a:off x="1797008" y="1013728"/>
            <a:ext cx="7924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核心层</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5" name="矩形 44"/>
          <p:cNvSpPr/>
          <p:nvPr/>
        </p:nvSpPr>
        <p:spPr>
          <a:xfrm>
            <a:off x="1242930" y="2187022"/>
            <a:ext cx="2026364" cy="3646170"/>
          </a:xfrm>
          <a:prstGeom prst="rect">
            <a:avLst/>
          </a:prstGeom>
        </p:spPr>
        <p:txBody>
          <a:bodyPr wrap="square">
            <a:spAutoFit/>
          </a:bodyPr>
          <a:lstStyle/>
          <a:p>
            <a:pPr algn="l">
              <a:lnSpc>
                <a:spcPct val="150000"/>
              </a:lnSpc>
            </a:pPr>
            <a:r>
              <a:rPr lang="zh-CN" altLang="en-US" sz="14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核心层的功能主要是实现骨干网络之间的优化传输，是所有流量的最终承受者和汇聚者，对核心层的设计以及网络设备的要求十分严格。</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所以我们核心层采用冗余设计，并且选用两台【华为S6720S-26Q-SI-24S-AC】设备来进行部署。</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文本框 46"/>
          <p:cNvSpPr txBox="1"/>
          <p:nvPr/>
        </p:nvSpPr>
        <p:spPr>
          <a:xfrm>
            <a:off x="5567505" y="1013728"/>
            <a:ext cx="7924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汇聚层</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9" name="矩形 48"/>
          <p:cNvSpPr/>
          <p:nvPr/>
        </p:nvSpPr>
        <p:spPr>
          <a:xfrm>
            <a:off x="4982312" y="2249887"/>
            <a:ext cx="2026364" cy="3969385"/>
          </a:xfrm>
          <a:prstGeom prst="rect">
            <a:avLst/>
          </a:prstGeom>
        </p:spPr>
        <p:txBody>
          <a:bodyPr wrap="square">
            <a:spAutoFit/>
          </a:bodyPr>
          <a:lstStyle/>
          <a:p>
            <a:pPr algn="l">
              <a:lnSpc>
                <a:spcPct val="150000"/>
              </a:lnSpc>
            </a:pPr>
            <a:r>
              <a:rPr lang="zh-CN" altLang="en-US" sz="14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汇聚层的功能主要是连接接入层节点和核心层中心。</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汇聚层设计为连接本地的逻辑中心，需要较高的性能和比较丰富的功能。所以我们采用冗余设计，并根据部门以及楼栋来确定设备数量，这里我们选用的是【华为S5735S-L24T4X-A】设备来进行部署。</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9474959" y="1013728"/>
            <a:ext cx="7924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接入层</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p:nvPr/>
        </p:nvSpPr>
        <p:spPr>
          <a:xfrm>
            <a:off x="8952922" y="2249887"/>
            <a:ext cx="2026364" cy="3969385"/>
          </a:xfrm>
          <a:prstGeom prst="rect">
            <a:avLst/>
          </a:prstGeom>
        </p:spPr>
        <p:txBody>
          <a:bodyPr wrap="square">
            <a:spAutoFit/>
          </a:bodyPr>
          <a:lstStyle/>
          <a:p>
            <a:pPr algn="l">
              <a:lnSpc>
                <a:spcPct val="150000"/>
              </a:lnSpc>
            </a:pPr>
            <a:r>
              <a:rPr lang="zh-CN" altLang="en-US" sz="14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接入层的主要功能是完成用户流量的接入和隔离，它直接面向用户。</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我们在接入层设计上主张使用性能价格比高的设备。因为是考虑到为每个病房都提供网络，所以是根据楼层的数量来确定设备数量，这里选用【华为S1730S-S24T4S-A】设备来进行部署。</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395" y="291581"/>
            <a:ext cx="4347210" cy="521970"/>
            <a:chOff x="4032461" y="291581"/>
            <a:chExt cx="4347210"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详细设计及设备选型</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9707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03246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矩形  13"/>
          <p:cNvSpPr/>
          <p:nvPr/>
        </p:nvSpPr>
        <p:spPr>
          <a:xfrm>
            <a:off x="2380757" y="1582123"/>
            <a:ext cx="2024178" cy="209098"/>
          </a:xfrm>
          <a:prstGeom prst="rect">
            <a:avLst/>
          </a:prstGeom>
          <a:solidFill>
            <a:srgbClr val="55BFB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矩形  14"/>
          <p:cNvSpPr/>
          <p:nvPr/>
        </p:nvSpPr>
        <p:spPr>
          <a:xfrm>
            <a:off x="7786716" y="1636098"/>
            <a:ext cx="1963554" cy="209098"/>
          </a:xfrm>
          <a:prstGeom prst="rect">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文本框 46"/>
          <p:cNvSpPr txBox="1"/>
          <p:nvPr/>
        </p:nvSpPr>
        <p:spPr>
          <a:xfrm>
            <a:off x="2559510" y="959753"/>
            <a:ext cx="14020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下一代防火墙</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7699499" y="1013728"/>
            <a:ext cx="20116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安全感知平台与探针</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2052955" y="2272030"/>
            <a:ext cx="2679700" cy="1383665"/>
          </a:xfrm>
          <a:prstGeom prst="rect">
            <a:avLst/>
          </a:prstGeom>
        </p:spPr>
        <p:txBody>
          <a:bodyPr wrap="square">
            <a:spAutoFit/>
          </a:bodyPr>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在防火墙的基础上，增加了全面应对应用层威胁的功能，是一种高性能防火墙，我们这里选择部署的是【深信服—AF1210】</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7103745" y="2326005"/>
            <a:ext cx="3745230" cy="414020"/>
          </a:xfrm>
          <a:prstGeom prst="rect">
            <a:avLst/>
          </a:prstGeom>
        </p:spPr>
        <p:txBody>
          <a:bodyPr wrap="square">
            <a:spAutoFit/>
          </a:bodyPr>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这里我们采用的深信服的【S</a:t>
            </a:r>
            <a:r>
              <a:rPr lang="en-US" altLang="zh-CN"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I</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P】和【STA】</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矩形 14"/>
          <p:cNvSpPr/>
          <p:nvPr/>
        </p:nvSpPr>
        <p:spPr>
          <a:xfrm>
            <a:off x="7365365" y="2954655"/>
            <a:ext cx="2679700" cy="3322955"/>
          </a:xfrm>
          <a:prstGeom prst="rect">
            <a:avLst/>
          </a:prstGeom>
        </p:spPr>
        <p:txBody>
          <a:bodyPr wrap="square">
            <a:spAutoFit/>
          </a:bodyPr>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安全感知平台(SIP): 负责收集汇总探针、防火墙等各类安全组件数据，通过人工智能、大数据技术，精准检测威胁、全局可视风险、快速闭环处置。</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潜伏威胁探针(STA): 旁路部署在关键网络节点，镜像交换机流量，对全流量进行检测，提取有效数据上报给SIP。</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p:cNvSpPr txBox="1"/>
          <p:nvPr/>
        </p:nvSpPr>
        <p:spPr>
          <a:xfrm>
            <a:off x="5394918" y="6343283"/>
            <a:ext cx="1402080" cy="337185"/>
          </a:xfrm>
          <a:prstGeom prst="rect">
            <a:avLst/>
          </a:prstGeom>
          <a:noFill/>
        </p:spPr>
        <p:txBody>
          <a:bodyPr wrap="none" rtlCol="0">
            <a:spAutoFit/>
          </a:bodyPr>
          <a:p>
            <a:pPr algn="ctr"/>
            <a:r>
              <a:rPr lang="zh-CN" altLang="en-US" sz="16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网络安全设备</a:t>
            </a:r>
            <a:endParaRPr kumimoji="0" lang="en-US" altLang="zh-CN" sz="1600" b="1"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526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395" y="291581"/>
            <a:ext cx="4347210" cy="521970"/>
            <a:chOff x="4032461" y="291581"/>
            <a:chExt cx="4347210"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详细设计及设备选型</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9707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03246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1" name="矩形  11"/>
          <p:cNvSpPr/>
          <p:nvPr/>
        </p:nvSpPr>
        <p:spPr>
          <a:xfrm>
            <a:off x="1211815" y="1636098"/>
            <a:ext cx="2027691" cy="209925"/>
          </a:xfrm>
          <a:prstGeom prst="rect">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矩形  13"/>
          <p:cNvSpPr/>
          <p:nvPr/>
        </p:nvSpPr>
        <p:spPr>
          <a:xfrm>
            <a:off x="5083952" y="1636733"/>
            <a:ext cx="2024178" cy="209098"/>
          </a:xfrm>
          <a:prstGeom prst="rect">
            <a:avLst/>
          </a:prstGeom>
          <a:solidFill>
            <a:srgbClr val="55BFB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文本框 42"/>
          <p:cNvSpPr txBox="1"/>
          <p:nvPr/>
        </p:nvSpPr>
        <p:spPr>
          <a:xfrm>
            <a:off x="1492208" y="1013728"/>
            <a:ext cx="1402080" cy="337185"/>
          </a:xfrm>
          <a:prstGeom prst="rect">
            <a:avLst/>
          </a:prstGeom>
          <a:noFill/>
        </p:spPr>
        <p:txBody>
          <a:bodyPr wrap="none" rtlCol="0">
            <a:spAutoFit/>
          </a:bodyPr>
          <a:lstStyle/>
          <a:p>
            <a:pPr algn="ctr"/>
            <a:r>
              <a:rPr lang="zh-CN" altLang="en-US" sz="16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上网行为管理</a:t>
            </a:r>
            <a:endParaRPr lang="zh-CN" altLang="en-US" sz="16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45" name="矩形 44"/>
          <p:cNvSpPr/>
          <p:nvPr/>
        </p:nvSpPr>
        <p:spPr>
          <a:xfrm>
            <a:off x="885825" y="2249805"/>
            <a:ext cx="2679700" cy="2353310"/>
          </a:xfrm>
          <a:prstGeom prst="rect">
            <a:avLst/>
          </a:prstGeom>
        </p:spPr>
        <p:txBody>
          <a:bodyPr wrap="square">
            <a:spAutoFit/>
          </a:bodyPr>
          <a:lstStyle/>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上网行为管理是指帮助互联网用户，控制和管理对互联网的使用。其包括对网页访问过滤、上网隐私保护、网络应用控制、带宽流量管理、信息收发审计、用户行为分析等。这里我们采用的深信服的【上网行为管理AC】</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文本框 46"/>
          <p:cNvSpPr txBox="1"/>
          <p:nvPr/>
        </p:nvSpPr>
        <p:spPr>
          <a:xfrm>
            <a:off x="5262705" y="1014363"/>
            <a:ext cx="14020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入侵防御系统</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4756150" y="2326640"/>
            <a:ext cx="2679700" cy="2353310"/>
          </a:xfrm>
          <a:prstGeom prst="rect">
            <a:avLst/>
          </a:prstGeom>
        </p:spPr>
        <p:txBody>
          <a:bodyPr wrap="square">
            <a:spAutoFit/>
          </a:bodyPr>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帮助用户定位各种网络威胁， 以及违反安全策略的流量，并提供详实、有效的指导措施，进而实现防护 - 检测 - 响应一体化的解决方案。</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这里我们选用的是启明星辰的【天清入侵防御系统】</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矩形  14"/>
          <p:cNvSpPr/>
          <p:nvPr/>
        </p:nvSpPr>
        <p:spPr>
          <a:xfrm>
            <a:off x="8952576" y="1636733"/>
            <a:ext cx="1963554" cy="209098"/>
          </a:xfrm>
          <a:prstGeom prst="rect">
            <a:avLst/>
          </a:prstGeom>
          <a:solidFill>
            <a:srgbClr val="88D2D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lnSpc>
                <a:spcPct val="120000"/>
              </a:lnSpc>
            </a:pPr>
            <a:endParaRPr lang="en-GB" sz="76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文本框 19"/>
          <p:cNvSpPr txBox="1"/>
          <p:nvPr/>
        </p:nvSpPr>
        <p:spPr>
          <a:xfrm>
            <a:off x="9170159" y="1014363"/>
            <a:ext cx="1402080" cy="337185"/>
          </a:xfrm>
          <a:prstGeom prst="rect">
            <a:avLst/>
          </a:prstGeom>
          <a:noFill/>
        </p:spPr>
        <p:txBody>
          <a:bodyPr wrap="non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漏洞扫描系统</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8626475" y="2326640"/>
            <a:ext cx="2679700" cy="2999740"/>
          </a:xfrm>
          <a:prstGeom prst="rect">
            <a:avLst/>
          </a:prstGeom>
        </p:spPr>
        <p:txBody>
          <a:bodyPr wrap="square">
            <a:spAutoFit/>
          </a:bodyPr>
          <a:p>
            <a:pPr algn="l">
              <a:lnSpc>
                <a:spcPct val="150000"/>
              </a:lnSpc>
            </a:pP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从操作系统、数据库、网络设备、防火墙、Web系统、弱口令等多方位多视角对目标进行安全漏洞扫描检查的专业安全漏洞扫描发现产品。发现问题后为客户提供漏洞的详细报告和解决方案。</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这里我们选用的是奇安信的【漏洞</a:t>
            </a:r>
            <a:r>
              <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扫描系统】。</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gn="l">
              <a:lnSpc>
                <a:spcPct val="150000"/>
              </a:lnSpc>
            </a:pPr>
            <a:endParaRPr lang="zh-CN" altLang="en-US"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703538" y="5259338"/>
            <a:ext cx="6888480" cy="337185"/>
          </a:xfrm>
          <a:prstGeom prst="rect">
            <a:avLst/>
          </a:prstGeom>
          <a:noFill/>
        </p:spPr>
        <p:txBody>
          <a:bodyPr wrap="none" rtlCol="0">
            <a:spAutoFit/>
          </a:bodyPr>
          <a:p>
            <a:pPr algn="ctr"/>
            <a:r>
              <a:rPr lang="zh-CN" altLang="en-US" sz="1600">
                <a:gradFill>
                  <a:gsLst>
                    <a:gs pos="0">
                      <a:srgbClr val="007BD3"/>
                    </a:gs>
                    <a:gs pos="100000">
                      <a:srgbClr val="034373"/>
                    </a:gs>
                  </a:gsLst>
                  <a:lin scaled="0"/>
                </a:gradFill>
                <a:latin typeface="Arial" panose="020B0604020202020204" pitchFamily="34" charset="0"/>
                <a:ea typeface="微软雅黑" panose="020B0503020204020204" pitchFamily="34" charset="-122"/>
                <a:cs typeface="Arial" panose="020B0604020202020204" pitchFamily="34" charset="0"/>
                <a:sym typeface="+mn-ea"/>
              </a:rPr>
              <a:t>上述所选的设备都是市面上较先进的设备，以此来保证先进性及可扩充性。</a:t>
            </a:r>
            <a:endParaRPr lang="zh-CN" altLang="en-US" sz="1600">
              <a:gradFill>
                <a:gsLst>
                  <a:gs pos="0">
                    <a:srgbClr val="007BD3"/>
                  </a:gs>
                  <a:gs pos="100000">
                    <a:srgbClr val="034373"/>
                  </a:gs>
                </a:gsLst>
                <a:lin scaled="0"/>
              </a:gra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26" name="文本框 25"/>
          <p:cNvSpPr txBox="1"/>
          <p:nvPr/>
        </p:nvSpPr>
        <p:spPr>
          <a:xfrm>
            <a:off x="5394918" y="6340743"/>
            <a:ext cx="1402080" cy="337185"/>
          </a:xfrm>
          <a:prstGeom prst="rect">
            <a:avLst/>
          </a:prstGeom>
          <a:noFill/>
        </p:spPr>
        <p:txBody>
          <a:bodyPr wrap="none" rtlCol="0">
            <a:spAutoFit/>
          </a:bodyPr>
          <a:p>
            <a:pPr algn="ctr"/>
            <a:r>
              <a:rPr lang="zh-CN" altLang="en-US" sz="16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网络安全设备</a:t>
            </a:r>
            <a:endParaRPr kumimoji="0" lang="en-US" altLang="zh-CN" sz="1600" b="1"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3367" y="3086286"/>
            <a:ext cx="7916718" cy="922020"/>
          </a:xfrm>
          <a:prstGeom prst="rect">
            <a:avLst/>
          </a:prstGeom>
          <a:noFill/>
        </p:spPr>
        <p:txBody>
          <a:bodyPr wrap="square" rtlCol="0">
            <a:spAutoFit/>
          </a:bodyPr>
          <a:lstStyle/>
          <a:p>
            <a:pPr algn="ctr"/>
            <a:r>
              <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rPr>
              <a:t>总结</a:t>
            </a:r>
            <a:endPar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37" name="组合 36"/>
          <p:cNvGrpSpPr/>
          <p:nvPr/>
        </p:nvGrpSpPr>
        <p:grpSpPr>
          <a:xfrm>
            <a:off x="2868596" y="2939568"/>
            <a:ext cx="6626260" cy="1240219"/>
            <a:chOff x="3184527" y="2759504"/>
            <a:chExt cx="5994398" cy="1130300"/>
          </a:xfrm>
        </p:grpSpPr>
        <p:cxnSp>
          <p:nvCxnSpPr>
            <p:cNvPr id="38" name="直接连接符 37"/>
            <p:cNvCxnSpPr/>
            <p:nvPr/>
          </p:nvCxnSpPr>
          <p:spPr>
            <a:xfrm>
              <a:off x="3184527" y="27595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84527" y="38898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223367" y="1459309"/>
            <a:ext cx="7916718" cy="1323439"/>
          </a:xfrm>
          <a:prstGeom prst="rect">
            <a:avLst/>
          </a:prstGeom>
          <a:noFill/>
        </p:spPr>
        <p:txBody>
          <a:bodyPr wrap="square" rtlCol="0">
            <a:spAutoFit/>
          </a:bodyPr>
          <a:lstStyle/>
          <a:p>
            <a:pPr algn="ctr"/>
            <a:r>
              <a:rPr lang="en-US" altLang="zh-CN" sz="8000">
                <a:solidFill>
                  <a:schemeClr val="tx1">
                    <a:lumMod val="65000"/>
                    <a:lumOff val="35000"/>
                  </a:schemeClr>
                </a:solidFill>
                <a:latin typeface="汉仪雅酷黑 45W" panose="020B0404020202020204" pitchFamily="34" charset="-122"/>
                <a:ea typeface="汉仪雅酷黑 45W" panose="020B0404020202020204" pitchFamily="34" charset="-122"/>
              </a:rPr>
              <a:t>04</a:t>
            </a:r>
            <a:endParaRPr lang="zh-CN" altLang="en-US" sz="8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8283926" y="4394623"/>
            <a:ext cx="3908074" cy="2463376"/>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3908074" cy="246337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角 19"/>
          <p:cNvSpPr/>
          <p:nvPr/>
        </p:nvSpPr>
        <p:spPr>
          <a:xfrm>
            <a:off x="1715774" y="4371740"/>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1715774" y="2867948"/>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1715774" y="1364156"/>
            <a:ext cx="569096" cy="569096"/>
          </a:xfrm>
          <a:prstGeom prst="roundRect">
            <a:avLst>
              <a:gd name="adj" fmla="val 8280"/>
            </a:avLst>
          </a:prstGeom>
          <a:solidFill>
            <a:srgbClr val="55BFB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571750" y="1386840"/>
            <a:ext cx="5711825" cy="706755"/>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0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此套方案使用了双层保护机制，在入口处建立起第一道防御，针对重要的区域，建立第二道防御。</a:t>
            </a:r>
            <a:endParaRPr lang="zh-CN" altLang="en-US" sz="20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30" name="文本框 29"/>
          <p:cNvSpPr txBox="1"/>
          <p:nvPr/>
        </p:nvSpPr>
        <p:spPr>
          <a:xfrm>
            <a:off x="1824109" y="4426101"/>
            <a:ext cx="352425" cy="460375"/>
          </a:xfrm>
          <a:prstGeom prst="rect">
            <a:avLst/>
          </a:prstGeom>
          <a:noFill/>
        </p:spPr>
        <p:txBody>
          <a:bodyPr wrap="none" rtlCol="0">
            <a:spAutoFit/>
          </a:bodyPr>
          <a:lstStyle/>
          <a:p>
            <a:pPr algn="ctr"/>
            <a:r>
              <a:rPr lang="en-US" altLang="zh-CN" sz="2400">
                <a:solidFill>
                  <a:schemeClr val="bg1"/>
                </a:solidFill>
                <a:latin typeface="Arial" panose="020B0604020202020204" pitchFamily="34" charset="0"/>
                <a:cs typeface="Arial" panose="020B0604020202020204" pitchFamily="34" charset="0"/>
              </a:rPr>
              <a:t>3</a:t>
            </a:r>
            <a:endParaRPr lang="zh-CN" altLang="en-US" sz="2400">
              <a:solidFill>
                <a:schemeClr val="bg1"/>
              </a:solidFill>
              <a:latin typeface="Arial" panose="020B0604020202020204" pitchFamily="34" charset="0"/>
              <a:cs typeface="Arial" panose="020B0604020202020204" pitchFamily="34" charset="0"/>
            </a:endParaRPr>
          </a:p>
        </p:txBody>
      </p:sp>
      <p:sp>
        <p:nvSpPr>
          <p:cNvPr id="32" name="文本框 31"/>
          <p:cNvSpPr txBox="1"/>
          <p:nvPr/>
        </p:nvSpPr>
        <p:spPr>
          <a:xfrm>
            <a:off x="2571750" y="4394835"/>
            <a:ext cx="5770245" cy="706755"/>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0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将公众网络跟内网直接隔离开，在节省了成本的同时也杜绝了横向攻击等相关威胁。</a:t>
            </a:r>
            <a:endParaRPr lang="zh-CN" altLang="en-US" sz="200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34" name="文本框 33"/>
          <p:cNvSpPr txBox="1"/>
          <p:nvPr/>
        </p:nvSpPr>
        <p:spPr>
          <a:xfrm>
            <a:off x="1824109" y="2922308"/>
            <a:ext cx="352425" cy="460375"/>
          </a:xfrm>
          <a:prstGeom prst="rect">
            <a:avLst/>
          </a:prstGeom>
          <a:noFill/>
        </p:spPr>
        <p:txBody>
          <a:bodyPr wrap="none" rtlCol="0">
            <a:spAutoFit/>
          </a:bodyPr>
          <a:lstStyle/>
          <a:p>
            <a:pPr algn="ctr"/>
            <a:r>
              <a:rPr lang="en-US" altLang="zh-CN" sz="2400">
                <a:solidFill>
                  <a:schemeClr val="bg1"/>
                </a:solidFill>
                <a:latin typeface="Arial" panose="020B0604020202020204" pitchFamily="34" charset="0"/>
                <a:cs typeface="Arial" panose="020B0604020202020204" pitchFamily="34" charset="0"/>
              </a:rPr>
              <a:t>2</a:t>
            </a:r>
            <a:endParaRPr lang="zh-CN" altLang="en-US" sz="2400">
              <a:solidFill>
                <a:schemeClr val="bg1"/>
              </a:solidFill>
              <a:latin typeface="Arial" panose="020B0604020202020204" pitchFamily="34" charset="0"/>
              <a:cs typeface="Arial" panose="020B0604020202020204" pitchFamily="34" charset="0"/>
            </a:endParaRPr>
          </a:p>
        </p:txBody>
      </p:sp>
      <p:sp>
        <p:nvSpPr>
          <p:cNvPr id="36" name="文本框 35"/>
          <p:cNvSpPr txBox="1"/>
          <p:nvPr/>
        </p:nvSpPr>
        <p:spPr>
          <a:xfrm>
            <a:off x="2571750" y="2795270"/>
            <a:ext cx="5770245" cy="706755"/>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l"/>
            <a:r>
              <a:rPr lang="zh-CN" altLang="en-US" sz="20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划分出不同的区域，根据区域内部信息的重要性以及机密性，给每个区域都配置相应的防护措施。</a:t>
            </a:r>
            <a:endParaRPr lang="zh-CN" altLang="en-US" sz="20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endParaRPr>
          </a:p>
        </p:txBody>
      </p:sp>
      <p:sp>
        <p:nvSpPr>
          <p:cNvPr id="42" name="文本框 41"/>
          <p:cNvSpPr txBox="1"/>
          <p:nvPr/>
        </p:nvSpPr>
        <p:spPr>
          <a:xfrm>
            <a:off x="1824109" y="1418517"/>
            <a:ext cx="352425" cy="46037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3367" y="2961392"/>
            <a:ext cx="7916719" cy="1015663"/>
          </a:xfrm>
          <a:prstGeom prst="rect">
            <a:avLst/>
          </a:prstGeom>
          <a:noFill/>
        </p:spPr>
        <p:txBody>
          <a:bodyPr wrap="square" rtlCol="0">
            <a:spAutoFit/>
          </a:bodyPr>
          <a:lstStyle/>
          <a:p>
            <a:pPr algn="ctr"/>
            <a:r>
              <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rPr>
              <a:t>汇报完毕</a:t>
            </a:r>
            <a:r>
              <a:rPr lang="en-US" altLang="zh-CN" sz="6000">
                <a:solidFill>
                  <a:schemeClr val="tx1">
                    <a:lumMod val="65000"/>
                    <a:lumOff val="35000"/>
                  </a:schemeClr>
                </a:solidFill>
                <a:latin typeface="汉仪雅酷黑 45W" panose="020B0404020202020204" pitchFamily="34" charset="-122"/>
                <a:ea typeface="汉仪雅酷黑 45W" panose="020B0404020202020204" pitchFamily="34" charset="-122"/>
              </a:rPr>
              <a:t>·</a:t>
            </a:r>
            <a:r>
              <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rPr>
              <a:t>感谢</a:t>
            </a:r>
            <a:endParaRPr lang="zh-CN" altLang="en-US" sz="6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37" name="组合 36"/>
          <p:cNvGrpSpPr/>
          <p:nvPr/>
        </p:nvGrpSpPr>
        <p:grpSpPr>
          <a:xfrm>
            <a:off x="2868597" y="2814674"/>
            <a:ext cx="6626260" cy="1240218"/>
            <a:chOff x="3184527" y="2759504"/>
            <a:chExt cx="5994398" cy="1130300"/>
          </a:xfrm>
        </p:grpSpPr>
        <p:cxnSp>
          <p:nvCxnSpPr>
            <p:cNvPr id="38" name="直接连接符 37"/>
            <p:cNvCxnSpPr/>
            <p:nvPr/>
          </p:nvCxnSpPr>
          <p:spPr>
            <a:xfrm>
              <a:off x="3184527" y="27595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84527" y="38898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3367" y="3086286"/>
            <a:ext cx="7916718" cy="922020"/>
          </a:xfrm>
          <a:prstGeom prst="rect">
            <a:avLst/>
          </a:prstGeom>
          <a:noFill/>
        </p:spPr>
        <p:txBody>
          <a:bodyPr wrap="square" rtlCol="0">
            <a:spAutoFit/>
          </a:bodyPr>
          <a:lstStyle/>
          <a:p>
            <a:pPr algn="ctr"/>
            <a:r>
              <a:rPr lang="zh-CN" altLang="en-US" sz="5400" dirty="0">
                <a:solidFill>
                  <a:schemeClr val="tx1">
                    <a:lumMod val="65000"/>
                    <a:lumOff val="35000"/>
                  </a:schemeClr>
                </a:solidFill>
                <a:latin typeface="汉仪雅酷黑 45W" panose="020B0404020202020204" pitchFamily="34" charset="-122"/>
                <a:ea typeface="汉仪雅酷黑 45W" panose="020B0404020202020204" pitchFamily="34" charset="-122"/>
                <a:cs typeface="Arial" panose="020B0604020202020204" pitchFamily="34" charset="0"/>
                <a:sym typeface="+mn-ea"/>
              </a:rPr>
              <a:t>概述</a:t>
            </a:r>
            <a:endPar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37" name="组合 36"/>
          <p:cNvGrpSpPr/>
          <p:nvPr/>
        </p:nvGrpSpPr>
        <p:grpSpPr>
          <a:xfrm>
            <a:off x="2868596" y="2939568"/>
            <a:ext cx="6626260" cy="1240219"/>
            <a:chOff x="3184527" y="2759504"/>
            <a:chExt cx="5994398" cy="1130300"/>
          </a:xfrm>
        </p:grpSpPr>
        <p:cxnSp>
          <p:nvCxnSpPr>
            <p:cNvPr id="38" name="直接连接符 37"/>
            <p:cNvCxnSpPr/>
            <p:nvPr/>
          </p:nvCxnSpPr>
          <p:spPr>
            <a:xfrm>
              <a:off x="3184527" y="27595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84527" y="38898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223367" y="1459309"/>
            <a:ext cx="7916718" cy="1323439"/>
          </a:xfrm>
          <a:prstGeom prst="rect">
            <a:avLst/>
          </a:prstGeom>
          <a:noFill/>
        </p:spPr>
        <p:txBody>
          <a:bodyPr wrap="square" rtlCol="0">
            <a:spAutoFit/>
          </a:bodyPr>
          <a:lstStyle/>
          <a:p>
            <a:pPr algn="ctr"/>
            <a:r>
              <a:rPr lang="en-US" altLang="zh-CN" sz="8000">
                <a:solidFill>
                  <a:schemeClr val="tx1">
                    <a:lumMod val="65000"/>
                    <a:lumOff val="35000"/>
                  </a:schemeClr>
                </a:solidFill>
                <a:latin typeface="汉仪雅酷黑 45W" panose="020B0404020202020204" pitchFamily="34" charset="-122"/>
                <a:ea typeface="汉仪雅酷黑 45W" panose="020B0404020202020204" pitchFamily="34" charset="-122"/>
              </a:rPr>
              <a:t>01</a:t>
            </a:r>
            <a:endParaRPr lang="zh-CN" altLang="en-US" sz="8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1.1、建设背景</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45066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47886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4987138" y="1650014"/>
            <a:ext cx="6382273" cy="1476375"/>
          </a:xfrm>
          <a:prstGeom prst="rect">
            <a:avLst/>
          </a:prstGeom>
        </p:spPr>
        <p:txBody>
          <a:bodyPr wrap="square">
            <a:spAutoFit/>
          </a:bodyPr>
          <a:lstStyle/>
          <a:p>
            <a:pPr>
              <a:lnSpc>
                <a:spcPct val="150000"/>
              </a:lnSpc>
            </a:pP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随着**医院的业务量增长和业务的高速发展，对IT系统的依赖程度越来越高，医院信息系统面临的网络安全威胁越来越严重。对于二级</a:t>
            </a:r>
            <a:r>
              <a:rPr lang="zh-CN"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综合</a:t>
            </a: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医院，信息系统的业务连续性要求很高：从政策法规层面讲，需要满足《网络安全法》和《等保2.0》 的相关要求。对医院业务本身来说，由于医院业务的特殊性，任何人为或自然因素所导致的应用或系统中断，都会造成医院巨大的经济和名誉损失及严重的法律后果。</a:t>
            </a:r>
            <a:endPar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矩形 18"/>
          <p:cNvSpPr/>
          <p:nvPr/>
        </p:nvSpPr>
        <p:spPr>
          <a:xfrm>
            <a:off x="1101802" y="1535377"/>
            <a:ext cx="1875546" cy="1692094"/>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Freeform 11"/>
          <p:cNvSpPr/>
          <p:nvPr/>
        </p:nvSpPr>
        <p:spPr>
          <a:xfrm>
            <a:off x="1750923" y="1794331"/>
            <a:ext cx="637593" cy="587093"/>
          </a:xfrm>
          <a:custGeom>
            <a:avLst/>
            <a:gdLst/>
            <a:ahLst/>
            <a:cxnLst>
              <a:cxn ang="0">
                <a:pos x="wd2" y="hd2"/>
              </a:cxn>
              <a:cxn ang="5400000">
                <a:pos x="wd2" y="hd2"/>
              </a:cxn>
              <a:cxn ang="10800000">
                <a:pos x="wd2" y="hd2"/>
              </a:cxn>
              <a:cxn ang="16200000">
                <a:pos x="wd2" y="hd2"/>
              </a:cxn>
            </a:cxnLst>
            <a:rect l="0" t="0" r="r" b="b"/>
            <a:pathLst>
              <a:path w="21600" h="21600" extrusionOk="0">
                <a:moveTo>
                  <a:pt x="21600" y="5308"/>
                </a:moveTo>
                <a:cubicBezTo>
                  <a:pt x="21600" y="4393"/>
                  <a:pt x="20756" y="3661"/>
                  <a:pt x="19913" y="3661"/>
                </a:cubicBezTo>
                <a:cubicBezTo>
                  <a:pt x="2362" y="3661"/>
                  <a:pt x="2362" y="3661"/>
                  <a:pt x="2362" y="3661"/>
                </a:cubicBezTo>
                <a:cubicBezTo>
                  <a:pt x="2362" y="3661"/>
                  <a:pt x="2362" y="3661"/>
                  <a:pt x="2362" y="3661"/>
                </a:cubicBezTo>
                <a:cubicBezTo>
                  <a:pt x="2025" y="3661"/>
                  <a:pt x="1687" y="3112"/>
                  <a:pt x="1687" y="2746"/>
                </a:cubicBezTo>
                <a:cubicBezTo>
                  <a:pt x="1687" y="2197"/>
                  <a:pt x="2025" y="1831"/>
                  <a:pt x="2362" y="1831"/>
                </a:cubicBezTo>
                <a:cubicBezTo>
                  <a:pt x="2362" y="1831"/>
                  <a:pt x="2362" y="1831"/>
                  <a:pt x="2362" y="1831"/>
                </a:cubicBezTo>
                <a:cubicBezTo>
                  <a:pt x="2531" y="1831"/>
                  <a:pt x="19913" y="1831"/>
                  <a:pt x="19913" y="1831"/>
                </a:cubicBezTo>
                <a:cubicBezTo>
                  <a:pt x="20925" y="1831"/>
                  <a:pt x="21600" y="2563"/>
                  <a:pt x="21600" y="3661"/>
                </a:cubicBezTo>
                <a:cubicBezTo>
                  <a:pt x="21600" y="1831"/>
                  <a:pt x="21600" y="1831"/>
                  <a:pt x="21600" y="1831"/>
                </a:cubicBezTo>
                <a:cubicBezTo>
                  <a:pt x="21600" y="915"/>
                  <a:pt x="20925" y="0"/>
                  <a:pt x="19913" y="0"/>
                </a:cubicBezTo>
                <a:cubicBezTo>
                  <a:pt x="2531" y="0"/>
                  <a:pt x="2531" y="0"/>
                  <a:pt x="2531" y="0"/>
                </a:cubicBezTo>
                <a:cubicBezTo>
                  <a:pt x="1181" y="0"/>
                  <a:pt x="0" y="1281"/>
                  <a:pt x="0" y="2746"/>
                </a:cubicBezTo>
                <a:cubicBezTo>
                  <a:pt x="0" y="3112"/>
                  <a:pt x="0" y="21600"/>
                  <a:pt x="0" y="21600"/>
                </a:cubicBezTo>
                <a:cubicBezTo>
                  <a:pt x="19913" y="21600"/>
                  <a:pt x="19913" y="21600"/>
                  <a:pt x="19913" y="21600"/>
                </a:cubicBezTo>
                <a:cubicBezTo>
                  <a:pt x="20925" y="21600"/>
                  <a:pt x="21600" y="20685"/>
                  <a:pt x="21600" y="19769"/>
                </a:cubicBezTo>
                <a:lnTo>
                  <a:pt x="21600" y="5308"/>
                </a:lnTo>
                <a:close/>
                <a:moveTo>
                  <a:pt x="21600" y="8969"/>
                </a:moveTo>
                <a:cubicBezTo>
                  <a:pt x="21600" y="9885"/>
                  <a:pt x="21600" y="9885"/>
                  <a:pt x="21600" y="9885"/>
                </a:cubicBezTo>
                <a:cubicBezTo>
                  <a:pt x="11644" y="9885"/>
                  <a:pt x="11644" y="9885"/>
                  <a:pt x="11644" y="9885"/>
                </a:cubicBezTo>
                <a:cubicBezTo>
                  <a:pt x="11644" y="15376"/>
                  <a:pt x="11644" y="15376"/>
                  <a:pt x="11644" y="15376"/>
                </a:cubicBezTo>
                <a:cubicBezTo>
                  <a:pt x="21600" y="15376"/>
                  <a:pt x="21600" y="15376"/>
                  <a:pt x="21600" y="15376"/>
                </a:cubicBezTo>
                <a:cubicBezTo>
                  <a:pt x="21600" y="16292"/>
                  <a:pt x="21600" y="16292"/>
                  <a:pt x="21600" y="16292"/>
                </a:cubicBezTo>
                <a:cubicBezTo>
                  <a:pt x="21600" y="17024"/>
                  <a:pt x="21600" y="17024"/>
                  <a:pt x="21600" y="17024"/>
                </a:cubicBezTo>
                <a:cubicBezTo>
                  <a:pt x="9956" y="17024"/>
                  <a:pt x="9956" y="17024"/>
                  <a:pt x="9956" y="17024"/>
                </a:cubicBezTo>
                <a:cubicBezTo>
                  <a:pt x="9956" y="8054"/>
                  <a:pt x="9956" y="8054"/>
                  <a:pt x="9956" y="8054"/>
                </a:cubicBezTo>
                <a:cubicBezTo>
                  <a:pt x="21600" y="8054"/>
                  <a:pt x="21600" y="8054"/>
                  <a:pt x="21600" y="8054"/>
                </a:cubicBezTo>
                <a:lnTo>
                  <a:pt x="21600" y="8969"/>
                </a:lnTo>
                <a:close/>
                <a:moveTo>
                  <a:pt x="15356" y="12631"/>
                </a:moveTo>
                <a:cubicBezTo>
                  <a:pt x="15356" y="13363"/>
                  <a:pt x="14681" y="13912"/>
                  <a:pt x="14006" y="13912"/>
                </a:cubicBezTo>
                <a:cubicBezTo>
                  <a:pt x="13331" y="13912"/>
                  <a:pt x="12825" y="13363"/>
                  <a:pt x="12825" y="12631"/>
                </a:cubicBezTo>
                <a:cubicBezTo>
                  <a:pt x="12825" y="11898"/>
                  <a:pt x="13331" y="11349"/>
                  <a:pt x="14006" y="11349"/>
                </a:cubicBezTo>
                <a:cubicBezTo>
                  <a:pt x="14681" y="11349"/>
                  <a:pt x="15356" y="11898"/>
                  <a:pt x="15356" y="12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a typeface="微软雅黑" panose="020B0503020204020204" pitchFamily="34" charset="-122"/>
            </a:endParaRPr>
          </a:p>
        </p:txBody>
      </p:sp>
      <p:sp>
        <p:nvSpPr>
          <p:cNvPr id="25" name="矩形 24"/>
          <p:cNvSpPr/>
          <p:nvPr/>
        </p:nvSpPr>
        <p:spPr>
          <a:xfrm>
            <a:off x="9494052" y="4179467"/>
            <a:ext cx="1875546" cy="1692094"/>
          </a:xfrm>
          <a:prstGeom prst="rect">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1"/>
          <p:cNvSpPr/>
          <p:nvPr/>
        </p:nvSpPr>
        <p:spPr>
          <a:xfrm>
            <a:off x="10143173" y="4438421"/>
            <a:ext cx="637593" cy="587093"/>
          </a:xfrm>
          <a:custGeom>
            <a:avLst/>
            <a:gdLst/>
            <a:ahLst/>
            <a:cxnLst>
              <a:cxn ang="0">
                <a:pos x="wd2" y="hd2"/>
              </a:cxn>
              <a:cxn ang="5400000">
                <a:pos x="wd2" y="hd2"/>
              </a:cxn>
              <a:cxn ang="10800000">
                <a:pos x="wd2" y="hd2"/>
              </a:cxn>
              <a:cxn ang="16200000">
                <a:pos x="wd2" y="hd2"/>
              </a:cxn>
            </a:cxnLst>
            <a:rect l="0" t="0" r="r" b="b"/>
            <a:pathLst>
              <a:path w="21600" h="21600" extrusionOk="0">
                <a:moveTo>
                  <a:pt x="21600" y="5308"/>
                </a:moveTo>
                <a:cubicBezTo>
                  <a:pt x="21600" y="4393"/>
                  <a:pt x="20756" y="3661"/>
                  <a:pt x="19913" y="3661"/>
                </a:cubicBezTo>
                <a:cubicBezTo>
                  <a:pt x="2362" y="3661"/>
                  <a:pt x="2362" y="3661"/>
                  <a:pt x="2362" y="3661"/>
                </a:cubicBezTo>
                <a:cubicBezTo>
                  <a:pt x="2362" y="3661"/>
                  <a:pt x="2362" y="3661"/>
                  <a:pt x="2362" y="3661"/>
                </a:cubicBezTo>
                <a:cubicBezTo>
                  <a:pt x="2025" y="3661"/>
                  <a:pt x="1687" y="3112"/>
                  <a:pt x="1687" y="2746"/>
                </a:cubicBezTo>
                <a:cubicBezTo>
                  <a:pt x="1687" y="2197"/>
                  <a:pt x="2025" y="1831"/>
                  <a:pt x="2362" y="1831"/>
                </a:cubicBezTo>
                <a:cubicBezTo>
                  <a:pt x="2362" y="1831"/>
                  <a:pt x="2362" y="1831"/>
                  <a:pt x="2362" y="1831"/>
                </a:cubicBezTo>
                <a:cubicBezTo>
                  <a:pt x="2531" y="1831"/>
                  <a:pt x="19913" y="1831"/>
                  <a:pt x="19913" y="1831"/>
                </a:cubicBezTo>
                <a:cubicBezTo>
                  <a:pt x="20925" y="1831"/>
                  <a:pt x="21600" y="2563"/>
                  <a:pt x="21600" y="3661"/>
                </a:cubicBezTo>
                <a:cubicBezTo>
                  <a:pt x="21600" y="1831"/>
                  <a:pt x="21600" y="1831"/>
                  <a:pt x="21600" y="1831"/>
                </a:cubicBezTo>
                <a:cubicBezTo>
                  <a:pt x="21600" y="915"/>
                  <a:pt x="20925" y="0"/>
                  <a:pt x="19913" y="0"/>
                </a:cubicBezTo>
                <a:cubicBezTo>
                  <a:pt x="2531" y="0"/>
                  <a:pt x="2531" y="0"/>
                  <a:pt x="2531" y="0"/>
                </a:cubicBezTo>
                <a:cubicBezTo>
                  <a:pt x="1181" y="0"/>
                  <a:pt x="0" y="1281"/>
                  <a:pt x="0" y="2746"/>
                </a:cubicBezTo>
                <a:cubicBezTo>
                  <a:pt x="0" y="3112"/>
                  <a:pt x="0" y="21600"/>
                  <a:pt x="0" y="21600"/>
                </a:cubicBezTo>
                <a:cubicBezTo>
                  <a:pt x="19913" y="21600"/>
                  <a:pt x="19913" y="21600"/>
                  <a:pt x="19913" y="21600"/>
                </a:cubicBezTo>
                <a:cubicBezTo>
                  <a:pt x="20925" y="21600"/>
                  <a:pt x="21600" y="20685"/>
                  <a:pt x="21600" y="19769"/>
                </a:cubicBezTo>
                <a:lnTo>
                  <a:pt x="21600" y="5308"/>
                </a:lnTo>
                <a:close/>
                <a:moveTo>
                  <a:pt x="21600" y="8969"/>
                </a:moveTo>
                <a:cubicBezTo>
                  <a:pt x="21600" y="9885"/>
                  <a:pt x="21600" y="9885"/>
                  <a:pt x="21600" y="9885"/>
                </a:cubicBezTo>
                <a:cubicBezTo>
                  <a:pt x="11644" y="9885"/>
                  <a:pt x="11644" y="9885"/>
                  <a:pt x="11644" y="9885"/>
                </a:cubicBezTo>
                <a:cubicBezTo>
                  <a:pt x="11644" y="15376"/>
                  <a:pt x="11644" y="15376"/>
                  <a:pt x="11644" y="15376"/>
                </a:cubicBezTo>
                <a:cubicBezTo>
                  <a:pt x="21600" y="15376"/>
                  <a:pt x="21600" y="15376"/>
                  <a:pt x="21600" y="15376"/>
                </a:cubicBezTo>
                <a:cubicBezTo>
                  <a:pt x="21600" y="16292"/>
                  <a:pt x="21600" y="16292"/>
                  <a:pt x="21600" y="16292"/>
                </a:cubicBezTo>
                <a:cubicBezTo>
                  <a:pt x="21600" y="17024"/>
                  <a:pt x="21600" y="17024"/>
                  <a:pt x="21600" y="17024"/>
                </a:cubicBezTo>
                <a:cubicBezTo>
                  <a:pt x="9956" y="17024"/>
                  <a:pt x="9956" y="17024"/>
                  <a:pt x="9956" y="17024"/>
                </a:cubicBezTo>
                <a:cubicBezTo>
                  <a:pt x="9956" y="8054"/>
                  <a:pt x="9956" y="8054"/>
                  <a:pt x="9956" y="8054"/>
                </a:cubicBezTo>
                <a:cubicBezTo>
                  <a:pt x="21600" y="8054"/>
                  <a:pt x="21600" y="8054"/>
                  <a:pt x="21600" y="8054"/>
                </a:cubicBezTo>
                <a:lnTo>
                  <a:pt x="21600" y="8969"/>
                </a:lnTo>
                <a:close/>
                <a:moveTo>
                  <a:pt x="15356" y="12631"/>
                </a:moveTo>
                <a:cubicBezTo>
                  <a:pt x="15356" y="13363"/>
                  <a:pt x="14681" y="13912"/>
                  <a:pt x="14006" y="13912"/>
                </a:cubicBezTo>
                <a:cubicBezTo>
                  <a:pt x="13331" y="13912"/>
                  <a:pt x="12825" y="13363"/>
                  <a:pt x="12825" y="12631"/>
                </a:cubicBezTo>
                <a:cubicBezTo>
                  <a:pt x="12825" y="11898"/>
                  <a:pt x="13331" y="11349"/>
                  <a:pt x="14006" y="11349"/>
                </a:cubicBezTo>
                <a:cubicBezTo>
                  <a:pt x="14681" y="11349"/>
                  <a:pt x="15356" y="11898"/>
                  <a:pt x="15356" y="12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55" name="矩形 54"/>
          <p:cNvSpPr/>
          <p:nvPr/>
        </p:nvSpPr>
        <p:spPr>
          <a:xfrm>
            <a:off x="4280230" y="1827092"/>
            <a:ext cx="329531" cy="1108663"/>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7" name="矩形 56"/>
          <p:cNvSpPr/>
          <p:nvPr/>
        </p:nvSpPr>
        <p:spPr>
          <a:xfrm>
            <a:off x="1099454" y="4508553"/>
            <a:ext cx="329531" cy="1108663"/>
          </a:xfrm>
          <a:prstGeom prst="rect">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V="1">
            <a:off x="1099454" y="3659936"/>
            <a:ext cx="10270144" cy="45719"/>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p:cNvSpPr/>
          <p:nvPr/>
        </p:nvSpPr>
        <p:spPr>
          <a:xfrm>
            <a:off x="1650848" y="4508784"/>
            <a:ext cx="6382273" cy="922020"/>
          </a:xfrm>
          <a:prstGeom prst="rect">
            <a:avLst/>
          </a:prstGeom>
        </p:spPr>
        <p:txBody>
          <a:bodyPr wrap="square">
            <a:spAutoFit/>
          </a:bodyPr>
          <a:p>
            <a:pPr>
              <a:lnSpc>
                <a:spcPct val="150000"/>
              </a:lnSpc>
            </a:pP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**医院信息化建设工作经过多年的发展，信息技术已得到了广泛的应用，主要业务系统如HIS, PACS, LIS, RIS, EMR等都己实现了信息化，一个综合性多功能的医疗信息化服务体系已形成。</a:t>
            </a:r>
            <a:endPar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1.1、建设背景</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45066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47886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4851248" y="1906554"/>
            <a:ext cx="6382273" cy="922020"/>
          </a:xfrm>
          <a:prstGeom prst="rect">
            <a:avLst/>
          </a:prstGeom>
        </p:spPr>
        <p:txBody>
          <a:bodyPr wrap="square">
            <a:spAutoFit/>
          </a:bodyPr>
          <a:lstStyle/>
          <a:p>
            <a:pPr>
              <a:lnSpc>
                <a:spcPct val="150000"/>
              </a:lnSpc>
            </a:pP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随着**医院医院业务的发展，如何确保医院院区信息系统安全和业务持续运行已成为一项重要而艰巨的任务。网络系统改造是为了适应新形势下“互联网+医疗”的国家战略;同时,也是医院发展互联网医疗的基础,是一项具有战略意义的举措。</a:t>
            </a:r>
            <a:endPar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矩形 18"/>
          <p:cNvSpPr/>
          <p:nvPr/>
        </p:nvSpPr>
        <p:spPr>
          <a:xfrm>
            <a:off x="1101802" y="1535377"/>
            <a:ext cx="1875546" cy="1692094"/>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Freeform 11"/>
          <p:cNvSpPr/>
          <p:nvPr/>
        </p:nvSpPr>
        <p:spPr>
          <a:xfrm>
            <a:off x="1750923" y="1794331"/>
            <a:ext cx="637593" cy="587093"/>
          </a:xfrm>
          <a:custGeom>
            <a:avLst/>
            <a:gdLst/>
            <a:ahLst/>
            <a:cxnLst>
              <a:cxn ang="0">
                <a:pos x="wd2" y="hd2"/>
              </a:cxn>
              <a:cxn ang="5400000">
                <a:pos x="wd2" y="hd2"/>
              </a:cxn>
              <a:cxn ang="10800000">
                <a:pos x="wd2" y="hd2"/>
              </a:cxn>
              <a:cxn ang="16200000">
                <a:pos x="wd2" y="hd2"/>
              </a:cxn>
            </a:cxnLst>
            <a:rect l="0" t="0" r="r" b="b"/>
            <a:pathLst>
              <a:path w="21600" h="21600" extrusionOk="0">
                <a:moveTo>
                  <a:pt x="21600" y="5308"/>
                </a:moveTo>
                <a:cubicBezTo>
                  <a:pt x="21600" y="4393"/>
                  <a:pt x="20756" y="3661"/>
                  <a:pt x="19913" y="3661"/>
                </a:cubicBezTo>
                <a:cubicBezTo>
                  <a:pt x="2362" y="3661"/>
                  <a:pt x="2362" y="3661"/>
                  <a:pt x="2362" y="3661"/>
                </a:cubicBezTo>
                <a:cubicBezTo>
                  <a:pt x="2362" y="3661"/>
                  <a:pt x="2362" y="3661"/>
                  <a:pt x="2362" y="3661"/>
                </a:cubicBezTo>
                <a:cubicBezTo>
                  <a:pt x="2025" y="3661"/>
                  <a:pt x="1687" y="3112"/>
                  <a:pt x="1687" y="2746"/>
                </a:cubicBezTo>
                <a:cubicBezTo>
                  <a:pt x="1687" y="2197"/>
                  <a:pt x="2025" y="1831"/>
                  <a:pt x="2362" y="1831"/>
                </a:cubicBezTo>
                <a:cubicBezTo>
                  <a:pt x="2362" y="1831"/>
                  <a:pt x="2362" y="1831"/>
                  <a:pt x="2362" y="1831"/>
                </a:cubicBezTo>
                <a:cubicBezTo>
                  <a:pt x="2531" y="1831"/>
                  <a:pt x="19913" y="1831"/>
                  <a:pt x="19913" y="1831"/>
                </a:cubicBezTo>
                <a:cubicBezTo>
                  <a:pt x="20925" y="1831"/>
                  <a:pt x="21600" y="2563"/>
                  <a:pt x="21600" y="3661"/>
                </a:cubicBezTo>
                <a:cubicBezTo>
                  <a:pt x="21600" y="1831"/>
                  <a:pt x="21600" y="1831"/>
                  <a:pt x="21600" y="1831"/>
                </a:cubicBezTo>
                <a:cubicBezTo>
                  <a:pt x="21600" y="915"/>
                  <a:pt x="20925" y="0"/>
                  <a:pt x="19913" y="0"/>
                </a:cubicBezTo>
                <a:cubicBezTo>
                  <a:pt x="2531" y="0"/>
                  <a:pt x="2531" y="0"/>
                  <a:pt x="2531" y="0"/>
                </a:cubicBezTo>
                <a:cubicBezTo>
                  <a:pt x="1181" y="0"/>
                  <a:pt x="0" y="1281"/>
                  <a:pt x="0" y="2746"/>
                </a:cubicBezTo>
                <a:cubicBezTo>
                  <a:pt x="0" y="3112"/>
                  <a:pt x="0" y="21600"/>
                  <a:pt x="0" y="21600"/>
                </a:cubicBezTo>
                <a:cubicBezTo>
                  <a:pt x="19913" y="21600"/>
                  <a:pt x="19913" y="21600"/>
                  <a:pt x="19913" y="21600"/>
                </a:cubicBezTo>
                <a:cubicBezTo>
                  <a:pt x="20925" y="21600"/>
                  <a:pt x="21600" y="20685"/>
                  <a:pt x="21600" y="19769"/>
                </a:cubicBezTo>
                <a:lnTo>
                  <a:pt x="21600" y="5308"/>
                </a:lnTo>
                <a:close/>
                <a:moveTo>
                  <a:pt x="21600" y="8969"/>
                </a:moveTo>
                <a:cubicBezTo>
                  <a:pt x="21600" y="9885"/>
                  <a:pt x="21600" y="9885"/>
                  <a:pt x="21600" y="9885"/>
                </a:cubicBezTo>
                <a:cubicBezTo>
                  <a:pt x="11644" y="9885"/>
                  <a:pt x="11644" y="9885"/>
                  <a:pt x="11644" y="9885"/>
                </a:cubicBezTo>
                <a:cubicBezTo>
                  <a:pt x="11644" y="15376"/>
                  <a:pt x="11644" y="15376"/>
                  <a:pt x="11644" y="15376"/>
                </a:cubicBezTo>
                <a:cubicBezTo>
                  <a:pt x="21600" y="15376"/>
                  <a:pt x="21600" y="15376"/>
                  <a:pt x="21600" y="15376"/>
                </a:cubicBezTo>
                <a:cubicBezTo>
                  <a:pt x="21600" y="16292"/>
                  <a:pt x="21600" y="16292"/>
                  <a:pt x="21600" y="16292"/>
                </a:cubicBezTo>
                <a:cubicBezTo>
                  <a:pt x="21600" y="17024"/>
                  <a:pt x="21600" y="17024"/>
                  <a:pt x="21600" y="17024"/>
                </a:cubicBezTo>
                <a:cubicBezTo>
                  <a:pt x="9956" y="17024"/>
                  <a:pt x="9956" y="17024"/>
                  <a:pt x="9956" y="17024"/>
                </a:cubicBezTo>
                <a:cubicBezTo>
                  <a:pt x="9956" y="8054"/>
                  <a:pt x="9956" y="8054"/>
                  <a:pt x="9956" y="8054"/>
                </a:cubicBezTo>
                <a:cubicBezTo>
                  <a:pt x="21600" y="8054"/>
                  <a:pt x="21600" y="8054"/>
                  <a:pt x="21600" y="8054"/>
                </a:cubicBezTo>
                <a:lnTo>
                  <a:pt x="21600" y="8969"/>
                </a:lnTo>
                <a:close/>
                <a:moveTo>
                  <a:pt x="15356" y="12631"/>
                </a:moveTo>
                <a:cubicBezTo>
                  <a:pt x="15356" y="13363"/>
                  <a:pt x="14681" y="13912"/>
                  <a:pt x="14006" y="13912"/>
                </a:cubicBezTo>
                <a:cubicBezTo>
                  <a:pt x="13331" y="13912"/>
                  <a:pt x="12825" y="13363"/>
                  <a:pt x="12825" y="12631"/>
                </a:cubicBezTo>
                <a:cubicBezTo>
                  <a:pt x="12825" y="11898"/>
                  <a:pt x="13331" y="11349"/>
                  <a:pt x="14006" y="11349"/>
                </a:cubicBezTo>
                <a:cubicBezTo>
                  <a:pt x="14681" y="11349"/>
                  <a:pt x="15356" y="11898"/>
                  <a:pt x="15356" y="12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a typeface="微软雅黑" panose="020B0503020204020204" pitchFamily="34" charset="-122"/>
            </a:endParaRPr>
          </a:p>
        </p:txBody>
      </p:sp>
      <p:sp>
        <p:nvSpPr>
          <p:cNvPr id="25" name="矩形 24"/>
          <p:cNvSpPr/>
          <p:nvPr/>
        </p:nvSpPr>
        <p:spPr>
          <a:xfrm>
            <a:off x="9494052" y="4179467"/>
            <a:ext cx="1875546" cy="1692094"/>
          </a:xfrm>
          <a:prstGeom prst="rect">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1"/>
          <p:cNvSpPr/>
          <p:nvPr/>
        </p:nvSpPr>
        <p:spPr>
          <a:xfrm>
            <a:off x="10143173" y="4438421"/>
            <a:ext cx="637593" cy="587093"/>
          </a:xfrm>
          <a:custGeom>
            <a:avLst/>
            <a:gdLst/>
            <a:ahLst/>
            <a:cxnLst>
              <a:cxn ang="0">
                <a:pos x="wd2" y="hd2"/>
              </a:cxn>
              <a:cxn ang="5400000">
                <a:pos x="wd2" y="hd2"/>
              </a:cxn>
              <a:cxn ang="10800000">
                <a:pos x="wd2" y="hd2"/>
              </a:cxn>
              <a:cxn ang="16200000">
                <a:pos x="wd2" y="hd2"/>
              </a:cxn>
            </a:cxnLst>
            <a:rect l="0" t="0" r="r" b="b"/>
            <a:pathLst>
              <a:path w="21600" h="21600" extrusionOk="0">
                <a:moveTo>
                  <a:pt x="21600" y="5308"/>
                </a:moveTo>
                <a:cubicBezTo>
                  <a:pt x="21600" y="4393"/>
                  <a:pt x="20756" y="3661"/>
                  <a:pt x="19913" y="3661"/>
                </a:cubicBezTo>
                <a:cubicBezTo>
                  <a:pt x="2362" y="3661"/>
                  <a:pt x="2362" y="3661"/>
                  <a:pt x="2362" y="3661"/>
                </a:cubicBezTo>
                <a:cubicBezTo>
                  <a:pt x="2362" y="3661"/>
                  <a:pt x="2362" y="3661"/>
                  <a:pt x="2362" y="3661"/>
                </a:cubicBezTo>
                <a:cubicBezTo>
                  <a:pt x="2025" y="3661"/>
                  <a:pt x="1687" y="3112"/>
                  <a:pt x="1687" y="2746"/>
                </a:cubicBezTo>
                <a:cubicBezTo>
                  <a:pt x="1687" y="2197"/>
                  <a:pt x="2025" y="1831"/>
                  <a:pt x="2362" y="1831"/>
                </a:cubicBezTo>
                <a:cubicBezTo>
                  <a:pt x="2362" y="1831"/>
                  <a:pt x="2362" y="1831"/>
                  <a:pt x="2362" y="1831"/>
                </a:cubicBezTo>
                <a:cubicBezTo>
                  <a:pt x="2531" y="1831"/>
                  <a:pt x="19913" y="1831"/>
                  <a:pt x="19913" y="1831"/>
                </a:cubicBezTo>
                <a:cubicBezTo>
                  <a:pt x="20925" y="1831"/>
                  <a:pt x="21600" y="2563"/>
                  <a:pt x="21600" y="3661"/>
                </a:cubicBezTo>
                <a:cubicBezTo>
                  <a:pt x="21600" y="1831"/>
                  <a:pt x="21600" y="1831"/>
                  <a:pt x="21600" y="1831"/>
                </a:cubicBezTo>
                <a:cubicBezTo>
                  <a:pt x="21600" y="915"/>
                  <a:pt x="20925" y="0"/>
                  <a:pt x="19913" y="0"/>
                </a:cubicBezTo>
                <a:cubicBezTo>
                  <a:pt x="2531" y="0"/>
                  <a:pt x="2531" y="0"/>
                  <a:pt x="2531" y="0"/>
                </a:cubicBezTo>
                <a:cubicBezTo>
                  <a:pt x="1181" y="0"/>
                  <a:pt x="0" y="1281"/>
                  <a:pt x="0" y="2746"/>
                </a:cubicBezTo>
                <a:cubicBezTo>
                  <a:pt x="0" y="3112"/>
                  <a:pt x="0" y="21600"/>
                  <a:pt x="0" y="21600"/>
                </a:cubicBezTo>
                <a:cubicBezTo>
                  <a:pt x="19913" y="21600"/>
                  <a:pt x="19913" y="21600"/>
                  <a:pt x="19913" y="21600"/>
                </a:cubicBezTo>
                <a:cubicBezTo>
                  <a:pt x="20925" y="21600"/>
                  <a:pt x="21600" y="20685"/>
                  <a:pt x="21600" y="19769"/>
                </a:cubicBezTo>
                <a:lnTo>
                  <a:pt x="21600" y="5308"/>
                </a:lnTo>
                <a:close/>
                <a:moveTo>
                  <a:pt x="21600" y="8969"/>
                </a:moveTo>
                <a:cubicBezTo>
                  <a:pt x="21600" y="9885"/>
                  <a:pt x="21600" y="9885"/>
                  <a:pt x="21600" y="9885"/>
                </a:cubicBezTo>
                <a:cubicBezTo>
                  <a:pt x="11644" y="9885"/>
                  <a:pt x="11644" y="9885"/>
                  <a:pt x="11644" y="9885"/>
                </a:cubicBezTo>
                <a:cubicBezTo>
                  <a:pt x="11644" y="15376"/>
                  <a:pt x="11644" y="15376"/>
                  <a:pt x="11644" y="15376"/>
                </a:cubicBezTo>
                <a:cubicBezTo>
                  <a:pt x="21600" y="15376"/>
                  <a:pt x="21600" y="15376"/>
                  <a:pt x="21600" y="15376"/>
                </a:cubicBezTo>
                <a:cubicBezTo>
                  <a:pt x="21600" y="16292"/>
                  <a:pt x="21600" y="16292"/>
                  <a:pt x="21600" y="16292"/>
                </a:cubicBezTo>
                <a:cubicBezTo>
                  <a:pt x="21600" y="17024"/>
                  <a:pt x="21600" y="17024"/>
                  <a:pt x="21600" y="17024"/>
                </a:cubicBezTo>
                <a:cubicBezTo>
                  <a:pt x="9956" y="17024"/>
                  <a:pt x="9956" y="17024"/>
                  <a:pt x="9956" y="17024"/>
                </a:cubicBezTo>
                <a:cubicBezTo>
                  <a:pt x="9956" y="8054"/>
                  <a:pt x="9956" y="8054"/>
                  <a:pt x="9956" y="8054"/>
                </a:cubicBezTo>
                <a:cubicBezTo>
                  <a:pt x="21600" y="8054"/>
                  <a:pt x="21600" y="8054"/>
                  <a:pt x="21600" y="8054"/>
                </a:cubicBezTo>
                <a:lnTo>
                  <a:pt x="21600" y="8969"/>
                </a:lnTo>
                <a:close/>
                <a:moveTo>
                  <a:pt x="15356" y="12631"/>
                </a:moveTo>
                <a:cubicBezTo>
                  <a:pt x="15356" y="13363"/>
                  <a:pt x="14681" y="13912"/>
                  <a:pt x="14006" y="13912"/>
                </a:cubicBezTo>
                <a:cubicBezTo>
                  <a:pt x="13331" y="13912"/>
                  <a:pt x="12825" y="13363"/>
                  <a:pt x="12825" y="12631"/>
                </a:cubicBezTo>
                <a:cubicBezTo>
                  <a:pt x="12825" y="11898"/>
                  <a:pt x="13331" y="11349"/>
                  <a:pt x="14006" y="11349"/>
                </a:cubicBezTo>
                <a:cubicBezTo>
                  <a:pt x="14681" y="11349"/>
                  <a:pt x="15356" y="11898"/>
                  <a:pt x="15356" y="126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55" name="矩形 54"/>
          <p:cNvSpPr/>
          <p:nvPr/>
        </p:nvSpPr>
        <p:spPr>
          <a:xfrm>
            <a:off x="4280230" y="1827092"/>
            <a:ext cx="329531" cy="1108663"/>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7" name="矩形 56"/>
          <p:cNvSpPr/>
          <p:nvPr/>
        </p:nvSpPr>
        <p:spPr>
          <a:xfrm>
            <a:off x="1099454" y="4508553"/>
            <a:ext cx="329531" cy="1108663"/>
          </a:xfrm>
          <a:prstGeom prst="rect">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V="1">
            <a:off x="1099454" y="3659936"/>
            <a:ext cx="10270144" cy="45719"/>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p:cNvSpPr/>
          <p:nvPr/>
        </p:nvSpPr>
        <p:spPr>
          <a:xfrm>
            <a:off x="1650848" y="4522754"/>
            <a:ext cx="6382273" cy="922020"/>
          </a:xfrm>
          <a:prstGeom prst="rect">
            <a:avLst/>
          </a:prstGeom>
        </p:spPr>
        <p:txBody>
          <a:bodyPr wrap="square">
            <a:spAutoFit/>
          </a:bodyPr>
          <a:p>
            <a:pPr>
              <a:lnSpc>
                <a:spcPct val="150000"/>
              </a:lnSpc>
            </a:pP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为了达到上述目标，**医院对整个医院的硬件支撑平台</a:t>
            </a:r>
            <a:r>
              <a:rPr lang="zh-CN"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进行统一梳理和总体信息系统安全方案设计，以保证基础硬件系统的各个组成部分能够高效协同，对业务与应用提供强有力支撑；同时还需要确保总体方案可以落地实施。</a:t>
            </a:r>
            <a:endParaRPr sz="1200" b="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64465"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883660" y="282056"/>
            <a:ext cx="4372610" cy="521970"/>
            <a:chOff x="4007061" y="291581"/>
            <a:chExt cx="4372610"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1.2、设计依据</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897071" y="55871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007061"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H="1">
            <a:off x="6698406" y="4013306"/>
            <a:ext cx="428845" cy="625129"/>
            <a:chOff x="4679157" y="2462522"/>
            <a:chExt cx="335391" cy="488901"/>
          </a:xfrm>
          <a:solidFill>
            <a:schemeClr val="bg1"/>
          </a:solidFill>
        </p:grpSpPr>
        <p:sp>
          <p:nvSpPr>
            <p:cNvPr id="25" name="自由图形 113"/>
            <p:cNvSpPr/>
            <p:nvPr/>
          </p:nvSpPr>
          <p:spPr bwMode="auto">
            <a:xfrm>
              <a:off x="4679157" y="2462522"/>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sp>
          <p:nvSpPr>
            <p:cNvPr id="26" name="自由图形 114"/>
            <p:cNvSpPr/>
            <p:nvPr/>
          </p:nvSpPr>
          <p:spPr bwMode="auto">
            <a:xfrm>
              <a:off x="4755079" y="2539279"/>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grpSp>
      <p:sp>
        <p:nvSpPr>
          <p:cNvPr id="20" name="自由图形 112"/>
          <p:cNvSpPr/>
          <p:nvPr/>
        </p:nvSpPr>
        <p:spPr bwMode="auto">
          <a:xfrm flipH="1">
            <a:off x="5821726" y="2670079"/>
            <a:ext cx="624062" cy="62512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grpSp>
        <p:nvGrpSpPr>
          <p:cNvPr id="22" name="组合 21"/>
          <p:cNvGrpSpPr/>
          <p:nvPr/>
        </p:nvGrpSpPr>
        <p:grpSpPr>
          <a:xfrm flipH="1">
            <a:off x="5042755" y="4014475"/>
            <a:ext cx="625129" cy="624057"/>
            <a:chOff x="1848268" y="2462939"/>
            <a:chExt cx="488901" cy="488067"/>
          </a:xfrm>
          <a:solidFill>
            <a:schemeClr val="bg1"/>
          </a:solidFill>
        </p:grpSpPr>
        <p:sp>
          <p:nvSpPr>
            <p:cNvPr id="23" name="自由图形 128"/>
            <p:cNvSpPr/>
            <p:nvPr/>
          </p:nvSpPr>
          <p:spPr bwMode="auto">
            <a:xfrm>
              <a:off x="1848268" y="246293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sp>
          <p:nvSpPr>
            <p:cNvPr id="24" name="自由图形 129"/>
            <p:cNvSpPr/>
            <p:nvPr/>
          </p:nvSpPr>
          <p:spPr bwMode="auto">
            <a:xfrm>
              <a:off x="2143745" y="2539279"/>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grpSp>
      <p:sp>
        <p:nvSpPr>
          <p:cNvPr id="29" name="文本框 28"/>
          <p:cNvSpPr txBox="1"/>
          <p:nvPr/>
        </p:nvSpPr>
        <p:spPr>
          <a:xfrm flipH="1">
            <a:off x="1155700" y="1054100"/>
            <a:ext cx="5484495" cy="337185"/>
          </a:xfrm>
          <a:prstGeom prst="rect">
            <a:avLst/>
          </a:prstGeom>
          <a:noFill/>
          <a:ln>
            <a:noFill/>
          </a:ln>
        </p:spPr>
        <p:txBody>
          <a:bodyPr wrap="square" rtlCol="0">
            <a:spAutoFit/>
          </a:bodyPr>
          <a:lstStyle/>
          <a:p>
            <a:pPr algn="l"/>
            <a:r>
              <a:rPr sz="16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本方案主要依据以下法律法规进行设计:</a:t>
            </a:r>
            <a:endParaRPr sz="16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1" name="文本框 30"/>
          <p:cNvSpPr txBox="1"/>
          <p:nvPr/>
        </p:nvSpPr>
        <p:spPr>
          <a:xfrm flipH="1">
            <a:off x="1155700" y="2517775"/>
            <a:ext cx="6735445" cy="2306955"/>
          </a:xfrm>
          <a:prstGeom prst="rect">
            <a:avLst/>
          </a:prstGeom>
          <a:noFill/>
          <a:ln>
            <a:noFill/>
          </a:ln>
        </p:spPr>
        <p:txBody>
          <a:bodyPr wrap="square" rtlCol="0">
            <a:spAutoFit/>
          </a:bodyPr>
          <a:lstStyle/>
          <a:p>
            <a:pPr algn="l"/>
            <a:r>
              <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rPr>
              <a:t>《中华人民共和国网络安全法》</a:t>
            </a:r>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r>
              <a:rPr lang="en-US" altLang="zh-CN" sz="1600" b="1"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《二级综合医院评审标准实施细则》</a:t>
            </a:r>
            <a:endParaRPr lang="en-US" altLang="zh-CN" sz="1600" b="1"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a:p>
            <a:pPr algn="l"/>
            <a:endParaRPr lang="en-US" altLang="zh-CN" sz="1600" b="1"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a:p>
            <a:pPr algn="l"/>
            <a:endParaRPr lang="en-US" altLang="zh-CN" sz="1600" b="1"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a:p>
            <a:pPr algn="l"/>
            <a:r>
              <a:rPr lang="en-US" altLang="zh-CN" sz="1600" b="1"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《信息技术网络安全等级保护安全设计技术要求》(简称“等保2.0”)</a:t>
            </a:r>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a:p>
            <a:pPr algn="l"/>
            <a:endParaRPr kumimoji="0" lang="en-US" altLang="zh-CN" sz="1600" b="1" i="0" u="none" strike="noStrike" kern="12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9" name="椭圆 38"/>
          <p:cNvSpPr/>
          <p:nvPr/>
        </p:nvSpPr>
        <p:spPr>
          <a:xfrm flipH="1">
            <a:off x="9722984" y="3860695"/>
            <a:ext cx="1844749" cy="1844749"/>
          </a:xfrm>
          <a:prstGeom prst="ellips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grpSp>
        <p:nvGrpSpPr>
          <p:cNvPr id="40" name="组合 39"/>
          <p:cNvGrpSpPr/>
          <p:nvPr/>
        </p:nvGrpSpPr>
        <p:grpSpPr>
          <a:xfrm flipH="1">
            <a:off x="10430936" y="4470506"/>
            <a:ext cx="428845" cy="625129"/>
            <a:chOff x="4679157" y="2462522"/>
            <a:chExt cx="335391" cy="488901"/>
          </a:xfrm>
          <a:solidFill>
            <a:schemeClr val="bg1"/>
          </a:solidFill>
        </p:grpSpPr>
        <p:sp>
          <p:nvSpPr>
            <p:cNvPr id="41" name="自由图形 113"/>
            <p:cNvSpPr/>
            <p:nvPr/>
          </p:nvSpPr>
          <p:spPr bwMode="auto">
            <a:xfrm>
              <a:off x="4679157" y="2462522"/>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p>
              <a:pPr defTabSz="609600"/>
              <a:endParaRPr lang="en-US" sz="4000">
                <a:solidFill>
                  <a:srgbClr val="FFFFFF"/>
                </a:solidFill>
                <a:effectLst>
                  <a:outerShdw blurRad="38100" dist="38100" dir="2700000" algn="tl">
                    <a:srgbClr val="000000"/>
                  </a:outerShdw>
                </a:effectLst>
              </a:endParaRPr>
            </a:p>
          </p:txBody>
        </p:sp>
        <p:sp>
          <p:nvSpPr>
            <p:cNvPr id="42" name="自由图形 114"/>
            <p:cNvSpPr/>
            <p:nvPr/>
          </p:nvSpPr>
          <p:spPr bwMode="auto">
            <a:xfrm>
              <a:off x="4755079" y="2539279"/>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p>
              <a:pPr defTabSz="609600"/>
              <a:endParaRPr lang="en-US" sz="4000">
                <a:solidFill>
                  <a:srgbClr val="FFFFFF"/>
                </a:solidFill>
                <a:effectLst>
                  <a:outerShdw blurRad="38100" dist="38100" dir="2700000" algn="tl">
                    <a:srgbClr val="000000"/>
                  </a:outerShdw>
                </a:effectLst>
              </a:endParaRPr>
            </a:p>
          </p:txBody>
        </p:sp>
      </p:grpSp>
      <p:sp>
        <p:nvSpPr>
          <p:cNvPr id="43" name="椭圆 42"/>
          <p:cNvSpPr/>
          <p:nvPr/>
        </p:nvSpPr>
        <p:spPr>
          <a:xfrm flipH="1">
            <a:off x="8943912" y="2517468"/>
            <a:ext cx="1844749" cy="1844749"/>
          </a:xfrm>
          <a:prstGeom prst="ellipse">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pitchFamily="34" charset="-122"/>
            </a:endParaRPr>
          </a:p>
        </p:txBody>
      </p:sp>
      <p:sp>
        <p:nvSpPr>
          <p:cNvPr id="44" name="自由图形 112"/>
          <p:cNvSpPr/>
          <p:nvPr/>
        </p:nvSpPr>
        <p:spPr bwMode="auto">
          <a:xfrm flipH="1">
            <a:off x="9554256" y="3127279"/>
            <a:ext cx="624062" cy="62512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50800" tIns="50800" rIns="50800" bIns="50800" anchor="ctr"/>
          <a:p>
            <a:pPr defTabSz="609600"/>
            <a:endParaRPr lang="en-US" sz="4000">
              <a:solidFill>
                <a:srgbClr val="FFFFFF"/>
              </a:solidFill>
              <a:effectLst>
                <a:outerShdw blurRad="38100" dist="38100" dir="2700000" algn="tl">
                  <a:srgbClr val="000000"/>
                </a:outerShdw>
              </a:effectLst>
            </a:endParaRPr>
          </a:p>
        </p:txBody>
      </p:sp>
      <p:sp>
        <p:nvSpPr>
          <p:cNvPr id="45" name="椭圆 44"/>
          <p:cNvSpPr/>
          <p:nvPr/>
        </p:nvSpPr>
        <p:spPr>
          <a:xfrm flipH="1">
            <a:off x="8164841" y="3860695"/>
            <a:ext cx="1844749" cy="1844749"/>
          </a:xfrm>
          <a:prstGeom prst="ellips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6" name="组合 45"/>
          <p:cNvGrpSpPr/>
          <p:nvPr/>
        </p:nvGrpSpPr>
        <p:grpSpPr>
          <a:xfrm flipH="1">
            <a:off x="8775285" y="4471675"/>
            <a:ext cx="625129" cy="624057"/>
            <a:chOff x="1848268" y="2462939"/>
            <a:chExt cx="488901" cy="488067"/>
          </a:xfrm>
          <a:solidFill>
            <a:schemeClr val="bg1"/>
          </a:solidFill>
        </p:grpSpPr>
        <p:sp>
          <p:nvSpPr>
            <p:cNvPr id="47" name="自由图形 128"/>
            <p:cNvSpPr/>
            <p:nvPr/>
          </p:nvSpPr>
          <p:spPr bwMode="auto">
            <a:xfrm>
              <a:off x="1848268" y="246293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50800" tIns="50800" rIns="50800" bIns="50800" anchor="ctr"/>
            <a:p>
              <a:pPr defTabSz="609600"/>
              <a:endParaRPr lang="en-US" sz="4000">
                <a:solidFill>
                  <a:srgbClr val="FFFFFF"/>
                </a:solidFill>
                <a:effectLst>
                  <a:outerShdw blurRad="38100" dist="38100" dir="2700000" algn="tl">
                    <a:srgbClr val="000000"/>
                  </a:outerShdw>
                </a:effectLst>
              </a:endParaRPr>
            </a:p>
          </p:txBody>
        </p:sp>
        <p:sp>
          <p:nvSpPr>
            <p:cNvPr id="48" name="自由图形 129"/>
            <p:cNvSpPr/>
            <p:nvPr/>
          </p:nvSpPr>
          <p:spPr bwMode="auto">
            <a:xfrm>
              <a:off x="2143745" y="2539279"/>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50800" tIns="50800" rIns="50800" bIns="50800" anchor="ctr"/>
            <a:p>
              <a:pPr defTabSz="609600"/>
              <a:endParaRPr lang="en-US" sz="4000">
                <a:solidFill>
                  <a:srgbClr val="FFFFFF"/>
                </a:solidFill>
                <a:effectLst>
                  <a:outerShdw blurRad="38100" dist="38100" dir="2700000" algn="tl">
                    <a:srgbClr val="000000"/>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8429" y="476250"/>
            <a:ext cx="11255142" cy="59055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3367" y="3086286"/>
            <a:ext cx="7916718" cy="922020"/>
          </a:xfrm>
          <a:prstGeom prst="rect">
            <a:avLst/>
          </a:prstGeom>
          <a:noFill/>
        </p:spPr>
        <p:txBody>
          <a:bodyPr wrap="square" rtlCol="0">
            <a:spAutoFit/>
          </a:bodyPr>
          <a:lstStyle/>
          <a:p>
            <a:pPr algn="ctr"/>
            <a:r>
              <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rPr>
              <a:t>总体设计</a:t>
            </a:r>
            <a:endParaRPr lang="zh-CN" altLang="en-US" sz="54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grpSp>
        <p:nvGrpSpPr>
          <p:cNvPr id="37" name="组合 36"/>
          <p:cNvGrpSpPr/>
          <p:nvPr/>
        </p:nvGrpSpPr>
        <p:grpSpPr>
          <a:xfrm>
            <a:off x="2868596" y="2939568"/>
            <a:ext cx="6626260" cy="1240219"/>
            <a:chOff x="3184527" y="2759504"/>
            <a:chExt cx="5994398" cy="1130300"/>
          </a:xfrm>
        </p:grpSpPr>
        <p:cxnSp>
          <p:nvCxnSpPr>
            <p:cNvPr id="38" name="直接连接符 37"/>
            <p:cNvCxnSpPr/>
            <p:nvPr/>
          </p:nvCxnSpPr>
          <p:spPr>
            <a:xfrm>
              <a:off x="3184527" y="27595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84527" y="3889804"/>
              <a:ext cx="599439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rot="10800000">
            <a:off x="7701140" y="4027275"/>
            <a:ext cx="4490860" cy="2830725"/>
            <a:chOff x="-7498" y="-1"/>
            <a:chExt cx="4490860" cy="2830725"/>
          </a:xfrm>
        </p:grpSpPr>
        <p:sp>
          <p:nvSpPr>
            <p:cNvPr id="51" name="直角三角形 50"/>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51"/>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0" y="0"/>
            <a:ext cx="4490860" cy="2830725"/>
            <a:chOff x="-7498" y="-1"/>
            <a:chExt cx="4490860" cy="2830725"/>
          </a:xfrm>
        </p:grpSpPr>
        <p:sp>
          <p:nvSpPr>
            <p:cNvPr id="34" name="直角三角形 33"/>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2223367" y="1459309"/>
            <a:ext cx="7916718" cy="1323439"/>
          </a:xfrm>
          <a:prstGeom prst="rect">
            <a:avLst/>
          </a:prstGeom>
          <a:noFill/>
        </p:spPr>
        <p:txBody>
          <a:bodyPr wrap="square" rtlCol="0">
            <a:spAutoFit/>
          </a:bodyPr>
          <a:lstStyle/>
          <a:p>
            <a:pPr algn="ctr"/>
            <a:r>
              <a:rPr lang="en-US" altLang="zh-CN" sz="8000">
                <a:solidFill>
                  <a:schemeClr val="tx1">
                    <a:lumMod val="65000"/>
                    <a:lumOff val="35000"/>
                  </a:schemeClr>
                </a:solidFill>
                <a:latin typeface="汉仪雅酷黑 45W" panose="020B0404020202020204" pitchFamily="34" charset="-122"/>
                <a:ea typeface="汉仪雅酷黑 45W" panose="020B0404020202020204" pitchFamily="34" charset="-122"/>
              </a:rPr>
              <a:t>02</a:t>
            </a:r>
            <a:endParaRPr lang="zh-CN" altLang="en-US" sz="80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626485" y="291581"/>
            <a:ext cx="4967605" cy="521970"/>
            <a:chOff x="3736551" y="291581"/>
            <a:chExt cx="4967605"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2.1、设计原则与思路</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8221556"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736551" y="552365"/>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7" name="椭圆 16"/>
          <p:cNvSpPr/>
          <p:nvPr/>
        </p:nvSpPr>
        <p:spPr>
          <a:xfrm>
            <a:off x="2891686" y="1723992"/>
            <a:ext cx="1752600" cy="1752600"/>
          </a:xfrm>
          <a:prstGeom prst="ellips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891689" y="4496287"/>
            <a:ext cx="1752598" cy="1706880"/>
          </a:xfrm>
          <a:prstGeom prst="rect">
            <a:avLst/>
          </a:prstGeom>
          <a:noFill/>
        </p:spPr>
        <p:txBody>
          <a:bodyPr wrap="square">
            <a:spAutoFit/>
          </a:bodyPr>
          <a:lstStyle/>
          <a:p>
            <a:pPr algn="l">
              <a:lnSpc>
                <a:spcPct val="150000"/>
              </a:lnSpc>
            </a:pPr>
            <a:r>
              <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系统能长时间稳定可靠地运行，并保证系统安全，防止非法用户的非法访问。系统不能出现故障，或者说即使有设备出现故障，对网络和网上的数据不构成大的威胁，要有设备对数据作备份。</a:t>
            </a:r>
            <a:endPar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2774921" y="3897810"/>
            <a:ext cx="1986132" cy="337185"/>
          </a:xfrm>
          <a:prstGeom prst="rect">
            <a:avLst/>
          </a:prstGeom>
          <a:noFill/>
        </p:spPr>
        <p:txBody>
          <a:bodyPr wrap="squar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可靠性：</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0" name="组合 19"/>
          <p:cNvGrpSpPr/>
          <p:nvPr/>
        </p:nvGrpSpPr>
        <p:grpSpPr>
          <a:xfrm>
            <a:off x="3600292" y="2355842"/>
            <a:ext cx="335391" cy="488901"/>
            <a:chOff x="4679157" y="2462522"/>
            <a:chExt cx="335391" cy="488901"/>
          </a:xfrm>
          <a:solidFill>
            <a:schemeClr val="bg1"/>
          </a:solidFill>
        </p:grpSpPr>
        <p:sp>
          <p:nvSpPr>
            <p:cNvPr id="21" name="自由图形  113"/>
            <p:cNvSpPr/>
            <p:nvPr/>
          </p:nvSpPr>
          <p:spPr bwMode="auto">
            <a:xfrm>
              <a:off x="4679157" y="2462522"/>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sp>
          <p:nvSpPr>
            <p:cNvPr id="22" name="自由图形  114"/>
            <p:cNvSpPr/>
            <p:nvPr/>
          </p:nvSpPr>
          <p:spPr bwMode="auto">
            <a:xfrm>
              <a:off x="4755079" y="2539279"/>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grpSp>
      <p:sp>
        <p:nvSpPr>
          <p:cNvPr id="24" name="椭圆 23"/>
          <p:cNvSpPr/>
          <p:nvPr/>
        </p:nvSpPr>
        <p:spPr>
          <a:xfrm>
            <a:off x="7623211" y="1723992"/>
            <a:ext cx="1752600" cy="1752600"/>
          </a:xfrm>
          <a:prstGeom prst="ellips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623213" y="4496287"/>
            <a:ext cx="1752598" cy="1938020"/>
          </a:xfrm>
          <a:prstGeom prst="rect">
            <a:avLst/>
          </a:prstGeom>
          <a:noFill/>
        </p:spPr>
        <p:txBody>
          <a:bodyPr wrap="square">
            <a:spAutoFit/>
          </a:bodyPr>
          <a:lstStyle/>
          <a:p>
            <a:pPr algn="l">
              <a:lnSpc>
                <a:spcPct val="150000"/>
              </a:lnSpc>
            </a:pPr>
            <a:r>
              <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医院网络与外部网络互连互通日益增加，都直接或间接与国际互连网连接。医院的机密文件，病患资料等敏感信息关系到人民的利益。因此，在系统方案设计需考虑到系统的可靠性、信息安全性和保密性的要求。</a:t>
            </a:r>
            <a:endPar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7506445" y="3897810"/>
            <a:ext cx="1986132" cy="337185"/>
          </a:xfrm>
          <a:prstGeom prst="rect">
            <a:avLst/>
          </a:prstGeom>
          <a:noFill/>
        </p:spPr>
        <p:txBody>
          <a:bodyPr wrap="square" rtlCol="0">
            <a:spAutoFit/>
          </a:bodyPr>
          <a:lstStyle/>
          <a:p>
            <a:pPr algn="ctr"/>
            <a:r>
              <a:rPr lang="en-US" altLang="zh-CN" sz="160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安全性：</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0" name="椭圆 29"/>
          <p:cNvSpPr/>
          <p:nvPr/>
        </p:nvSpPr>
        <p:spPr>
          <a:xfrm>
            <a:off x="9971580" y="1723992"/>
            <a:ext cx="1752600" cy="1752600"/>
          </a:xfrm>
          <a:prstGeom prst="ellips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971582" y="4496287"/>
            <a:ext cx="1752598" cy="1476375"/>
          </a:xfrm>
          <a:prstGeom prst="rect">
            <a:avLst/>
          </a:prstGeom>
          <a:noFill/>
        </p:spPr>
        <p:txBody>
          <a:bodyPr wrap="square">
            <a:spAutoFit/>
          </a:bodyPr>
          <a:lstStyle/>
          <a:p>
            <a:pPr algn="l">
              <a:lnSpc>
                <a:spcPct val="150000"/>
              </a:lnSpc>
            </a:pPr>
            <a:r>
              <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系统规模及档次要易于扩展，可以方便地进行设备扩充和适应工程的变化，以及灵活进行软件版本的更新和升级。为将来系统的升级、扩展打下良好的基础。</a:t>
            </a:r>
            <a:endPar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p:cNvSpPr txBox="1"/>
          <p:nvPr/>
        </p:nvSpPr>
        <p:spPr>
          <a:xfrm>
            <a:off x="9854814" y="3897810"/>
            <a:ext cx="1986132" cy="337185"/>
          </a:xfrm>
          <a:prstGeom prst="rect">
            <a:avLst/>
          </a:prstGeom>
          <a:noFill/>
        </p:spPr>
        <p:txBody>
          <a:bodyPr wrap="squar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可扩充性：</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4" name="自由图形  59"/>
          <p:cNvSpPr/>
          <p:nvPr/>
        </p:nvSpPr>
        <p:spPr bwMode="auto">
          <a:xfrm>
            <a:off x="10603430" y="2356259"/>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9600"/>
            <a:endParaRPr lang="en-US" sz="4000">
              <a:solidFill>
                <a:srgbClr val="FFFFFF"/>
              </a:solidFill>
              <a:effectLst>
                <a:outerShdw blurRad="38100" dist="38100" dir="2700000" algn="tl">
                  <a:srgbClr val="000000"/>
                </a:outerShdw>
              </a:effectLst>
            </a:endParaRPr>
          </a:p>
        </p:txBody>
      </p:sp>
      <p:sp>
        <p:nvSpPr>
          <p:cNvPr id="37" name="椭圆 36"/>
          <p:cNvSpPr/>
          <p:nvPr/>
        </p:nvSpPr>
        <p:spPr>
          <a:xfrm>
            <a:off x="579513" y="1723992"/>
            <a:ext cx="1752600" cy="1752600"/>
          </a:xfrm>
          <a:prstGeom prst="ellips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79515" y="4496287"/>
            <a:ext cx="1752598" cy="1938020"/>
          </a:xfrm>
          <a:prstGeom prst="rect">
            <a:avLst/>
          </a:prstGeom>
          <a:noFill/>
          <a:ln>
            <a:noFill/>
          </a:ln>
        </p:spPr>
        <p:txBody>
          <a:bodyPr wrap="square">
            <a:spAutoFit/>
          </a:bodyPr>
          <a:lstStyle/>
          <a:p>
            <a:pPr algn="l">
              <a:lnSpc>
                <a:spcPct val="150000"/>
              </a:lnSpc>
            </a:pPr>
            <a:r>
              <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世界上计算机技术的发展十分迅速，更新换代周期越来越短。所以，选购设备要充分注意先进性，选择硬件要预测到未来发展方向，选择软件要考虑开放性，工具性和软件集成优势。网络设计要考虑通信发展要求。</a:t>
            </a:r>
            <a:endPar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38"/>
          <p:cNvSpPr txBox="1"/>
          <p:nvPr/>
        </p:nvSpPr>
        <p:spPr>
          <a:xfrm>
            <a:off x="462747" y="3897810"/>
            <a:ext cx="1986132" cy="337185"/>
          </a:xfrm>
          <a:prstGeom prst="rect">
            <a:avLst/>
          </a:prstGeom>
          <a:noFill/>
          <a:ln>
            <a:noFill/>
          </a:ln>
        </p:spPr>
        <p:txBody>
          <a:bodyPr wrap="square" rtlCol="0">
            <a:spAutoFit/>
          </a:bodyPr>
          <a:lstStyle/>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先进性：</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40" name="组合 39"/>
          <p:cNvGrpSpPr/>
          <p:nvPr/>
        </p:nvGrpSpPr>
        <p:grpSpPr>
          <a:xfrm>
            <a:off x="1211363" y="2356259"/>
            <a:ext cx="488901" cy="488067"/>
            <a:chOff x="1848268" y="2462939"/>
            <a:chExt cx="488901" cy="488067"/>
          </a:xfrm>
          <a:solidFill>
            <a:schemeClr val="bg1"/>
          </a:solidFill>
        </p:grpSpPr>
        <p:sp>
          <p:nvSpPr>
            <p:cNvPr id="41" name="自由图形 128"/>
            <p:cNvSpPr/>
            <p:nvPr/>
          </p:nvSpPr>
          <p:spPr bwMode="auto">
            <a:xfrm>
              <a:off x="1848268" y="246293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2" name="自由图形  129"/>
            <p:cNvSpPr/>
            <p:nvPr/>
          </p:nvSpPr>
          <p:spPr bwMode="auto">
            <a:xfrm>
              <a:off x="2143745" y="2539279"/>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sp>
        <p:nvSpPr>
          <p:cNvPr id="43" name="椭圆 42"/>
          <p:cNvSpPr/>
          <p:nvPr/>
        </p:nvSpPr>
        <p:spPr>
          <a:xfrm>
            <a:off x="5275616" y="1723992"/>
            <a:ext cx="1752600" cy="1752600"/>
          </a:xfrm>
          <a:prstGeom prst="ellips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5275618" y="4496287"/>
            <a:ext cx="1752598" cy="1706880"/>
          </a:xfrm>
          <a:prstGeom prst="rect">
            <a:avLst/>
          </a:prstGeom>
          <a:noFill/>
        </p:spPr>
        <p:txBody>
          <a:bodyPr wrap="square">
            <a:spAutoFit/>
          </a:bodyPr>
          <a:p>
            <a:pPr algn="l">
              <a:lnSpc>
                <a:spcPct val="150000"/>
              </a:lnSpc>
            </a:pPr>
            <a:r>
              <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系统的设计既要在相当长的时间内保证其先进性，还应本着实用的原则，在实用的基础上追求先进性，使系统便于联网，实现信息资源共享。易于维护管理，具有广泛兼容性。</a:t>
            </a:r>
            <a:endParaRPr lang="zh-CN" altLang="en-US" sz="1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文本框 44"/>
          <p:cNvSpPr txBox="1"/>
          <p:nvPr/>
        </p:nvSpPr>
        <p:spPr>
          <a:xfrm>
            <a:off x="5158850" y="3897810"/>
            <a:ext cx="1986132" cy="337185"/>
          </a:xfrm>
          <a:prstGeom prst="rect">
            <a:avLst/>
          </a:prstGeom>
          <a:noFill/>
        </p:spPr>
        <p:txBody>
          <a:bodyPr wrap="square" rtlCol="0">
            <a:spAutoFit/>
          </a:bodyPr>
          <a:p>
            <a:pPr algn="ctr"/>
            <a:r>
              <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实用性：</a:t>
            </a:r>
            <a:endParaRPr kumimoji="0" lang="en-US" altLang="zh-CN" sz="16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6" name="自由图形  112"/>
          <p:cNvSpPr/>
          <p:nvPr/>
        </p:nvSpPr>
        <p:spPr bwMode="auto">
          <a:xfrm>
            <a:off x="5907883" y="2355842"/>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endParaRPr>
          </a:p>
        </p:txBody>
      </p:sp>
      <p:grpSp>
        <p:nvGrpSpPr>
          <p:cNvPr id="47" name="组合 46"/>
          <p:cNvGrpSpPr/>
          <p:nvPr/>
        </p:nvGrpSpPr>
        <p:grpSpPr>
          <a:xfrm>
            <a:off x="8255418" y="2280059"/>
            <a:ext cx="488901" cy="488067"/>
            <a:chOff x="1848268" y="2462939"/>
            <a:chExt cx="488901" cy="488067"/>
          </a:xfrm>
          <a:solidFill>
            <a:schemeClr val="bg1"/>
          </a:solidFill>
        </p:grpSpPr>
        <p:sp>
          <p:nvSpPr>
            <p:cNvPr id="48" name="自由图形 128"/>
            <p:cNvSpPr/>
            <p:nvPr/>
          </p:nvSpPr>
          <p:spPr bwMode="auto">
            <a:xfrm>
              <a:off x="1848268" y="246293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endParaRPr>
            </a:p>
          </p:txBody>
        </p:sp>
        <p:sp>
          <p:nvSpPr>
            <p:cNvPr id="49" name="自由图形  129"/>
            <p:cNvSpPr/>
            <p:nvPr/>
          </p:nvSpPr>
          <p:spPr bwMode="auto">
            <a:xfrm>
              <a:off x="2143745" y="2539279"/>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77800"/>
            <a:ext cx="11836400" cy="65024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0800000">
            <a:off x="10363200" y="5705253"/>
            <a:ext cx="1828800" cy="1152747"/>
            <a:chOff x="-7498" y="-1"/>
            <a:chExt cx="4490860" cy="2830725"/>
          </a:xfrm>
        </p:grpSpPr>
        <p:sp>
          <p:nvSpPr>
            <p:cNvPr id="5" name="直角三角形 4"/>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0" y="0"/>
            <a:ext cx="1828800" cy="1152748"/>
            <a:chOff x="-7498" y="-1"/>
            <a:chExt cx="4490860" cy="2830725"/>
          </a:xfrm>
        </p:grpSpPr>
        <p:sp>
          <p:nvSpPr>
            <p:cNvPr id="9" name="直角三角形 8"/>
            <p:cNvSpPr/>
            <p:nvPr/>
          </p:nvSpPr>
          <p:spPr>
            <a:xfrm flipV="1">
              <a:off x="-7498" y="-1"/>
              <a:ext cx="4490860" cy="2830725"/>
            </a:xfrm>
            <a:prstGeom prst="rtTriangle">
              <a:avLst/>
            </a:prstGeom>
            <a:solidFill>
              <a:srgbClr val="EE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V="1">
              <a:off x="-7498" y="-1"/>
              <a:ext cx="3132385" cy="1974437"/>
            </a:xfrm>
            <a:prstGeom prst="rtTriangle">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V="1">
              <a:off x="-7498" y="-1"/>
              <a:ext cx="1728279" cy="1089387"/>
            </a:xfrm>
            <a:prstGeom prst="rtTriangle">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22424" y="291581"/>
            <a:ext cx="4347152" cy="521970"/>
            <a:chOff x="4032490" y="291581"/>
            <a:chExt cx="4347152" cy="521970"/>
          </a:xfrm>
        </p:grpSpPr>
        <p:sp>
          <p:nvSpPr>
            <p:cNvPr id="27" name="文本框 26"/>
            <p:cNvSpPr txBox="1"/>
            <p:nvPr/>
          </p:nvSpPr>
          <p:spPr>
            <a:xfrm>
              <a:off x="4032490" y="291581"/>
              <a:ext cx="4347152" cy="521970"/>
            </a:xfrm>
            <a:prstGeom prst="rect">
              <a:avLst/>
            </a:prstGeom>
            <a:noFill/>
          </p:spPr>
          <p:txBody>
            <a:bodyPr wrap="square" rtlCol="0">
              <a:spAutoFit/>
            </a:bodyPr>
            <a:lstStyle/>
            <a:p>
              <a:pPr algn="ctr"/>
              <a:r>
                <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rPr>
                <a:t>2.2、设计目标</a:t>
              </a:r>
              <a:endParaRPr lang="zh-CN" altLang="en-US" sz="2800">
                <a:solidFill>
                  <a:schemeClr val="tx1">
                    <a:lumMod val="65000"/>
                    <a:lumOff val="35000"/>
                  </a:schemeClr>
                </a:solidFill>
                <a:latin typeface="汉仪雅酷黑 45W" panose="020B0404020202020204" pitchFamily="34" charset="-122"/>
                <a:ea typeface="汉仪雅酷黑 45W" panose="020B0404020202020204" pitchFamily="34" charset="-122"/>
              </a:endParaRPr>
            </a:p>
          </p:txBody>
        </p:sp>
        <p:cxnSp>
          <p:nvCxnSpPr>
            <p:cNvPr id="33" name="直接连接符 32"/>
            <p:cNvCxnSpPr/>
            <p:nvPr/>
          </p:nvCxnSpPr>
          <p:spPr>
            <a:xfrm>
              <a:off x="7740226"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197561" y="554270"/>
              <a:ext cx="48260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835660" y="1831340"/>
            <a:ext cx="10520680" cy="896620"/>
          </a:xfrm>
          <a:prstGeom prst="rect">
            <a:avLst/>
          </a:prstGeom>
          <a:solidFill>
            <a:srgbClr val="55B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35660" y="2727960"/>
            <a:ext cx="10520680" cy="2797810"/>
          </a:xfrm>
          <a:prstGeom prst="rect">
            <a:avLst/>
          </a:prstGeom>
          <a:solidFill>
            <a:srgbClr val="88D2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115695" y="2727960"/>
            <a:ext cx="5029835" cy="2584450"/>
          </a:xfrm>
          <a:prstGeom prst="rect">
            <a:avLst/>
          </a:prstGeom>
          <a:noFill/>
          <a:ln>
            <a:noFill/>
          </a:ln>
        </p:spPr>
        <p:txBody>
          <a:bodyPr wrap="square">
            <a:spAutoFit/>
          </a:bodyPr>
          <a:lstStyle/>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运维管理区</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医务工作者办公区</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DMZ隔离区</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机密数据服务器区</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公共无线网络区</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并且配置专线与银行、医保等组织进行数据传输</a:t>
            </a:r>
            <a:endParaRPr lang="zh-CN" alt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38"/>
          <p:cNvSpPr txBox="1"/>
          <p:nvPr/>
        </p:nvSpPr>
        <p:spPr>
          <a:xfrm>
            <a:off x="1059180" y="2049780"/>
            <a:ext cx="5142865" cy="460375"/>
          </a:xfrm>
          <a:prstGeom prst="rect">
            <a:avLst/>
          </a:prstGeom>
          <a:noFill/>
          <a:ln>
            <a:noFill/>
          </a:ln>
        </p:spPr>
        <p:txBody>
          <a:bodyPr wrap="square" rtlCol="0">
            <a:spAutoFit/>
          </a:bodyPr>
          <a:lstStyle/>
          <a:p>
            <a:r>
              <a:rPr kumimoji="0" lang="en-US" altLang="zh-CN" sz="24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根据使用人群划分</a:t>
            </a:r>
            <a:r>
              <a:rPr kumimoji="0" lang="zh-CN" altLang="en-US" sz="24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出以下</a:t>
            </a:r>
            <a:r>
              <a:rPr kumimoji="0" lang="en-US" altLang="zh-CN" sz="24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rPr>
              <a:t>不同的区域：</a:t>
            </a:r>
            <a:endParaRPr kumimoji="0" lang="en-US" altLang="zh-CN" sz="240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3001</Words>
  <Application>WPS 演示</Application>
  <PresentationFormat>宽屏</PresentationFormat>
  <Paragraphs>203</Paragraphs>
  <Slides>25</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汉仪雅酷黑 45W</vt:lpstr>
      <vt:lpstr>黑体</vt:lpstr>
      <vt:lpstr>Century Gothic</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 strator</dc:creator>
  <cp:lastModifiedBy>今晚不熬夜</cp:lastModifiedBy>
  <cp:revision>30</cp:revision>
  <dcterms:created xsi:type="dcterms:W3CDTF">2020-05-30T12:22:00Z</dcterms:created>
  <dcterms:modified xsi:type="dcterms:W3CDTF">2021-12-18T04:07:53Z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v1.0_mb_xFH6fu0DyvScVae0w+R75w==</vt:lpwstr>
  </property>
  <property fmtid="{D5CDD505-2E9C-101B-9397-08002B2CF9AE}" pid="4" name="ICV">
    <vt:lpwstr>8B22957A14FE4B6B8231A58D660F4D28</vt:lpwstr>
  </property>
</Properties>
</file>