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801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612" y="-96"/>
      </p:cViewPr>
      <p:guideLst>
        <p:guide orient="horz" pos="2160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130427"/>
            <a:ext cx="108813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3886200"/>
            <a:ext cx="89611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2CA-76EF-41F7-BF69-96D80D6192A2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045A-05C5-4ED5-819A-2DFF1277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2CA-76EF-41F7-BF69-96D80D6192A2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045A-05C5-4ED5-819A-2DFF1277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6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274640"/>
            <a:ext cx="288036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274640"/>
            <a:ext cx="842772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2CA-76EF-41F7-BF69-96D80D6192A2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045A-05C5-4ED5-819A-2DFF1277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6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2CA-76EF-41F7-BF69-96D80D6192A2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045A-05C5-4ED5-819A-2DFF1277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5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9" y="4406902"/>
            <a:ext cx="108813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9" y="2906713"/>
            <a:ext cx="108813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2CA-76EF-41F7-BF69-96D80D6192A2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045A-05C5-4ED5-819A-2DFF1277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3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600202"/>
            <a:ext cx="56540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600202"/>
            <a:ext cx="56540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2CA-76EF-41F7-BF69-96D80D6192A2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045A-05C5-4ED5-819A-2DFF1277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7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535113"/>
            <a:ext cx="56562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174875"/>
            <a:ext cx="56562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535113"/>
            <a:ext cx="565848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174875"/>
            <a:ext cx="5658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2CA-76EF-41F7-BF69-96D80D6192A2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045A-05C5-4ED5-819A-2DFF1277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3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2CA-76EF-41F7-BF69-96D80D6192A2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045A-05C5-4ED5-819A-2DFF1277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2CA-76EF-41F7-BF69-96D80D6192A2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045A-05C5-4ED5-819A-2DFF1277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4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73050"/>
            <a:ext cx="42116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273052"/>
            <a:ext cx="71564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0" y="1435102"/>
            <a:ext cx="42116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2CA-76EF-41F7-BF69-96D80D6192A2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045A-05C5-4ED5-819A-2DFF1277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4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4" y="4800600"/>
            <a:ext cx="76809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4" y="612775"/>
            <a:ext cx="76809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4" y="5367338"/>
            <a:ext cx="76809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2CA-76EF-41F7-BF69-96D80D6192A2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045A-05C5-4ED5-819A-2DFF1277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3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600202"/>
            <a:ext cx="11521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6356352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9D2CA-76EF-41F7-BF69-96D80D6192A2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6356352"/>
            <a:ext cx="4053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6356352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1045A-05C5-4ED5-819A-2DFF1277A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4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5 Logical &amp; Physical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By Joshua Troup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063624"/>
              </p:ext>
            </p:extLst>
          </p:nvPr>
        </p:nvGraphicFramePr>
        <p:xfrm>
          <a:off x="1466368" y="4399453"/>
          <a:ext cx="163082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828">
                  <a:extLst>
                    <a:ext uri="{9D8B030D-6E8A-4147-A177-3AD203B41FA5}">
                      <a16:colId xmlns:a16="http://schemas.microsoft.com/office/drawing/2014/main" xmlns="" val="3106437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Client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9871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clientNumber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(PK)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195212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226984"/>
              </p:ext>
            </p:extLst>
          </p:nvPr>
        </p:nvGraphicFramePr>
        <p:xfrm>
          <a:off x="973445" y="5596516"/>
          <a:ext cx="2616674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08337">
                  <a:extLst>
                    <a:ext uri="{9D8B030D-6E8A-4147-A177-3AD203B41FA5}">
                      <a16:colId xmlns:a16="http://schemas.microsoft.com/office/drawing/2014/main" xmlns="" val="3502988825"/>
                    </a:ext>
                  </a:extLst>
                </a:gridCol>
                <a:gridCol w="1308337">
                  <a:extLst>
                    <a:ext uri="{9D8B030D-6E8A-4147-A177-3AD203B41FA5}">
                      <a16:colId xmlns:a16="http://schemas.microsoft.com/office/drawing/2014/main" xmlns="" val="340720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PersonalClient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BusinessClient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1485030"/>
                  </a:ext>
                </a:extLst>
              </a:tr>
              <a:tr h="155969"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7374190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64124"/>
              </p:ext>
            </p:extLst>
          </p:nvPr>
        </p:nvGraphicFramePr>
        <p:xfrm>
          <a:off x="1466368" y="3097794"/>
          <a:ext cx="163082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828">
                  <a:extLst>
                    <a:ext uri="{9D8B030D-6E8A-4147-A177-3AD203B41FA5}">
                      <a16:colId xmlns:a16="http://schemas.microsoft.com/office/drawing/2014/main" xmlns="" val="3106437581"/>
                    </a:ext>
                  </a:extLst>
                </a:gridCol>
              </a:tblGrid>
              <a:tr h="18162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HireAgreement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9871202"/>
                  </a:ext>
                </a:extLst>
              </a:tr>
              <a:tr h="18162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hireNumber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/>
                        <a:t>(PK)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195212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903620"/>
              </p:ext>
            </p:extLst>
          </p:nvPr>
        </p:nvGraphicFramePr>
        <p:xfrm>
          <a:off x="4171547" y="3088939"/>
          <a:ext cx="200218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181">
                  <a:extLst>
                    <a:ext uri="{9D8B030D-6E8A-4147-A177-3AD203B41FA5}">
                      <a16:colId xmlns:a16="http://schemas.microsoft.com/office/drawing/2014/main" xmlns="" val="3106437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Vehicle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9871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registrationNumber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/>
                        <a:t>(PK)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195212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883870"/>
              </p:ext>
            </p:extLst>
          </p:nvPr>
        </p:nvGraphicFramePr>
        <p:xfrm>
          <a:off x="7645019" y="534078"/>
          <a:ext cx="147864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648">
                  <a:extLst>
                    <a:ext uri="{9D8B030D-6E8A-4147-A177-3AD203B41FA5}">
                      <a16:colId xmlns:a16="http://schemas.microsoft.com/office/drawing/2014/main" xmlns="" val="3106437581"/>
                    </a:ext>
                  </a:extLst>
                </a:gridCol>
              </a:tblGrid>
              <a:tr h="14448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Staff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9871202"/>
                  </a:ext>
                </a:extLst>
              </a:tr>
              <a:tr h="28769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staffNumber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/>
                        <a:t>(PK)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195212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82168"/>
              </p:ext>
            </p:extLst>
          </p:nvPr>
        </p:nvGraphicFramePr>
        <p:xfrm>
          <a:off x="7645019" y="3088939"/>
          <a:ext cx="1478648" cy="61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648">
                  <a:extLst>
                    <a:ext uri="{9D8B030D-6E8A-4147-A177-3AD203B41FA5}">
                      <a16:colId xmlns:a16="http://schemas.microsoft.com/office/drawing/2014/main" xmlns="" val="3106437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Outlet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9871202"/>
                  </a:ext>
                </a:extLst>
              </a:tr>
              <a:tr h="3136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 </a:t>
                      </a:r>
                      <a:r>
                        <a:rPr lang="en-US" sz="1400" dirty="0" smtClean="0"/>
                        <a:t>(PK)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195212"/>
                  </a:ext>
                </a:extLst>
              </a:tr>
            </a:tbl>
          </a:graphicData>
        </a:graphic>
      </p:graphicFrame>
      <p:cxnSp>
        <p:nvCxnSpPr>
          <p:cNvPr id="69" name="Straight Connector 68"/>
          <p:cNvCxnSpPr>
            <a:stCxn id="63" idx="0"/>
            <a:endCxn id="65" idx="2"/>
          </p:cNvCxnSpPr>
          <p:nvPr/>
        </p:nvCxnSpPr>
        <p:spPr>
          <a:xfrm flipV="1">
            <a:off x="2281782" y="3707394"/>
            <a:ext cx="0" cy="692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5" idx="3"/>
            <a:endCxn id="66" idx="1"/>
          </p:cNvCxnSpPr>
          <p:nvPr/>
        </p:nvCxnSpPr>
        <p:spPr>
          <a:xfrm flipV="1">
            <a:off x="3097196" y="3393739"/>
            <a:ext cx="1074351" cy="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8" idx="0"/>
            <a:endCxn id="77" idx="2"/>
          </p:cNvCxnSpPr>
          <p:nvPr/>
        </p:nvCxnSpPr>
        <p:spPr>
          <a:xfrm flipV="1">
            <a:off x="8384343" y="2438110"/>
            <a:ext cx="76978" cy="65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6" idx="3"/>
            <a:endCxn id="68" idx="1"/>
          </p:cNvCxnSpPr>
          <p:nvPr/>
        </p:nvCxnSpPr>
        <p:spPr>
          <a:xfrm>
            <a:off x="6173728" y="3393739"/>
            <a:ext cx="1471291" cy="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90107" y="3899535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Signs</a:t>
            </a:r>
            <a:endParaRPr lang="ru-RU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3074647" y="3085962"/>
            <a:ext cx="865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Identifies</a:t>
            </a:r>
            <a:endParaRPr lang="ru-RU" sz="1400" dirty="0"/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86822"/>
              </p:ext>
            </p:extLst>
          </p:nvPr>
        </p:nvGraphicFramePr>
        <p:xfrm>
          <a:off x="4256888" y="4424621"/>
          <a:ext cx="2002182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01091">
                  <a:extLst>
                    <a:ext uri="{9D8B030D-6E8A-4147-A177-3AD203B41FA5}">
                      <a16:colId xmlns:a16="http://schemas.microsoft.com/office/drawing/2014/main" xmlns="" val="3502988825"/>
                    </a:ext>
                  </a:extLst>
                </a:gridCol>
                <a:gridCol w="1001091">
                  <a:extLst>
                    <a:ext uri="{9D8B030D-6E8A-4147-A177-3AD203B41FA5}">
                      <a16:colId xmlns:a16="http://schemas.microsoft.com/office/drawing/2014/main" xmlns="" val="340720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Van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1485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737419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81813"/>
              </p:ext>
            </p:extLst>
          </p:nvPr>
        </p:nvGraphicFramePr>
        <p:xfrm>
          <a:off x="7715647" y="4491383"/>
          <a:ext cx="1491348" cy="65337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45674">
                  <a:extLst>
                    <a:ext uri="{9D8B030D-6E8A-4147-A177-3AD203B41FA5}">
                      <a16:colId xmlns:a16="http://schemas.microsoft.com/office/drawing/2014/main" xmlns="" val="3502988825"/>
                    </a:ext>
                  </a:extLst>
                </a:gridCol>
                <a:gridCol w="745674">
                  <a:extLst>
                    <a:ext uri="{9D8B030D-6E8A-4147-A177-3AD203B41FA5}">
                      <a16:colId xmlns:a16="http://schemas.microsoft.com/office/drawing/2014/main" xmlns="" val="3407205303"/>
                    </a:ext>
                  </a:extLst>
                </a:gridCol>
              </a:tblGrid>
              <a:tr h="34857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Garage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Office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1485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737419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873158"/>
              </p:ext>
            </p:extLst>
          </p:nvPr>
        </p:nvGraphicFramePr>
        <p:xfrm>
          <a:off x="7721997" y="1828510"/>
          <a:ext cx="1478648" cy="609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78648">
                  <a:extLst>
                    <a:ext uri="{9D8B030D-6E8A-4147-A177-3AD203B41FA5}">
                      <a16:colId xmlns:a16="http://schemas.microsoft.com/office/drawing/2014/main" xmlns="" val="3106437581"/>
                    </a:ext>
                  </a:extLst>
                </a:gridCol>
              </a:tblGrid>
              <a:tr h="1325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Manager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9871202"/>
                  </a:ext>
                </a:extLst>
              </a:tr>
              <a:tr h="132542"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195212"/>
                  </a:ext>
                </a:extLst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7226026" y="2576416"/>
            <a:ext cx="963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Supervises</a:t>
            </a:r>
            <a:endParaRPr lang="ru-RU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6259070" y="3097794"/>
            <a:ext cx="1054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Allocated at</a:t>
            </a:r>
            <a:endParaRPr lang="ru-RU" sz="1400" dirty="0"/>
          </a:p>
        </p:txBody>
      </p:sp>
      <p:cxnSp>
        <p:nvCxnSpPr>
          <p:cNvPr id="80" name="Straight Arrow Connector 79"/>
          <p:cNvCxnSpPr>
            <a:stCxn id="77" idx="0"/>
            <a:endCxn id="67" idx="2"/>
          </p:cNvCxnSpPr>
          <p:nvPr/>
        </p:nvCxnSpPr>
        <p:spPr>
          <a:xfrm flipH="1" flipV="1">
            <a:off x="8384343" y="1143678"/>
            <a:ext cx="76978" cy="684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0"/>
            <a:endCxn id="68" idx="2"/>
          </p:cNvCxnSpPr>
          <p:nvPr/>
        </p:nvCxnSpPr>
        <p:spPr>
          <a:xfrm flipH="1" flipV="1">
            <a:off x="8384343" y="3707394"/>
            <a:ext cx="76978" cy="783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4" idx="0"/>
            <a:endCxn id="63" idx="2"/>
          </p:cNvCxnSpPr>
          <p:nvPr/>
        </p:nvCxnSpPr>
        <p:spPr>
          <a:xfrm flipV="1">
            <a:off x="2281782" y="5009053"/>
            <a:ext cx="0" cy="587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67" idx="3"/>
            <a:endCxn id="68" idx="3"/>
          </p:cNvCxnSpPr>
          <p:nvPr/>
        </p:nvCxnSpPr>
        <p:spPr>
          <a:xfrm>
            <a:off x="9123667" y="838878"/>
            <a:ext cx="12700" cy="2559288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851219"/>
              </p:ext>
            </p:extLst>
          </p:nvPr>
        </p:nvGraphicFramePr>
        <p:xfrm>
          <a:off x="4041435" y="548926"/>
          <a:ext cx="200218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181">
                  <a:extLst>
                    <a:ext uri="{9D8B030D-6E8A-4147-A177-3AD203B41FA5}">
                      <a16:colId xmlns:a16="http://schemas.microsoft.com/office/drawing/2014/main" xmlns="" val="3106437581"/>
                    </a:ext>
                  </a:extLst>
                </a:gridCol>
              </a:tblGrid>
              <a:tr h="14448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FaultReport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9871202"/>
                  </a:ext>
                </a:extLst>
              </a:tr>
              <a:tr h="287697"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195212"/>
                  </a:ext>
                </a:extLst>
              </a:tr>
            </a:tbl>
          </a:graphicData>
        </a:graphic>
      </p:graphicFrame>
      <p:cxnSp>
        <p:nvCxnSpPr>
          <p:cNvPr id="85" name="Straight Arrow Connector 84"/>
          <p:cNvCxnSpPr>
            <a:stCxn id="75" idx="0"/>
            <a:endCxn id="66" idx="2"/>
          </p:cNvCxnSpPr>
          <p:nvPr/>
        </p:nvCxnSpPr>
        <p:spPr>
          <a:xfrm flipH="1" flipV="1">
            <a:off x="5172637" y="3698539"/>
            <a:ext cx="85342" cy="726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6" idx="0"/>
            <a:endCxn id="84" idx="2"/>
          </p:cNvCxnSpPr>
          <p:nvPr/>
        </p:nvCxnSpPr>
        <p:spPr>
          <a:xfrm flipH="1" flipV="1">
            <a:off x="5042525" y="1158526"/>
            <a:ext cx="130112" cy="1930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67" idx="1"/>
          </p:cNvCxnSpPr>
          <p:nvPr/>
        </p:nvCxnSpPr>
        <p:spPr>
          <a:xfrm flipV="1">
            <a:off x="6043616" y="838878"/>
            <a:ext cx="1601403" cy="14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214491" y="5137828"/>
            <a:ext cx="1135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{Mandatory}</a:t>
            </a:r>
            <a:endParaRPr lang="ru-RU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7506066" y="1293139"/>
            <a:ext cx="955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{Optional}</a:t>
            </a:r>
            <a:endParaRPr lang="ru-RU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4113352" y="3889191"/>
            <a:ext cx="113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{Mandatory}</a:t>
            </a:r>
            <a:endParaRPr lang="ru-RU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7325057" y="3886930"/>
            <a:ext cx="113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{Mandatory}</a:t>
            </a:r>
            <a:endParaRPr lang="ru-RU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9460191" y="1988462"/>
            <a:ext cx="830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Works at</a:t>
            </a:r>
            <a:endParaRPr lang="ru-RU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6515512" y="511995"/>
            <a:ext cx="663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Writes</a:t>
            </a:r>
            <a:endParaRPr lang="ru-RU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4401901" y="1791200"/>
            <a:ext cx="640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Stores</a:t>
            </a:r>
            <a:endParaRPr lang="ru-RU" sz="1400" dirty="0"/>
          </a:p>
        </p:txBody>
      </p:sp>
      <p:sp>
        <p:nvSpPr>
          <p:cNvPr id="95" name="Isosceles Triangle 94"/>
          <p:cNvSpPr/>
          <p:nvPr/>
        </p:nvSpPr>
        <p:spPr>
          <a:xfrm>
            <a:off x="2100354" y="4011033"/>
            <a:ext cx="166466" cy="867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Isosceles Triangle 95"/>
          <p:cNvSpPr/>
          <p:nvPr/>
        </p:nvSpPr>
        <p:spPr>
          <a:xfrm rot="5400000">
            <a:off x="3882811" y="3188326"/>
            <a:ext cx="166466" cy="867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Isosceles Triangle 96"/>
          <p:cNvSpPr/>
          <p:nvPr/>
        </p:nvSpPr>
        <p:spPr>
          <a:xfrm rot="5400000">
            <a:off x="7309449" y="3188326"/>
            <a:ext cx="166466" cy="867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Isosceles Triangle 97"/>
          <p:cNvSpPr/>
          <p:nvPr/>
        </p:nvSpPr>
        <p:spPr>
          <a:xfrm rot="10800000">
            <a:off x="4979945" y="1901713"/>
            <a:ext cx="166466" cy="867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Isosceles Triangle 98"/>
          <p:cNvSpPr/>
          <p:nvPr/>
        </p:nvSpPr>
        <p:spPr>
          <a:xfrm rot="16200000">
            <a:off x="6419579" y="633550"/>
            <a:ext cx="166466" cy="867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Isosceles Triangle 99"/>
          <p:cNvSpPr/>
          <p:nvPr/>
        </p:nvSpPr>
        <p:spPr>
          <a:xfrm rot="10800000">
            <a:off x="8152649" y="2720149"/>
            <a:ext cx="166466" cy="867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Isosceles Triangle 100"/>
          <p:cNvSpPr/>
          <p:nvPr/>
        </p:nvSpPr>
        <p:spPr>
          <a:xfrm rot="10800000">
            <a:off x="10287965" y="2098977"/>
            <a:ext cx="166466" cy="867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TextBox 101"/>
          <p:cNvSpPr txBox="1"/>
          <p:nvPr/>
        </p:nvSpPr>
        <p:spPr>
          <a:xfrm>
            <a:off x="9107685" y="860121"/>
            <a:ext cx="47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1..*</a:t>
            </a:r>
            <a:endParaRPr lang="ru-RU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119399" y="3063423"/>
            <a:ext cx="47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1..1</a:t>
            </a:r>
            <a:endParaRPr lang="ru-RU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089530" y="3391099"/>
            <a:ext cx="47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1..*</a:t>
            </a:r>
            <a:endParaRPr lang="ru-RU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649776" y="3390762"/>
            <a:ext cx="47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1..1</a:t>
            </a:r>
            <a:endParaRPr lang="ru-RU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146411" y="1085116"/>
            <a:ext cx="47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1..*</a:t>
            </a:r>
            <a:endParaRPr lang="ru-RU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161207" y="2790017"/>
            <a:ext cx="47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1..1</a:t>
            </a:r>
            <a:endParaRPr lang="ru-RU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221685" y="3399617"/>
            <a:ext cx="47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1..1</a:t>
            </a:r>
            <a:endParaRPr lang="ru-RU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145238" y="3387785"/>
            <a:ext cx="47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1..*</a:t>
            </a:r>
            <a:endParaRPr lang="ru-RU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375698" y="2794327"/>
            <a:ext cx="47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1..1</a:t>
            </a:r>
            <a:endParaRPr lang="ru-RU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8384343" y="2384177"/>
            <a:ext cx="47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1..*</a:t>
            </a:r>
            <a:endParaRPr lang="ru-RU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139655" y="827008"/>
            <a:ext cx="47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0..*</a:t>
            </a:r>
            <a:endParaRPr lang="ru-RU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177472" y="850749"/>
            <a:ext cx="47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1..1</a:t>
            </a:r>
            <a:endParaRPr lang="ru-RU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251216" y="4114834"/>
            <a:ext cx="47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1..1</a:t>
            </a:r>
            <a:endParaRPr lang="ru-RU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246201" y="3647507"/>
            <a:ext cx="47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1..*</a:t>
            </a:r>
            <a:endParaRPr lang="ru-RU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28600" y="511995"/>
            <a:ext cx="2868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Part 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707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917430"/>
              </p:ext>
            </p:extLst>
          </p:nvPr>
        </p:nvGraphicFramePr>
        <p:xfrm>
          <a:off x="6961590" y="3091542"/>
          <a:ext cx="147365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650">
                  <a:extLst>
                    <a:ext uri="{9D8B030D-6E8A-4147-A177-3AD203B41FA5}">
                      <a16:colId xmlns:a16="http://schemas.microsoft.com/office/drawing/2014/main" xmlns="" val="3106437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PersonalClient</a:t>
                      </a:r>
                      <a:endParaRPr lang="ru-R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9871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clientNo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smtClean="0"/>
                        <a:t>(PK)</a:t>
                      </a:r>
                      <a:endParaRPr lang="en-US" sz="1400" b="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err="1" smtClean="0"/>
                        <a:t>firstName</a:t>
                      </a:r>
                      <a:endParaRPr lang="en-US" sz="1400" b="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err="1" smtClean="0"/>
                        <a:t>lastName</a:t>
                      </a:r>
                      <a:endParaRPr lang="en-US" sz="1400" b="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err="1" smtClean="0"/>
                        <a:t>homeAddress</a:t>
                      </a:r>
                      <a:endParaRPr lang="en-US" sz="1400" b="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err="1" smtClean="0"/>
                        <a:t>phoneNumber</a:t>
                      </a:r>
                      <a:endParaRPr lang="en-US" sz="1400" b="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DOB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baseline="0" dirty="0" err="1" smtClean="0"/>
                        <a:t>licenseNo</a:t>
                      </a:r>
                      <a:r>
                        <a:rPr lang="en-US" sz="1400" b="0" i="1" baseline="0" dirty="0" smtClean="0"/>
                        <a:t> </a:t>
                      </a:r>
                      <a:r>
                        <a:rPr lang="en-US" sz="1400" b="0" i="1" baseline="0" dirty="0" smtClean="0"/>
                        <a:t>(AK)</a:t>
                      </a:r>
                      <a:endParaRPr lang="en-US" sz="1400" b="0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19521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975647"/>
              </p:ext>
            </p:extLst>
          </p:nvPr>
        </p:nvGraphicFramePr>
        <p:xfrm>
          <a:off x="24197" y="4754880"/>
          <a:ext cx="50596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9680">
                  <a:extLst>
                    <a:ext uri="{9D8B030D-6E8A-4147-A177-3AD203B41FA5}">
                      <a16:colId xmlns:a16="http://schemas.microsoft.com/office/drawing/2014/main" xmlns="" val="3106437581"/>
                    </a:ext>
                  </a:extLst>
                </a:gridCol>
              </a:tblGrid>
              <a:tr h="23058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HireAgreement</a:t>
                      </a:r>
                      <a:endParaRPr lang="ru-R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9871202"/>
                  </a:ext>
                </a:extLst>
              </a:tr>
              <a:tr h="136046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hireNo</a:t>
                      </a:r>
                      <a:r>
                        <a:rPr lang="en-US" sz="1400" b="0" dirty="0" smtClean="0"/>
                        <a:t> </a:t>
                      </a:r>
                      <a:r>
                        <a:rPr lang="en-US" sz="1400" b="0" dirty="0" smtClean="0"/>
                        <a:t>(PK)</a:t>
                      </a:r>
                      <a:endParaRPr lang="en-US" sz="1400" b="0" dirty="0" smtClean="0"/>
                    </a:p>
                    <a:p>
                      <a:r>
                        <a:rPr lang="en-US" sz="1400" b="0" i="1" dirty="0" err="1" smtClean="0"/>
                        <a:t>clientNo</a:t>
                      </a:r>
                      <a:r>
                        <a:rPr lang="en-US" sz="1400" b="0" i="1" dirty="0" smtClean="0"/>
                        <a:t>(FK </a:t>
                      </a:r>
                      <a:r>
                        <a:rPr lang="en-US" sz="1400" b="0" i="1" dirty="0" smtClean="0"/>
                        <a:t>ref </a:t>
                      </a:r>
                      <a:r>
                        <a:rPr lang="en-US" sz="1400" b="0" i="1" dirty="0" err="1" smtClean="0"/>
                        <a:t>PersonalClient</a:t>
                      </a:r>
                      <a:r>
                        <a:rPr lang="en-US" sz="1400" b="0" i="1" dirty="0" smtClean="0"/>
                        <a:t>(</a:t>
                      </a:r>
                      <a:r>
                        <a:rPr lang="en-US" sz="1400" b="0" i="1" dirty="0" err="1" smtClean="0"/>
                        <a:t>clientNo</a:t>
                      </a:r>
                      <a:r>
                        <a:rPr lang="en-US" sz="1400" b="0" i="1" dirty="0" smtClean="0"/>
                        <a:t>)/</a:t>
                      </a:r>
                      <a:r>
                        <a:rPr lang="en-US" sz="1400" b="0" i="1" dirty="0" err="1" smtClean="0"/>
                        <a:t>businessClient</a:t>
                      </a:r>
                      <a:r>
                        <a:rPr lang="en-US" sz="1400" b="0" i="1" dirty="0" smtClean="0"/>
                        <a:t>(</a:t>
                      </a:r>
                      <a:r>
                        <a:rPr lang="en-US" sz="1400" b="0" i="1" dirty="0" err="1" smtClean="0"/>
                        <a:t>clientNo</a:t>
                      </a:r>
                      <a:r>
                        <a:rPr lang="en-US" sz="1400" b="0" i="1" dirty="0" smtClean="0"/>
                        <a:t>))</a:t>
                      </a:r>
                      <a:endParaRPr lang="en-US" sz="1400" b="0" i="1" dirty="0" smtClean="0"/>
                    </a:p>
                    <a:p>
                      <a:r>
                        <a:rPr lang="en-US" sz="1400" b="0" dirty="0" err="1" smtClean="0"/>
                        <a:t>dateStart</a:t>
                      </a:r>
                      <a:endParaRPr lang="en-US" sz="1400" b="0" dirty="0" smtClean="0"/>
                    </a:p>
                    <a:p>
                      <a:r>
                        <a:rPr lang="en-US" sz="1400" b="0" dirty="0" err="1" smtClean="0"/>
                        <a:t>dateFinish</a:t>
                      </a:r>
                      <a:endParaRPr lang="en-US" sz="1400" b="0" dirty="0" smtClean="0"/>
                    </a:p>
                    <a:p>
                      <a:r>
                        <a:rPr lang="en-US" sz="1400" b="0" i="1" dirty="0" err="1" smtClean="0"/>
                        <a:t>registrationNo</a:t>
                      </a:r>
                      <a:r>
                        <a:rPr lang="en-US" sz="1400" b="0" i="1" dirty="0" smtClean="0"/>
                        <a:t>(FK </a:t>
                      </a:r>
                      <a:r>
                        <a:rPr lang="en-US" sz="1400" b="0" i="1" dirty="0" smtClean="0"/>
                        <a:t>ref</a:t>
                      </a:r>
                      <a:r>
                        <a:rPr lang="en-US" sz="1400" b="0" i="1" baseline="0" dirty="0" smtClean="0"/>
                        <a:t> Vehicle(</a:t>
                      </a:r>
                      <a:r>
                        <a:rPr lang="en-US" sz="1400" b="0" i="1" baseline="0" dirty="0" err="1" smtClean="0"/>
                        <a:t>registrationNo</a:t>
                      </a:r>
                      <a:r>
                        <a:rPr lang="en-US" sz="1400" b="0" i="1" baseline="0" dirty="0" smtClean="0"/>
                        <a:t>))</a:t>
                      </a:r>
                      <a:endParaRPr lang="en-US" sz="1400" b="0" i="1" dirty="0" smtClean="0"/>
                    </a:p>
                    <a:p>
                      <a:r>
                        <a:rPr lang="en-US" sz="1400" b="0" dirty="0" err="1" smtClean="0"/>
                        <a:t>mileageBefore</a:t>
                      </a:r>
                      <a:endParaRPr lang="en-US" sz="1400" b="0" dirty="0" smtClean="0"/>
                    </a:p>
                    <a:p>
                      <a:r>
                        <a:rPr lang="en-US" sz="1400" b="0" dirty="0" err="1" smtClean="0"/>
                        <a:t>mileageAfter</a:t>
                      </a:r>
                      <a:endParaRPr lang="en-US" sz="1400" b="0" dirty="0" smtClean="0"/>
                    </a:p>
                    <a:p>
                      <a:r>
                        <a:rPr lang="en-US" sz="1400" b="0" i="1" dirty="0" smtClean="0"/>
                        <a:t>(AK): </a:t>
                      </a:r>
                      <a:r>
                        <a:rPr lang="en-US" sz="1400" b="0" i="1" dirty="0" smtClean="0"/>
                        <a:t>(</a:t>
                      </a:r>
                      <a:r>
                        <a:rPr lang="en-US" sz="1400" b="0" i="1" dirty="0" err="1" smtClean="0"/>
                        <a:t>dateStart</a:t>
                      </a:r>
                      <a:r>
                        <a:rPr lang="en-US" sz="1400" b="0" i="1" dirty="0" smtClean="0"/>
                        <a:t>,</a:t>
                      </a:r>
                      <a:r>
                        <a:rPr lang="en-US" sz="1400" b="0" i="1" baseline="0" dirty="0" smtClean="0"/>
                        <a:t> </a:t>
                      </a:r>
                      <a:r>
                        <a:rPr lang="en-US" sz="1400" b="0" i="1" baseline="0" dirty="0" err="1" smtClean="0"/>
                        <a:t>registrationNo</a:t>
                      </a:r>
                      <a:r>
                        <a:rPr lang="en-US" sz="1400" b="0" i="1" baseline="0" dirty="0" smtClean="0"/>
                        <a:t>)</a:t>
                      </a:r>
                      <a:endParaRPr lang="en-US" sz="1400" b="0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19521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6010"/>
              </p:ext>
            </p:extLst>
          </p:nvPr>
        </p:nvGraphicFramePr>
        <p:xfrm>
          <a:off x="24197" y="0"/>
          <a:ext cx="3098337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337">
                  <a:extLst>
                    <a:ext uri="{9D8B030D-6E8A-4147-A177-3AD203B41FA5}">
                      <a16:colId xmlns:a16="http://schemas.microsoft.com/office/drawing/2014/main" xmlns="" val="3106437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Vehicle</a:t>
                      </a:r>
                      <a:endParaRPr lang="ru-R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9871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registrationNo</a:t>
                      </a:r>
                      <a:r>
                        <a:rPr lang="en-US" sz="1400" b="0" dirty="0" smtClean="0"/>
                        <a:t> </a:t>
                      </a:r>
                      <a:r>
                        <a:rPr lang="en-US" sz="1400" b="0" dirty="0" smtClean="0"/>
                        <a:t>(PK)</a:t>
                      </a:r>
                      <a:endParaRPr lang="en-US" sz="1400" b="0" dirty="0" smtClean="0"/>
                    </a:p>
                    <a:p>
                      <a:r>
                        <a:rPr lang="en-US" sz="1400" b="0" dirty="0" smtClean="0"/>
                        <a:t>model</a:t>
                      </a:r>
                    </a:p>
                    <a:p>
                      <a:r>
                        <a:rPr lang="en-US" sz="1400" b="0" dirty="0" smtClean="0"/>
                        <a:t>make</a:t>
                      </a:r>
                    </a:p>
                    <a:p>
                      <a:r>
                        <a:rPr lang="en-US" sz="1400" b="0" dirty="0" err="1" smtClean="0"/>
                        <a:t>engineSize</a:t>
                      </a:r>
                      <a:endParaRPr lang="en-US" sz="1400" b="0" dirty="0" smtClean="0"/>
                    </a:p>
                    <a:p>
                      <a:r>
                        <a:rPr lang="en-US" sz="1400" b="0" dirty="0" smtClean="0"/>
                        <a:t>capacity</a:t>
                      </a:r>
                    </a:p>
                    <a:p>
                      <a:r>
                        <a:rPr lang="en-US" sz="1400" b="0" dirty="0" err="1" smtClean="0"/>
                        <a:t>currentMileage</a:t>
                      </a:r>
                      <a:endParaRPr lang="en-US" sz="1400" b="0" dirty="0" smtClean="0"/>
                    </a:p>
                    <a:p>
                      <a:r>
                        <a:rPr lang="en-US" sz="1400" b="0" dirty="0" err="1" smtClean="0"/>
                        <a:t>dateMOTdue</a:t>
                      </a:r>
                      <a:endParaRPr lang="en-US" sz="1400" b="0" dirty="0" smtClean="0"/>
                    </a:p>
                    <a:p>
                      <a:r>
                        <a:rPr lang="en-US" sz="1400" b="0" dirty="0" err="1" smtClean="0"/>
                        <a:t>dailyHireRate</a:t>
                      </a:r>
                      <a:endParaRPr lang="en-US" sz="1400" b="0" dirty="0" smtClean="0"/>
                    </a:p>
                    <a:p>
                      <a:r>
                        <a:rPr lang="en-US" sz="1400" b="0" i="1" dirty="0" err="1" smtClean="0"/>
                        <a:t>currentLocation</a:t>
                      </a:r>
                      <a:r>
                        <a:rPr lang="en-US" sz="1400" b="0" i="1" dirty="0" smtClean="0"/>
                        <a:t>(FK </a:t>
                      </a:r>
                      <a:r>
                        <a:rPr lang="en-US" sz="1400" b="0" i="1" dirty="0" smtClean="0"/>
                        <a:t>ref Outlet(number</a:t>
                      </a:r>
                      <a:r>
                        <a:rPr lang="en-US" sz="1400" b="0" i="1" dirty="0" smtClean="0"/>
                        <a:t>))</a:t>
                      </a:r>
                      <a:endParaRPr lang="en-US" sz="1400" b="0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19521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44724"/>
              </p:ext>
            </p:extLst>
          </p:nvPr>
        </p:nvGraphicFramePr>
        <p:xfrm>
          <a:off x="6243696" y="9728"/>
          <a:ext cx="2432221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2221">
                  <a:extLst>
                    <a:ext uri="{9D8B030D-6E8A-4147-A177-3AD203B41FA5}">
                      <a16:colId xmlns:a16="http://schemas.microsoft.com/office/drawing/2014/main" xmlns="" val="3106437581"/>
                    </a:ext>
                  </a:extLst>
                </a:gridCol>
              </a:tblGrid>
              <a:tr h="144488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Staff</a:t>
                      </a:r>
                      <a:endParaRPr lang="ru-R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9871202"/>
                  </a:ext>
                </a:extLst>
              </a:tr>
              <a:tr h="287697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staffNo</a:t>
                      </a:r>
                      <a:r>
                        <a:rPr lang="en-US" sz="1400" b="0" dirty="0" smtClean="0"/>
                        <a:t> </a:t>
                      </a:r>
                      <a:r>
                        <a:rPr lang="en-US" sz="1400" b="0" dirty="0" smtClean="0"/>
                        <a:t>(PK)</a:t>
                      </a:r>
                      <a:endParaRPr lang="en-US" sz="1400" b="0" dirty="0" smtClean="0"/>
                    </a:p>
                    <a:p>
                      <a:r>
                        <a:rPr lang="en-US" sz="1400" b="0" dirty="0" err="1" smtClean="0"/>
                        <a:t>firstName</a:t>
                      </a:r>
                      <a:endParaRPr lang="en-US" sz="1400" b="0" dirty="0" smtClean="0"/>
                    </a:p>
                    <a:p>
                      <a:r>
                        <a:rPr lang="en-US" sz="1400" b="0" dirty="0" err="1" smtClean="0"/>
                        <a:t>lastName</a:t>
                      </a:r>
                      <a:endParaRPr lang="en-US" sz="1400" b="0" dirty="0" smtClean="0"/>
                    </a:p>
                    <a:p>
                      <a:r>
                        <a:rPr lang="en-US" sz="1400" b="0" dirty="0" err="1" smtClean="0"/>
                        <a:t>homeAddress</a:t>
                      </a:r>
                      <a:endParaRPr lang="en-US" sz="1400" b="0" dirty="0" smtClean="0"/>
                    </a:p>
                    <a:p>
                      <a:r>
                        <a:rPr lang="en-US" sz="1400" b="0" dirty="0" err="1" smtClean="0"/>
                        <a:t>phoneNumber</a:t>
                      </a:r>
                      <a:endParaRPr lang="en-US" sz="1400" b="0" dirty="0" smtClean="0"/>
                    </a:p>
                    <a:p>
                      <a:r>
                        <a:rPr lang="en-US" sz="1400" b="0" dirty="0" smtClean="0"/>
                        <a:t>DOB</a:t>
                      </a:r>
                    </a:p>
                    <a:p>
                      <a:r>
                        <a:rPr lang="en-US" sz="1400" b="0" dirty="0" smtClean="0"/>
                        <a:t>sex</a:t>
                      </a:r>
                    </a:p>
                    <a:p>
                      <a:r>
                        <a:rPr lang="en-US" sz="1400" b="0" dirty="0" smtClean="0"/>
                        <a:t>NIN</a:t>
                      </a:r>
                    </a:p>
                    <a:p>
                      <a:r>
                        <a:rPr lang="en-US" sz="1400" b="0" dirty="0" err="1" smtClean="0"/>
                        <a:t>dateJoined</a:t>
                      </a:r>
                      <a:endParaRPr lang="en-US" sz="1400" b="0" dirty="0" smtClean="0"/>
                    </a:p>
                    <a:p>
                      <a:r>
                        <a:rPr lang="en-US" sz="1400" b="0" dirty="0" err="1" smtClean="0"/>
                        <a:t>jobTitle</a:t>
                      </a:r>
                      <a:endParaRPr lang="en-US" sz="1400" b="0" dirty="0" smtClean="0"/>
                    </a:p>
                    <a:p>
                      <a:r>
                        <a:rPr lang="en-US" sz="1400" b="0" dirty="0" smtClean="0"/>
                        <a:t>salary</a:t>
                      </a:r>
                    </a:p>
                    <a:p>
                      <a:r>
                        <a:rPr lang="en-US" sz="1400" b="0" i="1" dirty="0" smtClean="0"/>
                        <a:t>outlet</a:t>
                      </a:r>
                      <a:r>
                        <a:rPr lang="en-US" sz="1400" b="0" i="1" baseline="0" dirty="0" smtClean="0"/>
                        <a:t> </a:t>
                      </a:r>
                      <a:r>
                        <a:rPr lang="en-US" sz="1400" b="0" i="1" baseline="0" dirty="0" smtClean="0"/>
                        <a:t>(FK </a:t>
                      </a:r>
                      <a:r>
                        <a:rPr lang="en-US" sz="1400" b="0" i="1" baseline="0" dirty="0" smtClean="0"/>
                        <a:t>ref Outlet(number</a:t>
                      </a:r>
                      <a:r>
                        <a:rPr lang="en-US" sz="1400" b="0" i="1" baseline="0" dirty="0" smtClean="0"/>
                        <a:t>))</a:t>
                      </a:r>
                      <a:endParaRPr lang="en-US" sz="1400" b="0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19521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296009"/>
              </p:ext>
            </p:extLst>
          </p:nvPr>
        </p:nvGraphicFramePr>
        <p:xfrm>
          <a:off x="9244414" y="756488"/>
          <a:ext cx="26153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324">
                  <a:extLst>
                    <a:ext uri="{9D8B030D-6E8A-4147-A177-3AD203B41FA5}">
                      <a16:colId xmlns:a16="http://schemas.microsoft.com/office/drawing/2014/main" xmlns="" val="3106437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Outlet</a:t>
                      </a:r>
                      <a:endParaRPr lang="ru-R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9871202"/>
                  </a:ext>
                </a:extLst>
              </a:tr>
              <a:tr h="313655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number </a:t>
                      </a:r>
                      <a:r>
                        <a:rPr lang="en-US" sz="1400" b="0" dirty="0" smtClean="0"/>
                        <a:t>(PK)</a:t>
                      </a:r>
                      <a:endParaRPr lang="en-US" sz="1400" b="0" dirty="0" smtClean="0"/>
                    </a:p>
                    <a:p>
                      <a:r>
                        <a:rPr lang="en-US" sz="1400" b="0" dirty="0" smtClean="0"/>
                        <a:t>address</a:t>
                      </a:r>
                    </a:p>
                    <a:p>
                      <a:r>
                        <a:rPr lang="en-US" sz="1400" b="0" dirty="0" err="1" smtClean="0"/>
                        <a:t>phoneNumber</a:t>
                      </a:r>
                      <a:endParaRPr lang="en-US" sz="1400" b="0" dirty="0" smtClean="0"/>
                    </a:p>
                    <a:p>
                      <a:r>
                        <a:rPr lang="en-US" sz="1400" b="0" dirty="0" err="1" smtClean="0"/>
                        <a:t>faxNumber</a:t>
                      </a:r>
                      <a:endParaRPr lang="en-US" sz="1400" b="0" dirty="0" smtClean="0"/>
                    </a:p>
                    <a:p>
                      <a:r>
                        <a:rPr lang="en-US" sz="1400" b="0" i="1" dirty="0" smtClean="0"/>
                        <a:t>supervisor </a:t>
                      </a:r>
                      <a:r>
                        <a:rPr lang="en-US" sz="1400" b="0" i="1" dirty="0" smtClean="0"/>
                        <a:t>(FK </a:t>
                      </a:r>
                      <a:r>
                        <a:rPr lang="en-US" sz="1400" b="0" i="1" dirty="0" smtClean="0"/>
                        <a:t>ref Staff(</a:t>
                      </a:r>
                      <a:r>
                        <a:rPr lang="en-US" sz="1400" b="0" i="1" dirty="0" err="1" smtClean="0"/>
                        <a:t>staffNo</a:t>
                      </a:r>
                      <a:r>
                        <a:rPr lang="en-US" sz="1400" b="0" i="1" dirty="0" smtClean="0"/>
                        <a:t>))</a:t>
                      </a:r>
                      <a:endParaRPr lang="en-US" sz="1400" b="0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19521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16595"/>
              </p:ext>
            </p:extLst>
          </p:nvPr>
        </p:nvGraphicFramePr>
        <p:xfrm>
          <a:off x="2554037" y="2706189"/>
          <a:ext cx="361885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8853">
                  <a:extLst>
                    <a:ext uri="{9D8B030D-6E8A-4147-A177-3AD203B41FA5}">
                      <a16:colId xmlns:a16="http://schemas.microsoft.com/office/drawing/2014/main" xmlns="" val="3106437581"/>
                    </a:ext>
                  </a:extLst>
                </a:gridCol>
              </a:tblGrid>
              <a:tr h="144488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FaultReport</a:t>
                      </a:r>
                      <a:endParaRPr lang="ru-R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9871202"/>
                  </a:ext>
                </a:extLst>
              </a:tr>
              <a:tr h="287697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FRNo</a:t>
                      </a:r>
                      <a:r>
                        <a:rPr lang="en-US" sz="1400" b="0" dirty="0" smtClean="0"/>
                        <a:t> </a:t>
                      </a:r>
                      <a:r>
                        <a:rPr lang="en-US" sz="1400" b="0" dirty="0" smtClean="0"/>
                        <a:t>(PK)</a:t>
                      </a:r>
                      <a:endParaRPr lang="en-US" sz="1400" b="0" dirty="0" smtClean="0"/>
                    </a:p>
                    <a:p>
                      <a:r>
                        <a:rPr lang="en-US" sz="1400" b="0" i="1" dirty="0" err="1" smtClean="0"/>
                        <a:t>registrationNo</a:t>
                      </a:r>
                      <a:r>
                        <a:rPr lang="en-US" sz="1400" b="0" i="1" dirty="0" smtClean="0"/>
                        <a:t> </a:t>
                      </a:r>
                      <a:r>
                        <a:rPr lang="en-US" sz="1400" b="0" i="1" dirty="0" smtClean="0"/>
                        <a:t>(FK </a:t>
                      </a:r>
                      <a:r>
                        <a:rPr lang="en-US" sz="1400" b="0" i="1" dirty="0" smtClean="0"/>
                        <a:t>ref Vehicle(</a:t>
                      </a:r>
                      <a:r>
                        <a:rPr lang="en-US" sz="1400" b="0" i="1" dirty="0" err="1" smtClean="0"/>
                        <a:t>registrationNo</a:t>
                      </a:r>
                      <a:r>
                        <a:rPr lang="en-US" sz="1400" b="0" i="1" dirty="0" smtClean="0"/>
                        <a:t>))</a:t>
                      </a:r>
                      <a:endParaRPr lang="en-US" sz="1400" b="0" i="1" dirty="0" smtClean="0"/>
                    </a:p>
                    <a:p>
                      <a:r>
                        <a:rPr lang="en-US" sz="1400" b="0" dirty="0" err="1" smtClean="0"/>
                        <a:t>staffMember</a:t>
                      </a:r>
                      <a:r>
                        <a:rPr lang="en-US" sz="1400" b="0" dirty="0" smtClean="0"/>
                        <a:t> </a:t>
                      </a:r>
                      <a:r>
                        <a:rPr lang="en-US" sz="1400" b="0" dirty="0" smtClean="0"/>
                        <a:t>(FK)</a:t>
                      </a:r>
                      <a:endParaRPr lang="en-US" sz="1400" b="0" dirty="0" smtClean="0"/>
                    </a:p>
                    <a:p>
                      <a:r>
                        <a:rPr lang="en-US" sz="1400" b="0" dirty="0" err="1" smtClean="0"/>
                        <a:t>dateChecked</a:t>
                      </a:r>
                      <a:endParaRPr lang="en-US" sz="1400" b="0" dirty="0" smtClean="0"/>
                    </a:p>
                    <a:p>
                      <a:r>
                        <a:rPr lang="en-US" sz="1400" b="0" dirty="0" err="1" smtClean="0"/>
                        <a:t>faultsFound</a:t>
                      </a:r>
                      <a:endParaRPr lang="en-US" sz="1400" b="0" dirty="0" smtClean="0"/>
                    </a:p>
                    <a:p>
                      <a:r>
                        <a:rPr lang="en-US" sz="1400" b="0" i="1" dirty="0" smtClean="0"/>
                        <a:t>(AK): </a:t>
                      </a:r>
                      <a:r>
                        <a:rPr lang="en-US" sz="1400" b="0" i="1" dirty="0" smtClean="0"/>
                        <a:t>(</a:t>
                      </a:r>
                      <a:r>
                        <a:rPr lang="en-US" sz="1400" b="0" i="1" dirty="0" err="1" smtClean="0"/>
                        <a:t>registrationNo</a:t>
                      </a:r>
                      <a:r>
                        <a:rPr lang="en-US" sz="1400" b="0" i="1" dirty="0" smtClean="0"/>
                        <a:t>, </a:t>
                      </a:r>
                      <a:r>
                        <a:rPr lang="en-US" sz="1400" b="0" i="1" dirty="0" err="1" smtClean="0"/>
                        <a:t>dateChecked</a:t>
                      </a:r>
                      <a:r>
                        <a:rPr lang="en-US" sz="1400" b="0" i="1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19521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740314"/>
              </p:ext>
            </p:extLst>
          </p:nvPr>
        </p:nvGraphicFramePr>
        <p:xfrm>
          <a:off x="6961590" y="5087982"/>
          <a:ext cx="147365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650">
                  <a:extLst>
                    <a:ext uri="{9D8B030D-6E8A-4147-A177-3AD203B41FA5}">
                      <a16:colId xmlns:a16="http://schemas.microsoft.com/office/drawing/2014/main" xmlns="" val="3106437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BusinesslClient</a:t>
                      </a:r>
                      <a:endParaRPr lang="ru-R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9871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clientNo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smtClean="0"/>
                        <a:t>(PK)</a:t>
                      </a:r>
                      <a:endParaRPr lang="en-US" sz="1400" b="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err="1" smtClean="0"/>
                        <a:t>businessName</a:t>
                      </a:r>
                      <a:endParaRPr lang="en-US" sz="1400" b="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err="1" smtClean="0"/>
                        <a:t>businessType</a:t>
                      </a:r>
                      <a:endParaRPr lang="en-US" sz="1400" b="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address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err="1" smtClean="0"/>
                        <a:t>phoneNumber</a:t>
                      </a:r>
                      <a:endParaRPr lang="en-US" sz="1400" b="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err="1" smtClean="0"/>
                        <a:t>faxNumber</a:t>
                      </a:r>
                      <a:endParaRPr lang="en-US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195212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stCxn id="5" idx="0"/>
            <a:endCxn id="6" idx="2"/>
          </p:cNvCxnSpPr>
          <p:nvPr/>
        </p:nvCxnSpPr>
        <p:spPr>
          <a:xfrm flipH="1" flipV="1">
            <a:off x="1573365" y="2316480"/>
            <a:ext cx="980672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4" idx="1"/>
          </p:cNvCxnSpPr>
          <p:nvPr/>
        </p:nvCxnSpPr>
        <p:spPr>
          <a:xfrm flipV="1">
            <a:off x="5083877" y="4036422"/>
            <a:ext cx="1877713" cy="1770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10" idx="1"/>
          </p:cNvCxnSpPr>
          <p:nvPr/>
        </p:nvCxnSpPr>
        <p:spPr>
          <a:xfrm>
            <a:off x="5083877" y="5806440"/>
            <a:ext cx="1877713" cy="119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8675917" y="1488008"/>
            <a:ext cx="568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>
            <a:off x="3122534" y="1158240"/>
            <a:ext cx="3121162" cy="32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  <a:endCxn id="6" idx="2"/>
          </p:cNvCxnSpPr>
          <p:nvPr/>
        </p:nvCxnSpPr>
        <p:spPr>
          <a:xfrm flipH="1" flipV="1">
            <a:off x="1573365" y="2316480"/>
            <a:ext cx="2790098" cy="38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44414" y="4921431"/>
            <a:ext cx="3023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Part 2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2098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42</TotalTime>
  <Words>230</Words>
  <Application>Microsoft Office PowerPoint</Application>
  <PresentationFormat>Custom</PresentationFormat>
  <Paragraphs>107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Assignment 5 Logical &amp; Physical Data Model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</dc:creator>
  <cp:lastModifiedBy>Josh</cp:lastModifiedBy>
  <cp:revision>4</cp:revision>
  <dcterms:created xsi:type="dcterms:W3CDTF">2016-10-08T13:24:15Z</dcterms:created>
  <dcterms:modified xsi:type="dcterms:W3CDTF">2016-10-08T14:07:05Z</dcterms:modified>
</cp:coreProperties>
</file>