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6CA65B6-1CC6-4098-BAC1-49F3F6FE5974}" type="datetimeFigureOut">
              <a:rPr lang="en-US" smtClean="0"/>
              <a:t>12/14/2016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2D7EB2D-E9DD-4685-904B-70C83065BA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CA65B6-1CC6-4098-BAC1-49F3F6FE5974}" type="datetimeFigureOut">
              <a:rPr lang="en-US" smtClean="0"/>
              <a:t>12/14/2016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2D7EB2D-E9DD-4685-904B-70C83065BA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CA65B6-1CC6-4098-BAC1-49F3F6FE5974}" type="datetimeFigureOut">
              <a:rPr lang="en-US" smtClean="0"/>
              <a:t>12/14/2016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2D7EB2D-E9DD-4685-904B-70C83065BA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CA65B6-1CC6-4098-BAC1-49F3F6FE5974}" type="datetimeFigureOut">
              <a:rPr lang="en-US" smtClean="0"/>
              <a:t>12/14/2016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2D7EB2D-E9DD-4685-904B-70C83065BAA8}"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6CA65B6-1CC6-4098-BAC1-49F3F6FE5974}" type="datetimeFigureOut">
              <a:rPr lang="en-US" smtClean="0"/>
              <a:t>12/14/2016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2D7EB2D-E9DD-4685-904B-70C83065BAA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6CA65B6-1CC6-4098-BAC1-49F3F6FE5974}" type="datetimeFigureOut">
              <a:rPr lang="en-US" smtClean="0"/>
              <a:t>12/14/2016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2D7EB2D-E9DD-4685-904B-70C83065BAA8}"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6CA65B6-1CC6-4098-BAC1-49F3F6FE5974}" type="datetimeFigureOut">
              <a:rPr lang="en-US" smtClean="0"/>
              <a:t>12/14/2016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2D7EB2D-E9DD-4685-904B-70C83065BA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6CA65B6-1CC6-4098-BAC1-49F3F6FE5974}" type="datetimeFigureOut">
              <a:rPr lang="en-US" smtClean="0"/>
              <a:t>12/14/2016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2D7EB2D-E9DD-4685-904B-70C83065BAA8}"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6CA65B6-1CC6-4098-BAC1-49F3F6FE5974}" type="datetimeFigureOut">
              <a:rPr lang="en-US" smtClean="0"/>
              <a:t>12/14/2016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2D7EB2D-E9DD-4685-904B-70C83065BA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6CA65B6-1CC6-4098-BAC1-49F3F6FE5974}" type="datetimeFigureOut">
              <a:rPr lang="en-US" smtClean="0"/>
              <a:t>12/14/2016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2D7EB2D-E9DD-4685-904B-70C83065BA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6CA65B6-1CC6-4098-BAC1-49F3F6FE5974}" type="datetimeFigureOut">
              <a:rPr lang="en-US" smtClean="0"/>
              <a:t>12/14/2016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2D7EB2D-E9DD-4685-904B-70C83065BAA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6CA65B6-1CC6-4098-BAC1-49F3F6FE5974}" type="datetimeFigureOut">
              <a:rPr lang="en-US" smtClean="0"/>
              <a:t>12/14/2016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2D7EB2D-E9DD-4685-904B-70C83065BA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Intelligence Case Study</a:t>
            </a:r>
            <a:endParaRPr lang="en-US" dirty="0"/>
          </a:p>
        </p:txBody>
      </p:sp>
      <p:sp>
        <p:nvSpPr>
          <p:cNvPr id="3" name="Subtitle 2"/>
          <p:cNvSpPr>
            <a:spLocks noGrp="1"/>
          </p:cNvSpPr>
          <p:nvPr>
            <p:ph type="subTitle" idx="1"/>
          </p:nvPr>
        </p:nvSpPr>
        <p:spPr/>
        <p:txBody>
          <a:bodyPr/>
          <a:lstStyle/>
          <a:p>
            <a:r>
              <a:rPr lang="en-US" dirty="0" smtClean="0"/>
              <a:t>Company: Continental Airlines</a:t>
            </a:r>
          </a:p>
          <a:p>
            <a:r>
              <a:rPr lang="en-US" dirty="0" smtClean="0"/>
              <a:t>By Joshua Troup</a:t>
            </a:r>
            <a:endParaRPr lang="en-US" dirty="0"/>
          </a:p>
        </p:txBody>
      </p:sp>
    </p:spTree>
    <p:extLst>
      <p:ext uri="{BB962C8B-B14F-4D97-AF65-F5344CB8AC3E}">
        <p14:creationId xmlns:p14="http://schemas.microsoft.com/office/powerpoint/2010/main" val="3717902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Marketing Insight</a:t>
            </a:r>
            <a:r>
              <a:rPr lang="en-US" dirty="0" smtClean="0"/>
              <a:t>: Developed to provide sales personnel, marketing managers, and flight with customer profiles</a:t>
            </a:r>
          </a:p>
          <a:p>
            <a:pPr marL="0" indent="0">
              <a:buNone/>
            </a:pPr>
            <a:r>
              <a:rPr lang="en-US" dirty="0"/>
              <a:t>	</a:t>
            </a:r>
            <a:r>
              <a:rPr lang="en-US" dirty="0" smtClean="0"/>
              <a:t>-Includes seating preferences, recent flight disruptions, service history, and customer value, is used to personalize interactions with customers</a:t>
            </a:r>
            <a:endParaRPr lang="en-US" dirty="0"/>
          </a:p>
        </p:txBody>
      </p:sp>
      <p:sp>
        <p:nvSpPr>
          <p:cNvPr id="2" name="Title 1"/>
          <p:cNvSpPr>
            <a:spLocks noGrp="1"/>
          </p:cNvSpPr>
          <p:nvPr>
            <p:ph type="title"/>
          </p:nvPr>
        </p:nvSpPr>
        <p:spPr/>
        <p:txBody>
          <a:bodyPr>
            <a:normAutofit fontScale="90000"/>
          </a:bodyPr>
          <a:lstStyle/>
          <a:p>
            <a:r>
              <a:rPr lang="en-US" dirty="0" smtClean="0"/>
              <a:t>Real-Time BI Applications Cont’d.</a:t>
            </a:r>
            <a:endParaRPr lang="en-US" dirty="0"/>
          </a:p>
        </p:txBody>
      </p:sp>
    </p:spTree>
    <p:extLst>
      <p:ext uri="{BB962C8B-B14F-4D97-AF65-F5344CB8AC3E}">
        <p14:creationId xmlns:p14="http://schemas.microsoft.com/office/powerpoint/2010/main" val="1329628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Flight Management Dashboard</a:t>
            </a:r>
            <a:r>
              <a:rPr lang="en-US" dirty="0" smtClean="0"/>
              <a:t>: The graphical displays help the operations staff quickly identify issues in the Continental flight network and then manage flights in ways to improve customer satisfaction and airline profitability</a:t>
            </a:r>
          </a:p>
          <a:p>
            <a:pPr marL="0" indent="0">
              <a:buNone/>
            </a:pPr>
            <a:r>
              <a:rPr lang="en-US" dirty="0"/>
              <a:t> </a:t>
            </a:r>
            <a:r>
              <a:rPr lang="en-US" dirty="0" smtClean="0"/>
              <a:t>	-Example: Display assess where Continental’s high value customers with potential service issues are located or will be in a particular airport hub</a:t>
            </a:r>
            <a:endParaRPr lang="en-US" dirty="0"/>
          </a:p>
        </p:txBody>
      </p:sp>
      <p:sp>
        <p:nvSpPr>
          <p:cNvPr id="2" name="Title 1"/>
          <p:cNvSpPr>
            <a:spLocks noGrp="1"/>
          </p:cNvSpPr>
          <p:nvPr>
            <p:ph type="title"/>
          </p:nvPr>
        </p:nvSpPr>
        <p:spPr/>
        <p:txBody>
          <a:bodyPr>
            <a:normAutofit fontScale="90000"/>
          </a:bodyPr>
          <a:lstStyle/>
          <a:p>
            <a:r>
              <a:rPr lang="en-US" dirty="0" smtClean="0"/>
              <a:t>Real-Time BI Applications Cont’d.</a:t>
            </a:r>
            <a:endParaRPr lang="en-US" dirty="0"/>
          </a:p>
        </p:txBody>
      </p:sp>
    </p:spTree>
    <p:extLst>
      <p:ext uri="{BB962C8B-B14F-4D97-AF65-F5344CB8AC3E}">
        <p14:creationId xmlns:p14="http://schemas.microsoft.com/office/powerpoint/2010/main" val="3952578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Prowler</a:t>
            </a:r>
            <a:r>
              <a:rPr lang="en-US" dirty="0" smtClean="0"/>
              <a:t>: Corporate security is able to search for names or patterns in the DW. More than 100 “profiles” are run regularly against the data to proactively find fraudulent activity</a:t>
            </a:r>
          </a:p>
          <a:p>
            <a:pPr marL="0" indent="0">
              <a:buNone/>
            </a:pPr>
            <a:r>
              <a:rPr lang="en-US" dirty="0"/>
              <a:t>	</a:t>
            </a:r>
            <a:r>
              <a:rPr lang="en-US" dirty="0" smtClean="0"/>
              <a:t>-If matches are found, e-mail and a message page are sent immediately to corporate security for further investigation</a:t>
            </a:r>
          </a:p>
          <a:p>
            <a:pPr marL="0" indent="0">
              <a:buNone/>
            </a:pPr>
            <a:r>
              <a:rPr lang="en-US" dirty="0"/>
              <a:t>	</a:t>
            </a:r>
            <a:r>
              <a:rPr lang="en-US" dirty="0" smtClean="0"/>
              <a:t>-2003: Prevented more than $15 million in fraud</a:t>
            </a:r>
          </a:p>
          <a:p>
            <a:pPr marL="0" indent="0">
              <a:buNone/>
            </a:pPr>
            <a:endParaRPr lang="en-US" dirty="0"/>
          </a:p>
        </p:txBody>
      </p:sp>
      <p:sp>
        <p:nvSpPr>
          <p:cNvPr id="2" name="Title 1"/>
          <p:cNvSpPr>
            <a:spLocks noGrp="1"/>
          </p:cNvSpPr>
          <p:nvPr>
            <p:ph type="title"/>
          </p:nvPr>
        </p:nvSpPr>
        <p:spPr/>
        <p:txBody>
          <a:bodyPr>
            <a:normAutofit fontScale="90000"/>
          </a:bodyPr>
          <a:lstStyle/>
          <a:p>
            <a:r>
              <a:rPr lang="en-US" dirty="0" smtClean="0"/>
              <a:t>Real-Time BI Applications Cont’d.</a:t>
            </a:r>
            <a:endParaRPr lang="en-US" dirty="0"/>
          </a:p>
        </p:txBody>
      </p:sp>
    </p:spTree>
    <p:extLst>
      <p:ext uri="{BB962C8B-B14F-4D97-AF65-F5344CB8AC3E}">
        <p14:creationId xmlns:p14="http://schemas.microsoft.com/office/powerpoint/2010/main" val="3789904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Foundation</a:t>
            </a:r>
            <a:r>
              <a:rPr lang="en-US" dirty="0" smtClean="0"/>
              <a:t>:8-terabyte enterprise Teradata Warehouse running on a 3 GHz, 10-node NCR 5380 server</a:t>
            </a:r>
          </a:p>
          <a:p>
            <a:r>
              <a:rPr lang="en-US" dirty="0" smtClean="0"/>
              <a:t>1998: 45 users, 754 tables, 11 subject areas, 2 data marts, 0 applications, 9 DW personnel</a:t>
            </a:r>
          </a:p>
          <a:p>
            <a:r>
              <a:rPr lang="en-US" dirty="0" smtClean="0"/>
              <a:t>The figure in the next slide shows the data warehouse growth</a:t>
            </a:r>
            <a:endParaRPr lang="en-US" dirty="0"/>
          </a:p>
        </p:txBody>
      </p:sp>
      <p:sp>
        <p:nvSpPr>
          <p:cNvPr id="2" name="Title 1"/>
          <p:cNvSpPr>
            <a:spLocks noGrp="1"/>
          </p:cNvSpPr>
          <p:nvPr>
            <p:ph type="title"/>
          </p:nvPr>
        </p:nvSpPr>
        <p:spPr/>
        <p:txBody>
          <a:bodyPr/>
          <a:lstStyle/>
          <a:p>
            <a:r>
              <a:rPr lang="en-US" dirty="0" smtClean="0"/>
              <a:t>Data Warehouse</a:t>
            </a:r>
            <a:endParaRPr lang="en-US" dirty="0"/>
          </a:p>
        </p:txBody>
      </p:sp>
    </p:spTree>
    <p:extLst>
      <p:ext uri="{BB962C8B-B14F-4D97-AF65-F5344CB8AC3E}">
        <p14:creationId xmlns:p14="http://schemas.microsoft.com/office/powerpoint/2010/main" val="3776159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914400"/>
            <a:ext cx="4808934" cy="4620631"/>
          </a:xfrm>
        </p:spPr>
      </p:pic>
    </p:spTree>
    <p:extLst>
      <p:ext uri="{BB962C8B-B14F-4D97-AF65-F5344CB8AC3E}">
        <p14:creationId xmlns:p14="http://schemas.microsoft.com/office/powerpoint/2010/main" val="3043692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F</a:t>
            </a:r>
            <a:r>
              <a:rPr lang="en-US" dirty="0" smtClean="0"/>
              <a:t>iles of reservation data are extracted and sent using FTP (file transport protocol) from a mainframe application on an hourly basis. An application converts the data into 3rd normal form and writes the updated records to queues for immediate loading into the data warehouse</a:t>
            </a:r>
          </a:p>
          <a:p>
            <a:r>
              <a:rPr lang="en-US" dirty="0" smtClean="0"/>
              <a:t>Flight data is sent real-time from airplanes via satellite to an operations control center system</a:t>
            </a:r>
          </a:p>
          <a:p>
            <a:pPr marL="0" indent="0">
              <a:buNone/>
            </a:pPr>
            <a:r>
              <a:rPr lang="en-US" dirty="0"/>
              <a:t>	</a:t>
            </a:r>
            <a:r>
              <a:rPr lang="en-US" dirty="0" smtClean="0"/>
              <a:t>-Examples: Arrival time, time of lift-off, or aircraft speed</a:t>
            </a:r>
            <a:endParaRPr lang="en-US" dirty="0"/>
          </a:p>
        </p:txBody>
      </p:sp>
      <p:sp>
        <p:nvSpPr>
          <p:cNvPr id="2" name="Title 1"/>
          <p:cNvSpPr>
            <a:spLocks noGrp="1"/>
          </p:cNvSpPr>
          <p:nvPr>
            <p:ph type="title"/>
          </p:nvPr>
        </p:nvSpPr>
        <p:spPr/>
        <p:txBody>
          <a:bodyPr/>
          <a:lstStyle/>
          <a:p>
            <a:r>
              <a:rPr lang="en-US" dirty="0" smtClean="0"/>
              <a:t>Data Sources</a:t>
            </a:r>
            <a:endParaRPr lang="en-US" dirty="0"/>
          </a:p>
        </p:txBody>
      </p:sp>
    </p:spTree>
    <p:extLst>
      <p:ext uri="{BB962C8B-B14F-4D97-AF65-F5344CB8AC3E}">
        <p14:creationId xmlns:p14="http://schemas.microsoft.com/office/powerpoint/2010/main" val="3588209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$30 million invested into BI in the past six years</a:t>
            </a:r>
          </a:p>
          <a:p>
            <a:r>
              <a:rPr lang="en-US" dirty="0" smtClean="0"/>
              <a:t>$500 million increase in revenue and cost savings in the past six years</a:t>
            </a:r>
          </a:p>
          <a:p>
            <a:r>
              <a:rPr lang="en-US" dirty="0" smtClean="0"/>
              <a:t>Return Of Investment (ROI) = over 1,000%</a:t>
            </a:r>
          </a:p>
          <a:p>
            <a:r>
              <a:rPr lang="en-US" dirty="0" smtClean="0"/>
              <a:t>Better prices on airfare for the customer, more frequent fliers, fraud detection</a:t>
            </a:r>
            <a:endParaRPr lang="en-US" dirty="0"/>
          </a:p>
        </p:txBody>
      </p:sp>
      <p:sp>
        <p:nvSpPr>
          <p:cNvPr id="2" name="Title 1"/>
          <p:cNvSpPr>
            <a:spLocks noGrp="1"/>
          </p:cNvSpPr>
          <p:nvPr>
            <p:ph type="title"/>
          </p:nvPr>
        </p:nvSpPr>
        <p:spPr/>
        <p:txBody>
          <a:bodyPr>
            <a:normAutofit fontScale="90000"/>
          </a:bodyPr>
          <a:lstStyle/>
          <a:p>
            <a:r>
              <a:rPr lang="en-US" dirty="0" smtClean="0"/>
              <a:t>Benefits of Business Intelligence</a:t>
            </a:r>
            <a:endParaRPr lang="en-US" dirty="0"/>
          </a:p>
        </p:txBody>
      </p:sp>
    </p:spTree>
    <p:extLst>
      <p:ext uri="{BB962C8B-B14F-4D97-AF65-F5344CB8AC3E}">
        <p14:creationId xmlns:p14="http://schemas.microsoft.com/office/powerpoint/2010/main" val="2902890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#1: </a:t>
            </a:r>
            <a:r>
              <a:rPr lang="en-US" b="1" dirty="0" smtClean="0"/>
              <a:t>Prepare early on for real-time BI</a:t>
            </a:r>
          </a:p>
          <a:p>
            <a:pPr marL="0" indent="0">
              <a:buNone/>
            </a:pPr>
            <a:r>
              <a:rPr lang="en-US" dirty="0"/>
              <a:t>	</a:t>
            </a:r>
            <a:r>
              <a:rPr lang="en-US" dirty="0" smtClean="0"/>
              <a:t>-Warehouse team prepared to transition into real-time data even before it was known</a:t>
            </a:r>
          </a:p>
          <a:p>
            <a:pPr marL="0" indent="0">
              <a:buNone/>
            </a:pPr>
            <a:r>
              <a:rPr lang="en-US" dirty="0" smtClean="0"/>
              <a:t>#2: </a:t>
            </a:r>
            <a:r>
              <a:rPr lang="en-US" b="1" dirty="0" smtClean="0"/>
              <a:t>Recognize that some data cannot and should not be real-time</a:t>
            </a:r>
          </a:p>
          <a:p>
            <a:pPr marL="0" indent="0">
              <a:buNone/>
            </a:pPr>
            <a:r>
              <a:rPr lang="en-US" b="1" dirty="0"/>
              <a:t>	</a:t>
            </a:r>
            <a:r>
              <a:rPr lang="en-US" dirty="0" smtClean="0"/>
              <a:t>-Real-time data more difficult to manage, additional hardware, extra stress on staff, expensive</a:t>
            </a:r>
            <a:endParaRPr lang="en-US" b="1" dirty="0"/>
          </a:p>
        </p:txBody>
      </p:sp>
      <p:sp>
        <p:nvSpPr>
          <p:cNvPr id="2" name="Title 1"/>
          <p:cNvSpPr>
            <a:spLocks noGrp="1"/>
          </p:cNvSpPr>
          <p:nvPr>
            <p:ph type="title"/>
          </p:nvPr>
        </p:nvSpPr>
        <p:spPr/>
        <p:txBody>
          <a:bodyPr/>
          <a:lstStyle/>
          <a:p>
            <a:r>
              <a:rPr lang="en-US" dirty="0" smtClean="0"/>
              <a:t>Lessons Learned</a:t>
            </a:r>
            <a:endParaRPr lang="en-US" dirty="0"/>
          </a:p>
        </p:txBody>
      </p:sp>
    </p:spTree>
    <p:extLst>
      <p:ext uri="{BB962C8B-B14F-4D97-AF65-F5344CB8AC3E}">
        <p14:creationId xmlns:p14="http://schemas.microsoft.com/office/powerpoint/2010/main" val="2064569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#3: </a:t>
            </a:r>
            <a:r>
              <a:rPr lang="en-US" b="1" dirty="0" smtClean="0"/>
              <a:t>Show users what is possible with real-time BI</a:t>
            </a:r>
          </a:p>
          <a:p>
            <a:pPr marL="0" indent="0">
              <a:buNone/>
            </a:pPr>
            <a:r>
              <a:rPr lang="en-US" b="1" dirty="0"/>
              <a:t>	</a:t>
            </a:r>
            <a:r>
              <a:rPr lang="en-US" dirty="0" smtClean="0"/>
              <a:t>-Innovate new applications and educate employees</a:t>
            </a:r>
          </a:p>
          <a:p>
            <a:pPr marL="0" indent="0">
              <a:buNone/>
            </a:pPr>
            <a:r>
              <a:rPr lang="en-US" dirty="0" smtClean="0"/>
              <a:t>#4: </a:t>
            </a:r>
            <a:r>
              <a:rPr lang="en-US" b="1" dirty="0" smtClean="0"/>
              <a:t>Adjust the skill mix on both the warehouse and business sides</a:t>
            </a:r>
          </a:p>
          <a:p>
            <a:pPr marL="0" indent="0">
              <a:buNone/>
            </a:pPr>
            <a:r>
              <a:rPr lang="en-US" dirty="0"/>
              <a:t>	</a:t>
            </a:r>
            <a:r>
              <a:rPr lang="en-US" dirty="0" smtClean="0"/>
              <a:t>-Departments working together to develop different skill sets to be more valuable</a:t>
            </a:r>
          </a:p>
          <a:p>
            <a:pPr marL="0" indent="0">
              <a:buNone/>
            </a:pPr>
            <a:endParaRPr lang="en-US" b="1" dirty="0"/>
          </a:p>
        </p:txBody>
      </p:sp>
      <p:sp>
        <p:nvSpPr>
          <p:cNvPr id="2" name="Title 1"/>
          <p:cNvSpPr>
            <a:spLocks noGrp="1"/>
          </p:cNvSpPr>
          <p:nvPr>
            <p:ph type="title"/>
          </p:nvPr>
        </p:nvSpPr>
        <p:spPr/>
        <p:txBody>
          <a:bodyPr/>
          <a:lstStyle/>
          <a:p>
            <a:r>
              <a:rPr lang="en-US" dirty="0" smtClean="0"/>
              <a:t>Lessons Learned Cont’d.</a:t>
            </a:r>
            <a:endParaRPr lang="en-US" dirty="0"/>
          </a:p>
        </p:txBody>
      </p:sp>
    </p:spTree>
    <p:extLst>
      <p:ext uri="{BB962C8B-B14F-4D97-AF65-F5344CB8AC3E}">
        <p14:creationId xmlns:p14="http://schemas.microsoft.com/office/powerpoint/2010/main" val="3103986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dirty="0" smtClean="0"/>
              <a:t>#5: </a:t>
            </a:r>
            <a:r>
              <a:rPr lang="en-US" b="1" dirty="0" smtClean="0"/>
              <a:t>Manage strategic and tactical decision support to </a:t>
            </a:r>
            <a:r>
              <a:rPr lang="en-US" b="1" dirty="0" smtClean="0"/>
              <a:t>co-exist</a:t>
            </a:r>
          </a:p>
          <a:p>
            <a:pPr marL="0" indent="0">
              <a:buNone/>
            </a:pPr>
            <a:r>
              <a:rPr lang="en-US" b="1" dirty="0"/>
              <a:t>	</a:t>
            </a:r>
            <a:r>
              <a:rPr lang="en-US" dirty="0" smtClean="0"/>
              <a:t>-Tactical </a:t>
            </a:r>
            <a:r>
              <a:rPr lang="en-US" dirty="0"/>
              <a:t>queries that access single records are set to high </a:t>
            </a:r>
            <a:r>
              <a:rPr lang="en-US" dirty="0" smtClean="0"/>
              <a:t>priority</a:t>
            </a:r>
          </a:p>
          <a:p>
            <a:pPr marL="0" indent="0">
              <a:buNone/>
            </a:pPr>
            <a:r>
              <a:rPr lang="en-US" b="1" dirty="0"/>
              <a:t>	</a:t>
            </a:r>
            <a:r>
              <a:rPr lang="en-US" dirty="0"/>
              <a:t>-</a:t>
            </a:r>
            <a:r>
              <a:rPr lang="en-US" dirty="0" smtClean="0"/>
              <a:t>All </a:t>
            </a:r>
            <a:r>
              <a:rPr lang="en-US" dirty="0"/>
              <a:t>daytime batch data loads are set to low </a:t>
            </a:r>
            <a:r>
              <a:rPr lang="en-US" dirty="0" smtClean="0"/>
              <a:t>priority</a:t>
            </a:r>
          </a:p>
          <a:p>
            <a:pPr marL="0" indent="0">
              <a:buNone/>
            </a:pPr>
            <a:r>
              <a:rPr lang="en-US" dirty="0"/>
              <a:t>#6: </a:t>
            </a:r>
            <a:r>
              <a:rPr lang="en-US" b="1" dirty="0"/>
              <a:t>Real-time BI Blurs the Line Between Decision Support and Operational </a:t>
            </a:r>
            <a:r>
              <a:rPr lang="en-US" b="1" dirty="0" smtClean="0"/>
              <a:t>Systems</a:t>
            </a:r>
          </a:p>
          <a:p>
            <a:pPr marL="0" indent="0">
              <a:buNone/>
            </a:pPr>
            <a:r>
              <a:rPr lang="en-US" dirty="0"/>
              <a:t>	</a:t>
            </a:r>
            <a:r>
              <a:rPr lang="en-US" dirty="0" smtClean="0"/>
              <a:t>-DW team must be aware of operational changes as the real-time data may have a disruptive impact</a:t>
            </a:r>
            <a:endParaRPr lang="en-US" dirty="0" smtClean="0"/>
          </a:p>
          <a:p>
            <a:pPr marL="0" indent="0">
              <a:buNone/>
            </a:pPr>
            <a:r>
              <a:rPr lang="en-US" dirty="0"/>
              <a:t>	</a:t>
            </a:r>
          </a:p>
        </p:txBody>
      </p:sp>
      <p:sp>
        <p:nvSpPr>
          <p:cNvPr id="2" name="Title 1"/>
          <p:cNvSpPr>
            <a:spLocks noGrp="1"/>
          </p:cNvSpPr>
          <p:nvPr>
            <p:ph type="title"/>
          </p:nvPr>
        </p:nvSpPr>
        <p:spPr/>
        <p:txBody>
          <a:bodyPr/>
          <a:lstStyle/>
          <a:p>
            <a:r>
              <a:rPr lang="en-US" dirty="0" smtClean="0"/>
              <a:t>Lessons Learned Cont’d.</a:t>
            </a:r>
            <a:endParaRPr lang="en-US" dirty="0"/>
          </a:p>
        </p:txBody>
      </p:sp>
    </p:spTree>
    <p:extLst>
      <p:ext uri="{BB962C8B-B14F-4D97-AF65-F5344CB8AC3E}">
        <p14:creationId xmlns:p14="http://schemas.microsoft.com/office/powerpoint/2010/main" val="3671428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Continental was founded in 1934, considered 5</a:t>
            </a:r>
            <a:r>
              <a:rPr lang="en-US" baseline="30000" dirty="0" smtClean="0"/>
              <a:t>th</a:t>
            </a:r>
            <a:r>
              <a:rPr lang="en-US" dirty="0" smtClean="0"/>
              <a:t> largest airline in the U.S., and 7</a:t>
            </a:r>
            <a:r>
              <a:rPr lang="en-US" baseline="30000" dirty="0" smtClean="0"/>
              <a:t>th</a:t>
            </a:r>
            <a:r>
              <a:rPr lang="en-US" dirty="0" smtClean="0"/>
              <a:t> largest in the country</a:t>
            </a:r>
          </a:p>
          <a:p>
            <a:r>
              <a:rPr lang="en-US" dirty="0" smtClean="0"/>
              <a:t>Ranked 10</a:t>
            </a:r>
            <a:r>
              <a:rPr lang="en-US" baseline="30000" dirty="0" smtClean="0"/>
              <a:t>th</a:t>
            </a:r>
            <a:r>
              <a:rPr lang="en-US" dirty="0"/>
              <a:t> </a:t>
            </a:r>
            <a:r>
              <a:rPr lang="en-US" dirty="0" smtClean="0"/>
              <a:t>out of ten airlines for their on-time performance, mishandled baggage, customer complaints, and denied boardings because of overbooking</a:t>
            </a:r>
          </a:p>
          <a:p>
            <a:r>
              <a:rPr lang="en-US" dirty="0" smtClean="0"/>
              <a:t>Filed for bankruptcy twice </a:t>
            </a:r>
          </a:p>
          <a:p>
            <a:r>
              <a:rPr lang="en-US" dirty="0" smtClean="0"/>
              <a:t>10 CEO’s in 10 years </a:t>
            </a:r>
            <a:endParaRPr lang="en-US" dirty="0"/>
          </a:p>
        </p:txBody>
      </p:sp>
      <p:sp>
        <p:nvSpPr>
          <p:cNvPr id="2" name="Title 1"/>
          <p:cNvSpPr>
            <a:spLocks noGrp="1"/>
          </p:cNvSpPr>
          <p:nvPr>
            <p:ph type="title"/>
          </p:nvPr>
        </p:nvSpPr>
        <p:spPr/>
        <p:txBody>
          <a:bodyPr/>
          <a:lstStyle/>
          <a:p>
            <a:r>
              <a:rPr lang="en-US" dirty="0" smtClean="0"/>
              <a:t>The Company</a:t>
            </a:r>
            <a:endParaRPr lang="en-US" dirty="0"/>
          </a:p>
        </p:txBody>
      </p:sp>
    </p:spTree>
    <p:extLst>
      <p:ext uri="{BB962C8B-B14F-4D97-AF65-F5344CB8AC3E}">
        <p14:creationId xmlns:p14="http://schemas.microsoft.com/office/powerpoint/2010/main" val="29076403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#7: </a:t>
            </a:r>
            <a:r>
              <a:rPr lang="en-US" b="1" dirty="0"/>
              <a:t>Real-time BI Doesn’t Deliver Value Unless Downstream </a:t>
            </a:r>
            <a:r>
              <a:rPr lang="en-US" b="1" dirty="0" smtClean="0"/>
              <a:t>Decision making </a:t>
            </a:r>
            <a:r>
              <a:rPr lang="en-US" b="1" dirty="0"/>
              <a:t>and Business Processes Are </a:t>
            </a:r>
            <a:r>
              <a:rPr lang="en-US" b="1" dirty="0" smtClean="0"/>
              <a:t>Changed</a:t>
            </a:r>
            <a:endParaRPr lang="en-US" dirty="0" smtClean="0"/>
          </a:p>
          <a:p>
            <a:pPr marL="0" indent="0">
              <a:buNone/>
            </a:pPr>
            <a:r>
              <a:rPr lang="en-US" b="1" dirty="0"/>
              <a:t>	</a:t>
            </a:r>
            <a:r>
              <a:rPr lang="en-US" dirty="0"/>
              <a:t>-Without getting people and processes to </a:t>
            </a:r>
            <a:r>
              <a:rPr lang="en-US" dirty="0" smtClean="0"/>
              <a:t>change, the value of data decreases within time</a:t>
            </a:r>
          </a:p>
          <a:p>
            <a:pPr marL="0" indent="0">
              <a:buNone/>
            </a:pPr>
            <a:endParaRPr lang="en-US" b="1" dirty="0"/>
          </a:p>
        </p:txBody>
      </p:sp>
      <p:sp>
        <p:nvSpPr>
          <p:cNvPr id="2" name="Title 1"/>
          <p:cNvSpPr>
            <a:spLocks noGrp="1"/>
          </p:cNvSpPr>
          <p:nvPr>
            <p:ph type="title"/>
          </p:nvPr>
        </p:nvSpPr>
        <p:spPr/>
        <p:txBody>
          <a:bodyPr/>
          <a:lstStyle/>
          <a:p>
            <a:r>
              <a:rPr lang="en-US" dirty="0" smtClean="0"/>
              <a:t>Lessons Learned Cont’d.</a:t>
            </a:r>
            <a:endParaRPr lang="en-US" dirty="0"/>
          </a:p>
        </p:txBody>
      </p:sp>
    </p:spTree>
    <p:extLst>
      <p:ext uri="{BB962C8B-B14F-4D97-AF65-F5344CB8AC3E}">
        <p14:creationId xmlns:p14="http://schemas.microsoft.com/office/powerpoint/2010/main" val="39826400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Warehouses </a:t>
            </a:r>
            <a:r>
              <a:rPr lang="en-US" dirty="0"/>
              <a:t>primarily support reporting and queries, while in others they provide critical support for applications that are aligned with a company’s business </a:t>
            </a:r>
            <a:r>
              <a:rPr lang="en-US" dirty="0" smtClean="0"/>
              <a:t>strategy</a:t>
            </a:r>
          </a:p>
          <a:p>
            <a:r>
              <a:rPr lang="en-US" dirty="0"/>
              <a:t>When companies move to real-time warehousing and BI, they are better able to support tactical and operational </a:t>
            </a:r>
            <a:r>
              <a:rPr lang="en-US" dirty="0" smtClean="0"/>
              <a:t>decisions</a:t>
            </a:r>
          </a:p>
          <a:p>
            <a:r>
              <a:rPr lang="en-US" dirty="0" smtClean="0"/>
              <a:t>Early 1990s, Business Intelligence (BI) became the fluent term for </a:t>
            </a:r>
            <a:r>
              <a:rPr lang="en-US" dirty="0"/>
              <a:t>applications including DSS, on-line analytical processing (OLAP), EIS, and data </a:t>
            </a:r>
            <a:r>
              <a:rPr lang="en-US" dirty="0" smtClean="0"/>
              <a:t>mining</a:t>
            </a:r>
            <a:endParaRPr lang="en-US" dirty="0"/>
          </a:p>
        </p:txBody>
      </p:sp>
      <p:sp>
        <p:nvSpPr>
          <p:cNvPr id="2" name="Title 1"/>
          <p:cNvSpPr>
            <a:spLocks noGrp="1"/>
          </p:cNvSpPr>
          <p:nvPr>
            <p:ph type="title"/>
          </p:nvPr>
        </p:nvSpPr>
        <p:spPr/>
        <p:txBody>
          <a:bodyPr/>
          <a:lstStyle/>
          <a:p>
            <a:r>
              <a:rPr lang="en-US" dirty="0" smtClean="0"/>
              <a:t>Data Driven Organizations</a:t>
            </a:r>
            <a:endParaRPr lang="en-US" dirty="0"/>
          </a:p>
        </p:txBody>
      </p:sp>
    </p:spTree>
    <p:extLst>
      <p:ext uri="{BB962C8B-B14F-4D97-AF65-F5344CB8AC3E}">
        <p14:creationId xmlns:p14="http://schemas.microsoft.com/office/powerpoint/2010/main" val="10221835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Previous job as a car salesman, Customer Relationship Management (CRM) was used heavily on a daily basis</a:t>
            </a:r>
          </a:p>
          <a:p>
            <a:r>
              <a:rPr lang="en-US" dirty="0" smtClean="0"/>
              <a:t>Many similarities to other real-time BI tools including real-time records and comments sections of customers profiles updated instantly</a:t>
            </a:r>
          </a:p>
          <a:p>
            <a:pPr marL="0" indent="0">
              <a:buNone/>
            </a:pPr>
            <a:r>
              <a:rPr lang="en-US" dirty="0"/>
              <a:t> </a:t>
            </a:r>
            <a:r>
              <a:rPr lang="en-US" dirty="0" smtClean="0"/>
              <a:t>	-Helped improve communication between the sales department &amp; business development department</a:t>
            </a:r>
          </a:p>
          <a:p>
            <a:pPr marL="0" indent="0">
              <a:buNone/>
            </a:pPr>
            <a:r>
              <a:rPr lang="en-US" dirty="0"/>
              <a:t>	</a:t>
            </a:r>
            <a:r>
              <a:rPr lang="en-US" dirty="0" smtClean="0"/>
              <a:t>-Queries were ran to distinguish which customers had high percentage rates, who had their vehicle paid off/five years or more, and by brand to offer trade in promotions</a:t>
            </a:r>
            <a:endParaRPr lang="en-US" dirty="0"/>
          </a:p>
        </p:txBody>
      </p:sp>
      <p:sp>
        <p:nvSpPr>
          <p:cNvPr id="2" name="Title 1"/>
          <p:cNvSpPr>
            <a:spLocks noGrp="1"/>
          </p:cNvSpPr>
          <p:nvPr>
            <p:ph type="title"/>
          </p:nvPr>
        </p:nvSpPr>
        <p:spPr/>
        <p:txBody>
          <a:bodyPr/>
          <a:lstStyle/>
          <a:p>
            <a:r>
              <a:rPr lang="en-US" dirty="0" smtClean="0"/>
              <a:t>BI Tools</a:t>
            </a:r>
            <a:endParaRPr lang="en-US" dirty="0"/>
          </a:p>
        </p:txBody>
      </p:sp>
    </p:spTree>
    <p:extLst>
      <p:ext uri="{BB962C8B-B14F-4D97-AF65-F5344CB8AC3E}">
        <p14:creationId xmlns:p14="http://schemas.microsoft.com/office/powerpoint/2010/main" val="3600400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Newly announced CEO Gordon Bethune and Continental consultant Greg Brenneman founders of program.</a:t>
            </a:r>
          </a:p>
          <a:p>
            <a:r>
              <a:rPr lang="en-US" dirty="0" smtClean="0"/>
              <a:t>4 part plan including:</a:t>
            </a:r>
          </a:p>
          <a:p>
            <a:pPr lvl="1"/>
            <a:r>
              <a:rPr lang="en-US" b="1" dirty="0" smtClean="0"/>
              <a:t>Fly to Win </a:t>
            </a:r>
            <a:r>
              <a:rPr lang="en-US" dirty="0" smtClean="0"/>
              <a:t>(What customers want)</a:t>
            </a:r>
          </a:p>
          <a:p>
            <a:pPr lvl="1"/>
            <a:r>
              <a:rPr lang="en-US" b="1" dirty="0" smtClean="0"/>
              <a:t>Fund the Future </a:t>
            </a:r>
            <a:r>
              <a:rPr lang="en-US" dirty="0" smtClean="0"/>
              <a:t>(Change in costs &amp; cash flow)</a:t>
            </a:r>
          </a:p>
          <a:p>
            <a:pPr lvl="1"/>
            <a:r>
              <a:rPr lang="en-US" b="1" dirty="0" smtClean="0"/>
              <a:t>Make Reliability a Reality</a:t>
            </a:r>
            <a:r>
              <a:rPr lang="en-US" dirty="0" smtClean="0"/>
              <a:t> (Delivering satisfactory flights)</a:t>
            </a:r>
          </a:p>
          <a:p>
            <a:pPr lvl="1"/>
            <a:r>
              <a:rPr lang="en-US" b="1" dirty="0" smtClean="0"/>
              <a:t>Working Together </a:t>
            </a:r>
            <a:r>
              <a:rPr lang="en-US" dirty="0" smtClean="0"/>
              <a:t>(Entice work culture)</a:t>
            </a:r>
            <a:endParaRPr lang="en-US" dirty="0"/>
          </a:p>
        </p:txBody>
      </p:sp>
      <p:sp>
        <p:nvSpPr>
          <p:cNvPr id="2" name="Title 1"/>
          <p:cNvSpPr>
            <a:spLocks noGrp="1"/>
          </p:cNvSpPr>
          <p:nvPr>
            <p:ph type="title"/>
          </p:nvPr>
        </p:nvSpPr>
        <p:spPr/>
        <p:txBody>
          <a:bodyPr/>
          <a:lstStyle/>
          <a:p>
            <a:r>
              <a:rPr lang="en-US" dirty="0" smtClean="0"/>
              <a:t>Go Forward Plan</a:t>
            </a:r>
            <a:endParaRPr lang="en-US" dirty="0"/>
          </a:p>
        </p:txBody>
      </p:sp>
    </p:spTree>
    <p:extLst>
      <p:ext uri="{BB962C8B-B14F-4D97-AF65-F5344CB8AC3E}">
        <p14:creationId xmlns:p14="http://schemas.microsoft.com/office/powerpoint/2010/main" val="765749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Outdated outsourced mainframe systems were replaced with Continentals in house data warehouse.</a:t>
            </a:r>
          </a:p>
          <a:p>
            <a:r>
              <a:rPr lang="en-US" dirty="0" smtClean="0"/>
              <a:t>6 months development period</a:t>
            </a:r>
          </a:p>
          <a:p>
            <a:r>
              <a:rPr lang="en-US" dirty="0" smtClean="0"/>
              <a:t>Finished June 1998. </a:t>
            </a:r>
          </a:p>
          <a:p>
            <a:r>
              <a:rPr lang="en-US" dirty="0" smtClean="0"/>
              <a:t>Multiple data sources including flight schedule data, customer data, inventory data, and more</a:t>
            </a:r>
          </a:p>
          <a:p>
            <a:r>
              <a:rPr lang="en-US" dirty="0" smtClean="0"/>
              <a:t>Applications developed to integrate customer information, finance, flight information, and security</a:t>
            </a:r>
            <a:endParaRPr lang="en-US" dirty="0"/>
          </a:p>
        </p:txBody>
      </p:sp>
      <p:sp>
        <p:nvSpPr>
          <p:cNvPr id="2" name="Title 1"/>
          <p:cNvSpPr>
            <a:spLocks noGrp="1"/>
          </p:cNvSpPr>
          <p:nvPr>
            <p:ph type="title"/>
          </p:nvPr>
        </p:nvSpPr>
        <p:spPr/>
        <p:txBody>
          <a:bodyPr>
            <a:normAutofit fontScale="90000"/>
          </a:bodyPr>
          <a:lstStyle/>
          <a:p>
            <a:r>
              <a:rPr lang="en-US" dirty="0" smtClean="0"/>
              <a:t>Out With </a:t>
            </a:r>
            <a:r>
              <a:rPr lang="en-US" dirty="0"/>
              <a:t>T</a:t>
            </a:r>
            <a:r>
              <a:rPr lang="en-US" dirty="0" smtClean="0"/>
              <a:t>he </a:t>
            </a:r>
            <a:r>
              <a:rPr lang="en-US" dirty="0"/>
              <a:t>O</a:t>
            </a:r>
            <a:r>
              <a:rPr lang="en-US" dirty="0" smtClean="0"/>
              <a:t>ld, In With </a:t>
            </a:r>
            <a:r>
              <a:rPr lang="en-US" dirty="0"/>
              <a:t>T</a:t>
            </a:r>
            <a:r>
              <a:rPr lang="en-US" dirty="0" smtClean="0"/>
              <a:t>he </a:t>
            </a:r>
            <a:r>
              <a:rPr lang="en-US" dirty="0"/>
              <a:t>N</a:t>
            </a:r>
            <a:r>
              <a:rPr lang="en-US" dirty="0" smtClean="0"/>
              <a:t>ew</a:t>
            </a:r>
            <a:endParaRPr lang="en-US" dirty="0"/>
          </a:p>
        </p:txBody>
      </p:sp>
    </p:spTree>
    <p:extLst>
      <p:ext uri="{BB962C8B-B14F-4D97-AF65-F5344CB8AC3E}">
        <p14:creationId xmlns:p14="http://schemas.microsoft.com/office/powerpoint/2010/main" val="2176849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b="1" dirty="0" smtClean="0"/>
              <a:t>Demand-Drive Dispatch</a:t>
            </a:r>
            <a:r>
              <a:rPr lang="en-US" dirty="0" smtClean="0"/>
              <a:t>: Combines forecast information from the revenue management data mart with flight schedule data from the data warehouse, to identify opportunities for maximizing aircraft usage</a:t>
            </a:r>
          </a:p>
          <a:p>
            <a:r>
              <a:rPr lang="en-US" b="1" dirty="0" smtClean="0"/>
              <a:t>Goodwill Letters</a:t>
            </a:r>
            <a:r>
              <a:rPr lang="en-US" dirty="0" smtClean="0"/>
              <a:t>: Marketing analysts used the data warehouse to marry profitability data and algorithms with customer records to identify Continental’s high-value customers offering incentive for 90 minute or more delayed flight</a:t>
            </a:r>
          </a:p>
          <a:p>
            <a:pPr marL="0" indent="0">
              <a:buNone/>
            </a:pPr>
            <a:r>
              <a:rPr lang="en-US" dirty="0" smtClean="0"/>
              <a:t>	-Group 1 received form letter apologizing</a:t>
            </a:r>
            <a:endParaRPr lang="en-US" dirty="0"/>
          </a:p>
          <a:p>
            <a:pPr marL="0" indent="0">
              <a:buNone/>
            </a:pPr>
            <a:r>
              <a:rPr lang="en-US" dirty="0" smtClean="0"/>
              <a:t>	-Group 2 received letter and free trial to VIP club</a:t>
            </a:r>
          </a:p>
          <a:p>
            <a:pPr marL="0" indent="0">
              <a:buNone/>
            </a:pPr>
            <a:r>
              <a:rPr lang="en-US" dirty="0"/>
              <a:t>	</a:t>
            </a:r>
            <a:r>
              <a:rPr lang="en-US" dirty="0" smtClean="0"/>
              <a:t>-Group 3 received no letter</a:t>
            </a:r>
          </a:p>
          <a:p>
            <a:pPr marL="0" indent="0">
              <a:buNone/>
            </a:pPr>
            <a:r>
              <a:rPr lang="en-US" dirty="0"/>
              <a:t>	</a:t>
            </a:r>
            <a:r>
              <a:rPr lang="en-US" dirty="0" smtClean="0"/>
              <a:t>Outcome = $6 million revenue</a:t>
            </a:r>
            <a:endParaRPr lang="en-US" dirty="0"/>
          </a:p>
        </p:txBody>
      </p:sp>
      <p:sp>
        <p:nvSpPr>
          <p:cNvPr id="2" name="Title 1"/>
          <p:cNvSpPr>
            <a:spLocks noGrp="1"/>
          </p:cNvSpPr>
          <p:nvPr>
            <p:ph type="title"/>
          </p:nvPr>
        </p:nvSpPr>
        <p:spPr/>
        <p:txBody>
          <a:bodyPr>
            <a:normAutofit/>
          </a:bodyPr>
          <a:lstStyle/>
          <a:p>
            <a:r>
              <a:rPr lang="en-US" dirty="0" smtClean="0"/>
              <a:t>Data Warehouse Applications </a:t>
            </a:r>
            <a:endParaRPr lang="en-US" dirty="0"/>
          </a:p>
        </p:txBody>
      </p:sp>
    </p:spTree>
    <p:extLst>
      <p:ext uri="{BB962C8B-B14F-4D97-AF65-F5344CB8AC3E}">
        <p14:creationId xmlns:p14="http://schemas.microsoft.com/office/powerpoint/2010/main" val="28005050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Group Snoop</a:t>
            </a:r>
            <a:r>
              <a:rPr lang="en-US" dirty="0" smtClean="0"/>
              <a:t>: Fare rule and contract compliance application that attempts to reduce the risk and financial impact of “no show” customers for any given flight. The application sorts reservations by booking agent and travel agent and then queries all groups of less than ten to identify the same travel agent ID and itinerary</a:t>
            </a:r>
          </a:p>
          <a:p>
            <a:pPr marL="457200" lvl="1" indent="0">
              <a:buNone/>
            </a:pPr>
            <a:r>
              <a:rPr lang="en-US" dirty="0"/>
              <a:t>	</a:t>
            </a:r>
            <a:r>
              <a:rPr lang="en-US" dirty="0" smtClean="0"/>
              <a:t>-Improves seating inventory</a:t>
            </a:r>
          </a:p>
          <a:p>
            <a:pPr marL="457200" lvl="1" indent="0">
              <a:buNone/>
            </a:pPr>
            <a:r>
              <a:rPr lang="en-US" dirty="0"/>
              <a:t>	</a:t>
            </a:r>
            <a:r>
              <a:rPr lang="en-US" dirty="0" smtClean="0"/>
              <a:t>-Savings of $2 million</a:t>
            </a:r>
            <a:endParaRPr lang="en-US" dirty="0"/>
          </a:p>
        </p:txBody>
      </p:sp>
      <p:sp>
        <p:nvSpPr>
          <p:cNvPr id="2" name="Title 1"/>
          <p:cNvSpPr>
            <a:spLocks noGrp="1"/>
          </p:cNvSpPr>
          <p:nvPr>
            <p:ph type="title"/>
          </p:nvPr>
        </p:nvSpPr>
        <p:spPr/>
        <p:txBody>
          <a:bodyPr>
            <a:normAutofit fontScale="90000"/>
          </a:bodyPr>
          <a:lstStyle/>
          <a:p>
            <a:r>
              <a:rPr lang="en-US" dirty="0" smtClean="0"/>
              <a:t>Data Warehouse Applications Cont’d.</a:t>
            </a:r>
            <a:endParaRPr lang="en-US" dirty="0"/>
          </a:p>
        </p:txBody>
      </p:sp>
    </p:spTree>
    <p:extLst>
      <p:ext uri="{BB962C8B-B14F-4D97-AF65-F5344CB8AC3E}">
        <p14:creationId xmlns:p14="http://schemas.microsoft.com/office/powerpoint/2010/main" val="1986581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2001- Real-time data available in the warehouse (ranging from minute-hourly) data regarding customers, reservations, check-ins, operations, and flights from its main operational systems to the warehouse</a:t>
            </a:r>
          </a:p>
          <a:p>
            <a:r>
              <a:rPr lang="en-US" dirty="0" smtClean="0"/>
              <a:t>Fare Design: Competitive prices for flights to desired places at convenient times, Continental uses real-time data to optimize airfare</a:t>
            </a:r>
          </a:p>
          <a:p>
            <a:pPr marL="0" indent="0">
              <a:buNone/>
            </a:pPr>
            <a:r>
              <a:rPr lang="en-US" dirty="0"/>
              <a:t>	</a:t>
            </a:r>
            <a:r>
              <a:rPr lang="en-US" dirty="0" smtClean="0"/>
              <a:t>-$10 million annual revenue based off fare 	design activities</a:t>
            </a:r>
            <a:endParaRPr lang="en-US" dirty="0"/>
          </a:p>
        </p:txBody>
      </p:sp>
      <p:sp>
        <p:nvSpPr>
          <p:cNvPr id="2" name="Title 1"/>
          <p:cNvSpPr>
            <a:spLocks noGrp="1"/>
          </p:cNvSpPr>
          <p:nvPr>
            <p:ph type="title"/>
          </p:nvPr>
        </p:nvSpPr>
        <p:spPr/>
        <p:txBody>
          <a:bodyPr/>
          <a:lstStyle/>
          <a:p>
            <a:r>
              <a:rPr lang="en-US" dirty="0" smtClean="0"/>
              <a:t>Real-Time BI Applications</a:t>
            </a:r>
            <a:endParaRPr lang="en-US" dirty="0"/>
          </a:p>
        </p:txBody>
      </p:sp>
    </p:spTree>
    <p:extLst>
      <p:ext uri="{BB962C8B-B14F-4D97-AF65-F5344CB8AC3E}">
        <p14:creationId xmlns:p14="http://schemas.microsoft.com/office/powerpoint/2010/main" val="941721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Reservation Crisis resulted in 60,000 lost reservations in 2002</a:t>
            </a:r>
          </a:p>
          <a:p>
            <a:r>
              <a:rPr lang="en-US" dirty="0" smtClean="0"/>
              <a:t>Application developed whereby agents could obtain a customer’s itinerary and confirm whether the passenger was booked on flights </a:t>
            </a:r>
          </a:p>
          <a:p>
            <a:r>
              <a:rPr lang="en-US" dirty="0" smtClean="0"/>
              <a:t>2004-Communication error between airlines resulting in non-reserved seats for Continental fliers</a:t>
            </a:r>
          </a:p>
          <a:p>
            <a:pPr marL="0" indent="0">
              <a:buNone/>
            </a:pPr>
            <a:r>
              <a:rPr lang="en-US" dirty="0"/>
              <a:t>	</a:t>
            </a:r>
            <a:r>
              <a:rPr lang="en-US" dirty="0" smtClean="0"/>
              <a:t>-Solution: Run query to locate customers who 	had been affected but not boarded yet</a:t>
            </a:r>
            <a:endParaRPr lang="en-US" dirty="0"/>
          </a:p>
        </p:txBody>
      </p:sp>
      <p:sp>
        <p:nvSpPr>
          <p:cNvPr id="2" name="Title 1"/>
          <p:cNvSpPr>
            <a:spLocks noGrp="1"/>
          </p:cNvSpPr>
          <p:nvPr>
            <p:ph type="title"/>
          </p:nvPr>
        </p:nvSpPr>
        <p:spPr/>
        <p:txBody>
          <a:bodyPr>
            <a:normAutofit fontScale="90000"/>
          </a:bodyPr>
          <a:lstStyle/>
          <a:p>
            <a:r>
              <a:rPr lang="en-US" dirty="0" smtClean="0"/>
              <a:t>Real-Time BI Applications Cont’d.</a:t>
            </a:r>
            <a:endParaRPr lang="en-US" dirty="0"/>
          </a:p>
        </p:txBody>
      </p:sp>
    </p:spTree>
    <p:extLst>
      <p:ext uri="{BB962C8B-B14F-4D97-AF65-F5344CB8AC3E}">
        <p14:creationId xmlns:p14="http://schemas.microsoft.com/office/powerpoint/2010/main" val="4275992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C</a:t>
            </a:r>
            <a:r>
              <a:rPr lang="en-US" b="1" dirty="0" smtClean="0"/>
              <a:t>ustomer value model</a:t>
            </a:r>
            <a:r>
              <a:rPr lang="en-US" dirty="0" smtClean="0"/>
              <a:t>: Uses frequency, </a:t>
            </a:r>
            <a:r>
              <a:rPr lang="en-US" dirty="0" err="1" smtClean="0"/>
              <a:t>recency</a:t>
            </a:r>
            <a:r>
              <a:rPr lang="en-US" dirty="0" smtClean="0"/>
              <a:t>, and monetary value gives Continental an understanding of its most profitable customers</a:t>
            </a:r>
          </a:p>
          <a:p>
            <a:pPr marL="0" indent="0">
              <a:buNone/>
            </a:pPr>
            <a:r>
              <a:rPr lang="en-US" dirty="0"/>
              <a:t>	</a:t>
            </a:r>
            <a:r>
              <a:rPr lang="en-US" dirty="0" smtClean="0"/>
              <a:t>-Monthly analysis in DW for customer facing employees to recognize Continentals best customers</a:t>
            </a:r>
          </a:p>
        </p:txBody>
      </p:sp>
      <p:sp>
        <p:nvSpPr>
          <p:cNvPr id="2" name="Title 1"/>
          <p:cNvSpPr>
            <a:spLocks noGrp="1"/>
          </p:cNvSpPr>
          <p:nvPr>
            <p:ph type="title"/>
          </p:nvPr>
        </p:nvSpPr>
        <p:spPr/>
        <p:txBody>
          <a:bodyPr>
            <a:normAutofit fontScale="90000"/>
          </a:bodyPr>
          <a:lstStyle/>
          <a:p>
            <a:r>
              <a:rPr lang="en-US" dirty="0" smtClean="0"/>
              <a:t>Real-Time BI Applications Cont’d.</a:t>
            </a:r>
            <a:endParaRPr lang="en-US" dirty="0"/>
          </a:p>
        </p:txBody>
      </p:sp>
    </p:spTree>
    <p:extLst>
      <p:ext uri="{BB962C8B-B14F-4D97-AF65-F5344CB8AC3E}">
        <p14:creationId xmlns:p14="http://schemas.microsoft.com/office/powerpoint/2010/main" val="6051745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587</TotalTime>
  <Words>873</Words>
  <Application>Microsoft Office PowerPoint</Application>
  <PresentationFormat>On-screen Show (4:3)</PresentationFormat>
  <Paragraphs>96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Business Intelligence Case Study</vt:lpstr>
      <vt:lpstr>The Company</vt:lpstr>
      <vt:lpstr>Go Forward Plan</vt:lpstr>
      <vt:lpstr>Out With The Old, In With The New</vt:lpstr>
      <vt:lpstr>Data Warehouse Applications </vt:lpstr>
      <vt:lpstr>Data Warehouse Applications Cont’d.</vt:lpstr>
      <vt:lpstr>Real-Time BI Applications</vt:lpstr>
      <vt:lpstr>Real-Time BI Applications Cont’d.</vt:lpstr>
      <vt:lpstr>Real-Time BI Applications Cont’d.</vt:lpstr>
      <vt:lpstr>Real-Time BI Applications Cont’d.</vt:lpstr>
      <vt:lpstr>Real-Time BI Applications Cont’d.</vt:lpstr>
      <vt:lpstr>Real-Time BI Applications Cont’d.</vt:lpstr>
      <vt:lpstr>Data Warehouse</vt:lpstr>
      <vt:lpstr>PowerPoint Presentation</vt:lpstr>
      <vt:lpstr>Data Sources</vt:lpstr>
      <vt:lpstr>Benefits of Business Intelligence</vt:lpstr>
      <vt:lpstr>Lessons Learned</vt:lpstr>
      <vt:lpstr>Lessons Learned Cont’d.</vt:lpstr>
      <vt:lpstr>Lessons Learned Cont’d.</vt:lpstr>
      <vt:lpstr>Lessons Learned Cont’d.</vt:lpstr>
      <vt:lpstr>Data Driven Organizations</vt:lpstr>
      <vt:lpstr>BI Tools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Case Study</dc:title>
  <dc:creator>Josh</dc:creator>
  <cp:lastModifiedBy>Josh</cp:lastModifiedBy>
  <cp:revision>20</cp:revision>
  <dcterms:created xsi:type="dcterms:W3CDTF">2016-12-13T23:56:25Z</dcterms:created>
  <dcterms:modified xsi:type="dcterms:W3CDTF">2016-12-14T15:00:47Z</dcterms:modified>
</cp:coreProperties>
</file>