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0358474-EC8E-4729-960A-892D7D7C1315}" type="datetimeFigureOut">
              <a:rPr lang="en-US" smtClean="0"/>
              <a:t>11/12/2016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FE0382-4830-4FD3-A668-642FC09CE6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358474-EC8E-4729-960A-892D7D7C1315}"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358474-EC8E-4729-960A-892D7D7C1315}"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358474-EC8E-4729-960A-892D7D7C1315}"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358474-EC8E-4729-960A-892D7D7C1315}"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0382-4830-4FD3-A668-642FC09CE6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358474-EC8E-4729-960A-892D7D7C1315}"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358474-EC8E-4729-960A-892D7D7C1315}"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358474-EC8E-4729-960A-892D7D7C1315}"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58474-EC8E-4729-960A-892D7D7C1315}"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358474-EC8E-4729-960A-892D7D7C1315}"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E0382-4830-4FD3-A668-642FC09CE6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358474-EC8E-4729-960A-892D7D7C1315}"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FE0382-4830-4FD3-A668-642FC09CE68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358474-EC8E-4729-960A-892D7D7C1315}" type="datetimeFigureOut">
              <a:rPr lang="en-US" smtClean="0"/>
              <a:t>11/12/2016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FE0382-4830-4FD3-A668-642FC09CE68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normAutofit fontScale="90000"/>
          </a:bodyPr>
          <a:lstStyle/>
          <a:p>
            <a:r>
              <a:rPr lang="en-US" b="1" dirty="0" smtClean="0"/>
              <a:t>The Impact of Business Intelligence on Healthcare Delivery in the USA </a:t>
            </a:r>
            <a:endParaRPr lang="en-US" b="1" dirty="0"/>
          </a:p>
        </p:txBody>
      </p:sp>
      <p:sp>
        <p:nvSpPr>
          <p:cNvPr id="3" name="Subtitle 2"/>
          <p:cNvSpPr>
            <a:spLocks noGrp="1"/>
          </p:cNvSpPr>
          <p:nvPr>
            <p:ph type="subTitle" idx="1"/>
          </p:nvPr>
        </p:nvSpPr>
        <p:spPr/>
        <p:txBody>
          <a:bodyPr>
            <a:normAutofit fontScale="85000" lnSpcReduction="10000"/>
          </a:bodyPr>
          <a:lstStyle/>
          <a:p>
            <a:r>
              <a:rPr lang="en-US" dirty="0" smtClean="0"/>
              <a:t>Ashrafi, N., Kelleher, L., &amp; </a:t>
            </a:r>
            <a:r>
              <a:rPr lang="en-US" dirty="0" err="1" smtClean="0"/>
              <a:t>Kuilboer</a:t>
            </a:r>
            <a:r>
              <a:rPr lang="en-US" dirty="0" smtClean="0"/>
              <a:t>, J-P. (2014). The impact of business intelligence on healthcare delivery in the USA. Interdisciplinary Journal of Information, Knowledge, and Management, 9, 117-130. Retrieved from http://www.ijikm.org/Volume9/IJIKMv9p117-130Ashrafi0761.pdf </a:t>
            </a:r>
            <a:endParaRPr lang="en-US" dirty="0"/>
          </a:p>
        </p:txBody>
      </p:sp>
    </p:spTree>
    <p:extLst>
      <p:ext uri="{BB962C8B-B14F-4D97-AF65-F5344CB8AC3E}">
        <p14:creationId xmlns:p14="http://schemas.microsoft.com/office/powerpoint/2010/main" val="2074912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synergistic capabilities of BI</a:t>
            </a:r>
            <a:endParaRPr lang="en-US" dirty="0"/>
          </a:p>
        </p:txBody>
      </p:sp>
      <p:sp>
        <p:nvSpPr>
          <p:cNvPr id="3" name="Content Placeholder 2"/>
          <p:cNvSpPr>
            <a:spLocks noGrp="1"/>
          </p:cNvSpPr>
          <p:nvPr>
            <p:ph idx="1"/>
          </p:nvPr>
        </p:nvSpPr>
        <p:spPr/>
        <p:txBody>
          <a:bodyPr>
            <a:normAutofit/>
          </a:bodyPr>
          <a:lstStyle/>
          <a:p>
            <a:r>
              <a:rPr lang="en-US" dirty="0" smtClean="0"/>
              <a:t>Organization Memory</a:t>
            </a:r>
          </a:p>
          <a:p>
            <a:r>
              <a:rPr lang="en-US" dirty="0" smtClean="0"/>
              <a:t>Information Integration</a:t>
            </a:r>
          </a:p>
          <a:p>
            <a:r>
              <a:rPr lang="en-US" dirty="0" smtClean="0"/>
              <a:t>Insight Creation</a:t>
            </a:r>
          </a:p>
          <a:p>
            <a:r>
              <a:rPr lang="en-US" dirty="0" smtClean="0"/>
              <a:t>Presentation</a:t>
            </a:r>
          </a:p>
          <a:p>
            <a:r>
              <a:rPr lang="en-US" dirty="0" smtClean="0"/>
              <a:t>“(</a:t>
            </a:r>
            <a:r>
              <a:rPr lang="en-US" dirty="0"/>
              <a:t>EMR’s) provide important input into the data warehouse, where population health information is stored and transformed. These systems make it possible to access individual records online from many separate, interoperable automated systems within an electronic network (</a:t>
            </a:r>
            <a:r>
              <a:rPr lang="en-US" dirty="0" err="1"/>
              <a:t>Hillestad</a:t>
            </a:r>
            <a:r>
              <a:rPr lang="en-US" dirty="0"/>
              <a:t> et al., 2005</a:t>
            </a:r>
            <a:r>
              <a:rPr lang="en-US" dirty="0" smtClean="0"/>
              <a:t>).”</a:t>
            </a:r>
            <a:endParaRPr lang="en-US" dirty="0"/>
          </a:p>
          <a:p>
            <a:endParaRPr lang="en-US" dirty="0"/>
          </a:p>
        </p:txBody>
      </p:sp>
    </p:spTree>
    <p:extLst>
      <p:ext uri="{BB962C8B-B14F-4D97-AF65-F5344CB8AC3E}">
        <p14:creationId xmlns:p14="http://schemas.microsoft.com/office/powerpoint/2010/main" val="300735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Organizational Memory/Information Integration</a:t>
            </a:r>
            <a:endParaRPr lang="en-US" dirty="0"/>
          </a:p>
        </p:txBody>
      </p:sp>
      <p:sp>
        <p:nvSpPr>
          <p:cNvPr id="3" name="Content Placeholder 2"/>
          <p:cNvSpPr>
            <a:spLocks noGrp="1"/>
          </p:cNvSpPr>
          <p:nvPr>
            <p:ph idx="1"/>
          </p:nvPr>
        </p:nvSpPr>
        <p:spPr/>
        <p:txBody>
          <a:bodyPr>
            <a:normAutofit/>
          </a:bodyPr>
          <a:lstStyle/>
          <a:p>
            <a:r>
              <a:rPr lang="en-US" dirty="0" smtClean="0"/>
              <a:t>Focuses primarily </a:t>
            </a:r>
            <a:r>
              <a:rPr lang="en-US" dirty="0"/>
              <a:t>on historical data, information integration; another organizational capability supported by </a:t>
            </a:r>
            <a:r>
              <a:rPr lang="en-US" dirty="0" smtClean="0"/>
              <a:t>BI.</a:t>
            </a:r>
          </a:p>
          <a:p>
            <a:r>
              <a:rPr lang="en-US" dirty="0"/>
              <a:t>I</a:t>
            </a:r>
            <a:r>
              <a:rPr lang="en-US" dirty="0" smtClean="0"/>
              <a:t>ntegrates </a:t>
            </a:r>
            <a:r>
              <a:rPr lang="en-US" dirty="0"/>
              <a:t>and links past data from a variety of sources that encompass organizational memory with the new, real-time content</a:t>
            </a:r>
            <a:r>
              <a:rPr lang="en-US" dirty="0" smtClean="0"/>
              <a:t>.</a:t>
            </a:r>
          </a:p>
          <a:p>
            <a:r>
              <a:rPr lang="en-US" dirty="0" smtClean="0"/>
              <a:t>Linking </a:t>
            </a:r>
            <a:r>
              <a:rPr lang="en-US" dirty="0"/>
              <a:t>structured and unstructured data from a variety of </a:t>
            </a:r>
            <a:r>
              <a:rPr lang="en-US" dirty="0" smtClean="0"/>
              <a:t>sources.</a:t>
            </a:r>
            <a:endParaRPr lang="en-US" dirty="0"/>
          </a:p>
        </p:txBody>
      </p:sp>
    </p:spTree>
    <p:extLst>
      <p:ext uri="{BB962C8B-B14F-4D97-AF65-F5344CB8AC3E}">
        <p14:creationId xmlns:p14="http://schemas.microsoft.com/office/powerpoint/2010/main" val="3610830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Creation</a:t>
            </a:r>
            <a:endParaRPr lang="en-US" dirty="0"/>
          </a:p>
        </p:txBody>
      </p:sp>
      <p:sp>
        <p:nvSpPr>
          <p:cNvPr id="3" name="Content Placeholder 2"/>
          <p:cNvSpPr>
            <a:spLocks noGrp="1"/>
          </p:cNvSpPr>
          <p:nvPr>
            <p:ph idx="1"/>
          </p:nvPr>
        </p:nvSpPr>
        <p:spPr/>
        <p:txBody>
          <a:bodyPr>
            <a:normAutofit/>
          </a:bodyPr>
          <a:lstStyle/>
          <a:p>
            <a:r>
              <a:rPr lang="en-US" dirty="0"/>
              <a:t>E</a:t>
            </a:r>
            <a:r>
              <a:rPr lang="en-US" dirty="0" smtClean="0"/>
              <a:t>nables </a:t>
            </a:r>
            <a:r>
              <a:rPr lang="en-US" dirty="0"/>
              <a:t>the organization to understand past events and make predictions about the </a:t>
            </a:r>
            <a:r>
              <a:rPr lang="en-US" dirty="0" smtClean="0"/>
              <a:t>future.</a:t>
            </a:r>
          </a:p>
          <a:p>
            <a:r>
              <a:rPr lang="en-US" dirty="0" smtClean="0"/>
              <a:t>Considered to be the most beneficial BI contribution.</a:t>
            </a:r>
          </a:p>
          <a:p>
            <a:r>
              <a:rPr lang="en-US" dirty="0" smtClean="0"/>
              <a:t>“According </a:t>
            </a:r>
            <a:r>
              <a:rPr lang="en-US" dirty="0"/>
              <a:t>to </a:t>
            </a:r>
            <a:r>
              <a:rPr lang="en-US" dirty="0" err="1"/>
              <a:t>Koh</a:t>
            </a:r>
            <a:r>
              <a:rPr lang="en-US" dirty="0"/>
              <a:t> and Tan (2011), data mining tools are becoming very popular in healthcare industry, where they provide an in-depth analysis of data with the purpose of building predictive models and answering questions</a:t>
            </a:r>
            <a:r>
              <a:rPr lang="en-US" dirty="0" smtClean="0"/>
              <a:t>.”</a:t>
            </a:r>
            <a:endParaRPr lang="en-US" dirty="0"/>
          </a:p>
          <a:p>
            <a:endParaRPr lang="en-US" dirty="0"/>
          </a:p>
        </p:txBody>
      </p:sp>
    </p:spTree>
    <p:extLst>
      <p:ext uri="{BB962C8B-B14F-4D97-AF65-F5344CB8AC3E}">
        <p14:creationId xmlns:p14="http://schemas.microsoft.com/office/powerpoint/2010/main" val="3144604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p:txBody>
          <a:bodyPr>
            <a:normAutofit/>
          </a:bodyPr>
          <a:lstStyle/>
          <a:p>
            <a:r>
              <a:rPr lang="en-US" dirty="0"/>
              <a:t>In the past, BI was used only by IT specialists who had been trained to query and format data</a:t>
            </a:r>
            <a:r>
              <a:rPr lang="en-US" dirty="0" smtClean="0"/>
              <a:t>.</a:t>
            </a:r>
          </a:p>
          <a:p>
            <a:r>
              <a:rPr lang="en-US" dirty="0" smtClean="0"/>
              <a:t>Today</a:t>
            </a:r>
            <a:r>
              <a:rPr lang="en-US" dirty="0"/>
              <a:t>, however, BI provides workers with easy access to relevant, actionable information, when they need it</a:t>
            </a:r>
            <a:r>
              <a:rPr lang="en-US" dirty="0" smtClean="0"/>
              <a:t>.</a:t>
            </a:r>
          </a:p>
          <a:p>
            <a:r>
              <a:rPr lang="en-US" dirty="0" smtClean="0"/>
              <a:t>Online </a:t>
            </a:r>
            <a:r>
              <a:rPr lang="en-US" dirty="0"/>
              <a:t>analytical processing, for example, supports multidimensional data views and allows users to aggregate, filter, drill down, and pivot the data</a:t>
            </a:r>
            <a:r>
              <a:rPr lang="en-US" dirty="0" smtClean="0"/>
              <a:t>.</a:t>
            </a:r>
          </a:p>
          <a:p>
            <a:r>
              <a:rPr lang="en-US" dirty="0"/>
              <a:t>T</a:t>
            </a:r>
            <a:r>
              <a:rPr lang="en-US" dirty="0" smtClean="0"/>
              <a:t>he </a:t>
            </a:r>
            <a:r>
              <a:rPr lang="en-US" dirty="0"/>
              <a:t>information generated </a:t>
            </a:r>
            <a:r>
              <a:rPr lang="en-US" dirty="0" smtClean="0"/>
              <a:t>by </a:t>
            </a:r>
            <a:r>
              <a:rPr lang="en-US" dirty="0"/>
              <a:t>business intelligence tools should produce valuable results that are easily interpreted by the end-users.</a:t>
            </a:r>
          </a:p>
          <a:p>
            <a:endParaRPr lang="en-US" dirty="0"/>
          </a:p>
          <a:p>
            <a:endParaRPr lang="en-US" dirty="0"/>
          </a:p>
        </p:txBody>
      </p:sp>
    </p:spTree>
    <p:extLst>
      <p:ext uri="{BB962C8B-B14F-4D97-AF65-F5344CB8AC3E}">
        <p14:creationId xmlns:p14="http://schemas.microsoft.com/office/powerpoint/2010/main" val="1244370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Deployment in Healthcare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8240369" cy="3558594"/>
          </a:xfrm>
        </p:spPr>
      </p:pic>
    </p:spTree>
    <p:extLst>
      <p:ext uri="{BB962C8B-B14F-4D97-AF65-F5344CB8AC3E}">
        <p14:creationId xmlns:p14="http://schemas.microsoft.com/office/powerpoint/2010/main" val="2542121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Deployment (Cont.)</a:t>
            </a:r>
            <a:endParaRPr lang="en-US" dirty="0"/>
          </a:p>
        </p:txBody>
      </p:sp>
      <p:sp>
        <p:nvSpPr>
          <p:cNvPr id="3" name="Content Placeholder 2"/>
          <p:cNvSpPr>
            <a:spLocks noGrp="1"/>
          </p:cNvSpPr>
          <p:nvPr>
            <p:ph idx="1"/>
          </p:nvPr>
        </p:nvSpPr>
        <p:spPr/>
        <p:txBody>
          <a:bodyPr>
            <a:normAutofit/>
          </a:bodyPr>
          <a:lstStyle/>
          <a:p>
            <a:r>
              <a:rPr lang="en-US" dirty="0"/>
              <a:t>The first </a:t>
            </a:r>
            <a:r>
              <a:rPr lang="en-US" dirty="0" smtClean="0"/>
              <a:t>example from the figure </a:t>
            </a:r>
            <a:r>
              <a:rPr lang="en-US" dirty="0"/>
              <a:t>illustrates how organizational memory captured in data warehouse helps provide accurate data. </a:t>
            </a:r>
            <a:endParaRPr lang="en-US" dirty="0" smtClean="0"/>
          </a:p>
          <a:p>
            <a:r>
              <a:rPr lang="en-US" dirty="0" smtClean="0"/>
              <a:t>Business </a:t>
            </a:r>
            <a:r>
              <a:rPr lang="en-US" dirty="0"/>
              <a:t>intelligence systems have several advantages, yet these systems are only effective if they have accurate data. Data serves as the foundation for business intelligence, it is therefore essential to enhance the quality of data before embarking on business intelligence solutions.</a:t>
            </a:r>
          </a:p>
          <a:p>
            <a:endParaRPr lang="en-US" dirty="0"/>
          </a:p>
        </p:txBody>
      </p:sp>
    </p:spTree>
    <p:extLst>
      <p:ext uri="{BB962C8B-B14F-4D97-AF65-F5344CB8AC3E}">
        <p14:creationId xmlns:p14="http://schemas.microsoft.com/office/powerpoint/2010/main" val="841813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Deployment (Cont.)</a:t>
            </a:r>
            <a:endParaRPr lang="en-US" dirty="0"/>
          </a:p>
        </p:txBody>
      </p:sp>
      <p:sp>
        <p:nvSpPr>
          <p:cNvPr id="3" name="Content Placeholder 2"/>
          <p:cNvSpPr>
            <a:spLocks noGrp="1"/>
          </p:cNvSpPr>
          <p:nvPr>
            <p:ph idx="1"/>
          </p:nvPr>
        </p:nvSpPr>
        <p:spPr/>
        <p:txBody>
          <a:bodyPr>
            <a:normAutofit/>
          </a:bodyPr>
          <a:lstStyle/>
          <a:p>
            <a:r>
              <a:rPr lang="en-US" dirty="0"/>
              <a:t>The second </a:t>
            </a:r>
            <a:r>
              <a:rPr lang="en-US" dirty="0" smtClean="0"/>
              <a:t>example from the figure </a:t>
            </a:r>
            <a:r>
              <a:rPr lang="en-US" dirty="0"/>
              <a:t>shows how integration capability helps identify patients at risk for </a:t>
            </a:r>
            <a:r>
              <a:rPr lang="en-US" dirty="0" smtClean="0"/>
              <a:t>disease.</a:t>
            </a:r>
          </a:p>
          <a:p>
            <a:r>
              <a:rPr lang="en-US" dirty="0" smtClean="0"/>
              <a:t>One </a:t>
            </a:r>
            <a:r>
              <a:rPr lang="en-US" dirty="0"/>
              <a:t>of the greatest features of business intelligence, affecting health management, is that it has the ability to identify patients at risk for disease</a:t>
            </a:r>
            <a:r>
              <a:rPr lang="en-US" dirty="0" smtClean="0"/>
              <a:t>.</a:t>
            </a:r>
          </a:p>
          <a:p>
            <a:r>
              <a:rPr lang="en-US" dirty="0"/>
              <a:t>A</a:t>
            </a:r>
            <a:r>
              <a:rPr lang="en-US" dirty="0" smtClean="0"/>
              <a:t>llows </a:t>
            </a:r>
            <a:r>
              <a:rPr lang="en-US" dirty="0"/>
              <a:t>medical personnel to reduce risk, eliminate unnecessary tests and save patient lives.</a:t>
            </a:r>
          </a:p>
          <a:p>
            <a:endParaRPr lang="en-US" dirty="0"/>
          </a:p>
        </p:txBody>
      </p:sp>
    </p:spTree>
    <p:extLst>
      <p:ext uri="{BB962C8B-B14F-4D97-AF65-F5344CB8AC3E}">
        <p14:creationId xmlns:p14="http://schemas.microsoft.com/office/powerpoint/2010/main" val="2164362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Deployment (Cont.)</a:t>
            </a:r>
            <a:endParaRPr lang="en-US" dirty="0"/>
          </a:p>
        </p:txBody>
      </p:sp>
      <p:sp>
        <p:nvSpPr>
          <p:cNvPr id="3" name="Content Placeholder 2"/>
          <p:cNvSpPr>
            <a:spLocks noGrp="1"/>
          </p:cNvSpPr>
          <p:nvPr>
            <p:ph idx="1"/>
          </p:nvPr>
        </p:nvSpPr>
        <p:spPr/>
        <p:txBody>
          <a:bodyPr/>
          <a:lstStyle/>
          <a:p>
            <a:r>
              <a:rPr lang="en-US" dirty="0"/>
              <a:t>Third </a:t>
            </a:r>
            <a:r>
              <a:rPr lang="en-US" dirty="0" smtClean="0"/>
              <a:t>example from the figure </a:t>
            </a:r>
            <a:r>
              <a:rPr lang="en-US" dirty="0"/>
              <a:t>indicates how insight creation capability helps discover complications from procedures</a:t>
            </a:r>
            <a:r>
              <a:rPr lang="en-US" dirty="0" smtClean="0"/>
              <a:t>.</a:t>
            </a:r>
          </a:p>
          <a:p>
            <a:r>
              <a:rPr lang="en-US" dirty="0" smtClean="0"/>
              <a:t>Business </a:t>
            </a:r>
            <a:r>
              <a:rPr lang="en-US" dirty="0"/>
              <a:t>intelligence solutions also assist medical facilities determine potential complications resulting from procedures.</a:t>
            </a:r>
          </a:p>
          <a:p>
            <a:endParaRPr lang="en-US" dirty="0"/>
          </a:p>
        </p:txBody>
      </p:sp>
    </p:spTree>
    <p:extLst>
      <p:ext uri="{BB962C8B-B14F-4D97-AF65-F5344CB8AC3E}">
        <p14:creationId xmlns:p14="http://schemas.microsoft.com/office/powerpoint/2010/main" val="1359475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Deployment (Cont.)</a:t>
            </a:r>
            <a:endParaRPr lang="en-US" dirty="0"/>
          </a:p>
        </p:txBody>
      </p:sp>
      <p:sp>
        <p:nvSpPr>
          <p:cNvPr id="3" name="Content Placeholder 2"/>
          <p:cNvSpPr>
            <a:spLocks noGrp="1"/>
          </p:cNvSpPr>
          <p:nvPr>
            <p:ph idx="1"/>
          </p:nvPr>
        </p:nvSpPr>
        <p:spPr/>
        <p:txBody>
          <a:bodyPr/>
          <a:lstStyle/>
          <a:p>
            <a:r>
              <a:rPr lang="en-US" dirty="0" smtClean="0"/>
              <a:t>The fourth example in the figure is to show how presentation capability of BI helps improve care communication.</a:t>
            </a:r>
          </a:p>
          <a:p>
            <a:r>
              <a:rPr lang="en-US" dirty="0" smtClean="0"/>
              <a:t>Communication is a key area in all industries. End users need to be able to accurately process the information regarding the patient in Healthcare. </a:t>
            </a:r>
            <a:endParaRPr lang="en-US" dirty="0"/>
          </a:p>
        </p:txBody>
      </p:sp>
    </p:spTree>
    <p:extLst>
      <p:ext uri="{BB962C8B-B14F-4D97-AF65-F5344CB8AC3E}">
        <p14:creationId xmlns:p14="http://schemas.microsoft.com/office/powerpoint/2010/main" val="273075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of a BI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mplementing </a:t>
            </a:r>
            <a:r>
              <a:rPr lang="en-US" dirty="0"/>
              <a:t>technology into current </a:t>
            </a:r>
            <a:r>
              <a:rPr lang="en-US" dirty="0" smtClean="0"/>
              <a:t>practice is the biggest complication.</a:t>
            </a:r>
          </a:p>
          <a:p>
            <a:r>
              <a:rPr lang="en-US" dirty="0" smtClean="0"/>
              <a:t>“Researchers </a:t>
            </a:r>
            <a:r>
              <a:rPr lang="en-US" dirty="0"/>
              <a:t>from RAND Corporation suggest that the adoption of healthcare technologies could, on the average, save more than $77 billion (</a:t>
            </a:r>
            <a:r>
              <a:rPr lang="en-US" dirty="0" err="1"/>
              <a:t>Hillestad</a:t>
            </a:r>
            <a:r>
              <a:rPr lang="en-US" dirty="0"/>
              <a:t> et al., 2005). Yet despite the savings and efficiency, technology based systems have not been embraced by all healthcare providers</a:t>
            </a:r>
            <a:r>
              <a:rPr lang="en-US" dirty="0" smtClean="0"/>
              <a:t>.”</a:t>
            </a:r>
          </a:p>
          <a:p>
            <a:r>
              <a:rPr lang="en-US" dirty="0" smtClean="0"/>
              <a:t>The high cost of the initial investment for a BI system deters many smaller practices, however the government mandates (EMR)’s offering incentives and assistance with implementation. </a:t>
            </a:r>
            <a:endParaRPr lang="en-US" dirty="0"/>
          </a:p>
        </p:txBody>
      </p:sp>
    </p:spTree>
    <p:extLst>
      <p:ext uri="{BB962C8B-B14F-4D97-AF65-F5344CB8AC3E}">
        <p14:creationId xmlns:p14="http://schemas.microsoft.com/office/powerpoint/2010/main" val="1587155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(BI)</a:t>
            </a:r>
            <a:endParaRPr lang="en-US" dirty="0"/>
          </a:p>
        </p:txBody>
      </p:sp>
      <p:sp>
        <p:nvSpPr>
          <p:cNvPr id="3" name="Content Placeholder 2"/>
          <p:cNvSpPr>
            <a:spLocks noGrp="1"/>
          </p:cNvSpPr>
          <p:nvPr>
            <p:ph idx="1"/>
          </p:nvPr>
        </p:nvSpPr>
        <p:spPr/>
        <p:txBody>
          <a:bodyPr>
            <a:normAutofit/>
          </a:bodyPr>
          <a:lstStyle/>
          <a:p>
            <a:r>
              <a:rPr lang="en-US" dirty="0" smtClean="0"/>
              <a:t>Delivering quality healthcare requires health information from multiple sources to be centralized for readily accessible.</a:t>
            </a:r>
          </a:p>
          <a:p>
            <a:r>
              <a:rPr lang="en-US" dirty="0" smtClean="0"/>
              <a:t>BI will improve healthcare quality delivering real time information.</a:t>
            </a:r>
          </a:p>
          <a:p>
            <a:r>
              <a:rPr lang="en-US" dirty="0"/>
              <a:t>E</a:t>
            </a:r>
            <a:r>
              <a:rPr lang="en-US" dirty="0" smtClean="0"/>
              <a:t>xecutives </a:t>
            </a:r>
            <a:r>
              <a:rPr lang="en-US" dirty="0"/>
              <a:t>must evaluate an increasing amount of information to best assess their organization’s wellbeing and future.</a:t>
            </a:r>
          </a:p>
        </p:txBody>
      </p:sp>
    </p:spTree>
    <p:extLst>
      <p:ext uri="{BB962C8B-B14F-4D97-AF65-F5344CB8AC3E}">
        <p14:creationId xmlns:p14="http://schemas.microsoft.com/office/powerpoint/2010/main" val="1395266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(Cont.)</a:t>
            </a:r>
            <a:endParaRPr lang="en-US" dirty="0"/>
          </a:p>
        </p:txBody>
      </p:sp>
      <p:sp>
        <p:nvSpPr>
          <p:cNvPr id="3" name="Content Placeholder 2"/>
          <p:cNvSpPr>
            <a:spLocks noGrp="1"/>
          </p:cNvSpPr>
          <p:nvPr>
            <p:ph idx="1"/>
          </p:nvPr>
        </p:nvSpPr>
        <p:spPr/>
        <p:txBody>
          <a:bodyPr/>
          <a:lstStyle/>
          <a:p>
            <a:r>
              <a:rPr lang="en-US" dirty="0" smtClean="0"/>
              <a:t>HIPPA protects patients personal health information.</a:t>
            </a:r>
          </a:p>
          <a:p>
            <a:r>
              <a:rPr lang="en-US" dirty="0"/>
              <a:t>In order to better protect patients’ personal data, stronger security solutions for technology systems must be </a:t>
            </a:r>
            <a:r>
              <a:rPr lang="en-US" dirty="0" smtClean="0"/>
              <a:t>developed.</a:t>
            </a:r>
          </a:p>
          <a:p>
            <a:r>
              <a:rPr lang="en-US" dirty="0" smtClean="0"/>
              <a:t>Safeguards need to be implemented to protect from human error issues.</a:t>
            </a:r>
            <a:endParaRPr lang="en-US" dirty="0"/>
          </a:p>
        </p:txBody>
      </p:sp>
    </p:spTree>
    <p:extLst>
      <p:ext uri="{BB962C8B-B14F-4D97-AF65-F5344CB8AC3E}">
        <p14:creationId xmlns:p14="http://schemas.microsoft.com/office/powerpoint/2010/main" val="966132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(Cont.)</a:t>
            </a:r>
            <a:endParaRPr lang="en-US" dirty="0"/>
          </a:p>
        </p:txBody>
      </p:sp>
      <p:sp>
        <p:nvSpPr>
          <p:cNvPr id="3" name="Content Placeholder 2"/>
          <p:cNvSpPr>
            <a:spLocks noGrp="1"/>
          </p:cNvSpPr>
          <p:nvPr>
            <p:ph idx="1"/>
          </p:nvPr>
        </p:nvSpPr>
        <p:spPr/>
        <p:txBody>
          <a:bodyPr>
            <a:normAutofit/>
          </a:bodyPr>
          <a:lstStyle/>
          <a:p>
            <a:r>
              <a:rPr lang="en-US" dirty="0" smtClean="0"/>
              <a:t>Data overload is a common problem in Healthcare.</a:t>
            </a:r>
          </a:p>
          <a:p>
            <a:r>
              <a:rPr lang="en-US" dirty="0" smtClean="0"/>
              <a:t>The </a:t>
            </a:r>
            <a:r>
              <a:rPr lang="en-US" dirty="0"/>
              <a:t>need to transform data into actionable </a:t>
            </a:r>
            <a:r>
              <a:rPr lang="en-US" dirty="0" smtClean="0"/>
              <a:t>insight is inevitable.</a:t>
            </a:r>
          </a:p>
          <a:p>
            <a:endParaRPr lang="en-US" dirty="0"/>
          </a:p>
        </p:txBody>
      </p:sp>
    </p:spTree>
    <p:extLst>
      <p:ext uri="{BB962C8B-B14F-4D97-AF65-F5344CB8AC3E}">
        <p14:creationId xmlns:p14="http://schemas.microsoft.com/office/powerpoint/2010/main" val="215048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BI Products</a:t>
            </a:r>
            <a:endParaRPr lang="en-US" dirty="0"/>
          </a:p>
        </p:txBody>
      </p:sp>
      <p:sp>
        <p:nvSpPr>
          <p:cNvPr id="3" name="Content Placeholder 2"/>
          <p:cNvSpPr>
            <a:spLocks noGrp="1"/>
          </p:cNvSpPr>
          <p:nvPr>
            <p:ph idx="1"/>
          </p:nvPr>
        </p:nvSpPr>
        <p:spPr/>
        <p:txBody>
          <a:bodyPr/>
          <a:lstStyle/>
          <a:p>
            <a:r>
              <a:rPr lang="en-US" dirty="0" smtClean="0"/>
              <a:t>Enterprise Analytics</a:t>
            </a:r>
          </a:p>
          <a:p>
            <a:r>
              <a:rPr lang="en-US" dirty="0" smtClean="0"/>
              <a:t>Predictive Analytics</a:t>
            </a:r>
          </a:p>
          <a:p>
            <a:r>
              <a:rPr lang="en-US" dirty="0" smtClean="0"/>
              <a:t>ACO Analytics</a:t>
            </a:r>
          </a:p>
          <a:p>
            <a:r>
              <a:rPr lang="en-US" dirty="0" smtClean="0"/>
              <a:t>Healthcare </a:t>
            </a:r>
            <a:r>
              <a:rPr lang="en-US" dirty="0"/>
              <a:t>data </a:t>
            </a:r>
            <a:r>
              <a:rPr lang="en-US" dirty="0" smtClean="0"/>
              <a:t>integration/Data warehousing</a:t>
            </a:r>
          </a:p>
          <a:p>
            <a:r>
              <a:rPr lang="en-US" dirty="0" smtClean="0"/>
              <a:t>Population Health</a:t>
            </a:r>
            <a:endParaRPr lang="en-US" dirty="0"/>
          </a:p>
        </p:txBody>
      </p:sp>
    </p:spTree>
    <p:extLst>
      <p:ext uri="{BB962C8B-B14F-4D97-AF65-F5344CB8AC3E}">
        <p14:creationId xmlns:p14="http://schemas.microsoft.com/office/powerpoint/2010/main" val="4055728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BI Products (Cont.)</a:t>
            </a:r>
            <a:endParaRPr lang="en-US" dirty="0"/>
          </a:p>
        </p:txBody>
      </p:sp>
      <p:sp>
        <p:nvSpPr>
          <p:cNvPr id="3" name="Content Placeholder 2"/>
          <p:cNvSpPr>
            <a:spLocks noGrp="1"/>
          </p:cNvSpPr>
          <p:nvPr>
            <p:ph idx="1"/>
          </p:nvPr>
        </p:nvSpPr>
        <p:spPr/>
        <p:txBody>
          <a:bodyPr/>
          <a:lstStyle/>
          <a:p>
            <a:r>
              <a:rPr lang="en-US" dirty="0" smtClean="0"/>
              <a:t>“Currently</a:t>
            </a:r>
            <a:r>
              <a:rPr lang="en-US" dirty="0"/>
              <a:t>, a third of healthcare organizations have no BI tools, according to the KLAS study, while half are using a single BI vendor or product, and 17% have multiple BI products or vendors. Clarke (2012, p. 120</a:t>
            </a:r>
            <a:r>
              <a:rPr lang="en-US" dirty="0" smtClean="0"/>
              <a:t>)”</a:t>
            </a:r>
            <a:endParaRPr lang="en-US" dirty="0"/>
          </a:p>
        </p:txBody>
      </p:sp>
    </p:spTree>
    <p:extLst>
      <p:ext uri="{BB962C8B-B14F-4D97-AF65-F5344CB8AC3E}">
        <p14:creationId xmlns:p14="http://schemas.microsoft.com/office/powerpoint/2010/main" val="404205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Patient Protection &amp; Affordable Care Act (PPACA)</a:t>
            </a:r>
            <a:endParaRPr lang="en-US" dirty="0"/>
          </a:p>
        </p:txBody>
      </p:sp>
      <p:sp>
        <p:nvSpPr>
          <p:cNvPr id="3" name="Content Placeholder 2"/>
          <p:cNvSpPr>
            <a:spLocks noGrp="1"/>
          </p:cNvSpPr>
          <p:nvPr>
            <p:ph idx="1"/>
          </p:nvPr>
        </p:nvSpPr>
        <p:spPr/>
        <p:txBody>
          <a:bodyPr/>
          <a:lstStyle/>
          <a:p>
            <a:r>
              <a:rPr lang="en-US" dirty="0" smtClean="0"/>
              <a:t>Passed in 2010</a:t>
            </a:r>
          </a:p>
          <a:p>
            <a:r>
              <a:rPr lang="en-US" dirty="0" smtClean="0"/>
              <a:t>This </a:t>
            </a:r>
            <a:r>
              <a:rPr lang="en-US" dirty="0"/>
              <a:t>act is an attempt to reform the current healthcare industry through making healthcare more accessible and affordable to a greater range of patients</a:t>
            </a:r>
            <a:r>
              <a:rPr lang="en-US" dirty="0" smtClean="0"/>
              <a:t>.</a:t>
            </a:r>
          </a:p>
          <a:p>
            <a:endParaRPr lang="en-US" dirty="0"/>
          </a:p>
          <a:p>
            <a:endParaRPr lang="en-US" dirty="0"/>
          </a:p>
        </p:txBody>
      </p:sp>
    </p:spTree>
    <p:extLst>
      <p:ext uri="{BB962C8B-B14F-4D97-AF65-F5344CB8AC3E}">
        <p14:creationId xmlns:p14="http://schemas.microsoft.com/office/powerpoint/2010/main" val="172130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Accountable Care </a:t>
            </a:r>
            <a:r>
              <a:rPr lang="en-US" dirty="0" err="1" smtClean="0"/>
              <a:t>Organziations</a:t>
            </a:r>
            <a:r>
              <a:rPr lang="en-US" dirty="0" smtClean="0"/>
              <a:t> (ACO)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“Accountable </a:t>
            </a:r>
            <a:r>
              <a:rPr lang="en-US" dirty="0"/>
              <a:t>Care Organizations (ACOs) are the vehicles that have been developed to deliver healthcare to populations through coordinating efforts of all the members of a patients’ care team (Walker &amp; </a:t>
            </a:r>
            <a:r>
              <a:rPr lang="en-US" dirty="0" err="1"/>
              <a:t>McKethan</a:t>
            </a:r>
            <a:r>
              <a:rPr lang="en-US" dirty="0"/>
              <a:t>, 2012</a:t>
            </a:r>
            <a:r>
              <a:rPr lang="en-US" dirty="0" smtClean="0"/>
              <a:t>).”</a:t>
            </a:r>
          </a:p>
          <a:p>
            <a:r>
              <a:rPr lang="en-US" dirty="0" smtClean="0"/>
              <a:t>“It </a:t>
            </a:r>
            <a:r>
              <a:rPr lang="en-US" dirty="0"/>
              <a:t>is necessary to have a system in place to plan, transition, and execute treatments. Care delivery in this system requires collecting all relevant external and internal data, then extracting and transforming this information in order to guide patients’ care</a:t>
            </a:r>
            <a:r>
              <a:rPr lang="en-US" dirty="0" smtClean="0"/>
              <a:t>.”</a:t>
            </a:r>
          </a:p>
          <a:p>
            <a:r>
              <a:rPr lang="en-US" dirty="0" smtClean="0"/>
              <a:t>“In </a:t>
            </a:r>
            <a:r>
              <a:rPr lang="en-US" dirty="0"/>
              <a:t>order to coordinate care and make decisions that result in the delivery of high quality, low cost healthcare, it is essential to incorporate and </a:t>
            </a:r>
            <a:r>
              <a:rPr lang="en-US" dirty="0" smtClean="0"/>
              <a:t>utilize Electronic </a:t>
            </a:r>
            <a:r>
              <a:rPr lang="en-US" smtClean="0"/>
              <a:t>Medical Records </a:t>
            </a:r>
            <a:r>
              <a:rPr lang="en-US" dirty="0"/>
              <a:t>and shift to ACOs</a:t>
            </a:r>
            <a:r>
              <a:rPr lang="en-US" dirty="0" smtClean="0"/>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813976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Systems</a:t>
            </a:r>
            <a:endParaRPr lang="en-US" dirty="0"/>
          </a:p>
        </p:txBody>
      </p:sp>
      <p:sp>
        <p:nvSpPr>
          <p:cNvPr id="3" name="Content Placeholder 2"/>
          <p:cNvSpPr>
            <a:spLocks noGrp="1"/>
          </p:cNvSpPr>
          <p:nvPr>
            <p:ph idx="1"/>
          </p:nvPr>
        </p:nvSpPr>
        <p:spPr/>
        <p:txBody>
          <a:bodyPr>
            <a:normAutofit/>
          </a:bodyPr>
          <a:lstStyle/>
          <a:p>
            <a:r>
              <a:rPr lang="en-US" dirty="0" smtClean="0"/>
              <a:t>Data Centric &amp; Process Centric</a:t>
            </a:r>
          </a:p>
          <a:p>
            <a:r>
              <a:rPr lang="en-US" dirty="0" smtClean="0"/>
              <a:t>The Data-Centric </a:t>
            </a:r>
            <a:r>
              <a:rPr lang="en-US" dirty="0"/>
              <a:t>BI </a:t>
            </a:r>
            <a:r>
              <a:rPr lang="en-US" dirty="0" smtClean="0"/>
              <a:t>systems is </a:t>
            </a:r>
            <a:r>
              <a:rPr lang="en-US" dirty="0"/>
              <a:t>to understand the capabilities within organization by collecting, transforming, and integrating data to present </a:t>
            </a:r>
            <a:r>
              <a:rPr lang="en-US" dirty="0" smtClean="0"/>
              <a:t>valuable information to the decision makers.</a:t>
            </a:r>
          </a:p>
          <a:p>
            <a:r>
              <a:rPr lang="en-US" dirty="0" smtClean="0"/>
              <a:t>The goal </a:t>
            </a:r>
            <a:r>
              <a:rPr lang="en-US" dirty="0"/>
              <a:t>is to improve the timeliness and quality </a:t>
            </a:r>
            <a:r>
              <a:rPr lang="en-US" dirty="0" smtClean="0"/>
              <a:t>of the decision making.</a:t>
            </a:r>
            <a:endParaRPr lang="en-US" dirty="0"/>
          </a:p>
        </p:txBody>
      </p:sp>
    </p:spTree>
    <p:extLst>
      <p:ext uri="{BB962C8B-B14F-4D97-AF65-F5344CB8AC3E}">
        <p14:creationId xmlns:p14="http://schemas.microsoft.com/office/powerpoint/2010/main" val="1564887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Systems (Cont.)</a:t>
            </a:r>
            <a:endParaRPr lang="en-US" dirty="0"/>
          </a:p>
        </p:txBody>
      </p:sp>
      <p:sp>
        <p:nvSpPr>
          <p:cNvPr id="3" name="Content Placeholder 2"/>
          <p:cNvSpPr>
            <a:spLocks noGrp="1"/>
          </p:cNvSpPr>
          <p:nvPr>
            <p:ph idx="1"/>
          </p:nvPr>
        </p:nvSpPr>
        <p:spPr/>
        <p:txBody>
          <a:bodyPr/>
          <a:lstStyle/>
          <a:p>
            <a:r>
              <a:rPr lang="en-US" dirty="0" smtClean="0"/>
              <a:t>“The </a:t>
            </a:r>
            <a:r>
              <a:rPr lang="en-US" dirty="0"/>
              <a:t>process-centric perspective views an organization as a set of well-integrated processes (Hammer &amp; </a:t>
            </a:r>
            <a:r>
              <a:rPr lang="en-US" dirty="0" err="1"/>
              <a:t>Champy</a:t>
            </a:r>
            <a:r>
              <a:rPr lang="en-US" dirty="0"/>
              <a:t>, 2001), where BI is to be deployed to assimilate the information into processes</a:t>
            </a:r>
            <a:r>
              <a:rPr lang="en-US" dirty="0" smtClean="0"/>
              <a:t>.”</a:t>
            </a:r>
            <a:endParaRPr lang="en-US" dirty="0"/>
          </a:p>
          <a:p>
            <a:endParaRPr lang="en-US" dirty="0"/>
          </a:p>
        </p:txBody>
      </p:sp>
    </p:spTree>
    <p:extLst>
      <p:ext uri="{BB962C8B-B14F-4D97-AF65-F5344CB8AC3E}">
        <p14:creationId xmlns:p14="http://schemas.microsoft.com/office/powerpoint/2010/main" val="1587705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995</TotalTime>
  <Words>1079</Words>
  <Application>Microsoft Office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The Impact of Business Intelligence on Healthcare Delivery in the USA </vt:lpstr>
      <vt:lpstr>Business Intelligence (BI)</vt:lpstr>
      <vt:lpstr>Business Intelligence (Cont.)</vt:lpstr>
      <vt:lpstr>Healthcare BI Products</vt:lpstr>
      <vt:lpstr>Healthcare BI Products (Cont.)</vt:lpstr>
      <vt:lpstr>Patient Protection &amp; Affordable Care Act (PPACA)</vt:lpstr>
      <vt:lpstr>Accountable Care Organziations (ACO)</vt:lpstr>
      <vt:lpstr>BI Systems</vt:lpstr>
      <vt:lpstr>BI Systems (Cont.)</vt:lpstr>
      <vt:lpstr>Four synergistic capabilities of BI</vt:lpstr>
      <vt:lpstr>Organizational Memory/Information Integration</vt:lpstr>
      <vt:lpstr>Insight Creation</vt:lpstr>
      <vt:lpstr>Presentation</vt:lpstr>
      <vt:lpstr>BI Deployment in Healthcare</vt:lpstr>
      <vt:lpstr>BI Deployment (Cont.)</vt:lpstr>
      <vt:lpstr>BI Deployment (Cont.)</vt:lpstr>
      <vt:lpstr>BI Deployment (Cont.)</vt:lpstr>
      <vt:lpstr>BI Deployment (Cont.)</vt:lpstr>
      <vt:lpstr>Complications of a BI System</vt:lpstr>
      <vt:lpstr>Complications (Cont.)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Business Intelligence on Healthcare Delivery in the USA</dc:title>
  <dc:creator>Josh</dc:creator>
  <cp:lastModifiedBy>Josh</cp:lastModifiedBy>
  <cp:revision>12</cp:revision>
  <dcterms:created xsi:type="dcterms:W3CDTF">2016-11-13T02:00:43Z</dcterms:created>
  <dcterms:modified xsi:type="dcterms:W3CDTF">2016-11-13T18:36:05Z</dcterms:modified>
</cp:coreProperties>
</file>