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1"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BB8EBFD-482E-4D55-8691-7BABA4FA077A}" type="datetimeFigureOut">
              <a:rPr lang="en-US" smtClean="0"/>
              <a:t>5/6/2018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4F7205E-96E8-413C-9913-D16D2F670BA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B8EBFD-482E-4D55-8691-7BABA4FA077A}" type="datetimeFigureOut">
              <a:rPr lang="en-US" smtClean="0"/>
              <a:t>5/6/2018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4F7205E-96E8-413C-9913-D16D2F670BA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B8EBFD-482E-4D55-8691-7BABA4FA077A}" type="datetimeFigureOut">
              <a:rPr lang="en-US" smtClean="0"/>
              <a:t>5/6/2018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4F7205E-96E8-413C-9913-D16D2F670BA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B8EBFD-482E-4D55-8691-7BABA4FA077A}" type="datetimeFigureOut">
              <a:rPr lang="en-US" smtClean="0"/>
              <a:t>5/6/2018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4F7205E-96E8-413C-9913-D16D2F670BA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BB8EBFD-482E-4D55-8691-7BABA4FA077A}" type="datetimeFigureOut">
              <a:rPr lang="en-US" smtClean="0"/>
              <a:t>5/6/2018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4F7205E-96E8-413C-9913-D16D2F670BA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BB8EBFD-482E-4D55-8691-7BABA4FA077A}" type="datetimeFigureOut">
              <a:rPr lang="en-US" smtClean="0"/>
              <a:t>5/6/2018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4F7205E-96E8-413C-9913-D16D2F670BA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BB8EBFD-482E-4D55-8691-7BABA4FA077A}" type="datetimeFigureOut">
              <a:rPr lang="en-US" smtClean="0"/>
              <a:t>5/6/2018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4F7205E-96E8-413C-9913-D16D2F670BA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BB8EBFD-482E-4D55-8691-7BABA4FA077A}" type="datetimeFigureOut">
              <a:rPr lang="en-US" smtClean="0"/>
              <a:t>5/6/2018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4F7205E-96E8-413C-9913-D16D2F670BA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BB8EBFD-482E-4D55-8691-7BABA4FA077A}" type="datetimeFigureOut">
              <a:rPr lang="en-US" smtClean="0"/>
              <a:t>5/6/2018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4F7205E-96E8-413C-9913-D16D2F670B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BB8EBFD-482E-4D55-8691-7BABA4FA077A}" type="datetimeFigureOut">
              <a:rPr lang="en-US" smtClean="0"/>
              <a:t>5/6/2018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4F7205E-96E8-413C-9913-D16D2F670BA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BB8EBFD-482E-4D55-8691-7BABA4FA077A}" type="datetimeFigureOut">
              <a:rPr lang="en-US" smtClean="0"/>
              <a:t>5/6/2018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4F7205E-96E8-413C-9913-D16D2F670BA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BB8EBFD-482E-4D55-8691-7BABA4FA077A}" type="datetimeFigureOut">
              <a:rPr lang="en-US" smtClean="0"/>
              <a:t>5/6/2018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4F7205E-96E8-413C-9913-D16D2F670BA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470025"/>
          </a:xfrm>
        </p:spPr>
        <p:txBody>
          <a:bodyPr>
            <a:normAutofit fontScale="90000"/>
          </a:bodyPr>
          <a:lstStyle/>
          <a:p>
            <a:r>
              <a:rPr lang="en-US" dirty="0" smtClean="0"/>
              <a:t>SAS Predictive Analytics-Titanic Survivors</a:t>
            </a:r>
            <a:br>
              <a:rPr lang="en-US" dirty="0" smtClean="0"/>
            </a:br>
            <a:r>
              <a:rPr lang="en-US" sz="2700" dirty="0" smtClean="0"/>
              <a:t>By Joshua Troup</a:t>
            </a:r>
            <a:endParaRPr lang="en-US" sz="27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813" y="2286000"/>
            <a:ext cx="5905500" cy="3333750"/>
          </a:xfrm>
          <a:prstGeom prst="rect">
            <a:avLst/>
          </a:prstGeom>
        </p:spPr>
      </p:pic>
    </p:spTree>
    <p:extLst>
      <p:ext uri="{BB962C8B-B14F-4D97-AF65-F5344CB8AC3E}">
        <p14:creationId xmlns:p14="http://schemas.microsoft.com/office/powerpoint/2010/main" val="3927985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Modifying Data-Missing Values Cont.</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1670911"/>
            <a:ext cx="8153400" cy="3663089"/>
          </a:xfrm>
          <a:prstGeom prst="rect">
            <a:avLst/>
          </a:prstGeom>
        </p:spPr>
      </p:pic>
      <p:sp>
        <p:nvSpPr>
          <p:cNvPr id="5" name="TextBox 4"/>
          <p:cNvSpPr txBox="1"/>
          <p:nvPr/>
        </p:nvSpPr>
        <p:spPr>
          <a:xfrm>
            <a:off x="2438400" y="5562600"/>
            <a:ext cx="6172200" cy="923330"/>
          </a:xfrm>
          <a:prstGeom prst="rect">
            <a:avLst/>
          </a:prstGeom>
          <a:noFill/>
        </p:spPr>
        <p:txBody>
          <a:bodyPr wrap="square" rtlCol="0">
            <a:spAutoFit/>
          </a:bodyPr>
          <a:lstStyle/>
          <a:p>
            <a:r>
              <a:rPr lang="en-US" dirty="0" smtClean="0"/>
              <a:t>Missing values in variable “Age” have been replaced with median value of 32.75. “Embarked” values have been replaced with S.</a:t>
            </a:r>
            <a:endParaRPr lang="en-US" dirty="0"/>
          </a:p>
        </p:txBody>
      </p:sp>
    </p:spTree>
    <p:extLst>
      <p:ext uri="{BB962C8B-B14F-4D97-AF65-F5344CB8AC3E}">
        <p14:creationId xmlns:p14="http://schemas.microsoft.com/office/powerpoint/2010/main" val="1559822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Partitioning-70/30</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19400" y="1371600"/>
            <a:ext cx="3505200" cy="3733800"/>
          </a:xfrm>
          <a:prstGeom prst="rect">
            <a:avLst/>
          </a:prstGeom>
        </p:spPr>
      </p:pic>
      <p:sp>
        <p:nvSpPr>
          <p:cNvPr id="5" name="TextBox 4"/>
          <p:cNvSpPr txBox="1"/>
          <p:nvPr/>
        </p:nvSpPr>
        <p:spPr>
          <a:xfrm>
            <a:off x="2362200" y="5486400"/>
            <a:ext cx="5791200" cy="646331"/>
          </a:xfrm>
          <a:prstGeom prst="rect">
            <a:avLst/>
          </a:prstGeom>
          <a:noFill/>
        </p:spPr>
        <p:txBody>
          <a:bodyPr wrap="square" rtlCol="0">
            <a:spAutoFit/>
          </a:bodyPr>
          <a:lstStyle/>
          <a:p>
            <a:r>
              <a:rPr lang="en-US" dirty="0" smtClean="0"/>
              <a:t>Dataset partitioned at random sampling 70% training/development set and 30% test set.</a:t>
            </a:r>
            <a:endParaRPr lang="en-US" dirty="0"/>
          </a:p>
        </p:txBody>
      </p:sp>
    </p:spTree>
    <p:extLst>
      <p:ext uri="{BB962C8B-B14F-4D97-AF65-F5344CB8AC3E}">
        <p14:creationId xmlns:p14="http://schemas.microsoft.com/office/powerpoint/2010/main" val="2000267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Managing Outliers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52600" y="1676400"/>
            <a:ext cx="5438775" cy="1877219"/>
          </a:xfrm>
          <a:prstGeom prst="rect">
            <a:avLst/>
          </a:prstGeom>
        </p:spPr>
      </p:pic>
      <p:sp>
        <p:nvSpPr>
          <p:cNvPr id="5" name="TextBox 4"/>
          <p:cNvSpPr txBox="1"/>
          <p:nvPr/>
        </p:nvSpPr>
        <p:spPr>
          <a:xfrm>
            <a:off x="1447800" y="3886200"/>
            <a:ext cx="6172200" cy="646331"/>
          </a:xfrm>
          <a:prstGeom prst="rect">
            <a:avLst/>
          </a:prstGeom>
          <a:noFill/>
        </p:spPr>
        <p:txBody>
          <a:bodyPr wrap="square" rtlCol="0">
            <a:spAutoFit/>
          </a:bodyPr>
          <a:lstStyle/>
          <a:p>
            <a:r>
              <a:rPr lang="en-US" dirty="0" smtClean="0"/>
              <a:t>Percentiles of “Age” and “Fare” shown above indicate there are no outliers in the dataset.</a:t>
            </a:r>
            <a:endParaRPr lang="en-US" dirty="0"/>
          </a:p>
        </p:txBody>
      </p:sp>
    </p:spTree>
    <p:extLst>
      <p:ext uri="{BB962C8B-B14F-4D97-AF65-F5344CB8AC3E}">
        <p14:creationId xmlns:p14="http://schemas.microsoft.com/office/powerpoint/2010/main" val="2533355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Transformation of Variables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76362" y="1581944"/>
            <a:ext cx="6319837" cy="2761456"/>
          </a:xfrm>
          <a:prstGeom prst="rect">
            <a:avLst/>
          </a:prstGeom>
        </p:spPr>
      </p:pic>
      <p:sp>
        <p:nvSpPr>
          <p:cNvPr id="5" name="TextBox 4"/>
          <p:cNvSpPr txBox="1"/>
          <p:nvPr/>
        </p:nvSpPr>
        <p:spPr>
          <a:xfrm>
            <a:off x="2209800" y="4419600"/>
            <a:ext cx="6477000" cy="2031325"/>
          </a:xfrm>
          <a:prstGeom prst="rect">
            <a:avLst/>
          </a:prstGeom>
          <a:noFill/>
        </p:spPr>
        <p:txBody>
          <a:bodyPr wrap="square" rtlCol="0">
            <a:spAutoFit/>
          </a:bodyPr>
          <a:lstStyle/>
          <a:p>
            <a:r>
              <a:rPr lang="en-US" dirty="0" smtClean="0"/>
              <a:t>Transformation of “</a:t>
            </a:r>
            <a:r>
              <a:rPr lang="en-US" dirty="0" err="1" smtClean="0"/>
              <a:t>Pclass</a:t>
            </a:r>
            <a:r>
              <a:rPr lang="en-US" dirty="0" smtClean="0"/>
              <a:t>” and “Age” variables.</a:t>
            </a:r>
          </a:p>
          <a:p>
            <a:r>
              <a:rPr lang="en-US" dirty="0"/>
              <a:t>Dependent - Survived</a:t>
            </a:r>
          </a:p>
          <a:p>
            <a:r>
              <a:rPr lang="en-US" dirty="0"/>
              <a:t>Independent – Adult, Age, Child, </a:t>
            </a:r>
            <a:r>
              <a:rPr lang="en-US" dirty="0" err="1"/>
              <a:t>Embarked_C</a:t>
            </a:r>
            <a:r>
              <a:rPr lang="en-US" dirty="0"/>
              <a:t>, </a:t>
            </a:r>
            <a:r>
              <a:rPr lang="en-US" dirty="0" err="1"/>
              <a:t>Embarked_Q</a:t>
            </a:r>
            <a:r>
              <a:rPr lang="en-US" dirty="0"/>
              <a:t>, Fare, Parch, Pclass_1, Pclass_2, </a:t>
            </a:r>
            <a:r>
              <a:rPr lang="en-US" dirty="0" err="1"/>
              <a:t>Sex_numeric</a:t>
            </a:r>
            <a:r>
              <a:rPr lang="en-US" dirty="0"/>
              <a:t>, </a:t>
            </a:r>
            <a:r>
              <a:rPr lang="en-US" dirty="0" err="1"/>
              <a:t>SibSp</a:t>
            </a:r>
            <a:endParaRPr lang="en-US" dirty="0"/>
          </a:p>
          <a:p>
            <a:r>
              <a:rPr lang="en-US" dirty="0"/>
              <a:t>(Note: Senior and Pclass_2 dummy variables not required as other relevant dummy variables are present.)</a:t>
            </a:r>
          </a:p>
          <a:p>
            <a:endParaRPr lang="en-US" dirty="0"/>
          </a:p>
        </p:txBody>
      </p:sp>
    </p:spTree>
    <p:extLst>
      <p:ext uri="{BB962C8B-B14F-4D97-AF65-F5344CB8AC3E}">
        <p14:creationId xmlns:p14="http://schemas.microsoft.com/office/powerpoint/2010/main" val="3315666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Logistic Regression: to predict the </a:t>
            </a:r>
            <a:r>
              <a:rPr lang="en-US" dirty="0" smtClean="0"/>
              <a:t>probability of </a:t>
            </a:r>
            <a:r>
              <a:rPr lang="en-US" dirty="0"/>
              <a:t>an outcome </a:t>
            </a:r>
            <a:r>
              <a:rPr lang="en-US" dirty="0" smtClean="0"/>
              <a:t>knowing the </a:t>
            </a:r>
            <a:r>
              <a:rPr lang="en-US" dirty="0"/>
              <a:t>predictors belong to a certain class</a:t>
            </a:r>
            <a:r>
              <a:rPr lang="en-US" dirty="0" smtClean="0"/>
              <a:t>.</a:t>
            </a:r>
          </a:p>
          <a:p>
            <a:r>
              <a:rPr lang="en-US" dirty="0"/>
              <a:t>As logistic regression calculates the probability of an event occurring or not, the effect of predictor variables is explained in terms of odds. </a:t>
            </a:r>
            <a:endParaRPr lang="en-US" dirty="0" smtClean="0"/>
          </a:p>
          <a:p>
            <a:r>
              <a:rPr lang="en-US" b="1" dirty="0" smtClean="0"/>
              <a:t>Examples:</a:t>
            </a:r>
            <a:r>
              <a:rPr lang="en-US" dirty="0" smtClean="0"/>
              <a:t> 1.</a:t>
            </a:r>
            <a:r>
              <a:rPr lang="en-US" sz="2400" dirty="0" smtClean="0"/>
              <a:t>Customer </a:t>
            </a:r>
            <a:r>
              <a:rPr lang="en-US" sz="2400" dirty="0"/>
              <a:t>Classification as returning or non-returning </a:t>
            </a:r>
            <a:endParaRPr lang="en-US" sz="2400" dirty="0" smtClean="0"/>
          </a:p>
          <a:p>
            <a:r>
              <a:rPr lang="en-US" sz="2400" dirty="0" smtClean="0"/>
              <a:t>2.Factors </a:t>
            </a:r>
            <a:r>
              <a:rPr lang="en-US" sz="2400" dirty="0"/>
              <a:t>that differentiate between male and female top executives (profiling) </a:t>
            </a:r>
            <a:endParaRPr lang="en-US" sz="2400" dirty="0" smtClean="0"/>
          </a:p>
          <a:p>
            <a:r>
              <a:rPr lang="en-US" sz="2400" dirty="0" smtClean="0"/>
              <a:t>3.Based </a:t>
            </a:r>
            <a:r>
              <a:rPr lang="en-US" sz="2400" dirty="0"/>
              <a:t>on FICO scores, predicting the loan approval (classification</a:t>
            </a:r>
            <a:r>
              <a:rPr lang="en-US" sz="2400" dirty="0" smtClean="0"/>
              <a:t>).</a:t>
            </a:r>
          </a:p>
          <a:p>
            <a:r>
              <a:rPr lang="en-US" sz="2600" b="1" dirty="0" smtClean="0"/>
              <a:t>Binary </a:t>
            </a:r>
            <a:r>
              <a:rPr lang="en-US" sz="2600" b="1" dirty="0"/>
              <a:t>response outcomes ( 0 or 1) </a:t>
            </a:r>
            <a:endParaRPr lang="en-US" sz="2600" b="1" dirty="0" smtClean="0"/>
          </a:p>
          <a:p>
            <a:r>
              <a:rPr lang="en-US" sz="2400" dirty="0" smtClean="0"/>
              <a:t>•success/failure</a:t>
            </a:r>
          </a:p>
          <a:p>
            <a:r>
              <a:rPr lang="en-US" sz="2400" dirty="0" smtClean="0"/>
              <a:t>•yes/no</a:t>
            </a:r>
          </a:p>
          <a:p>
            <a:r>
              <a:rPr lang="en-US" sz="2400" dirty="0" smtClean="0"/>
              <a:t>•</a:t>
            </a:r>
            <a:r>
              <a:rPr lang="en-US" sz="2400" dirty="0"/>
              <a:t>buy/don't buy </a:t>
            </a:r>
            <a:endParaRPr lang="en-US" sz="2400" dirty="0" smtClean="0"/>
          </a:p>
          <a:p>
            <a:r>
              <a:rPr lang="en-US" sz="2400" dirty="0" smtClean="0"/>
              <a:t>•</a:t>
            </a:r>
            <a:r>
              <a:rPr lang="en-US" sz="2400" dirty="0"/>
              <a:t>default/don't </a:t>
            </a:r>
            <a:endParaRPr lang="en-US" sz="2400" dirty="0" smtClean="0"/>
          </a:p>
          <a:p>
            <a:r>
              <a:rPr lang="en-US" sz="2400" dirty="0" smtClean="0"/>
              <a:t>•</a:t>
            </a:r>
            <a:r>
              <a:rPr lang="en-US" sz="2400" dirty="0"/>
              <a:t>survive/die</a:t>
            </a:r>
          </a:p>
        </p:txBody>
      </p:sp>
      <p:sp>
        <p:nvSpPr>
          <p:cNvPr id="3" name="Title 2"/>
          <p:cNvSpPr>
            <a:spLocks noGrp="1"/>
          </p:cNvSpPr>
          <p:nvPr>
            <p:ph type="title"/>
          </p:nvPr>
        </p:nvSpPr>
        <p:spPr/>
        <p:txBody>
          <a:bodyPr>
            <a:normAutofit/>
          </a:bodyPr>
          <a:lstStyle/>
          <a:p>
            <a:r>
              <a:rPr lang="en-US" dirty="0" smtClean="0"/>
              <a:t>Machine Learning Algorithm</a:t>
            </a:r>
            <a:endParaRPr lang="en-US" dirty="0"/>
          </a:p>
        </p:txBody>
      </p:sp>
    </p:spTree>
    <p:extLst>
      <p:ext uri="{BB962C8B-B14F-4D97-AF65-F5344CB8AC3E}">
        <p14:creationId xmlns:p14="http://schemas.microsoft.com/office/powerpoint/2010/main" val="1388705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Logistic Regression-Model 1/All Variables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43200" y="1295400"/>
            <a:ext cx="3657600" cy="3810000"/>
          </a:xfrm>
          <a:prstGeom prst="rect">
            <a:avLst/>
          </a:prstGeom>
        </p:spPr>
      </p:pic>
      <p:sp>
        <p:nvSpPr>
          <p:cNvPr id="5" name="TextBox 4"/>
          <p:cNvSpPr txBox="1"/>
          <p:nvPr/>
        </p:nvSpPr>
        <p:spPr>
          <a:xfrm>
            <a:off x="2590800" y="5105400"/>
            <a:ext cx="5867400" cy="1200329"/>
          </a:xfrm>
          <a:prstGeom prst="rect">
            <a:avLst/>
          </a:prstGeom>
          <a:noFill/>
        </p:spPr>
        <p:txBody>
          <a:bodyPr wrap="square" rtlCol="0">
            <a:spAutoFit/>
          </a:bodyPr>
          <a:lstStyle/>
          <a:p>
            <a:r>
              <a:rPr lang="en-US" dirty="0"/>
              <a:t>Using a 0.05 threshold, only Pclass_1, Pclass_2, </a:t>
            </a:r>
            <a:r>
              <a:rPr lang="en-US" dirty="0" err="1"/>
              <a:t>Sex_numeric</a:t>
            </a:r>
            <a:r>
              <a:rPr lang="en-US" dirty="0"/>
              <a:t>, and </a:t>
            </a:r>
            <a:r>
              <a:rPr lang="en-US" dirty="0" err="1"/>
              <a:t>SipSp</a:t>
            </a:r>
            <a:r>
              <a:rPr lang="en-US" dirty="0"/>
              <a:t> are relevant and less than threshold according to </a:t>
            </a:r>
            <a:r>
              <a:rPr lang="en-US" dirty="0" err="1"/>
              <a:t>Pr</a:t>
            </a:r>
            <a:r>
              <a:rPr lang="en-US" dirty="0"/>
              <a:t> &gt; </a:t>
            </a:r>
            <a:r>
              <a:rPr lang="en-US" dirty="0" err="1"/>
              <a:t>ChiSq</a:t>
            </a:r>
            <a:r>
              <a:rPr lang="en-US" dirty="0"/>
              <a:t> in model </a:t>
            </a:r>
            <a:r>
              <a:rPr lang="en-US" dirty="0" smtClean="0"/>
              <a:t>one. </a:t>
            </a:r>
            <a:r>
              <a:rPr lang="en-US" dirty="0"/>
              <a:t>Model two includes the variable Child since it shows to be slightly above the 0.05 threshold.</a:t>
            </a:r>
          </a:p>
        </p:txBody>
      </p:sp>
    </p:spTree>
    <p:extLst>
      <p:ext uri="{BB962C8B-B14F-4D97-AF65-F5344CB8AC3E}">
        <p14:creationId xmlns:p14="http://schemas.microsoft.com/office/powerpoint/2010/main" val="279907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Logistic Regression-Model 2/Select Variables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43200" y="1447800"/>
            <a:ext cx="4191000" cy="2567781"/>
          </a:xfrm>
          <a:prstGeom prst="rect">
            <a:avLst/>
          </a:prstGeom>
        </p:spPr>
      </p:pic>
      <p:sp>
        <p:nvSpPr>
          <p:cNvPr id="5" name="TextBox 4"/>
          <p:cNvSpPr txBox="1"/>
          <p:nvPr/>
        </p:nvSpPr>
        <p:spPr>
          <a:xfrm>
            <a:off x="2438400" y="4648200"/>
            <a:ext cx="6019800" cy="923330"/>
          </a:xfrm>
          <a:prstGeom prst="rect">
            <a:avLst/>
          </a:prstGeom>
          <a:noFill/>
        </p:spPr>
        <p:txBody>
          <a:bodyPr wrap="square" rtlCol="0">
            <a:spAutoFit/>
          </a:bodyPr>
          <a:lstStyle/>
          <a:p>
            <a:r>
              <a:rPr lang="en-US" dirty="0" smtClean="0"/>
              <a:t>Only five </a:t>
            </a:r>
            <a:r>
              <a:rPr lang="en-US" dirty="0"/>
              <a:t>significant variables from model one all well below the threshold of </a:t>
            </a:r>
            <a:r>
              <a:rPr lang="en-US" dirty="0" smtClean="0"/>
              <a:t>0.05 indicating significant variables to use in test set.</a:t>
            </a:r>
            <a:endParaRPr lang="en-US" dirty="0"/>
          </a:p>
        </p:txBody>
      </p:sp>
    </p:spTree>
    <p:extLst>
      <p:ext uri="{BB962C8B-B14F-4D97-AF65-F5344CB8AC3E}">
        <p14:creationId xmlns:p14="http://schemas.microsoft.com/office/powerpoint/2010/main" val="1135361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Coefficient &amp; Intercept Estimate Equation</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2133600"/>
            <a:ext cx="7620000" cy="1295400"/>
          </a:xfrm>
          <a:prstGeom prst="rect">
            <a:avLst/>
          </a:prstGeom>
        </p:spPr>
      </p:pic>
      <p:sp>
        <p:nvSpPr>
          <p:cNvPr id="5" name="TextBox 4"/>
          <p:cNvSpPr txBox="1"/>
          <p:nvPr/>
        </p:nvSpPr>
        <p:spPr>
          <a:xfrm>
            <a:off x="1447800" y="4267200"/>
            <a:ext cx="6858000" cy="1292662"/>
          </a:xfrm>
          <a:prstGeom prst="rect">
            <a:avLst/>
          </a:prstGeom>
          <a:noFill/>
        </p:spPr>
        <p:txBody>
          <a:bodyPr wrap="square" rtlCol="0">
            <a:spAutoFit/>
          </a:bodyPr>
          <a:lstStyle/>
          <a:p>
            <a:r>
              <a:rPr lang="en-US" sz="2400" b="1" dirty="0" smtClean="0"/>
              <a:t>Logistic equation-</a:t>
            </a:r>
            <a:r>
              <a:rPr lang="en-US" sz="2400" b="1" dirty="0"/>
              <a:t>log( p / (1-p) ) = mx +</a:t>
            </a:r>
            <a:r>
              <a:rPr lang="en-US" sz="2400" b="1" dirty="0" smtClean="0"/>
              <a:t>c</a:t>
            </a:r>
            <a:r>
              <a:rPr lang="en-US" b="1" dirty="0" smtClean="0"/>
              <a:t> </a:t>
            </a:r>
            <a:r>
              <a:rPr lang="en-US" dirty="0" smtClean="0"/>
              <a:t>(Formula to force the outcome value of p to be between 0 and 1.</a:t>
            </a:r>
            <a:endParaRPr lang="en-US" b="1" dirty="0" smtClean="0"/>
          </a:p>
          <a:p>
            <a:r>
              <a:rPr lang="en-US" i="1" dirty="0" smtClean="0"/>
              <a:t>log(p</a:t>
            </a:r>
            <a:r>
              <a:rPr lang="en-US" i="1" dirty="0"/>
              <a:t>/(1-p)) = -0.60656 + (-1.44404*Child) + (-1.83631*Pclass_1) + (-1.10466*Pclass_2)+(2.83730*</a:t>
            </a:r>
            <a:r>
              <a:rPr lang="en-US" i="1" dirty="0" err="1"/>
              <a:t>Sex_numeric</a:t>
            </a:r>
            <a:r>
              <a:rPr lang="en-US" i="1" dirty="0"/>
              <a:t>)+(0.44172*</a:t>
            </a:r>
            <a:r>
              <a:rPr lang="en-US" i="1" dirty="0" err="1"/>
              <a:t>SibSp</a:t>
            </a:r>
            <a:r>
              <a:rPr lang="en-US" i="1" dirty="0" smtClean="0"/>
              <a:t>)</a:t>
            </a:r>
          </a:p>
        </p:txBody>
      </p:sp>
    </p:spTree>
    <p:extLst>
      <p:ext uri="{BB962C8B-B14F-4D97-AF65-F5344CB8AC3E}">
        <p14:creationId xmlns:p14="http://schemas.microsoft.com/office/powerpoint/2010/main" val="3555939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Analytical Findings/Insights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1371600"/>
            <a:ext cx="8229600" cy="3414327"/>
          </a:xfrm>
          <a:prstGeom prst="rect">
            <a:avLst/>
          </a:prstGeom>
        </p:spPr>
      </p:pic>
      <p:sp>
        <p:nvSpPr>
          <p:cNvPr id="5" name="TextBox 4"/>
          <p:cNvSpPr txBox="1"/>
          <p:nvPr/>
        </p:nvSpPr>
        <p:spPr>
          <a:xfrm>
            <a:off x="2286000" y="5105400"/>
            <a:ext cx="6324600" cy="369332"/>
          </a:xfrm>
          <a:prstGeom prst="rect">
            <a:avLst/>
          </a:prstGeom>
          <a:noFill/>
        </p:spPr>
        <p:txBody>
          <a:bodyPr wrap="square" rtlCol="0">
            <a:spAutoFit/>
          </a:bodyPr>
          <a:lstStyle/>
          <a:p>
            <a:r>
              <a:rPr lang="en-US" dirty="0" smtClean="0"/>
              <a:t>Log odds output using model two test set</a:t>
            </a:r>
            <a:endParaRPr lang="en-US" dirty="0"/>
          </a:p>
        </p:txBody>
      </p:sp>
    </p:spTree>
    <p:extLst>
      <p:ext uri="{BB962C8B-B14F-4D97-AF65-F5344CB8AC3E}">
        <p14:creationId xmlns:p14="http://schemas.microsoft.com/office/powerpoint/2010/main" val="2988578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Analytical Findings/Insights Cont.</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1000" y="1295400"/>
            <a:ext cx="8229600" cy="3416205"/>
          </a:xfrm>
          <a:prstGeom prst="rect">
            <a:avLst/>
          </a:prstGeom>
        </p:spPr>
      </p:pic>
      <p:sp>
        <p:nvSpPr>
          <p:cNvPr id="5" name="TextBox 4"/>
          <p:cNvSpPr txBox="1"/>
          <p:nvPr/>
        </p:nvSpPr>
        <p:spPr>
          <a:xfrm>
            <a:off x="1981200" y="5181600"/>
            <a:ext cx="6400800" cy="369332"/>
          </a:xfrm>
          <a:prstGeom prst="rect">
            <a:avLst/>
          </a:prstGeom>
          <a:noFill/>
        </p:spPr>
        <p:txBody>
          <a:bodyPr wrap="square" rtlCol="0">
            <a:spAutoFit/>
          </a:bodyPr>
          <a:lstStyle/>
          <a:p>
            <a:r>
              <a:rPr lang="en-US" dirty="0" smtClean="0"/>
              <a:t>Final Probabilities output using model two test set</a:t>
            </a:r>
            <a:endParaRPr lang="en-US" dirty="0"/>
          </a:p>
        </p:txBody>
      </p:sp>
    </p:spTree>
    <p:extLst>
      <p:ext uri="{BB962C8B-B14F-4D97-AF65-F5344CB8AC3E}">
        <p14:creationId xmlns:p14="http://schemas.microsoft.com/office/powerpoint/2010/main" val="4238601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SAS = Statistical Analysis System</a:t>
            </a:r>
          </a:p>
          <a:p>
            <a:r>
              <a:rPr lang="en-US" dirty="0" smtClean="0"/>
              <a:t>Business Intelligence tool used for multiple </a:t>
            </a:r>
            <a:r>
              <a:rPr lang="en-US" dirty="0"/>
              <a:t>advanced analytics, multivariate analyses, business intelligence, data management, and predictive analytics</a:t>
            </a:r>
            <a:r>
              <a:rPr lang="en-US" dirty="0" smtClean="0"/>
              <a:t>.</a:t>
            </a:r>
          </a:p>
          <a:p>
            <a:r>
              <a:rPr lang="en-US" dirty="0" smtClean="0"/>
              <a:t>The ability to analyze </a:t>
            </a:r>
            <a:r>
              <a:rPr lang="en-US" dirty="0"/>
              <a:t>your data using statistical techniques ranging from descriptive measures like correlations to logistic regression and mixed models to sophisticated methods such as modern model selection and Bayesian hierarchical models</a:t>
            </a:r>
            <a:r>
              <a:rPr lang="en-US" dirty="0" smtClean="0"/>
              <a:t>.</a:t>
            </a:r>
          </a:p>
          <a:p>
            <a:r>
              <a:rPr lang="en-US" dirty="0" smtClean="0"/>
              <a:t>SAS Studio is cloud based and accessible anywhere where a connection and browser is available.</a:t>
            </a:r>
            <a:endParaRPr lang="en-US" dirty="0"/>
          </a:p>
        </p:txBody>
      </p:sp>
      <p:sp>
        <p:nvSpPr>
          <p:cNvPr id="3" name="Title 2"/>
          <p:cNvSpPr>
            <a:spLocks noGrp="1"/>
          </p:cNvSpPr>
          <p:nvPr>
            <p:ph type="title"/>
          </p:nvPr>
        </p:nvSpPr>
        <p:spPr/>
        <p:txBody>
          <a:bodyPr/>
          <a:lstStyle/>
          <a:p>
            <a:r>
              <a:rPr lang="en-US" dirty="0" smtClean="0"/>
              <a:t>What is SAS?</a:t>
            </a:r>
            <a:endParaRPr lang="en-US" dirty="0"/>
          </a:p>
        </p:txBody>
      </p:sp>
    </p:spTree>
    <p:extLst>
      <p:ext uri="{BB962C8B-B14F-4D97-AF65-F5344CB8AC3E}">
        <p14:creationId xmlns:p14="http://schemas.microsoft.com/office/powerpoint/2010/main" val="333478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 now have the survival probability (</a:t>
            </a:r>
            <a:r>
              <a:rPr lang="en-US" dirty="0" err="1"/>
              <a:t>Pred_Prob</a:t>
            </a:r>
            <a:r>
              <a:rPr lang="en-US" dirty="0"/>
              <a:t>) variable calculated to see how well our model predicts passengers who survived or the ones who did not. </a:t>
            </a:r>
            <a:endParaRPr lang="en-US" dirty="0" smtClean="0"/>
          </a:p>
          <a:p>
            <a:r>
              <a:rPr lang="en-US" dirty="0" smtClean="0"/>
              <a:t>A table using variables “</a:t>
            </a:r>
            <a:r>
              <a:rPr lang="en-US" dirty="0" err="1" smtClean="0"/>
              <a:t>PassengerId</a:t>
            </a:r>
            <a:r>
              <a:rPr lang="en-US" dirty="0" smtClean="0"/>
              <a:t>, Survived, and </a:t>
            </a:r>
            <a:r>
              <a:rPr lang="en-US" dirty="0" err="1" smtClean="0"/>
              <a:t>Pred_Prob</a:t>
            </a:r>
            <a:r>
              <a:rPr lang="en-US" dirty="0" smtClean="0"/>
              <a:t>” will be created on the next slide in order to develop a correlation matrix based on a variety of thresholds. </a:t>
            </a:r>
            <a:r>
              <a:rPr lang="en-US" sz="2000" dirty="0" smtClean="0"/>
              <a:t>(Note: Only a screenshot of 22 observations will be presented on slide. 268 observations in table total.)</a:t>
            </a:r>
          </a:p>
          <a:p>
            <a:endParaRPr lang="en-US" dirty="0"/>
          </a:p>
        </p:txBody>
      </p:sp>
      <p:sp>
        <p:nvSpPr>
          <p:cNvPr id="3" name="Title 2"/>
          <p:cNvSpPr>
            <a:spLocks noGrp="1"/>
          </p:cNvSpPr>
          <p:nvPr>
            <p:ph type="title"/>
          </p:nvPr>
        </p:nvSpPr>
        <p:spPr/>
        <p:txBody>
          <a:bodyPr>
            <a:normAutofit fontScale="90000"/>
          </a:bodyPr>
          <a:lstStyle/>
          <a:p>
            <a:r>
              <a:rPr lang="en-US" dirty="0" smtClean="0"/>
              <a:t>Analytical Findings/Insights Cont.</a:t>
            </a:r>
            <a:endParaRPr lang="en-US" dirty="0"/>
          </a:p>
        </p:txBody>
      </p:sp>
    </p:spTree>
    <p:extLst>
      <p:ext uri="{BB962C8B-B14F-4D97-AF65-F5344CB8AC3E}">
        <p14:creationId xmlns:p14="http://schemas.microsoft.com/office/powerpoint/2010/main" val="35350794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Analytical Findings/Insights Cont.</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29000" y="1562894"/>
            <a:ext cx="3352800" cy="4837906"/>
          </a:xfrm>
          <a:prstGeom prst="rect">
            <a:avLst/>
          </a:prstGeom>
        </p:spPr>
      </p:pic>
    </p:spTree>
    <p:extLst>
      <p:ext uri="{BB962C8B-B14F-4D97-AF65-F5344CB8AC3E}">
        <p14:creationId xmlns:p14="http://schemas.microsoft.com/office/powerpoint/2010/main" val="3503255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Correlation Matrix</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00200" y="1672431"/>
            <a:ext cx="5943600" cy="4143375"/>
          </a:xfrm>
          <a:prstGeom prst="rect">
            <a:avLst/>
          </a:prstGeom>
        </p:spPr>
      </p:pic>
    </p:spTree>
    <p:extLst>
      <p:ext uri="{BB962C8B-B14F-4D97-AF65-F5344CB8AC3E}">
        <p14:creationId xmlns:p14="http://schemas.microsoft.com/office/powerpoint/2010/main" val="35257821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Correlation Matrix Cont.</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04962" y="1653381"/>
            <a:ext cx="5934075" cy="4181475"/>
          </a:xfrm>
          <a:prstGeom prst="rect">
            <a:avLst/>
          </a:prstGeom>
        </p:spPr>
      </p:pic>
    </p:spTree>
    <p:extLst>
      <p:ext uri="{BB962C8B-B14F-4D97-AF65-F5344CB8AC3E}">
        <p14:creationId xmlns:p14="http://schemas.microsoft.com/office/powerpoint/2010/main" val="26461474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Correlation Matrix Cont.</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24012" y="1658144"/>
            <a:ext cx="5895975" cy="4171950"/>
          </a:xfrm>
          <a:prstGeom prst="rect">
            <a:avLst/>
          </a:prstGeom>
        </p:spPr>
      </p:pic>
    </p:spTree>
    <p:extLst>
      <p:ext uri="{BB962C8B-B14F-4D97-AF65-F5344CB8AC3E}">
        <p14:creationId xmlns:p14="http://schemas.microsoft.com/office/powerpoint/2010/main" val="6077193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0.1 </a:t>
            </a:r>
            <a:r>
              <a:rPr lang="en-US" dirty="0"/>
              <a:t>Threshold indicates a strong correlation with (1) survived at a 79.44% and 0% of (0) non-survival. 0.2 Threshold indicates a fairly strong correlation with (1) survived at a 52.34% and a 1.86% of (0) non survival. The pattern as the threshold increases continues to decrease in correlation (1) survived and increase (0) non survival. The five variables chosen with the smaller the threshold seem to be a good indicator of which passengers survived.</a:t>
            </a:r>
          </a:p>
          <a:p>
            <a:endParaRPr lang="en-US" dirty="0"/>
          </a:p>
        </p:txBody>
      </p:sp>
      <p:sp>
        <p:nvSpPr>
          <p:cNvPr id="3" name="Title 2"/>
          <p:cNvSpPr>
            <a:spLocks noGrp="1"/>
          </p:cNvSpPr>
          <p:nvPr>
            <p:ph type="title"/>
          </p:nvPr>
        </p:nvSpPr>
        <p:spPr/>
        <p:txBody>
          <a:bodyPr/>
          <a:lstStyle/>
          <a:p>
            <a:r>
              <a:rPr lang="en-US" dirty="0" smtClean="0"/>
              <a:t>Correlation Matrix Cont.</a:t>
            </a:r>
            <a:endParaRPr lang="en-US" dirty="0"/>
          </a:p>
        </p:txBody>
      </p:sp>
    </p:spTree>
    <p:extLst>
      <p:ext uri="{BB962C8B-B14F-4D97-AF65-F5344CB8AC3E}">
        <p14:creationId xmlns:p14="http://schemas.microsoft.com/office/powerpoint/2010/main" val="33280399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Passenger Class (Pclass_1 &amp; Pclass_2), Child, and Sex (</a:t>
            </a:r>
            <a:r>
              <a:rPr lang="en-US" dirty="0" err="1"/>
              <a:t>Sex_numeric</a:t>
            </a:r>
            <a:r>
              <a:rPr lang="en-US" dirty="0"/>
              <a:t>) are all strong correlating variables that indicate a strong case for survival</a:t>
            </a:r>
            <a:r>
              <a:rPr lang="en-US" dirty="0" smtClean="0"/>
              <a:t>.</a:t>
            </a:r>
          </a:p>
          <a:p>
            <a:r>
              <a:rPr lang="en-US" dirty="0" smtClean="0"/>
              <a:t>The </a:t>
            </a:r>
            <a:r>
              <a:rPr lang="en-US" dirty="0"/>
              <a:t>saying “Women and children first” does seem to hold true based on the insights discovered in the data set</a:t>
            </a:r>
            <a:r>
              <a:rPr lang="en-US" dirty="0" smtClean="0"/>
              <a:t>.</a:t>
            </a:r>
          </a:p>
          <a:p>
            <a:r>
              <a:rPr lang="en-US" dirty="0" smtClean="0"/>
              <a:t>Siblings </a:t>
            </a:r>
            <a:r>
              <a:rPr lang="en-US" dirty="0"/>
              <a:t>and Spouses (</a:t>
            </a:r>
            <a:r>
              <a:rPr lang="en-US" dirty="0" err="1"/>
              <a:t>SibSp</a:t>
            </a:r>
            <a:r>
              <a:rPr lang="en-US" dirty="0"/>
              <a:t>) variable is significant as well with many siblings (particularly female) and spouses being overly crowded in life boats. </a:t>
            </a:r>
            <a:endParaRPr lang="en-US" dirty="0" smtClean="0"/>
          </a:p>
          <a:p>
            <a:r>
              <a:rPr lang="en-US" dirty="0" smtClean="0"/>
              <a:t>I </a:t>
            </a:r>
            <a:r>
              <a:rPr lang="en-US" dirty="0"/>
              <a:t>predict not all siblings were female as the data does not portray the </a:t>
            </a:r>
            <a:r>
              <a:rPr lang="en-US" dirty="0" smtClean="0"/>
              <a:t>cowards </a:t>
            </a:r>
            <a:r>
              <a:rPr lang="en-US" dirty="0"/>
              <a:t>fleeing to lifeboats with the women and children.</a:t>
            </a:r>
          </a:p>
        </p:txBody>
      </p:sp>
      <p:sp>
        <p:nvSpPr>
          <p:cNvPr id="3" name="Title 2"/>
          <p:cNvSpPr>
            <a:spLocks noGrp="1"/>
          </p:cNvSpPr>
          <p:nvPr>
            <p:ph type="title"/>
          </p:nvPr>
        </p:nvSpPr>
        <p:spPr/>
        <p:txBody>
          <a:bodyPr/>
          <a:lstStyle/>
          <a:p>
            <a:r>
              <a:rPr lang="en-US" dirty="0" smtClean="0"/>
              <a:t>Conclusions</a:t>
            </a:r>
            <a:endParaRPr lang="en-US" dirty="0"/>
          </a:p>
        </p:txBody>
      </p:sp>
    </p:spTree>
    <p:extLst>
      <p:ext uri="{BB962C8B-B14F-4D97-AF65-F5344CB8AC3E}">
        <p14:creationId xmlns:p14="http://schemas.microsoft.com/office/powerpoint/2010/main" val="2780674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66800" y="228600"/>
            <a:ext cx="6934200" cy="3667125"/>
          </a:xfrm>
          <a:prstGeom prst="rect">
            <a:avLst/>
          </a:prstGeom>
        </p:spPr>
      </p:pic>
      <p:sp>
        <p:nvSpPr>
          <p:cNvPr id="5" name="TextBox 4"/>
          <p:cNvSpPr txBox="1"/>
          <p:nvPr/>
        </p:nvSpPr>
        <p:spPr>
          <a:xfrm>
            <a:off x="1752600" y="4114800"/>
            <a:ext cx="6705600" cy="1754326"/>
          </a:xfrm>
          <a:prstGeom prst="rect">
            <a:avLst/>
          </a:prstGeom>
          <a:noFill/>
        </p:spPr>
        <p:txBody>
          <a:bodyPr wrap="square" rtlCol="0">
            <a:spAutoFit/>
          </a:bodyPr>
          <a:lstStyle/>
          <a:p>
            <a:r>
              <a:rPr lang="en-US" dirty="0" smtClean="0"/>
              <a:t>Figure 1 shows the multiple functional areas within SAS predictive analytics. Quantifying uncertainty to drive decisions with the correct method and measure the predictive strength of models using test and validation data sets to gain the most accurate results. The machine learning features built in allow for the user to reuse models, retrain predictive models with new data, and automate decision flows.</a:t>
            </a:r>
            <a:endParaRPr lang="en-US" dirty="0"/>
          </a:p>
        </p:txBody>
      </p:sp>
    </p:spTree>
    <p:extLst>
      <p:ext uri="{BB962C8B-B14F-4D97-AF65-F5344CB8AC3E}">
        <p14:creationId xmlns:p14="http://schemas.microsoft.com/office/powerpoint/2010/main" val="333339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Dataset: Titanic.csv</a:t>
            </a:r>
          </a:p>
          <a:p>
            <a:r>
              <a:rPr lang="en-US" dirty="0"/>
              <a:t>The Royal Mail Ship (RMS) Titanic goes down in history as one of the most infamous shipwrecks which sank after hitting an iceberg to the bottom of the ocean on April 15, 1912. 1,502 people were killed out of the 2,224 passengers and crewmen. </a:t>
            </a:r>
            <a:endParaRPr lang="en-US" dirty="0" smtClean="0"/>
          </a:p>
          <a:p>
            <a:r>
              <a:rPr lang="en-US" dirty="0"/>
              <a:t>Can I predict passenger survival using a supervised machine learning technique? To meet my goal, I will be using Logistic Regression algorithm. Passengers will be classified using the binary labels: 1 for those who survived and 0 for those who did not.</a:t>
            </a:r>
          </a:p>
        </p:txBody>
      </p:sp>
      <p:sp>
        <p:nvSpPr>
          <p:cNvPr id="3" name="Title 2"/>
          <p:cNvSpPr>
            <a:spLocks noGrp="1"/>
          </p:cNvSpPr>
          <p:nvPr>
            <p:ph type="title"/>
          </p:nvPr>
        </p:nvSpPr>
        <p:spPr/>
        <p:txBody>
          <a:bodyPr>
            <a:normAutofit/>
          </a:bodyPr>
          <a:lstStyle/>
          <a:p>
            <a:r>
              <a:rPr lang="en-US" dirty="0" smtClean="0"/>
              <a:t>Project and Data Selection</a:t>
            </a:r>
            <a:endParaRPr lang="en-US" dirty="0"/>
          </a:p>
        </p:txBody>
      </p:sp>
    </p:spTree>
    <p:extLst>
      <p:ext uri="{BB962C8B-B14F-4D97-AF65-F5344CB8AC3E}">
        <p14:creationId xmlns:p14="http://schemas.microsoft.com/office/powerpoint/2010/main" val="4004209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01350431"/>
              </p:ext>
            </p:extLst>
          </p:nvPr>
        </p:nvGraphicFramePr>
        <p:xfrm>
          <a:off x="1828800" y="1219200"/>
          <a:ext cx="6477000" cy="5059364"/>
        </p:xfrm>
        <a:graphic>
          <a:graphicData uri="http://schemas.openxmlformats.org/drawingml/2006/table">
            <a:tbl>
              <a:tblPr firstRow="1" firstCol="1" bandRow="1">
                <a:tableStyleId>{5C22544A-7EE6-4342-B048-85BDC9FD1C3A}</a:tableStyleId>
              </a:tblPr>
              <a:tblGrid>
                <a:gridCol w="2159000"/>
                <a:gridCol w="2159000"/>
                <a:gridCol w="2159000"/>
              </a:tblGrid>
              <a:tr h="337291">
                <a:tc>
                  <a:txBody>
                    <a:bodyPr/>
                    <a:lstStyle/>
                    <a:p>
                      <a:pPr marL="0" marR="0">
                        <a:lnSpc>
                          <a:spcPct val="200000"/>
                        </a:lnSpc>
                        <a:spcBef>
                          <a:spcPts val="0"/>
                        </a:spcBef>
                        <a:spcAft>
                          <a:spcPts val="800"/>
                        </a:spcAft>
                      </a:pPr>
                      <a:r>
                        <a:rPr lang="en-US" sz="1000" dirty="0">
                          <a:effectLst/>
                        </a:rPr>
                        <a:t>Variable</a:t>
                      </a:r>
                      <a:endParaRPr lang="en-US" sz="900" dirty="0">
                        <a:effectLst/>
                        <a:latin typeface="Calibri"/>
                        <a:ea typeface="Calibri"/>
                        <a:cs typeface="Times New Roman"/>
                      </a:endParaRPr>
                    </a:p>
                  </a:txBody>
                  <a:tcPr marL="56575" marR="56575" marT="0" marB="0"/>
                </a:tc>
                <a:tc>
                  <a:txBody>
                    <a:bodyPr/>
                    <a:lstStyle/>
                    <a:p>
                      <a:pPr marL="0" marR="0">
                        <a:lnSpc>
                          <a:spcPct val="200000"/>
                        </a:lnSpc>
                        <a:spcBef>
                          <a:spcPts val="0"/>
                        </a:spcBef>
                        <a:spcAft>
                          <a:spcPts val="800"/>
                        </a:spcAft>
                      </a:pPr>
                      <a:r>
                        <a:rPr lang="en-US" sz="1000" dirty="0">
                          <a:effectLst/>
                        </a:rPr>
                        <a:t>Definition</a:t>
                      </a:r>
                      <a:endParaRPr lang="en-US" sz="900" dirty="0">
                        <a:effectLst/>
                        <a:latin typeface="Calibri"/>
                        <a:ea typeface="Calibri"/>
                        <a:cs typeface="Times New Roman"/>
                      </a:endParaRPr>
                    </a:p>
                  </a:txBody>
                  <a:tcPr marL="56575" marR="56575" marT="0" marB="0"/>
                </a:tc>
                <a:tc>
                  <a:txBody>
                    <a:bodyPr/>
                    <a:lstStyle/>
                    <a:p>
                      <a:pPr marL="0" marR="0">
                        <a:lnSpc>
                          <a:spcPct val="200000"/>
                        </a:lnSpc>
                        <a:spcBef>
                          <a:spcPts val="0"/>
                        </a:spcBef>
                        <a:spcAft>
                          <a:spcPts val="800"/>
                        </a:spcAft>
                      </a:pPr>
                      <a:r>
                        <a:rPr lang="en-US" sz="1000" dirty="0">
                          <a:effectLst/>
                        </a:rPr>
                        <a:t>Key</a:t>
                      </a:r>
                      <a:endParaRPr lang="en-US" sz="900" dirty="0">
                        <a:effectLst/>
                        <a:latin typeface="Calibri"/>
                        <a:ea typeface="Calibri"/>
                        <a:cs typeface="Times New Roman"/>
                      </a:endParaRPr>
                    </a:p>
                  </a:txBody>
                  <a:tcPr marL="56575" marR="56575" marT="0" marB="0"/>
                </a:tc>
              </a:tr>
              <a:tr h="337291">
                <a:tc>
                  <a:txBody>
                    <a:bodyPr/>
                    <a:lstStyle/>
                    <a:p>
                      <a:pPr marL="0" marR="0">
                        <a:lnSpc>
                          <a:spcPct val="200000"/>
                        </a:lnSpc>
                        <a:spcBef>
                          <a:spcPts val="0"/>
                        </a:spcBef>
                        <a:spcAft>
                          <a:spcPts val="800"/>
                        </a:spcAft>
                      </a:pPr>
                      <a:r>
                        <a:rPr lang="en-US" sz="1000">
                          <a:effectLst/>
                        </a:rPr>
                        <a:t>Survival</a:t>
                      </a:r>
                      <a:endParaRPr lang="en-US" sz="900">
                        <a:effectLst/>
                        <a:latin typeface="Calibri"/>
                        <a:ea typeface="Calibri"/>
                        <a:cs typeface="Times New Roman"/>
                      </a:endParaRPr>
                    </a:p>
                  </a:txBody>
                  <a:tcPr marL="56575" marR="56575" marT="0" marB="0"/>
                </a:tc>
                <a:tc>
                  <a:txBody>
                    <a:bodyPr/>
                    <a:lstStyle/>
                    <a:p>
                      <a:pPr marL="0" marR="0">
                        <a:lnSpc>
                          <a:spcPct val="200000"/>
                        </a:lnSpc>
                        <a:spcBef>
                          <a:spcPts val="0"/>
                        </a:spcBef>
                        <a:spcAft>
                          <a:spcPts val="800"/>
                        </a:spcAft>
                      </a:pPr>
                      <a:r>
                        <a:rPr lang="en-US" sz="1000" dirty="0">
                          <a:effectLst/>
                        </a:rPr>
                        <a:t>Survival</a:t>
                      </a:r>
                      <a:endParaRPr lang="en-US" sz="900" dirty="0">
                        <a:effectLst/>
                        <a:latin typeface="Calibri"/>
                        <a:ea typeface="Calibri"/>
                        <a:cs typeface="Times New Roman"/>
                      </a:endParaRPr>
                    </a:p>
                  </a:txBody>
                  <a:tcPr marL="56575" marR="56575" marT="0" marB="0"/>
                </a:tc>
                <a:tc>
                  <a:txBody>
                    <a:bodyPr/>
                    <a:lstStyle/>
                    <a:p>
                      <a:pPr marL="0" marR="0">
                        <a:lnSpc>
                          <a:spcPct val="200000"/>
                        </a:lnSpc>
                        <a:spcBef>
                          <a:spcPts val="0"/>
                        </a:spcBef>
                        <a:spcAft>
                          <a:spcPts val="800"/>
                        </a:spcAft>
                      </a:pPr>
                      <a:r>
                        <a:rPr lang="en-US" sz="1000">
                          <a:effectLst/>
                        </a:rPr>
                        <a:t>0 = No, 1 = Yes</a:t>
                      </a:r>
                      <a:endParaRPr lang="en-US" sz="900">
                        <a:effectLst/>
                        <a:latin typeface="Calibri"/>
                        <a:ea typeface="Calibri"/>
                        <a:cs typeface="Times New Roman"/>
                      </a:endParaRPr>
                    </a:p>
                  </a:txBody>
                  <a:tcPr marL="56575" marR="56575" marT="0" marB="0"/>
                </a:tc>
              </a:tr>
              <a:tr h="337291">
                <a:tc>
                  <a:txBody>
                    <a:bodyPr/>
                    <a:lstStyle/>
                    <a:p>
                      <a:pPr marL="0" marR="0">
                        <a:lnSpc>
                          <a:spcPct val="200000"/>
                        </a:lnSpc>
                        <a:spcBef>
                          <a:spcPts val="0"/>
                        </a:spcBef>
                        <a:spcAft>
                          <a:spcPts val="800"/>
                        </a:spcAft>
                      </a:pPr>
                      <a:r>
                        <a:rPr lang="en-US" sz="1000">
                          <a:effectLst/>
                        </a:rPr>
                        <a:t>Pclass</a:t>
                      </a:r>
                      <a:endParaRPr lang="en-US" sz="900">
                        <a:effectLst/>
                        <a:latin typeface="Calibri"/>
                        <a:ea typeface="Calibri"/>
                        <a:cs typeface="Times New Roman"/>
                      </a:endParaRPr>
                    </a:p>
                  </a:txBody>
                  <a:tcPr marL="56575" marR="56575" marT="0" marB="0"/>
                </a:tc>
                <a:tc>
                  <a:txBody>
                    <a:bodyPr/>
                    <a:lstStyle/>
                    <a:p>
                      <a:pPr marL="0" marR="0">
                        <a:lnSpc>
                          <a:spcPct val="200000"/>
                        </a:lnSpc>
                        <a:spcBef>
                          <a:spcPts val="0"/>
                        </a:spcBef>
                        <a:spcAft>
                          <a:spcPts val="800"/>
                        </a:spcAft>
                      </a:pPr>
                      <a:r>
                        <a:rPr lang="en-US" sz="1000">
                          <a:effectLst/>
                        </a:rPr>
                        <a:t>Ticket class</a:t>
                      </a:r>
                      <a:endParaRPr lang="en-US" sz="900">
                        <a:effectLst/>
                        <a:latin typeface="Calibri"/>
                        <a:ea typeface="Calibri"/>
                        <a:cs typeface="Times New Roman"/>
                      </a:endParaRPr>
                    </a:p>
                  </a:txBody>
                  <a:tcPr marL="56575" marR="56575" marT="0" marB="0"/>
                </a:tc>
                <a:tc>
                  <a:txBody>
                    <a:bodyPr/>
                    <a:lstStyle/>
                    <a:p>
                      <a:pPr marL="0" marR="0">
                        <a:lnSpc>
                          <a:spcPct val="200000"/>
                        </a:lnSpc>
                        <a:spcBef>
                          <a:spcPts val="0"/>
                        </a:spcBef>
                        <a:spcAft>
                          <a:spcPts val="800"/>
                        </a:spcAft>
                      </a:pPr>
                      <a:r>
                        <a:rPr lang="en-US" sz="1000">
                          <a:effectLst/>
                        </a:rPr>
                        <a:t>1 = 1st, 2 = 2nd, 3 = 3rd</a:t>
                      </a:r>
                      <a:endParaRPr lang="en-US" sz="900">
                        <a:effectLst/>
                        <a:latin typeface="Calibri"/>
                        <a:ea typeface="Calibri"/>
                        <a:cs typeface="Times New Roman"/>
                      </a:endParaRPr>
                    </a:p>
                  </a:txBody>
                  <a:tcPr marL="56575" marR="56575" marT="0" marB="0"/>
                </a:tc>
              </a:tr>
              <a:tr h="337291">
                <a:tc>
                  <a:txBody>
                    <a:bodyPr/>
                    <a:lstStyle/>
                    <a:p>
                      <a:pPr marL="0" marR="0">
                        <a:lnSpc>
                          <a:spcPct val="200000"/>
                        </a:lnSpc>
                        <a:spcBef>
                          <a:spcPts val="0"/>
                        </a:spcBef>
                        <a:spcAft>
                          <a:spcPts val="800"/>
                        </a:spcAft>
                      </a:pPr>
                      <a:r>
                        <a:rPr lang="en-US" sz="1000">
                          <a:effectLst/>
                        </a:rPr>
                        <a:t>Sex</a:t>
                      </a:r>
                      <a:endParaRPr lang="en-US" sz="900">
                        <a:effectLst/>
                        <a:latin typeface="Calibri"/>
                        <a:ea typeface="Calibri"/>
                        <a:cs typeface="Times New Roman"/>
                      </a:endParaRPr>
                    </a:p>
                  </a:txBody>
                  <a:tcPr marL="56575" marR="56575" marT="0" marB="0"/>
                </a:tc>
                <a:tc>
                  <a:txBody>
                    <a:bodyPr/>
                    <a:lstStyle/>
                    <a:p>
                      <a:pPr marL="0" marR="0">
                        <a:lnSpc>
                          <a:spcPct val="200000"/>
                        </a:lnSpc>
                        <a:spcBef>
                          <a:spcPts val="0"/>
                        </a:spcBef>
                        <a:spcAft>
                          <a:spcPts val="800"/>
                        </a:spcAft>
                      </a:pPr>
                      <a:r>
                        <a:rPr lang="en-US" sz="1000">
                          <a:effectLst/>
                        </a:rPr>
                        <a:t>Sex</a:t>
                      </a:r>
                      <a:endParaRPr lang="en-US" sz="900">
                        <a:effectLst/>
                        <a:latin typeface="Calibri"/>
                        <a:ea typeface="Calibri"/>
                        <a:cs typeface="Times New Roman"/>
                      </a:endParaRPr>
                    </a:p>
                  </a:txBody>
                  <a:tcPr marL="56575" marR="56575" marT="0" marB="0"/>
                </a:tc>
                <a:tc>
                  <a:txBody>
                    <a:bodyPr/>
                    <a:lstStyle/>
                    <a:p>
                      <a:pPr marL="0" marR="0">
                        <a:lnSpc>
                          <a:spcPct val="200000"/>
                        </a:lnSpc>
                        <a:spcBef>
                          <a:spcPts val="0"/>
                        </a:spcBef>
                        <a:spcAft>
                          <a:spcPts val="800"/>
                        </a:spcAft>
                      </a:pPr>
                      <a:r>
                        <a:rPr lang="en-US" sz="1000">
                          <a:effectLst/>
                        </a:rPr>
                        <a:t> </a:t>
                      </a:r>
                      <a:endParaRPr lang="en-US" sz="900">
                        <a:effectLst/>
                        <a:latin typeface="Calibri"/>
                        <a:ea typeface="Calibri"/>
                        <a:cs typeface="Times New Roman"/>
                      </a:endParaRPr>
                    </a:p>
                  </a:txBody>
                  <a:tcPr marL="56575" marR="56575" marT="0" marB="0"/>
                </a:tc>
              </a:tr>
              <a:tr h="337291">
                <a:tc>
                  <a:txBody>
                    <a:bodyPr/>
                    <a:lstStyle/>
                    <a:p>
                      <a:pPr marL="0" marR="0">
                        <a:lnSpc>
                          <a:spcPct val="200000"/>
                        </a:lnSpc>
                        <a:spcBef>
                          <a:spcPts val="0"/>
                        </a:spcBef>
                        <a:spcAft>
                          <a:spcPts val="800"/>
                        </a:spcAft>
                      </a:pPr>
                      <a:r>
                        <a:rPr lang="en-US" sz="1000">
                          <a:effectLst/>
                        </a:rPr>
                        <a:t>Age</a:t>
                      </a:r>
                      <a:endParaRPr lang="en-US" sz="900">
                        <a:effectLst/>
                        <a:latin typeface="Calibri"/>
                        <a:ea typeface="Calibri"/>
                        <a:cs typeface="Times New Roman"/>
                      </a:endParaRPr>
                    </a:p>
                  </a:txBody>
                  <a:tcPr marL="56575" marR="56575" marT="0" marB="0"/>
                </a:tc>
                <a:tc>
                  <a:txBody>
                    <a:bodyPr/>
                    <a:lstStyle/>
                    <a:p>
                      <a:pPr marL="0" marR="0">
                        <a:lnSpc>
                          <a:spcPct val="200000"/>
                        </a:lnSpc>
                        <a:spcBef>
                          <a:spcPts val="0"/>
                        </a:spcBef>
                        <a:spcAft>
                          <a:spcPts val="800"/>
                        </a:spcAft>
                      </a:pPr>
                      <a:r>
                        <a:rPr lang="en-US" sz="1000">
                          <a:effectLst/>
                        </a:rPr>
                        <a:t>Age in years</a:t>
                      </a:r>
                      <a:endParaRPr lang="en-US" sz="900">
                        <a:effectLst/>
                        <a:latin typeface="Calibri"/>
                        <a:ea typeface="Calibri"/>
                        <a:cs typeface="Times New Roman"/>
                      </a:endParaRPr>
                    </a:p>
                  </a:txBody>
                  <a:tcPr marL="56575" marR="56575" marT="0" marB="0"/>
                </a:tc>
                <a:tc>
                  <a:txBody>
                    <a:bodyPr/>
                    <a:lstStyle/>
                    <a:p>
                      <a:pPr marL="0" marR="0">
                        <a:lnSpc>
                          <a:spcPct val="200000"/>
                        </a:lnSpc>
                        <a:spcBef>
                          <a:spcPts val="0"/>
                        </a:spcBef>
                        <a:spcAft>
                          <a:spcPts val="800"/>
                        </a:spcAft>
                      </a:pPr>
                      <a:r>
                        <a:rPr lang="en-US" sz="1000">
                          <a:effectLst/>
                        </a:rPr>
                        <a:t> </a:t>
                      </a:r>
                      <a:endParaRPr lang="en-US" sz="900">
                        <a:effectLst/>
                        <a:latin typeface="Calibri"/>
                        <a:ea typeface="Calibri"/>
                        <a:cs typeface="Times New Roman"/>
                      </a:endParaRPr>
                    </a:p>
                  </a:txBody>
                  <a:tcPr marL="56575" marR="56575" marT="0" marB="0"/>
                </a:tc>
              </a:tr>
              <a:tr h="674582">
                <a:tc>
                  <a:txBody>
                    <a:bodyPr/>
                    <a:lstStyle/>
                    <a:p>
                      <a:pPr marL="0" marR="0">
                        <a:lnSpc>
                          <a:spcPct val="200000"/>
                        </a:lnSpc>
                        <a:spcBef>
                          <a:spcPts val="0"/>
                        </a:spcBef>
                        <a:spcAft>
                          <a:spcPts val="800"/>
                        </a:spcAft>
                      </a:pPr>
                      <a:r>
                        <a:rPr lang="en-US" sz="1000">
                          <a:effectLst/>
                        </a:rPr>
                        <a:t>Sibsp</a:t>
                      </a:r>
                      <a:endParaRPr lang="en-US" sz="900">
                        <a:effectLst/>
                        <a:latin typeface="Calibri"/>
                        <a:ea typeface="Calibri"/>
                        <a:cs typeface="Times New Roman"/>
                      </a:endParaRPr>
                    </a:p>
                  </a:txBody>
                  <a:tcPr marL="56575" marR="56575" marT="0" marB="0"/>
                </a:tc>
                <a:tc>
                  <a:txBody>
                    <a:bodyPr/>
                    <a:lstStyle/>
                    <a:p>
                      <a:pPr marL="0" marR="0">
                        <a:lnSpc>
                          <a:spcPct val="200000"/>
                        </a:lnSpc>
                        <a:spcBef>
                          <a:spcPts val="0"/>
                        </a:spcBef>
                        <a:spcAft>
                          <a:spcPts val="800"/>
                        </a:spcAft>
                      </a:pPr>
                      <a:r>
                        <a:rPr lang="en-US" sz="1000">
                          <a:effectLst/>
                        </a:rPr>
                        <a:t># of siblings / spouses aboard the Titanic</a:t>
                      </a:r>
                      <a:endParaRPr lang="en-US" sz="900">
                        <a:effectLst/>
                        <a:latin typeface="Calibri"/>
                        <a:ea typeface="Calibri"/>
                        <a:cs typeface="Times New Roman"/>
                      </a:endParaRPr>
                    </a:p>
                  </a:txBody>
                  <a:tcPr marL="56575" marR="56575" marT="0" marB="0"/>
                </a:tc>
                <a:tc>
                  <a:txBody>
                    <a:bodyPr/>
                    <a:lstStyle/>
                    <a:p>
                      <a:pPr marL="0" marR="0">
                        <a:lnSpc>
                          <a:spcPct val="200000"/>
                        </a:lnSpc>
                        <a:spcBef>
                          <a:spcPts val="0"/>
                        </a:spcBef>
                        <a:spcAft>
                          <a:spcPts val="800"/>
                        </a:spcAft>
                      </a:pPr>
                      <a:r>
                        <a:rPr lang="en-US" sz="1000">
                          <a:effectLst/>
                        </a:rPr>
                        <a:t> </a:t>
                      </a:r>
                      <a:endParaRPr lang="en-US" sz="900">
                        <a:effectLst/>
                        <a:latin typeface="Calibri"/>
                        <a:ea typeface="Calibri"/>
                        <a:cs typeface="Times New Roman"/>
                      </a:endParaRPr>
                    </a:p>
                  </a:txBody>
                  <a:tcPr marL="56575" marR="56575" marT="0" marB="0"/>
                </a:tc>
              </a:tr>
              <a:tr h="674582">
                <a:tc>
                  <a:txBody>
                    <a:bodyPr/>
                    <a:lstStyle/>
                    <a:p>
                      <a:pPr marL="0" marR="0">
                        <a:lnSpc>
                          <a:spcPct val="200000"/>
                        </a:lnSpc>
                        <a:spcBef>
                          <a:spcPts val="0"/>
                        </a:spcBef>
                        <a:spcAft>
                          <a:spcPts val="800"/>
                        </a:spcAft>
                      </a:pPr>
                      <a:r>
                        <a:rPr lang="en-US" sz="1000">
                          <a:effectLst/>
                        </a:rPr>
                        <a:t>Parch</a:t>
                      </a:r>
                      <a:endParaRPr lang="en-US" sz="900">
                        <a:effectLst/>
                        <a:latin typeface="Calibri"/>
                        <a:ea typeface="Calibri"/>
                        <a:cs typeface="Times New Roman"/>
                      </a:endParaRPr>
                    </a:p>
                  </a:txBody>
                  <a:tcPr marL="56575" marR="56575" marT="0" marB="0"/>
                </a:tc>
                <a:tc>
                  <a:txBody>
                    <a:bodyPr/>
                    <a:lstStyle/>
                    <a:p>
                      <a:pPr marL="0" marR="0">
                        <a:lnSpc>
                          <a:spcPct val="200000"/>
                        </a:lnSpc>
                        <a:spcBef>
                          <a:spcPts val="0"/>
                        </a:spcBef>
                        <a:spcAft>
                          <a:spcPts val="800"/>
                        </a:spcAft>
                      </a:pPr>
                      <a:r>
                        <a:rPr lang="en-US" sz="1000">
                          <a:effectLst/>
                        </a:rPr>
                        <a:t># of parents / children aboard the Titanic</a:t>
                      </a:r>
                      <a:endParaRPr lang="en-US" sz="900">
                        <a:effectLst/>
                        <a:latin typeface="Calibri"/>
                        <a:ea typeface="Calibri"/>
                        <a:cs typeface="Times New Roman"/>
                      </a:endParaRPr>
                    </a:p>
                  </a:txBody>
                  <a:tcPr marL="56575" marR="56575" marT="0" marB="0"/>
                </a:tc>
                <a:tc>
                  <a:txBody>
                    <a:bodyPr/>
                    <a:lstStyle/>
                    <a:p>
                      <a:pPr marL="0" marR="0">
                        <a:lnSpc>
                          <a:spcPct val="200000"/>
                        </a:lnSpc>
                        <a:spcBef>
                          <a:spcPts val="0"/>
                        </a:spcBef>
                        <a:spcAft>
                          <a:spcPts val="800"/>
                        </a:spcAft>
                      </a:pPr>
                      <a:r>
                        <a:rPr lang="en-US" sz="1000">
                          <a:effectLst/>
                        </a:rPr>
                        <a:t> </a:t>
                      </a:r>
                      <a:endParaRPr lang="en-US" sz="900">
                        <a:effectLst/>
                        <a:latin typeface="Calibri"/>
                        <a:ea typeface="Calibri"/>
                        <a:cs typeface="Times New Roman"/>
                      </a:endParaRPr>
                    </a:p>
                  </a:txBody>
                  <a:tcPr marL="56575" marR="56575" marT="0" marB="0"/>
                </a:tc>
              </a:tr>
              <a:tr h="337291">
                <a:tc>
                  <a:txBody>
                    <a:bodyPr/>
                    <a:lstStyle/>
                    <a:p>
                      <a:pPr marL="0" marR="0">
                        <a:lnSpc>
                          <a:spcPct val="200000"/>
                        </a:lnSpc>
                        <a:spcBef>
                          <a:spcPts val="0"/>
                        </a:spcBef>
                        <a:spcAft>
                          <a:spcPts val="800"/>
                        </a:spcAft>
                      </a:pPr>
                      <a:r>
                        <a:rPr lang="en-US" sz="1000">
                          <a:effectLst/>
                        </a:rPr>
                        <a:t>Ticket</a:t>
                      </a:r>
                      <a:endParaRPr lang="en-US" sz="900">
                        <a:effectLst/>
                        <a:latin typeface="Calibri"/>
                        <a:ea typeface="Calibri"/>
                        <a:cs typeface="Times New Roman"/>
                      </a:endParaRPr>
                    </a:p>
                  </a:txBody>
                  <a:tcPr marL="56575" marR="56575" marT="0" marB="0"/>
                </a:tc>
                <a:tc>
                  <a:txBody>
                    <a:bodyPr/>
                    <a:lstStyle/>
                    <a:p>
                      <a:pPr marL="0" marR="0">
                        <a:lnSpc>
                          <a:spcPct val="200000"/>
                        </a:lnSpc>
                        <a:spcBef>
                          <a:spcPts val="0"/>
                        </a:spcBef>
                        <a:spcAft>
                          <a:spcPts val="800"/>
                        </a:spcAft>
                      </a:pPr>
                      <a:r>
                        <a:rPr lang="en-US" sz="1000">
                          <a:effectLst/>
                        </a:rPr>
                        <a:t>Ticket number</a:t>
                      </a:r>
                      <a:endParaRPr lang="en-US" sz="900">
                        <a:effectLst/>
                        <a:latin typeface="Calibri"/>
                        <a:ea typeface="Calibri"/>
                        <a:cs typeface="Times New Roman"/>
                      </a:endParaRPr>
                    </a:p>
                  </a:txBody>
                  <a:tcPr marL="56575" marR="56575" marT="0" marB="0"/>
                </a:tc>
                <a:tc>
                  <a:txBody>
                    <a:bodyPr/>
                    <a:lstStyle/>
                    <a:p>
                      <a:pPr marL="0" marR="0">
                        <a:lnSpc>
                          <a:spcPct val="200000"/>
                        </a:lnSpc>
                        <a:spcBef>
                          <a:spcPts val="0"/>
                        </a:spcBef>
                        <a:spcAft>
                          <a:spcPts val="800"/>
                        </a:spcAft>
                      </a:pPr>
                      <a:r>
                        <a:rPr lang="en-US" sz="1000">
                          <a:effectLst/>
                        </a:rPr>
                        <a:t> </a:t>
                      </a:r>
                      <a:endParaRPr lang="en-US" sz="900">
                        <a:effectLst/>
                        <a:latin typeface="Calibri"/>
                        <a:ea typeface="Calibri"/>
                        <a:cs typeface="Times New Roman"/>
                      </a:endParaRPr>
                    </a:p>
                  </a:txBody>
                  <a:tcPr marL="56575" marR="56575" marT="0" marB="0"/>
                </a:tc>
              </a:tr>
              <a:tr h="337291">
                <a:tc>
                  <a:txBody>
                    <a:bodyPr/>
                    <a:lstStyle/>
                    <a:p>
                      <a:pPr marL="0" marR="0">
                        <a:lnSpc>
                          <a:spcPct val="200000"/>
                        </a:lnSpc>
                        <a:spcBef>
                          <a:spcPts val="0"/>
                        </a:spcBef>
                        <a:spcAft>
                          <a:spcPts val="800"/>
                        </a:spcAft>
                      </a:pPr>
                      <a:r>
                        <a:rPr lang="en-US" sz="1000">
                          <a:effectLst/>
                        </a:rPr>
                        <a:t>Fare</a:t>
                      </a:r>
                      <a:endParaRPr lang="en-US" sz="900">
                        <a:effectLst/>
                        <a:latin typeface="Calibri"/>
                        <a:ea typeface="Calibri"/>
                        <a:cs typeface="Times New Roman"/>
                      </a:endParaRPr>
                    </a:p>
                  </a:txBody>
                  <a:tcPr marL="56575" marR="56575" marT="0" marB="0"/>
                </a:tc>
                <a:tc>
                  <a:txBody>
                    <a:bodyPr/>
                    <a:lstStyle/>
                    <a:p>
                      <a:pPr marL="0" marR="0">
                        <a:lnSpc>
                          <a:spcPct val="200000"/>
                        </a:lnSpc>
                        <a:spcBef>
                          <a:spcPts val="0"/>
                        </a:spcBef>
                        <a:spcAft>
                          <a:spcPts val="800"/>
                        </a:spcAft>
                      </a:pPr>
                      <a:r>
                        <a:rPr lang="en-US" sz="1000">
                          <a:effectLst/>
                        </a:rPr>
                        <a:t>Passenger fare</a:t>
                      </a:r>
                      <a:endParaRPr lang="en-US" sz="900">
                        <a:effectLst/>
                        <a:latin typeface="Calibri"/>
                        <a:ea typeface="Calibri"/>
                        <a:cs typeface="Times New Roman"/>
                      </a:endParaRPr>
                    </a:p>
                  </a:txBody>
                  <a:tcPr marL="56575" marR="56575" marT="0" marB="0"/>
                </a:tc>
                <a:tc>
                  <a:txBody>
                    <a:bodyPr/>
                    <a:lstStyle/>
                    <a:p>
                      <a:pPr marL="0" marR="0">
                        <a:lnSpc>
                          <a:spcPct val="200000"/>
                        </a:lnSpc>
                        <a:spcBef>
                          <a:spcPts val="0"/>
                        </a:spcBef>
                        <a:spcAft>
                          <a:spcPts val="800"/>
                        </a:spcAft>
                      </a:pPr>
                      <a:r>
                        <a:rPr lang="en-US" sz="1000">
                          <a:effectLst/>
                        </a:rPr>
                        <a:t> </a:t>
                      </a:r>
                      <a:endParaRPr lang="en-US" sz="900">
                        <a:effectLst/>
                        <a:latin typeface="Calibri"/>
                        <a:ea typeface="Calibri"/>
                        <a:cs typeface="Times New Roman"/>
                      </a:endParaRPr>
                    </a:p>
                  </a:txBody>
                  <a:tcPr marL="56575" marR="56575" marT="0" marB="0"/>
                </a:tc>
              </a:tr>
              <a:tr h="337291">
                <a:tc>
                  <a:txBody>
                    <a:bodyPr/>
                    <a:lstStyle/>
                    <a:p>
                      <a:pPr marL="0" marR="0">
                        <a:lnSpc>
                          <a:spcPct val="200000"/>
                        </a:lnSpc>
                        <a:spcBef>
                          <a:spcPts val="0"/>
                        </a:spcBef>
                        <a:spcAft>
                          <a:spcPts val="800"/>
                        </a:spcAft>
                      </a:pPr>
                      <a:r>
                        <a:rPr lang="en-US" sz="1000">
                          <a:effectLst/>
                        </a:rPr>
                        <a:t>Cabin</a:t>
                      </a:r>
                      <a:endParaRPr lang="en-US" sz="900">
                        <a:effectLst/>
                        <a:latin typeface="Calibri"/>
                        <a:ea typeface="Calibri"/>
                        <a:cs typeface="Times New Roman"/>
                      </a:endParaRPr>
                    </a:p>
                  </a:txBody>
                  <a:tcPr marL="56575" marR="56575" marT="0" marB="0"/>
                </a:tc>
                <a:tc>
                  <a:txBody>
                    <a:bodyPr/>
                    <a:lstStyle/>
                    <a:p>
                      <a:pPr marL="0" marR="0">
                        <a:lnSpc>
                          <a:spcPct val="200000"/>
                        </a:lnSpc>
                        <a:spcBef>
                          <a:spcPts val="0"/>
                        </a:spcBef>
                        <a:spcAft>
                          <a:spcPts val="800"/>
                        </a:spcAft>
                      </a:pPr>
                      <a:r>
                        <a:rPr lang="en-US" sz="1000">
                          <a:effectLst/>
                        </a:rPr>
                        <a:t>Cabin number</a:t>
                      </a:r>
                      <a:endParaRPr lang="en-US" sz="900">
                        <a:effectLst/>
                        <a:latin typeface="Calibri"/>
                        <a:ea typeface="Calibri"/>
                        <a:cs typeface="Times New Roman"/>
                      </a:endParaRPr>
                    </a:p>
                  </a:txBody>
                  <a:tcPr marL="56575" marR="56575" marT="0" marB="0"/>
                </a:tc>
                <a:tc>
                  <a:txBody>
                    <a:bodyPr/>
                    <a:lstStyle/>
                    <a:p>
                      <a:pPr marL="0" marR="0">
                        <a:lnSpc>
                          <a:spcPct val="200000"/>
                        </a:lnSpc>
                        <a:spcBef>
                          <a:spcPts val="0"/>
                        </a:spcBef>
                        <a:spcAft>
                          <a:spcPts val="800"/>
                        </a:spcAft>
                      </a:pPr>
                      <a:r>
                        <a:rPr lang="en-US" sz="1000">
                          <a:effectLst/>
                        </a:rPr>
                        <a:t> </a:t>
                      </a:r>
                      <a:endParaRPr lang="en-US" sz="900">
                        <a:effectLst/>
                        <a:latin typeface="Calibri"/>
                        <a:ea typeface="Calibri"/>
                        <a:cs typeface="Times New Roman"/>
                      </a:endParaRPr>
                    </a:p>
                  </a:txBody>
                  <a:tcPr marL="56575" marR="56575" marT="0" marB="0"/>
                </a:tc>
              </a:tr>
              <a:tr h="1011872">
                <a:tc>
                  <a:txBody>
                    <a:bodyPr/>
                    <a:lstStyle/>
                    <a:p>
                      <a:pPr marL="0" marR="0">
                        <a:lnSpc>
                          <a:spcPct val="200000"/>
                        </a:lnSpc>
                        <a:spcBef>
                          <a:spcPts val="0"/>
                        </a:spcBef>
                        <a:spcAft>
                          <a:spcPts val="800"/>
                        </a:spcAft>
                      </a:pPr>
                      <a:r>
                        <a:rPr lang="en-US" sz="1000">
                          <a:effectLst/>
                        </a:rPr>
                        <a:t>Embarked</a:t>
                      </a:r>
                      <a:endParaRPr lang="en-US" sz="900">
                        <a:effectLst/>
                        <a:latin typeface="Calibri"/>
                        <a:ea typeface="Calibri"/>
                        <a:cs typeface="Times New Roman"/>
                      </a:endParaRPr>
                    </a:p>
                  </a:txBody>
                  <a:tcPr marL="56575" marR="56575" marT="0" marB="0"/>
                </a:tc>
                <a:tc>
                  <a:txBody>
                    <a:bodyPr/>
                    <a:lstStyle/>
                    <a:p>
                      <a:pPr marL="0" marR="0">
                        <a:lnSpc>
                          <a:spcPct val="200000"/>
                        </a:lnSpc>
                        <a:spcBef>
                          <a:spcPts val="0"/>
                        </a:spcBef>
                        <a:spcAft>
                          <a:spcPts val="800"/>
                        </a:spcAft>
                      </a:pPr>
                      <a:r>
                        <a:rPr lang="en-US" sz="1000" dirty="0">
                          <a:effectLst/>
                        </a:rPr>
                        <a:t>Port of Embarkation</a:t>
                      </a:r>
                      <a:endParaRPr lang="en-US" sz="900" dirty="0">
                        <a:effectLst/>
                        <a:latin typeface="Calibri"/>
                        <a:ea typeface="Calibri"/>
                        <a:cs typeface="Times New Roman"/>
                      </a:endParaRPr>
                    </a:p>
                  </a:txBody>
                  <a:tcPr marL="56575" marR="56575" marT="0" marB="0"/>
                </a:tc>
                <a:tc>
                  <a:txBody>
                    <a:bodyPr/>
                    <a:lstStyle/>
                    <a:p>
                      <a:pPr marL="0" marR="0">
                        <a:lnSpc>
                          <a:spcPct val="200000"/>
                        </a:lnSpc>
                        <a:spcBef>
                          <a:spcPts val="0"/>
                        </a:spcBef>
                        <a:spcAft>
                          <a:spcPts val="800"/>
                        </a:spcAft>
                      </a:pPr>
                      <a:r>
                        <a:rPr lang="en-US" sz="1000" dirty="0">
                          <a:effectLst/>
                        </a:rPr>
                        <a:t>C = Cherbourg, Q = Queenstown, S = Southampton</a:t>
                      </a:r>
                      <a:endParaRPr lang="en-US" sz="900" dirty="0">
                        <a:effectLst/>
                        <a:latin typeface="Calibri"/>
                        <a:ea typeface="Calibri"/>
                        <a:cs typeface="Times New Roman"/>
                      </a:endParaRPr>
                    </a:p>
                  </a:txBody>
                  <a:tcPr marL="56575" marR="56575" marT="0" marB="0"/>
                </a:tc>
              </a:tr>
            </a:tbl>
          </a:graphicData>
        </a:graphic>
      </p:graphicFrame>
      <p:sp>
        <p:nvSpPr>
          <p:cNvPr id="3" name="Title 2"/>
          <p:cNvSpPr>
            <a:spLocks noGrp="1"/>
          </p:cNvSpPr>
          <p:nvPr>
            <p:ph type="title"/>
          </p:nvPr>
        </p:nvSpPr>
        <p:spPr/>
        <p:txBody>
          <a:bodyPr/>
          <a:lstStyle/>
          <a:p>
            <a:r>
              <a:rPr lang="en-US" dirty="0" smtClean="0"/>
              <a:t>Variable Chart</a:t>
            </a:r>
            <a:endParaRPr lang="en-US" dirty="0"/>
          </a:p>
        </p:txBody>
      </p:sp>
    </p:spTree>
    <p:extLst>
      <p:ext uri="{BB962C8B-B14F-4D97-AF65-F5344CB8AC3E}">
        <p14:creationId xmlns:p14="http://schemas.microsoft.com/office/powerpoint/2010/main" val="686861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Exploration</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23521" y="1481138"/>
            <a:ext cx="6315480" cy="3471862"/>
          </a:xfrm>
          <a:prstGeom prst="rect">
            <a:avLst/>
          </a:prstGeom>
        </p:spPr>
      </p:pic>
      <p:sp>
        <p:nvSpPr>
          <p:cNvPr id="5" name="TextBox 4"/>
          <p:cNvSpPr txBox="1"/>
          <p:nvPr/>
        </p:nvSpPr>
        <p:spPr>
          <a:xfrm>
            <a:off x="1524000" y="5334000"/>
            <a:ext cx="6248400" cy="369332"/>
          </a:xfrm>
          <a:prstGeom prst="rect">
            <a:avLst/>
          </a:prstGeom>
          <a:noFill/>
        </p:spPr>
        <p:txBody>
          <a:bodyPr wrap="square" rtlCol="0">
            <a:spAutoFit/>
          </a:bodyPr>
          <a:lstStyle/>
          <a:p>
            <a:r>
              <a:rPr lang="en-US" dirty="0" smtClean="0"/>
              <a:t>Unprocessed raw CSV dataset imported into SAS Studio</a:t>
            </a:r>
            <a:endParaRPr lang="en-US" dirty="0"/>
          </a:p>
        </p:txBody>
      </p:sp>
    </p:spTree>
    <p:extLst>
      <p:ext uri="{BB962C8B-B14F-4D97-AF65-F5344CB8AC3E}">
        <p14:creationId xmlns:p14="http://schemas.microsoft.com/office/powerpoint/2010/main" val="1046832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Modifying Data </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1707135"/>
            <a:ext cx="7924800" cy="3474466"/>
          </a:xfrm>
          <a:prstGeom prst="rect">
            <a:avLst/>
          </a:prstGeom>
        </p:spPr>
      </p:pic>
      <p:sp>
        <p:nvSpPr>
          <p:cNvPr id="5" name="TextBox 4"/>
          <p:cNvSpPr txBox="1"/>
          <p:nvPr/>
        </p:nvSpPr>
        <p:spPr>
          <a:xfrm>
            <a:off x="2057400" y="5562600"/>
            <a:ext cx="6705600" cy="646331"/>
          </a:xfrm>
          <a:prstGeom prst="rect">
            <a:avLst/>
          </a:prstGeom>
          <a:noFill/>
        </p:spPr>
        <p:txBody>
          <a:bodyPr wrap="square" rtlCol="0">
            <a:spAutoFit/>
          </a:bodyPr>
          <a:lstStyle/>
          <a:p>
            <a:r>
              <a:rPr lang="en-US" dirty="0" smtClean="0"/>
              <a:t>Dummy variables were created for non-numerical variables Sex and Embarked since they may be relevant in model development</a:t>
            </a:r>
            <a:endParaRPr lang="en-US" dirty="0"/>
          </a:p>
        </p:txBody>
      </p:sp>
    </p:spTree>
    <p:extLst>
      <p:ext uri="{BB962C8B-B14F-4D97-AF65-F5344CB8AC3E}">
        <p14:creationId xmlns:p14="http://schemas.microsoft.com/office/powerpoint/2010/main" val="2416410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Modifying Data-Missing Values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66800" y="2133600"/>
            <a:ext cx="6781800" cy="1828800"/>
          </a:xfrm>
          <a:prstGeom prst="rect">
            <a:avLst/>
          </a:prstGeom>
        </p:spPr>
      </p:pic>
      <p:sp>
        <p:nvSpPr>
          <p:cNvPr id="5" name="TextBox 4"/>
          <p:cNvSpPr txBox="1"/>
          <p:nvPr/>
        </p:nvSpPr>
        <p:spPr>
          <a:xfrm>
            <a:off x="1905000" y="4724400"/>
            <a:ext cx="6248400" cy="646331"/>
          </a:xfrm>
          <a:prstGeom prst="rect">
            <a:avLst/>
          </a:prstGeom>
          <a:noFill/>
        </p:spPr>
        <p:txBody>
          <a:bodyPr wrap="square" rtlCol="0">
            <a:spAutoFit/>
          </a:bodyPr>
          <a:lstStyle/>
          <a:p>
            <a:r>
              <a:rPr lang="en-US" dirty="0" smtClean="0"/>
              <a:t>Missing values are shown above in numerical variables which include Age with 177 null values</a:t>
            </a:r>
            <a:endParaRPr lang="en-US" dirty="0"/>
          </a:p>
        </p:txBody>
      </p:sp>
    </p:spTree>
    <p:extLst>
      <p:ext uri="{BB962C8B-B14F-4D97-AF65-F5344CB8AC3E}">
        <p14:creationId xmlns:p14="http://schemas.microsoft.com/office/powerpoint/2010/main" val="3850718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Modifying Data-Missing Values Cont.</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667000" y="1752600"/>
            <a:ext cx="3833813" cy="2229644"/>
          </a:xfrm>
          <a:prstGeom prst="rect">
            <a:avLst/>
          </a:prstGeom>
        </p:spPr>
      </p:pic>
      <p:sp>
        <p:nvSpPr>
          <p:cNvPr id="6" name="TextBox 5"/>
          <p:cNvSpPr txBox="1"/>
          <p:nvPr/>
        </p:nvSpPr>
        <p:spPr>
          <a:xfrm>
            <a:off x="2133600" y="4648200"/>
            <a:ext cx="6019800" cy="646331"/>
          </a:xfrm>
          <a:prstGeom prst="rect">
            <a:avLst/>
          </a:prstGeom>
          <a:noFill/>
        </p:spPr>
        <p:txBody>
          <a:bodyPr wrap="square" rtlCol="0">
            <a:spAutoFit/>
          </a:bodyPr>
          <a:lstStyle/>
          <a:p>
            <a:r>
              <a:rPr lang="en-US" dirty="0" smtClean="0"/>
              <a:t>Two non-numerical  missing values shown above in “Embarked” variable. </a:t>
            </a:r>
            <a:endParaRPr lang="en-US" dirty="0"/>
          </a:p>
        </p:txBody>
      </p:sp>
    </p:spTree>
    <p:extLst>
      <p:ext uri="{BB962C8B-B14F-4D97-AF65-F5344CB8AC3E}">
        <p14:creationId xmlns:p14="http://schemas.microsoft.com/office/powerpoint/2010/main" val="35778800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6385</TotalTime>
  <Words>1078</Words>
  <Application>Microsoft Office PowerPoint</Application>
  <PresentationFormat>On-screen Show (4:3)</PresentationFormat>
  <Paragraphs>101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SAS Predictive Analytics-Titanic Survivors By Joshua Troup</vt:lpstr>
      <vt:lpstr>What is SAS?</vt:lpstr>
      <vt:lpstr>PowerPoint Presentation</vt:lpstr>
      <vt:lpstr>Project and Data Selection</vt:lpstr>
      <vt:lpstr>Variable Chart</vt:lpstr>
      <vt:lpstr>Data Exploration</vt:lpstr>
      <vt:lpstr>Modifying Data </vt:lpstr>
      <vt:lpstr>Modifying Data-Missing Values</vt:lpstr>
      <vt:lpstr>Modifying Data-Missing Values Cont.</vt:lpstr>
      <vt:lpstr>Modifying Data-Missing Values Cont.</vt:lpstr>
      <vt:lpstr>Data Partitioning-70/30</vt:lpstr>
      <vt:lpstr>Managing Outliers</vt:lpstr>
      <vt:lpstr>Transformation of Variables</vt:lpstr>
      <vt:lpstr>Machine Learning Algorithm</vt:lpstr>
      <vt:lpstr>Logistic Regression-Model 1/All Variables</vt:lpstr>
      <vt:lpstr>Logistic Regression-Model 2/Select Variables</vt:lpstr>
      <vt:lpstr>Coefficient &amp; Intercept Estimate Equation</vt:lpstr>
      <vt:lpstr>Analytical Findings/Insights</vt:lpstr>
      <vt:lpstr>Analytical Findings/Insights Cont.</vt:lpstr>
      <vt:lpstr>Analytical Findings/Insights Cont.</vt:lpstr>
      <vt:lpstr>Analytical Findings/Insights Cont.</vt:lpstr>
      <vt:lpstr>Correlation Matrix</vt:lpstr>
      <vt:lpstr>Correlation Matrix Cont.</vt:lpstr>
      <vt:lpstr>Correlation Matrix Cont.</vt:lpstr>
      <vt:lpstr>Correlation Matrix Cont.</vt:lpstr>
      <vt:lpstr>Conclusions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Predictive Analytics-Titanic Survivors By Joshua Troup</dc:title>
  <dc:creator>Josh</dc:creator>
  <cp:lastModifiedBy>Josh</cp:lastModifiedBy>
  <cp:revision>13</cp:revision>
  <dcterms:created xsi:type="dcterms:W3CDTF">2018-03-16T23:51:54Z</dcterms:created>
  <dcterms:modified xsi:type="dcterms:W3CDTF">2018-05-06T20:21:29Z</dcterms:modified>
</cp:coreProperties>
</file>