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75" r:id="rId9"/>
    <p:sldId id="262" r:id="rId10"/>
    <p:sldId id="276" r:id="rId11"/>
    <p:sldId id="263" r:id="rId12"/>
    <p:sldId id="264" r:id="rId13"/>
    <p:sldId id="270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>
                <a:latin typeface="微軟正黑體" panose="020B0604030504040204" charset="-120"/>
                <a:ea typeface="微軟正黑體" panose="020B0604030504040204" charset="-120"/>
              </a:rPr>
              <a:t>台北捷運旅運分析</a:t>
            </a:r>
            <a:br>
              <a:rPr>
                <a:latin typeface="微軟正黑體" panose="020B0604030504040204" charset="-120"/>
                <a:ea typeface="微軟正黑體" panose="020B0604030504040204" charset="-120"/>
              </a:rPr>
            </a:br>
            <a:r>
              <a:rPr>
                <a:latin typeface="微軟正黑體" panose="020B0604030504040204" charset="-120"/>
                <a:ea typeface="微軟正黑體" panose="020B0604030504040204" charset="-120"/>
              </a:rPr>
              <a:t>（</a:t>
            </a:r>
            <a:r>
              <a:rPr lang="zh-TW">
                <a:latin typeface="微軟正黑體" panose="020B0604030504040204" charset="-120"/>
                <a:ea typeface="微軟正黑體" panose="020B0604030504040204" charset="-120"/>
              </a:rPr>
              <a:t>松山機場站疫情後恢復分析</a:t>
            </a:r>
            <a:r>
              <a:rPr>
                <a:latin typeface="微軟正黑體" panose="020B0604030504040204" charset="-120"/>
                <a:ea typeface="微軟正黑體" panose="020B0604030504040204" charset="-120"/>
              </a:rPr>
              <a:t>）</a:t>
            </a:r>
            <a:endParaRPr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>
                <a:latin typeface="微軟正黑體" panose="020B0604030504040204" charset="-120"/>
                <a:ea typeface="微軟正黑體" panose="020B0604030504040204" charset="-120"/>
              </a:rPr>
              <a:t>吳健平</a:t>
            </a:r>
            <a:endParaRPr lang="zh-TW">
              <a:latin typeface="微軟正黑體" panose="020B0604030504040204" charset="-120"/>
              <a:ea typeface="微軟正黑體" panose="020B060403050404020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微軟正黑體" panose="020B0604030504040204" charset="-120"/>
                <a:ea typeface="微軟正黑體" panose="020B0604030504040204" charset="-120"/>
              </a:rPr>
              <a:t>主要結果</a:t>
            </a:r>
            <a:endParaRPr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微軟正黑體" panose="020B0604030504040204" charset="-120"/>
                <a:ea typeface="微軟正黑體" panose="020B0604030504040204" charset="-120"/>
              </a:rPr>
              <a:t>Pre 期擬合穩定；驗證視窗能合理追蹤季節性</a:t>
            </a:r>
            <a:endParaRPr>
              <a:latin typeface="微軟正黑體" panose="020B0604030504040204" charset="-120"/>
              <a:ea typeface="微軟正黑體" panose="020B0604030504040204" charset="-120"/>
            </a:endParaRPr>
          </a:p>
          <a:p>
            <a:endParaRPr>
              <a:latin typeface="微軟正黑體" panose="020B0604030504040204" charset="-120"/>
              <a:ea typeface="微軟正黑體" panose="020B0604030504040204" charset="-120"/>
            </a:endParaRPr>
          </a:p>
          <a:p>
            <a:r>
              <a:rPr lang="en-US">
                <a:latin typeface="微軟正黑體" panose="020B0604030504040204" charset="-120"/>
                <a:ea typeface="微軟正黑體" panose="020B0604030504040204" charset="-120"/>
              </a:rPr>
              <a:t>Post</a:t>
            </a:r>
            <a:r>
              <a:rPr lang="zh-TW">
                <a:latin typeface="微軟正黑體" panose="020B0604030504040204" charset="-120"/>
                <a:ea typeface="微軟正黑體" panose="020B0604030504040204" charset="-120"/>
              </a:rPr>
              <a:t>時期合成控制組</a:t>
            </a:r>
            <a:r>
              <a:rPr lang="zh-TW">
                <a:latin typeface="微軟正黑體" panose="020B0604030504040204" charset="-120"/>
                <a:ea typeface="微軟正黑體" panose="020B0604030504040204" charset="-120"/>
              </a:rPr>
              <a:t>有明顯提升</a:t>
            </a:r>
            <a:r>
              <a:rPr lang="en-US" altLang="zh-TW">
                <a:latin typeface="微軟正黑體" panose="020B0604030504040204" charset="-120"/>
                <a:ea typeface="微軟正黑體" panose="020B0604030504040204" charset="-120"/>
              </a:rPr>
              <a:t>([76,330, 90,628])</a:t>
            </a:r>
            <a:r>
              <a:rPr>
                <a:latin typeface="微軟正黑體" panose="020B0604030504040204" charset="-120"/>
                <a:ea typeface="微軟正黑體" panose="020B0604030504040204" charset="-120"/>
              </a:rPr>
              <a:t>，支持因果設計</a:t>
            </a:r>
            <a:endParaRPr>
              <a:latin typeface="微軟正黑體" panose="020B0604030504040204" charset="-120"/>
              <a:ea typeface="微軟正黑體" panose="020B0604030504040204" charset="-120"/>
            </a:endParaRPr>
          </a:p>
          <a:p>
            <a:endParaRPr>
              <a:latin typeface="微軟正黑體" panose="020B0604030504040204" charset="-120"/>
              <a:ea typeface="微軟正黑體" panose="020B0604030504040204" charset="-12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148"/>
            <a:ext cx="8229600" cy="1143000"/>
          </a:xfrm>
        </p:spPr>
        <p:txBody>
          <a:bodyPr/>
          <a:lstStyle/>
          <a:p>
            <a:r>
              <a:rPr>
                <a:latin typeface="微軟正黑體" panose="020B0604030504040204" charset="-120"/>
                <a:ea typeface="微軟正黑體" panose="020B0604030504040204" charset="-120"/>
              </a:rPr>
              <a:t>模型與 SCM 視覺化</a:t>
            </a:r>
            <a:endParaRPr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3" name="Picture 2" descr="SCM_HHI_fig_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9790" y="901700"/>
            <a:ext cx="7424420" cy="59302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M_HHI_fig_2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3135" y="862965"/>
            <a:ext cx="7237730" cy="602615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457200" y="371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>
                <a:latin typeface="微軟正黑體" panose="020B0604030504040204" charset="-120"/>
                <a:ea typeface="微軟正黑體" panose="020B0604030504040204" charset="-120"/>
              </a:rPr>
              <a:t>模型與 SCM 視覺化</a:t>
            </a:r>
            <a:endParaRPr>
              <a:latin typeface="微軟正黑體" panose="020B0604030504040204" charset="-120"/>
              <a:ea typeface="微軟正黑體" panose="020B0604030504040204" charset="-12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微軟正黑體" panose="020B0604030504040204" charset="-120"/>
                <a:ea typeface="微軟正黑體" panose="020B0604030504040204" charset="-120"/>
              </a:rPr>
              <a:t>結論與後續工作</a:t>
            </a:r>
            <a:endParaRPr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>
                <a:latin typeface="微軟正黑體" panose="020B0604030504040204" charset="-120"/>
                <a:ea typeface="微軟正黑體" panose="020B0604030504040204" charset="-120"/>
              </a:rPr>
              <a:t>研究</a:t>
            </a:r>
            <a:r>
              <a:rPr lang="en-US">
                <a:latin typeface="微軟正黑體" panose="020B0604030504040204" charset="-120"/>
                <a:ea typeface="微軟正黑體" panose="020B0604030504040204" charset="-120"/>
              </a:rPr>
              <a:t>HHI</a:t>
            </a:r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</a:rPr>
              <a:t>如何自動化決策</a:t>
            </a:r>
            <a:endParaRPr lang="zh-TW" altLang="en-US">
              <a:latin typeface="微軟正黑體" panose="020B0604030504040204" charset="-120"/>
              <a:ea typeface="微軟正黑體" panose="020B0604030504040204" charset="-120"/>
            </a:endParaRPr>
          </a:p>
          <a:p>
            <a:endParaRPr lang="zh-TW" altLang="en-US">
              <a:latin typeface="微軟正黑體" panose="020B0604030504040204" charset="-120"/>
              <a:ea typeface="微軟正黑體" panose="020B0604030504040204" charset="-120"/>
            </a:endParaRPr>
          </a:p>
          <a:p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</a:rPr>
              <a:t>導入更多外部變數</a:t>
            </a:r>
            <a:r>
              <a:rPr lang="en-US" altLang="zh-TW">
                <a:latin typeface="微軟正黑體" panose="020B0604030504040204" charset="-120"/>
                <a:ea typeface="微軟正黑體" panose="020B0604030504040204" charset="-120"/>
              </a:rPr>
              <a:t>(</a:t>
            </a:r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</a:rPr>
              <a:t>氣溫、降雨量</a:t>
            </a:r>
            <a:r>
              <a:rPr lang="en-US" altLang="zh-TW">
                <a:latin typeface="微軟正黑體" panose="020B0604030504040204" charset="-120"/>
                <a:ea typeface="微軟正黑體" panose="020B0604030504040204" charset="-120"/>
              </a:rPr>
              <a:t>)</a:t>
            </a:r>
            <a:endParaRPr lang="en-US" altLang="zh-TW">
              <a:latin typeface="微軟正黑體" panose="020B0604030504040204" charset="-120"/>
              <a:ea typeface="微軟正黑體" panose="020B0604030504040204" charset="-120"/>
            </a:endParaRPr>
          </a:p>
          <a:p>
            <a:endParaRPr lang="en-US" altLang="zh-TW">
              <a:latin typeface="微軟正黑體" panose="020B0604030504040204" charset="-120"/>
              <a:ea typeface="微軟正黑體" panose="020B0604030504040204" charset="-120"/>
            </a:endParaRPr>
          </a:p>
          <a:p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</a:rPr>
              <a:t>可以研究不同事件</a:t>
            </a:r>
            <a:r>
              <a:rPr lang="en-US" altLang="zh-TW">
                <a:latin typeface="微軟正黑體" panose="020B0604030504040204" charset="-120"/>
                <a:ea typeface="微軟正黑體" panose="020B0604030504040204" charset="-120"/>
              </a:rPr>
              <a:t>(e.g. </a:t>
            </a:r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</a:rPr>
              <a:t>新捷運站開通</a:t>
            </a:r>
            <a:r>
              <a:rPr lang="en-US" altLang="zh-TW">
                <a:latin typeface="微軟正黑體" panose="020B0604030504040204" charset="-120"/>
                <a:ea typeface="微軟正黑體" panose="020B0604030504040204" charset="-120"/>
              </a:rPr>
              <a:t>)</a:t>
            </a:r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</a:rPr>
              <a:t>對於北捷影響，可與</a:t>
            </a:r>
            <a:r>
              <a:rPr lang="en-US" altLang="zh-TW">
                <a:latin typeface="微軟正黑體" panose="020B0604030504040204" charset="-120"/>
                <a:ea typeface="微軟正黑體" panose="020B0604030504040204" charset="-120"/>
              </a:rPr>
              <a:t>GoShare</a:t>
            </a:r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</a:rPr>
              <a:t>業務相連結</a:t>
            </a:r>
            <a:endParaRPr lang="zh-TW" altLang="en-US">
              <a:latin typeface="微軟正黑體" panose="020B0604030504040204" charset="-120"/>
              <a:ea typeface="微軟正黑體" panose="020B0604030504040204" charset="-120"/>
            </a:endParaRPr>
          </a:p>
          <a:p>
            <a:endParaRPr>
              <a:latin typeface="微軟正黑體" panose="020B0604030504040204" charset="-120"/>
              <a:ea typeface="微軟正黑體" panose="020B060403050404020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微軟正黑體" panose="020B0604030504040204" charset="-120"/>
                <a:ea typeface="微軟正黑體" panose="020B0604030504040204" charset="-120"/>
              </a:rPr>
              <a:t>執行摘要</a:t>
            </a:r>
            <a:endParaRPr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微軟正黑體" panose="020B0604030504040204" charset="-120"/>
                <a:ea typeface="微軟正黑體" panose="020B0604030504040204" charset="-120"/>
              </a:rPr>
              <a:t>建立端到端流程：資料整備 → 特徵 → 建模 → </a:t>
            </a:r>
            <a:r>
              <a:rPr lang="zh-TW">
                <a:latin typeface="微軟正黑體" panose="020B0604030504040204" charset="-120"/>
                <a:ea typeface="微軟正黑體" panose="020B0604030504040204" charset="-120"/>
              </a:rPr>
              <a:t>合成控制</a:t>
            </a:r>
            <a:r>
              <a:rPr lang="en-US" altLang="zh-TW">
                <a:latin typeface="微軟正黑體" panose="020B0604030504040204" charset="-120"/>
                <a:ea typeface="微軟正黑體" panose="020B0604030504040204" charset="-120"/>
              </a:rPr>
              <a:t>(SCM)</a:t>
            </a:r>
            <a:r>
              <a:rPr>
                <a:latin typeface="微軟正黑體" panose="020B0604030504040204" charset="-120"/>
                <a:ea typeface="微軟正黑體" panose="020B0604030504040204" charset="-120"/>
              </a:rPr>
              <a:t>驗證</a:t>
            </a:r>
            <a:endParaRPr>
              <a:latin typeface="微軟正黑體" panose="020B0604030504040204" charset="-120"/>
              <a:ea typeface="微軟正黑體" panose="020B0604030504040204" charset="-120"/>
            </a:endParaRPr>
          </a:p>
          <a:p>
            <a:endParaRPr>
              <a:latin typeface="微軟正黑體" panose="020B0604030504040204" charset="-120"/>
              <a:ea typeface="微軟正黑體" panose="020B0604030504040204" charset="-120"/>
            </a:endParaRPr>
          </a:p>
          <a:p>
            <a:r>
              <a:rPr>
                <a:latin typeface="微軟正黑體" panose="020B0604030504040204" charset="-120"/>
                <a:ea typeface="微軟正黑體" panose="020B0604030504040204" charset="-120"/>
              </a:rPr>
              <a:t>以供體集中度（HHI）避免過度依賴單一站點</a:t>
            </a:r>
            <a:endParaRPr>
              <a:latin typeface="微軟正黑體" panose="020B0604030504040204" charset="-120"/>
              <a:ea typeface="微軟正黑體" panose="020B0604030504040204" charset="-120"/>
            </a:endParaRPr>
          </a:p>
          <a:p>
            <a:endParaRPr>
              <a:latin typeface="微軟正黑體" panose="020B0604030504040204" charset="-120"/>
              <a:ea typeface="微軟正黑體" panose="020B0604030504040204" charset="-120"/>
            </a:endParaRPr>
          </a:p>
          <a:p>
            <a:r>
              <a:rPr>
                <a:latin typeface="微軟正黑體" panose="020B0604030504040204" charset="-120"/>
                <a:ea typeface="微軟正黑體" panose="020B0604030504040204" charset="-120"/>
              </a:rPr>
              <a:t>展示</a:t>
            </a:r>
            <a:r>
              <a:rPr lang="en-US">
                <a:latin typeface="微軟正黑體" panose="020B0604030504040204" charset="-120"/>
                <a:ea typeface="微軟正黑體" panose="020B0604030504040204" charset="-120"/>
              </a:rPr>
              <a:t>training/validation</a:t>
            </a:r>
            <a:r>
              <a:rPr>
                <a:latin typeface="微軟正黑體" panose="020B0604030504040204" charset="-120"/>
                <a:ea typeface="微軟正黑體" panose="020B0604030504040204" charset="-120"/>
              </a:rPr>
              <a:t>切分與 placebo 視窗以提升穩健性</a:t>
            </a:r>
            <a:endParaRPr>
              <a:latin typeface="微軟正黑體" panose="020B0604030504040204" charset="-120"/>
              <a:ea typeface="微軟正黑體" panose="020B060403050404020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微軟正黑體" panose="020B0604030504040204" charset="-120"/>
                <a:ea typeface="微軟正黑體" panose="020B0604030504040204" charset="-120"/>
              </a:rPr>
              <a:t>研究目標</a:t>
            </a:r>
            <a:endParaRPr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>
                <a:latin typeface="微軟正黑體" panose="020B0604030504040204" charset="-120"/>
                <a:ea typeface="微軟正黑體" panose="020B0604030504040204" charset="-120"/>
              </a:rPr>
              <a:t>瞭解</a:t>
            </a:r>
            <a:r>
              <a:rPr>
                <a:latin typeface="微軟正黑體" panose="020B0604030504040204" charset="-120"/>
                <a:ea typeface="微軟正黑體" panose="020B0604030504040204" charset="-120"/>
              </a:rPr>
              <a:t>台北捷運</a:t>
            </a:r>
            <a:r>
              <a:rPr lang="zh-TW">
                <a:latin typeface="微軟正黑體" panose="020B0604030504040204" charset="-120"/>
                <a:ea typeface="微軟正黑體" panose="020B0604030504040204" charset="-120"/>
              </a:rPr>
              <a:t>松山機場站</a:t>
            </a:r>
            <a:r>
              <a:rPr lang="en-US" altLang="zh-TW">
                <a:latin typeface="微軟正黑體" panose="020B0604030504040204" charset="-120"/>
                <a:ea typeface="微軟正黑體" panose="020B0604030504040204" charset="-120"/>
              </a:rPr>
              <a:t>2022</a:t>
            </a:r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</a:rPr>
              <a:t>年疫情復甦中的事件影響</a:t>
            </a:r>
            <a:endParaRPr>
              <a:latin typeface="微軟正黑體" panose="020B0604030504040204" charset="-120"/>
              <a:ea typeface="微軟正黑體" panose="020B0604030504040204" charset="-120"/>
            </a:endParaRPr>
          </a:p>
          <a:p>
            <a:endParaRPr>
              <a:latin typeface="微軟正黑體" panose="020B0604030504040204" charset="-120"/>
              <a:ea typeface="微軟正黑體" panose="020B0604030504040204" charset="-120"/>
            </a:endParaRPr>
          </a:p>
          <a:p>
            <a:r>
              <a:rPr>
                <a:latin typeface="微軟正黑體" panose="020B0604030504040204" charset="-120"/>
                <a:ea typeface="微軟正黑體" panose="020B0604030504040204" charset="-120"/>
              </a:rPr>
              <a:t>設</a:t>
            </a:r>
            <a:r>
              <a:rPr lang="zh-TW">
                <a:latin typeface="微軟正黑體" panose="020B0604030504040204" charset="-120"/>
                <a:ea typeface="微軟正黑體" panose="020B0604030504040204" charset="-120"/>
              </a:rPr>
              <a:t>定事件時間線並抓取外部特徵</a:t>
            </a:r>
            <a:r>
              <a:rPr>
                <a:latin typeface="微軟正黑體" panose="020B0604030504040204" charset="-120"/>
                <a:ea typeface="微軟正黑體" panose="020B0604030504040204" charset="-120"/>
              </a:rPr>
              <a:t>；訓練穩健的預測模型</a:t>
            </a:r>
            <a:endParaRPr>
              <a:latin typeface="微軟正黑體" panose="020B0604030504040204" charset="-120"/>
              <a:ea typeface="微軟正黑體" panose="020B0604030504040204" charset="-120"/>
            </a:endParaRPr>
          </a:p>
          <a:p>
            <a:endParaRPr>
              <a:latin typeface="微軟正黑體" panose="020B0604030504040204" charset="-120"/>
              <a:ea typeface="微軟正黑體" panose="020B0604030504040204" charset="-120"/>
            </a:endParaRPr>
          </a:p>
          <a:p>
            <a:r>
              <a:rPr>
                <a:latin typeface="微軟正黑體" panose="020B0604030504040204" charset="-120"/>
                <a:ea typeface="微軟正黑體" panose="020B0604030504040204" charset="-120"/>
              </a:rPr>
              <a:t>透</a:t>
            </a:r>
            <a:r>
              <a:rPr lang="zh-TW">
                <a:latin typeface="微軟正黑體" panose="020B0604030504040204" charset="-120"/>
                <a:ea typeface="微軟正黑體" panose="020B0604030504040204" charset="-120"/>
              </a:rPr>
              <a:t>過合成控制法評估</a:t>
            </a:r>
            <a:r>
              <a:rPr>
                <a:latin typeface="微軟正黑體" panose="020B0604030504040204" charset="-120"/>
                <a:ea typeface="微軟正黑體" panose="020B0604030504040204" charset="-120"/>
              </a:rPr>
              <a:t>介入效果，並</a:t>
            </a:r>
            <a:r>
              <a:rPr lang="zh-TW">
                <a:latin typeface="微軟正黑體" panose="020B0604030504040204" charset="-120"/>
                <a:ea typeface="微軟正黑體" panose="020B0604030504040204" charset="-120"/>
              </a:rPr>
              <a:t>評估事件影響</a:t>
            </a:r>
            <a:endParaRPr>
              <a:latin typeface="微軟正黑體" panose="020B0604030504040204" charset="-120"/>
              <a:ea typeface="微軟正黑體" panose="020B060403050404020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微軟正黑體" panose="020B0604030504040204" charset="-120"/>
                <a:ea typeface="微軟正黑體" panose="020B0604030504040204" charset="-120"/>
              </a:rPr>
              <a:t>資料與來源</a:t>
            </a:r>
            <a:endParaRPr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微軟正黑體" panose="020B0604030504040204" charset="-120"/>
                <a:ea typeface="微軟正黑體" panose="020B0604030504040204" charset="-120"/>
              </a:rPr>
              <a:t>台北捷運各站分時進出量統計（2017-01 至 2025-06）</a:t>
            </a:r>
            <a:endParaRPr>
              <a:latin typeface="微軟正黑體" panose="020B0604030504040204" charset="-120"/>
              <a:ea typeface="微軟正黑體" panose="020B0604030504040204" charset="-120"/>
            </a:endParaRPr>
          </a:p>
          <a:p>
            <a:endParaRPr>
              <a:latin typeface="微軟正黑體" panose="020B0604030504040204" charset="-120"/>
              <a:ea typeface="微軟正黑體" panose="020B0604030504040204" charset="-120"/>
            </a:endParaRPr>
          </a:p>
          <a:p>
            <a:r>
              <a:rPr>
                <a:latin typeface="微軟正黑體" panose="020B0604030504040204" charset="-120"/>
                <a:ea typeface="微軟正黑體" panose="020B0604030504040204" charset="-120"/>
              </a:rPr>
              <a:t>欄位：日期、時段、進站、出站、人次；彙至站點層級</a:t>
            </a:r>
            <a:endParaRPr>
              <a:latin typeface="微軟正黑體" panose="020B0604030504040204" charset="-120"/>
              <a:ea typeface="微軟正黑體" panose="020B0604030504040204" charset="-120"/>
            </a:endParaRPr>
          </a:p>
          <a:p>
            <a:endParaRPr>
              <a:latin typeface="微軟正黑體" panose="020B0604030504040204" charset="-120"/>
              <a:ea typeface="微軟正黑體" panose="020B0604030504040204" charset="-120"/>
            </a:endParaRPr>
          </a:p>
          <a:p>
            <a:r>
              <a:rPr>
                <a:latin typeface="微軟正黑體" panose="020B0604030504040204" charset="-120"/>
                <a:ea typeface="微軟正黑體" panose="020B0604030504040204" charset="-120"/>
              </a:rPr>
              <a:t>外</a:t>
            </a:r>
            <a:r>
              <a:rPr lang="zh-TW">
                <a:latin typeface="微軟正黑體" panose="020B0604030504040204" charset="-120"/>
                <a:ea typeface="微軟正黑體" panose="020B0604030504040204" charset="-120"/>
              </a:rPr>
              <a:t>部變數</a:t>
            </a:r>
            <a:r>
              <a:rPr>
                <a:latin typeface="微軟正黑體" panose="020B0604030504040204" charset="-120"/>
                <a:ea typeface="微軟正黑體" panose="020B0604030504040204" charset="-120"/>
              </a:rPr>
              <a:t>：出國旅客按目的地統計（每</a:t>
            </a:r>
            <a:r>
              <a:rPr lang="zh-TW">
                <a:latin typeface="微軟正黑體" panose="020B0604030504040204" charset="-120"/>
                <a:ea typeface="微軟正黑體" panose="020B0604030504040204" charset="-120"/>
              </a:rPr>
              <a:t>月</a:t>
            </a:r>
            <a:r>
              <a:rPr>
                <a:latin typeface="微軟正黑體" panose="020B0604030504040204" charset="-120"/>
                <a:ea typeface="微軟正黑體" panose="020B0604030504040204" charset="-120"/>
              </a:rPr>
              <a:t>），與捷運索引對齊</a:t>
            </a:r>
            <a:endParaRPr>
              <a:latin typeface="微軟正黑體" panose="020B0604030504040204" charset="-120"/>
              <a:ea typeface="微軟正黑體" panose="020B060403050404020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微軟正黑體" panose="020B0604030504040204" charset="-120"/>
                <a:ea typeface="微軟正黑體" panose="020B0604030504040204" charset="-120"/>
              </a:rPr>
              <a:t>資料前處理</a:t>
            </a:r>
            <a:endParaRPr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微軟正黑體" panose="020B0604030504040204" charset="-120"/>
                <a:ea typeface="微軟正黑體" panose="020B0604030504040204" charset="-120"/>
              </a:rPr>
              <a:t>彙整 100+ 份月度 CSV 至單一</a:t>
            </a:r>
            <a:r>
              <a:rPr lang="en-US">
                <a:latin typeface="微軟正黑體" panose="020B0604030504040204" charset="-120"/>
                <a:ea typeface="微軟正黑體" panose="020B0604030504040204" charset="-120"/>
              </a:rPr>
              <a:t>.parquet</a:t>
            </a:r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</a:rPr>
              <a:t>資料夾</a:t>
            </a:r>
            <a:r>
              <a:rPr>
                <a:latin typeface="微軟正黑體" panose="020B0604030504040204" charset="-120"/>
                <a:ea typeface="微軟正黑體" panose="020B0604030504040204" charset="-120"/>
              </a:rPr>
              <a:t>（DuckDB／Polars）</a:t>
            </a:r>
            <a:endParaRPr>
              <a:latin typeface="微軟正黑體" panose="020B0604030504040204" charset="-120"/>
              <a:ea typeface="微軟正黑體" panose="020B0604030504040204" charset="-120"/>
            </a:endParaRPr>
          </a:p>
          <a:p>
            <a:endParaRPr>
              <a:latin typeface="微軟正黑體" panose="020B0604030504040204" charset="-120"/>
              <a:ea typeface="微軟正黑體" panose="020B0604030504040204" charset="-120"/>
            </a:endParaRPr>
          </a:p>
          <a:p>
            <a:r>
              <a:rPr lang="zh-TW">
                <a:latin typeface="微軟正黑體" panose="020B0604030504040204" charset="-120"/>
                <a:ea typeface="微軟正黑體" panose="020B0604030504040204" charset="-120"/>
              </a:rPr>
              <a:t>依每日出站及入站分為兩個主要</a:t>
            </a:r>
            <a:r>
              <a:rPr lang="en-US" altLang="zh-TW">
                <a:latin typeface="微軟正黑體" panose="020B0604030504040204" charset="-120"/>
                <a:ea typeface="微軟正黑體" panose="020B0604030504040204" charset="-120"/>
              </a:rPr>
              <a:t>csv</a:t>
            </a:r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</a:rPr>
              <a:t>檔，並主要使用出站資料</a:t>
            </a:r>
            <a:r>
              <a:rPr lang="en-US" altLang="zh-TW">
                <a:latin typeface="微軟正黑體" panose="020B0604030504040204" charset="-120"/>
                <a:ea typeface="微軟正黑體" panose="020B0604030504040204" charset="-120"/>
              </a:rPr>
              <a:t>(2021-05-23 ~ 2022-10-13)</a:t>
            </a:r>
            <a:endParaRPr lang="en-US" altLang="zh-TW">
              <a:latin typeface="微軟正黑體" panose="020B0604030504040204" charset="-120"/>
              <a:ea typeface="微軟正黑體" panose="020B0604030504040204" charset="-120"/>
            </a:endParaRPr>
          </a:p>
          <a:p>
            <a:endParaRPr lang="zh-TW" altLang="en-US">
              <a:latin typeface="微軟正黑體" panose="020B0604030504040204" charset="-120"/>
              <a:ea typeface="微軟正黑體" panose="020B0604030504040204" charset="-120"/>
            </a:endParaRPr>
          </a:p>
          <a:p>
            <a:pPr marL="0" indent="0">
              <a:buNone/>
            </a:pPr>
            <a:endParaRPr lang="zh-TW" altLang="en-US">
              <a:latin typeface="微軟正黑體" panose="020B0604030504040204" charset="-120"/>
              <a:ea typeface="微軟正黑體" panose="020B0604030504040204" charset="-120"/>
            </a:endParaRPr>
          </a:p>
          <a:p>
            <a:endParaRPr>
              <a:latin typeface="微軟正黑體" panose="020B0604030504040204" charset="-120"/>
              <a:ea typeface="微軟正黑體" panose="020B0604030504040204" charset="-120"/>
            </a:endParaRPr>
          </a:p>
          <a:p>
            <a:endParaRPr>
              <a:latin typeface="微軟正黑體" panose="020B0604030504040204" charset="-120"/>
              <a:ea typeface="微軟正黑體" panose="020B060403050404020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微軟正黑體" panose="020B0604030504040204" charset="-120"/>
                <a:ea typeface="微軟正黑體" panose="020B0604030504040204" charset="-120"/>
              </a:rPr>
              <a:t>特徵工程</a:t>
            </a:r>
            <a:endParaRPr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11700"/>
          </a:xfrm>
        </p:spPr>
        <p:txBody>
          <a:bodyPr>
            <a:normAutofit lnSpcReduction="20000"/>
          </a:bodyPr>
          <a:lstStyle/>
          <a:p>
            <a:r>
              <a:rPr lang="zh-TW">
                <a:latin typeface="微軟正黑體" panose="020B0604030504040204" charset="-120"/>
                <a:ea typeface="微軟正黑體" panose="020B0604030504040204" charset="-120"/>
              </a:rPr>
              <a:t>日期</a:t>
            </a:r>
            <a:endParaRPr lang="zh-TW">
              <a:latin typeface="微軟正黑體" panose="020B0604030504040204" charset="-120"/>
              <a:ea typeface="微軟正黑體" panose="020B0604030504040204" charset="-120"/>
            </a:endParaRPr>
          </a:p>
          <a:p>
            <a:pPr lvl="1"/>
            <a:r>
              <a:rPr>
                <a:latin typeface="微軟正黑體" panose="020B0604030504040204" charset="-120"/>
                <a:ea typeface="微軟正黑體" panose="020B0604030504040204" charset="-120"/>
              </a:rPr>
              <a:t>DOW、DOW 正弦／餘弦</a:t>
            </a:r>
            <a:endParaRPr>
              <a:latin typeface="微軟正黑體" panose="020B0604030504040204" charset="-120"/>
              <a:ea typeface="微軟正黑體" panose="020B0604030504040204" charset="-120"/>
            </a:endParaRPr>
          </a:p>
          <a:p>
            <a:pPr lvl="1"/>
            <a:r>
              <a:rPr>
                <a:latin typeface="微軟正黑體" panose="020B0604030504040204" charset="-120"/>
                <a:ea typeface="微軟正黑體" panose="020B0604030504040204" charset="-120"/>
              </a:rPr>
              <a:t>DOY 正弦／餘弦</a:t>
            </a:r>
            <a:r>
              <a:rPr lang="zh-TW">
                <a:latin typeface="微軟正黑體" panose="020B0604030504040204" charset="-120"/>
                <a:ea typeface="微軟正黑體" panose="020B0604030504040204" charset="-120"/>
              </a:rPr>
              <a:t>以</a:t>
            </a:r>
            <a:endParaRPr lang="zh-TW">
              <a:latin typeface="微軟正黑體" panose="020B0604030504040204" charset="-120"/>
              <a:ea typeface="微軟正黑體" panose="020B0604030504040204" charset="-120"/>
            </a:endParaRPr>
          </a:p>
          <a:p>
            <a:pPr lvl="1"/>
            <a:r>
              <a:rPr>
                <a:latin typeface="微軟正黑體" panose="020B0604030504040204" charset="-120"/>
                <a:ea typeface="微軟正黑體" panose="020B0604030504040204" charset="-120"/>
              </a:rPr>
              <a:t>週末／假日</a:t>
            </a:r>
            <a:r>
              <a:rPr lang="en-US">
                <a:latin typeface="微軟正黑體" panose="020B0604030504040204" charset="-120"/>
                <a:ea typeface="微軟正黑體" panose="020B0604030504040204" charset="-120"/>
              </a:rPr>
              <a:t>(Dummy)</a:t>
            </a:r>
            <a:endParaRPr>
              <a:latin typeface="微軟正黑體" panose="020B0604030504040204" charset="-120"/>
              <a:ea typeface="微軟正黑體" panose="020B0604030504040204" charset="-120"/>
            </a:endParaRPr>
          </a:p>
          <a:p>
            <a:endParaRPr>
              <a:latin typeface="微軟正黑體" panose="020B0604030504040204" charset="-120"/>
              <a:ea typeface="微軟正黑體" panose="020B0604030504040204" charset="-120"/>
            </a:endParaRPr>
          </a:p>
          <a:p>
            <a:r>
              <a:rPr>
                <a:latin typeface="微軟正黑體" panose="020B0604030504040204" charset="-120"/>
                <a:ea typeface="微軟正黑體" panose="020B0604030504040204" charset="-120"/>
              </a:rPr>
              <a:t>外</a:t>
            </a:r>
            <a:r>
              <a:rPr lang="zh-TW">
                <a:latin typeface="微軟正黑體" panose="020B0604030504040204" charset="-120"/>
                <a:ea typeface="微軟正黑體" panose="020B0604030504040204" charset="-120"/>
              </a:rPr>
              <a:t>部資料</a:t>
            </a:r>
            <a:r>
              <a:rPr>
                <a:latin typeface="微軟正黑體" panose="020B0604030504040204" charset="-120"/>
                <a:ea typeface="微軟正黑體" panose="020B0604030504040204" charset="-120"/>
              </a:rPr>
              <a:t>：出國旅客人次內插</a:t>
            </a:r>
            <a:r>
              <a:rPr lang="zh-TW">
                <a:latin typeface="微軟正黑體" panose="020B0604030504040204" charset="-120"/>
                <a:ea typeface="微軟正黑體" panose="020B0604030504040204" charset="-120"/>
              </a:rPr>
              <a:t>值</a:t>
            </a:r>
            <a:r>
              <a:rPr>
                <a:latin typeface="微軟正黑體" panose="020B0604030504040204" charset="-120"/>
                <a:ea typeface="微軟正黑體" panose="020B0604030504040204" charset="-120"/>
              </a:rPr>
              <a:t>至日頻率</a:t>
            </a:r>
            <a:endParaRPr>
              <a:latin typeface="微軟正黑體" panose="020B0604030504040204" charset="-120"/>
              <a:ea typeface="微軟正黑體" panose="020B0604030504040204" charset="-120"/>
            </a:endParaRPr>
          </a:p>
          <a:p>
            <a:endParaRPr>
              <a:latin typeface="微軟正黑體" panose="020B0604030504040204" charset="-120"/>
              <a:ea typeface="微軟正黑體" panose="020B0604030504040204" charset="-120"/>
            </a:endParaRPr>
          </a:p>
          <a:p>
            <a:r>
              <a:rPr>
                <a:latin typeface="微軟正黑體" panose="020B0604030504040204" charset="-120"/>
                <a:ea typeface="微軟正黑體" panose="020B0604030504040204" charset="-120"/>
              </a:rPr>
              <a:t>目標示例：以單站出站量（例：松山機場）作為 SCM 案例</a:t>
            </a:r>
            <a:endParaRPr>
              <a:latin typeface="微軟正黑體" panose="020B0604030504040204" charset="-120"/>
              <a:ea typeface="微軟正黑體" panose="020B060403050404020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</a:rPr>
              <a:t>假設</a:t>
            </a:r>
            <a:endParaRPr lang="zh-TW" altLang="en-US"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TW">
                <a:latin typeface="微軟正黑體" panose="020B0604030504040204" charset="-120"/>
                <a:ea typeface="微軟正黑體" panose="020B0604030504040204" charset="-120"/>
              </a:rPr>
              <a:t>2022-Q2</a:t>
            </a:r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</a:rPr>
              <a:t>因為普打</a:t>
            </a:r>
            <a:r>
              <a:rPr lang="en-US" altLang="zh-TW">
                <a:latin typeface="微軟正黑體" panose="020B0604030504040204" charset="-120"/>
                <a:ea typeface="微軟正黑體" panose="020B0604030504040204" charset="-120"/>
              </a:rPr>
              <a:t>2</a:t>
            </a:r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</a:rPr>
              <a:t>季疫苗，民眾出國意願增加</a:t>
            </a:r>
            <a:endParaRPr lang="zh-TW" altLang="en-US">
              <a:latin typeface="微軟正黑體" panose="020B0604030504040204" charset="-120"/>
              <a:ea typeface="微軟正黑體" panose="020B0604030504040204" charset="-120"/>
            </a:endParaRPr>
          </a:p>
          <a:p>
            <a:endParaRPr lang="en-US" altLang="zh-TW">
              <a:latin typeface="微軟正黑體" panose="020B0604030504040204" charset="-120"/>
              <a:ea typeface="微軟正黑體" panose="020B0604030504040204" charset="-120"/>
            </a:endParaRPr>
          </a:p>
          <a:p>
            <a:r>
              <a:rPr lang="en-US" altLang="zh-TW">
                <a:latin typeface="微軟正黑體" panose="020B0604030504040204" charset="-120"/>
                <a:ea typeface="微軟正黑體" panose="020B0604030504040204" charset="-120"/>
              </a:rPr>
              <a:t>2022-05-09</a:t>
            </a:r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</a:rPr>
              <a:t>開放</a:t>
            </a:r>
            <a:r>
              <a:rPr lang="en-US" altLang="zh-TW">
                <a:latin typeface="微軟正黑體" panose="020B0604030504040204" charset="-120"/>
                <a:ea typeface="微軟正黑體" panose="020B0604030504040204" charset="-120"/>
              </a:rPr>
              <a:t>7+7</a:t>
            </a:r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</a:rPr>
              <a:t>，對出站人數有影響</a:t>
            </a:r>
            <a:endParaRPr lang="zh-TW" altLang="en-US">
              <a:latin typeface="微軟正黑體" panose="020B0604030504040204" charset="-120"/>
              <a:ea typeface="微軟正黑體" panose="020B0604030504040204" charset="-120"/>
            </a:endParaRPr>
          </a:p>
          <a:p>
            <a:endParaRPr lang="zh-TW" altLang="en-US">
              <a:latin typeface="微軟正黑體" panose="020B0604030504040204" charset="-120"/>
              <a:ea typeface="微軟正黑體" panose="020B0604030504040204" charset="-120"/>
            </a:endParaRPr>
          </a:p>
          <a:p>
            <a:r>
              <a:rPr lang="en-US" altLang="zh-TW">
                <a:latin typeface="微軟正黑體" panose="020B0604030504040204" charset="-120"/>
                <a:ea typeface="微軟正黑體" panose="020B0604030504040204" charset="-120"/>
              </a:rPr>
              <a:t>2022-10-23</a:t>
            </a:r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</a:rPr>
              <a:t>改為</a:t>
            </a:r>
            <a:r>
              <a:rPr lang="en-US" altLang="zh-TW">
                <a:latin typeface="微軟正黑體" panose="020B0604030504040204" charset="-120"/>
                <a:ea typeface="微軟正黑體" panose="020B0604030504040204" charset="-120"/>
              </a:rPr>
              <a:t>0+7</a:t>
            </a:r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</a:rPr>
              <a:t>，基準不同，結束檢驗</a:t>
            </a:r>
            <a:endParaRPr lang="zh-TW" altLang="en-US">
              <a:latin typeface="微軟正黑體" panose="020B0604030504040204" charset="-120"/>
              <a:ea typeface="微軟正黑體" panose="020B060403050404020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微軟正黑體" panose="020B0604030504040204" charset="-120"/>
                <a:ea typeface="微軟正黑體" panose="020B0604030504040204" charset="-120"/>
              </a:rPr>
              <a:t>建模與驗證</a:t>
            </a:r>
            <a:endParaRPr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>
                <a:latin typeface="微軟正黑體" panose="020B0604030504040204" charset="-120"/>
                <a:ea typeface="微軟正黑體" panose="020B0604030504040204" charset="-120"/>
              </a:rPr>
              <a:t>以</a:t>
            </a:r>
            <a:r>
              <a:rPr lang="en-US">
                <a:latin typeface="微軟正黑體" panose="020B0604030504040204" charset="-120"/>
                <a:ea typeface="微軟正黑體" panose="020B0604030504040204" charset="-120"/>
              </a:rPr>
              <a:t>PCA + K-Means Clustering</a:t>
            </a:r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</a:rPr>
              <a:t>降低維度，選取和松山機場站相輔的站別</a:t>
            </a:r>
            <a:endParaRPr lang="zh-TW" altLang="en-US">
              <a:latin typeface="微軟正黑體" panose="020B0604030504040204" charset="-120"/>
              <a:ea typeface="微軟正黑體" panose="020B0604030504040204" charset="-120"/>
            </a:endParaRPr>
          </a:p>
          <a:p>
            <a:endParaRPr>
              <a:latin typeface="微軟正黑體" panose="020B0604030504040204" charset="-120"/>
              <a:ea typeface="微軟正黑體" panose="020B0604030504040204" charset="-120"/>
            </a:endParaRPr>
          </a:p>
          <a:p>
            <a:r>
              <a:rPr>
                <a:latin typeface="微軟正黑體" panose="020B0604030504040204" charset="-120"/>
                <a:ea typeface="微軟正黑體" panose="020B0604030504040204" charset="-120"/>
              </a:rPr>
              <a:t>以XGBoost配合工程化特徵建立基線預測</a:t>
            </a:r>
            <a:endParaRPr>
              <a:latin typeface="微軟正黑體" panose="020B0604030504040204" charset="-120"/>
              <a:ea typeface="微軟正黑體" panose="020B0604030504040204" charset="-120"/>
            </a:endParaRPr>
          </a:p>
          <a:p>
            <a:endParaRPr lang="zh-TW">
              <a:latin typeface="微軟正黑體" panose="020B0604030504040204" charset="-120"/>
              <a:ea typeface="微軟正黑體" panose="020B0604030504040204" charset="-120"/>
            </a:endParaRPr>
          </a:p>
          <a:p>
            <a:r>
              <a:rPr lang="zh-TW">
                <a:latin typeface="微軟正黑體" panose="020B0604030504040204" charset="-120"/>
                <a:ea typeface="微軟正黑體" panose="020B0604030504040204" charset="-120"/>
              </a:rPr>
              <a:t>切分時間序列資料</a:t>
            </a:r>
            <a:r>
              <a:rPr>
                <a:latin typeface="微軟正黑體" panose="020B0604030504040204" charset="-120"/>
                <a:ea typeface="微軟正黑體" panose="020B0604030504040204" charset="-120"/>
              </a:rPr>
              <a:t>：</a:t>
            </a:r>
            <a:r>
              <a:rPr lang="en-US">
                <a:latin typeface="微軟正黑體" panose="020B0604030504040204" charset="-120"/>
                <a:ea typeface="微軟正黑體" panose="020B0604030504040204" charset="-120"/>
              </a:rPr>
              <a:t>Training / Validation / cooldown / post</a:t>
            </a:r>
            <a:endParaRPr lang="en-US">
              <a:latin typeface="微軟正黑體" panose="020B0604030504040204" charset="-120"/>
              <a:ea typeface="微軟正黑體" panose="020B0604030504040204" charset="-120"/>
            </a:endParaRPr>
          </a:p>
          <a:p>
            <a:endParaRPr>
              <a:latin typeface="微軟正黑體" panose="020B0604030504040204" charset="-120"/>
              <a:ea typeface="微軟正黑體" panose="020B060403050404020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建模與驗證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TW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合成控制法</a:t>
            </a:r>
            <a:r>
              <a:rPr lang="en-US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(SCM</a:t>
            </a:r>
            <a:r>
              <a:rPr lang="en-US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)</a:t>
            </a:r>
            <a:endParaRPr lang="en-US">
              <a:latin typeface="微軟正黑體" panose="020B0604030504040204" charset="-120"/>
              <a:ea typeface="微軟正黑體" panose="020B0604030504040204" charset="-120"/>
              <a:sym typeface="+mn-ea"/>
            </a:endParaRPr>
          </a:p>
          <a:p>
            <a:pPr lvl="1"/>
            <a:r>
              <a:rPr lang="zh-TW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使</a:t>
            </a:r>
            <a:r>
              <a:rPr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用 pre</a:t>
            </a:r>
            <a:r>
              <a:rPr lang="en-US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-event</a:t>
            </a:r>
            <a:r>
              <a:rPr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 期擬合</a:t>
            </a:r>
            <a:endParaRPr>
              <a:latin typeface="微軟正黑體" panose="020B0604030504040204" charset="-120"/>
              <a:ea typeface="微軟正黑體" panose="020B0604030504040204" charset="-120"/>
              <a:sym typeface="+mn-ea"/>
            </a:endParaRPr>
          </a:p>
          <a:p>
            <a:pPr lvl="2"/>
            <a:r>
              <a:rPr lang="en-US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80% T</a:t>
            </a:r>
            <a:r>
              <a:rPr lang="en-US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raining</a:t>
            </a:r>
            <a:endParaRPr lang="en-US">
              <a:latin typeface="微軟正黑體" panose="020B0604030504040204" charset="-120"/>
              <a:ea typeface="微軟正黑體" panose="020B0604030504040204" charset="-120"/>
              <a:sym typeface="+mn-ea"/>
            </a:endParaRPr>
          </a:p>
          <a:p>
            <a:pPr lvl="2"/>
            <a:r>
              <a:rPr lang="en-US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10% V</a:t>
            </a:r>
            <a:r>
              <a:rPr lang="en-US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alidation</a:t>
            </a:r>
            <a:endParaRPr lang="en-US">
              <a:latin typeface="微軟正黑體" panose="020B0604030504040204" charset="-120"/>
              <a:ea typeface="微軟正黑體" panose="020B0604030504040204" charset="-120"/>
              <a:sym typeface="+mn-ea"/>
            </a:endParaRPr>
          </a:p>
          <a:p>
            <a:pPr lvl="2"/>
            <a:r>
              <a:rPr lang="en-US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10% C</a:t>
            </a:r>
            <a:r>
              <a:rPr lang="en-US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ooldown (</a:t>
            </a:r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第二劑普及，尚未</a:t>
            </a:r>
            <a:r>
              <a:rPr lang="en-US" altLang="zh-TW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7+7</a:t>
            </a:r>
            <a:r>
              <a:rPr lang="en-US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)</a:t>
            </a:r>
            <a:endParaRPr lang="en-US">
              <a:latin typeface="微軟正黑體" panose="020B0604030504040204" charset="-120"/>
              <a:ea typeface="微軟正黑體" panose="020B0604030504040204" charset="-120"/>
              <a:sym typeface="+mn-ea"/>
            </a:endParaRPr>
          </a:p>
          <a:p>
            <a:pPr lvl="1"/>
            <a:r>
              <a:rPr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於 post 推算反事實</a:t>
            </a:r>
            <a:endParaRPr>
              <a:latin typeface="微軟正黑體" panose="020B0604030504040204" charset="-120"/>
              <a:ea typeface="微軟正黑體" panose="020B0604030504040204" charset="-120"/>
            </a:endParaRPr>
          </a:p>
          <a:p>
            <a:endParaRPr>
              <a:latin typeface="微軟正黑體" panose="020B0604030504040204" charset="-120"/>
              <a:ea typeface="微軟正黑體" panose="020B0604030504040204" charset="-120"/>
              <a:sym typeface="+mn-ea"/>
            </a:endParaRPr>
          </a:p>
          <a:p>
            <a:r>
              <a:rPr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HHI 懲罰：</a:t>
            </a:r>
            <a:r>
              <a:rPr lang="zh-TW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可</a:t>
            </a:r>
            <a:r>
              <a:rPr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偏好分散的 donor 權重以降低過擬合風險</a:t>
            </a:r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964</Words>
  <Application>WPS Presentation</Application>
  <PresentationFormat>On-screen Show (4:3)</PresentationFormat>
  <Paragraphs>97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新細明體</vt:lpstr>
      <vt:lpstr>Wingdings</vt:lpstr>
      <vt:lpstr>Arial</vt:lpstr>
      <vt:lpstr>SimSun</vt:lpstr>
      <vt:lpstr>Calibri</vt:lpstr>
      <vt:lpstr>Microsoft YaHei</vt:lpstr>
      <vt:lpstr>Arial Unicode MS</vt:lpstr>
      <vt:lpstr>新細明體</vt:lpstr>
      <vt:lpstr>微軟正黑體</vt:lpstr>
      <vt:lpstr>Office Theme</vt:lpstr>
      <vt:lpstr>台北捷運旅運分析（2017–2025Q2）</vt:lpstr>
      <vt:lpstr>執行摘要</vt:lpstr>
      <vt:lpstr>研究目標</vt:lpstr>
      <vt:lpstr>資料與來源</vt:lpstr>
      <vt:lpstr>資料前處理</vt:lpstr>
      <vt:lpstr>特徵工程</vt:lpstr>
      <vt:lpstr>PowerPoint 演示文稿</vt:lpstr>
      <vt:lpstr>建模與驗證</vt:lpstr>
      <vt:lpstr>PowerPoint 演示文稿</vt:lpstr>
      <vt:lpstr>主要結果</vt:lpstr>
      <vt:lpstr>模型與 SCM 視覺化</vt:lpstr>
      <vt:lpstr>PowerPoint 演示文稿</vt:lpstr>
      <vt:lpstr>結論與後續工作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Taipei Metro Analysis — Gogoro Data Office Assignment</dc:title>
  <dc:creator>Chien-Ping (Paul) Wu</dc:creator>
  <dc:description>generated using python-pptx</dc:description>
  <dc:subject>Open-topic exploration with preprocessing, features, modeling, and SCM/HHI validation</dc:subject>
  <cp:lastModifiedBy>User</cp:lastModifiedBy>
  <cp:revision>3</cp:revision>
  <dcterms:created xsi:type="dcterms:W3CDTF">2025-08-22T02:26:00Z</dcterms:created>
  <dcterms:modified xsi:type="dcterms:W3CDTF">2025-08-22T05:31:28Z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