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7"/>
  </p:handoutMasterIdLst>
  <p:sldIdLst>
    <p:sldId id="258" r:id="rId3"/>
    <p:sldId id="298" r:id="rId5"/>
    <p:sldId id="299" r:id="rId6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页" id="{7AD753E7-650F-4667-86A8-8D96E5755EAD}">
          <p14:sldIdLst>
            <p14:sldId id="258"/>
            <p14:sldId id="298"/>
            <p14:sldId id="299"/>
          </p14:sldIdLst>
        </p14:section>
        <p14:section name="上一学年成绩单&amp;体测成绩" id="{354C90B7-1424-419B-B1F8-330D03508A4B}">
          <p14:sldIdLst/>
        </p14:section>
        <p14:section name="科研创新" id="{EF94440B-501A-4ED4-8F8B-85E5C25EA50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9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19" autoAdjust="0"/>
    <p:restoredTop sz="70067" autoAdjust="0"/>
  </p:normalViewPr>
  <p:slideViewPr>
    <p:cSldViewPr snapToGrid="0" showGuides="1">
      <p:cViewPr varScale="1">
        <p:scale>
          <a:sx n="74" d="100"/>
          <a:sy n="74" d="100"/>
        </p:scale>
        <p:origin x="693" y="39"/>
      </p:cViewPr>
      <p:guideLst>
        <p:guide orient="horz" pos="219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2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97AFB-C038-4BA2-8539-6ACC541129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40D78-12BE-4404-AB4E-669FF091BE4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填写姓名、班级。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创新奖学金属于专项奖学金，</a:t>
            </a:r>
            <a:r>
              <a:rPr lang="zh-CN" altLang="en-US" dirty="0"/>
              <a:t>为鼓励学生积极参加学术研究、专业竞赛及创业实践活动，提升创新能力，学校设立创新奖学金。</a:t>
            </a:r>
            <a:endParaRPr lang="zh-CN" altLang="en-US" dirty="0"/>
          </a:p>
          <a:p>
            <a:r>
              <a:rPr lang="zh-CN" altLang="en-US" dirty="0"/>
              <a:t>【申请条件】</a:t>
            </a:r>
            <a:r>
              <a:rPr lang="en-US" altLang="zh-CN" dirty="0"/>
              <a:t>1.上一学年A/B/C类课程全部合格；2.</a:t>
            </a:r>
            <a:r>
              <a:rPr lang="zh-CN" altLang="en-US" dirty="0"/>
              <a:t>上一学年在学院认定的期刊(包括会议)上发表论文；或在学院认定的科研竞赛中获奖；或在“国家级大学生创新训练计划”“南开大学本科生创新科研百项工程"中获奖；或在创业实践方面表现优秀；或由学院奖学金评审小组认定的其他创新创业成果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40D78-12BE-4404-AB4E-669FF091BE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左侧填写 “上一学年成绩单”</a:t>
            </a:r>
            <a:r>
              <a:rPr lang="en-US" altLang="zh-CN" dirty="0"/>
              <a:t>】</a:t>
            </a:r>
            <a:endParaRPr lang="en-US" altLang="zh-CN" dirty="0"/>
          </a:p>
          <a:p>
            <a:r>
              <a:rPr lang="zh-CN" altLang="en-US" dirty="0"/>
              <a:t>图片：添加 “教务系统” 中 “我的成绩” “</a:t>
            </a:r>
            <a:r>
              <a:rPr lang="en-US" altLang="zh-CN" dirty="0"/>
              <a:t>2022-2023</a:t>
            </a:r>
            <a:r>
              <a:rPr lang="zh-CN" altLang="en-US" dirty="0"/>
              <a:t>学年</a:t>
            </a:r>
            <a:r>
              <a:rPr lang="en-US" altLang="zh-CN" dirty="0"/>
              <a:t>1</a:t>
            </a:r>
            <a:r>
              <a:rPr lang="zh-CN" altLang="en-US" dirty="0"/>
              <a:t>学期</a:t>
            </a:r>
            <a:r>
              <a:rPr lang="en-US" altLang="zh-CN" dirty="0"/>
              <a:t>&amp;2</a:t>
            </a:r>
            <a:r>
              <a:rPr lang="zh-CN" altLang="en-US" dirty="0"/>
              <a:t>学期</a:t>
            </a:r>
            <a:r>
              <a:rPr lang="en-US" altLang="zh-CN" dirty="0"/>
              <a:t>&amp;3</a:t>
            </a:r>
            <a:r>
              <a:rPr lang="zh-CN" altLang="en-US" dirty="0"/>
              <a:t>学期”成绩截图</a:t>
            </a:r>
            <a:endParaRPr lang="en-US" altLang="zh-CN" dirty="0"/>
          </a:p>
          <a:p>
            <a:r>
              <a:rPr lang="zh-CN" altLang="en-US" dirty="0"/>
              <a:t>是否挂科：填写 “是</a:t>
            </a:r>
            <a:r>
              <a:rPr lang="en-US" altLang="zh-CN" dirty="0"/>
              <a:t>/</a:t>
            </a:r>
            <a:r>
              <a:rPr lang="zh-CN" altLang="en-US" dirty="0"/>
              <a:t>否”，根据</a:t>
            </a:r>
            <a:r>
              <a:rPr lang="en-US" altLang="zh-CN" dirty="0"/>
              <a:t>2022-2023</a:t>
            </a:r>
            <a:r>
              <a:rPr lang="zh-CN" altLang="en-US" dirty="0"/>
              <a:t>学年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学期成绩如实填写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右侧填写“上一学年体测成绩”</a:t>
            </a:r>
            <a:r>
              <a:rPr lang="en-US" altLang="zh-CN" dirty="0"/>
              <a:t>】</a:t>
            </a:r>
            <a:endParaRPr lang="en-US" altLang="zh-CN" dirty="0"/>
          </a:p>
          <a:p>
            <a:r>
              <a:rPr lang="zh-CN" altLang="en-US" dirty="0"/>
              <a:t>图片：添加 “创高”</a:t>
            </a:r>
            <a:r>
              <a:rPr lang="en-US" altLang="zh-CN" dirty="0"/>
              <a:t>app</a:t>
            </a:r>
            <a:r>
              <a:rPr lang="zh-CN" altLang="en-US" dirty="0"/>
              <a:t>中，“体测” 模块 “成绩查询”的截图</a:t>
            </a:r>
            <a:endParaRPr lang="en-US" altLang="zh-CN" dirty="0"/>
          </a:p>
          <a:p>
            <a:r>
              <a:rPr lang="zh-CN" altLang="en-US" dirty="0"/>
              <a:t>不合格</a:t>
            </a:r>
            <a:r>
              <a:rPr lang="en-US" altLang="zh-CN" dirty="0"/>
              <a:t>/</a:t>
            </a:r>
            <a:r>
              <a:rPr lang="zh-CN" altLang="en-US" dirty="0"/>
              <a:t>合格</a:t>
            </a:r>
            <a:r>
              <a:rPr lang="en-US" altLang="zh-CN" dirty="0"/>
              <a:t>/</a:t>
            </a:r>
            <a:r>
              <a:rPr lang="zh-CN" altLang="en-US" dirty="0"/>
              <a:t>优秀：填写 “不合格</a:t>
            </a:r>
            <a:r>
              <a:rPr lang="en-US" altLang="zh-CN" dirty="0"/>
              <a:t>/</a:t>
            </a:r>
            <a:r>
              <a:rPr lang="zh-CN" altLang="en-US" dirty="0"/>
              <a:t>合格</a:t>
            </a:r>
            <a:r>
              <a:rPr lang="en-US" altLang="zh-CN" dirty="0"/>
              <a:t>/</a:t>
            </a:r>
            <a:r>
              <a:rPr lang="zh-CN" altLang="en-US" dirty="0"/>
              <a:t>优秀”，根据以上创高</a:t>
            </a:r>
            <a:r>
              <a:rPr lang="en-US" altLang="zh-CN" dirty="0"/>
              <a:t>app</a:t>
            </a:r>
            <a:r>
              <a:rPr lang="zh-CN" altLang="en-US" dirty="0"/>
              <a:t>内截图如实填写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注意</a:t>
            </a:r>
            <a:r>
              <a:rPr lang="en-US" altLang="zh-CN" dirty="0"/>
              <a:t>】</a:t>
            </a:r>
            <a:endParaRPr lang="en-US" altLang="zh-CN" dirty="0"/>
          </a:p>
          <a:p>
            <a:r>
              <a:rPr lang="zh-CN" altLang="en-US" dirty="0"/>
              <a:t>体测不合格者无法参与奖学金评选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40D78-12BE-4404-AB4E-669FF091BE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左侧填写 “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仿宋" panose="02010609060101010101" charset="-122"/>
                <a:ea typeface="仿宋" panose="02010609060101010101" charset="-122"/>
              </a:rPr>
              <a:t>学院评审小组认定的各类大学生专业科研或创新创业赛事</a:t>
            </a:r>
            <a:r>
              <a:rPr lang="zh-CN" altLang="en-US" dirty="0"/>
              <a:t>” 获奖情况</a:t>
            </a:r>
            <a:r>
              <a:rPr lang="en-US" altLang="zh-CN" dirty="0"/>
              <a:t>】</a:t>
            </a:r>
            <a:endParaRPr lang="en-US" altLang="zh-CN" dirty="0"/>
          </a:p>
          <a:p>
            <a:r>
              <a:rPr lang="zh-CN" altLang="en-US" dirty="0"/>
              <a:t>获奖类别：国家级</a:t>
            </a:r>
            <a:r>
              <a:rPr lang="en-US" altLang="zh-CN" dirty="0"/>
              <a:t>/</a:t>
            </a:r>
            <a:r>
              <a:rPr lang="zh-CN" altLang="en-US" dirty="0"/>
              <a:t>省市级</a:t>
            </a:r>
            <a:r>
              <a:rPr lang="en-US" altLang="zh-CN" dirty="0"/>
              <a:t>/</a:t>
            </a:r>
            <a:r>
              <a:rPr lang="zh-CN" altLang="en-US" dirty="0"/>
              <a:t>校级</a:t>
            </a:r>
            <a:r>
              <a:rPr lang="en-US" altLang="zh-CN" dirty="0"/>
              <a:t>/</a:t>
            </a:r>
            <a:r>
              <a:rPr lang="zh-CN" altLang="en-US" dirty="0"/>
              <a:t>院级</a:t>
            </a:r>
            <a:endParaRPr lang="en-US" altLang="zh-CN" dirty="0"/>
          </a:p>
          <a:p>
            <a:r>
              <a:rPr lang="zh-CN" altLang="en-US" dirty="0"/>
              <a:t>获奖等级：一等奖</a:t>
            </a:r>
            <a:r>
              <a:rPr lang="en-US" altLang="zh-CN" dirty="0"/>
              <a:t>/</a:t>
            </a:r>
            <a:r>
              <a:rPr lang="zh-CN" altLang="en-US" dirty="0"/>
              <a:t>二等奖</a:t>
            </a:r>
            <a:r>
              <a:rPr lang="en-US" altLang="zh-CN" dirty="0"/>
              <a:t>/</a:t>
            </a:r>
            <a:r>
              <a:rPr lang="zh-CN" altLang="en-US" dirty="0"/>
              <a:t>三等奖</a:t>
            </a:r>
            <a:r>
              <a:rPr lang="en-US" altLang="zh-CN" dirty="0"/>
              <a:t>/</a:t>
            </a:r>
            <a:r>
              <a:rPr lang="zh-CN" altLang="en-US" dirty="0"/>
              <a:t>优秀奖</a:t>
            </a:r>
            <a:r>
              <a:rPr lang="en-US" altLang="zh-CN" dirty="0"/>
              <a:t>/</a:t>
            </a:r>
            <a:r>
              <a:rPr lang="zh-CN" altLang="en-US" dirty="0"/>
              <a:t>成功立项</a:t>
            </a:r>
            <a:endParaRPr lang="en-US" altLang="zh-CN" dirty="0"/>
          </a:p>
          <a:p>
            <a:r>
              <a:rPr lang="zh-CN" altLang="en-US" dirty="0"/>
              <a:t>获奖时间：以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</a:rPr>
              <a:t>赛事获奖证书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/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</a:rPr>
              <a:t>获奖公告页面截图 的获奖时间为准</a:t>
            </a:r>
            <a:endParaRPr lang="en-US" altLang="zh-CN" sz="1800" dirty="0">
              <a:solidFill>
                <a:srgbClr val="000000"/>
              </a:solidFill>
              <a:effectLst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</a:rPr>
              <a:t>是否为第一负责人：是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</a:rPr>
              <a:t>否</a:t>
            </a:r>
            <a:r>
              <a:rPr lang="zh-CN" altLang="en-US" sz="1800" dirty="0"/>
              <a:t>；若该赛事为个人赛，则此处填是</a:t>
            </a:r>
            <a:endParaRPr lang="en-US" altLang="zh-CN" sz="1800" dirty="0">
              <a:solidFill>
                <a:srgbClr val="000000"/>
              </a:solidFill>
              <a:effectLst/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1800" dirty="0"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</a:rPr>
              <a:t>加分情况：根据以上信息推算该项加分情况</a:t>
            </a:r>
            <a:endParaRPr lang="en-US" altLang="zh-CN" sz="1800" dirty="0">
              <a:solidFill>
                <a:srgbClr val="000000"/>
              </a:solidFill>
              <a:effectLst/>
              <a:latin typeface="宋体" pitchFamily="2" charset="-122"/>
              <a:ea typeface="宋体" pitchFamily="2" charset="-122"/>
            </a:endParaRPr>
          </a:p>
          <a:p>
            <a:endParaRPr lang="en-US" altLang="zh-CN" sz="1800" dirty="0">
              <a:solidFill>
                <a:srgbClr val="000000"/>
              </a:solidFill>
              <a:effectLst/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</a:rPr>
              <a:t>【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</a:rPr>
              <a:t>右</a:t>
            </a:r>
            <a:r>
              <a:rPr lang="zh-CN" altLang="en-US" sz="1800" dirty="0"/>
              <a:t>侧填写“论文发表情况”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</a:rPr>
              <a:t>】</a:t>
            </a:r>
            <a:endParaRPr lang="en-US" altLang="zh-CN" sz="1800" dirty="0">
              <a:solidFill>
                <a:srgbClr val="000000"/>
              </a:solidFill>
              <a:effectLst/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1800" dirty="0"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</a:rPr>
              <a:t>论文类别：“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</a:rPr>
              <a:t>CCF A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</a:rPr>
              <a:t>类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</a:rPr>
              <a:t>/B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</a:rPr>
              <a:t>类（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</a:rPr>
              <a:t>T1)/C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</a:rPr>
              <a:t>类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</a:rPr>
              <a:t>/T2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</a:rPr>
              <a:t>T3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</a:rPr>
              <a:t>”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</a:rPr>
              <a:t>/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</a:rPr>
              <a:t>“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</a:rPr>
              <a:t>SCI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</a:rPr>
              <a:t>（计算机大类）一区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</a:rPr>
              <a:t> /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</a:rPr>
              <a:t>二区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</a:rPr>
              <a:t> /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</a:rPr>
              <a:t>三区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</a:rPr>
              <a:t>”</a:t>
            </a:r>
            <a:endParaRPr lang="en-US" altLang="zh-CN" sz="1800" dirty="0">
              <a:solidFill>
                <a:srgbClr val="000000"/>
              </a:solidFill>
              <a:effectLst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</a:rPr>
              <a:t>发表论文时间：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仿宋" panose="02010609060101010101" charset="-122"/>
                <a:ea typeface="仿宋" panose="02010609060101010101" charset="-122"/>
              </a:rPr>
              <a:t>发表论文时间以论文期刊序列号为标准；毕业班年级，可提交论文接收函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仿宋" panose="02010609060101010101" charset="-122"/>
                <a:ea typeface="仿宋" panose="02010609060101010101" charset="-122"/>
              </a:rPr>
              <a:t>代替。</a:t>
            </a:r>
            <a:endParaRPr lang="en-US" altLang="zh-CN" sz="1800" dirty="0">
              <a:solidFill>
                <a:srgbClr val="000000"/>
              </a:solidFill>
              <a:effectLst/>
              <a:latin typeface="仿宋" panose="02010609060101010101" charset="-122"/>
              <a:ea typeface="仿宋" panose="02010609060101010101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</a:rPr>
              <a:t>是否为第一作者：是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</a:rPr>
              <a:t>否（</a:t>
            </a:r>
            <a:r>
              <a:rPr lang="zh-CN" altLang="en-US" sz="1800" b="1" dirty="0"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</a:rPr>
              <a:t>只有第一作者才能加分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</a:rPr>
              <a:t>）；若该论文只有一个作者，则</a:t>
            </a:r>
            <a:r>
              <a:rPr lang="zh-CN" altLang="en-US" sz="1800" dirty="0"/>
              <a:t>此处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</a:rPr>
              <a:t>填是</a:t>
            </a:r>
            <a:endParaRPr lang="en-US" altLang="zh-CN" sz="1800" dirty="0">
              <a:solidFill>
                <a:srgbClr val="000000"/>
              </a:solidFill>
              <a:effectLst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</a:rPr>
              <a:t>加分情况：根据以上信息推算该项加分情况</a:t>
            </a:r>
            <a:endParaRPr lang="en-US" altLang="zh-CN" sz="1800" dirty="0">
              <a:solidFill>
                <a:srgbClr val="000000"/>
              </a:solidFill>
              <a:effectLst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dirty="0">
              <a:solidFill>
                <a:srgbClr val="000000"/>
              </a:solidFill>
              <a:effectLst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</a:rPr>
              <a:t>【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</a:rPr>
              <a:t>注意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</a:rPr>
              <a:t>】</a:t>
            </a:r>
            <a:endParaRPr lang="en-US" altLang="zh-CN" sz="1800" dirty="0">
              <a:solidFill>
                <a:srgbClr val="000000"/>
              </a:solidFill>
              <a:effectLst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</a:rPr>
              <a:t>1.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</a:rPr>
              <a:t>【赛事类别】大学生科研创新竞赛包括“创青春”“互联网+”“梦想+”等全国大学生系列科技学术竞赛，国家级和天津市级大学生创新创业训练计划项目，南开大学本科生创新科研“百项工程”及同等级别科研创新竞赛，或校院组织、认定的科研创新竞赛；同时，科研创新竞赛还包括专业学科相关竞赛，如大学生程序设计竞赛、大学生信息安全竞赛、密码技术竞赛、大学生计算机系统能力培养大赛等；</a:t>
            </a:r>
            <a:endParaRPr lang="zh-CN" altLang="en-US" sz="1800" dirty="0">
              <a:solidFill>
                <a:srgbClr val="000000"/>
              </a:solidFill>
              <a:effectLst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</a:rPr>
              <a:t>2.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仿宋" panose="02010609060101010101" charset="-122"/>
                <a:ea typeface="仿宋" panose="02010609060101010101" charset="-122"/>
                <a:sym typeface="+mn-ea"/>
              </a:rPr>
              <a:t>【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仿宋" panose="02010609060101010101" charset="-122"/>
                <a:ea typeface="仿宋" panose="02010609060101010101" charset="-122"/>
                <a:sym typeface="+mn-ea"/>
              </a:rPr>
              <a:t>团体赛计分规则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仿宋" panose="02010609060101010101" charset="-122"/>
                <a:ea typeface="仿宋" panose="02010609060101010101" charset="-122"/>
                <a:sym typeface="+mn-ea"/>
              </a:rPr>
              <a:t>】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仿宋" panose="02010609060101010101" charset="-122"/>
                <a:ea typeface="仿宋" panose="02010609060101010101" charset="-122"/>
                <a:sym typeface="+mn-ea"/>
              </a:rPr>
              <a:t>集体科研创新成果，项目第一负责人按该项加分项加分，其他成员按该项加分的不超过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仿宋" panose="02010609060101010101" charset="-122"/>
                <a:ea typeface="仿宋" panose="02010609060101010101" charset="-122"/>
                <a:sym typeface="+mn-ea"/>
              </a:rPr>
              <a:t>7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sym typeface="+mn-ea"/>
              </a:rPr>
              <a:t>0%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仿宋" panose="02010609060101010101" charset="-122"/>
                <a:ea typeface="仿宋" panose="02010609060101010101" charset="-122"/>
                <a:sym typeface="+mn-ea"/>
              </a:rPr>
              <a:t>加分；</a:t>
            </a:r>
            <a:endParaRPr lang="en-US" altLang="zh-CN" sz="1800" dirty="0">
              <a:solidFill>
                <a:srgbClr val="000000"/>
              </a:solidFill>
              <a:effectLst/>
              <a:latin typeface="仿宋" panose="02010609060101010101" charset="-122"/>
              <a:ea typeface="仿宋" panose="02010609060101010101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</a:rPr>
              <a:t>3.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仿宋" panose="02010609060101010101" charset="-122"/>
                <a:ea typeface="仿宋" panose="02010609060101010101" charset="-122"/>
                <a:sym typeface="+mn-ea"/>
              </a:rPr>
              <a:t>【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仿宋" panose="02010609060101010101" charset="-122"/>
                <a:ea typeface="仿宋" panose="02010609060101010101" charset="-122"/>
                <a:sym typeface="+mn-ea"/>
              </a:rPr>
              <a:t>竞赛级别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仿宋" panose="02010609060101010101" charset="-122"/>
                <a:ea typeface="仿宋" panose="02010609060101010101" charset="-122"/>
                <a:sym typeface="+mn-ea"/>
              </a:rPr>
              <a:t>】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仿宋" panose="02010609060101010101" charset="-122"/>
                <a:ea typeface="仿宋" panose="02010609060101010101" charset="-122"/>
                <a:sym typeface="+mn-ea"/>
              </a:rPr>
              <a:t>各类竞赛的</a:t>
            </a:r>
            <a:r>
              <a:rPr lang="zh-CN" altLang="en-US" sz="1800" b="1" dirty="0">
                <a:solidFill>
                  <a:srgbClr val="000000"/>
                </a:solidFill>
                <a:effectLst/>
                <a:latin typeface="仿宋" panose="02010609060101010101" charset="-122"/>
                <a:ea typeface="仿宋" panose="02010609060101010101" charset="-122"/>
                <a:sym typeface="+mn-ea"/>
              </a:rPr>
              <a:t>级别均以主办单位为准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仿宋" panose="02010609060101010101" charset="-122"/>
                <a:ea typeface="仿宋" panose="02010609060101010101" charset="-122"/>
                <a:sym typeface="+mn-ea"/>
              </a:rPr>
              <a:t>，视获奖证书落款公章而定，社团单独组织的竞赛不在加分之列，但社团承办的各类比赛可以比照主办单位级别进行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仿宋" panose="02010609060101010101" charset="-122"/>
                <a:ea typeface="仿宋" panose="02010609060101010101" charset="-122"/>
                <a:sym typeface="+mn-ea"/>
              </a:rPr>
              <a:t>加分；</a:t>
            </a:r>
            <a:endParaRPr lang="en-US" altLang="zh-CN" sz="1800" b="0" dirty="0">
              <a:solidFill>
                <a:schemeClr val="tx1"/>
              </a:solidFill>
              <a:effectLst/>
              <a:latin typeface="+mn-lt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</a:rPr>
              <a:t>4.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仿宋" panose="02010609060101010101" charset="-122"/>
                <a:ea typeface="仿宋" panose="02010609060101010101" charset="-122"/>
                <a:sym typeface="+mn-ea"/>
              </a:rPr>
              <a:t>【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仿宋" panose="02010609060101010101" charset="-122"/>
                <a:ea typeface="仿宋" panose="02010609060101010101" charset="-122"/>
                <a:sym typeface="+mn-ea"/>
              </a:rPr>
              <a:t>比赛累计加分规则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仿宋" panose="02010609060101010101" charset="-122"/>
                <a:ea typeface="仿宋" panose="02010609060101010101" charset="-122"/>
                <a:sym typeface="+mn-ea"/>
              </a:rPr>
              <a:t>】</a:t>
            </a:r>
            <a:r>
              <a:rPr lang="zh-CN" altLang="en-US" sz="1800" b="1" dirty="0">
                <a:solidFill>
                  <a:srgbClr val="000000"/>
                </a:solidFill>
                <a:effectLst/>
                <a:latin typeface="仿宋" panose="02010609060101010101" charset="-122"/>
                <a:ea typeface="仿宋" panose="02010609060101010101" charset="-122"/>
                <a:sym typeface="+mn-ea"/>
              </a:rPr>
              <a:t>同一科研创新成果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仿宋" panose="02010609060101010101" charset="-122"/>
                <a:ea typeface="仿宋" panose="02010609060101010101" charset="-122"/>
                <a:sym typeface="+mn-ea"/>
              </a:rPr>
              <a:t>获得不同等级竞赛奖项</a:t>
            </a:r>
            <a:r>
              <a:rPr lang="zh-CN" altLang="en-US" sz="1800" b="1" dirty="0">
                <a:solidFill>
                  <a:srgbClr val="000000"/>
                </a:solidFill>
                <a:effectLst/>
                <a:latin typeface="仿宋" panose="02010609060101010101" charset="-122"/>
                <a:ea typeface="仿宋" panose="02010609060101010101" charset="-122"/>
                <a:sym typeface="+mn-ea"/>
              </a:rPr>
              <a:t>，只记最高分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仿宋" panose="02010609060101010101" charset="-122"/>
                <a:ea typeface="仿宋" panose="02010609060101010101" charset="-122"/>
                <a:sym typeface="+mn-ea"/>
              </a:rPr>
              <a:t>，不累加；</a:t>
            </a:r>
            <a:r>
              <a:rPr lang="zh-CN" altLang="en-US" sz="1800" b="1" dirty="0">
                <a:solidFill>
                  <a:srgbClr val="000000"/>
                </a:solidFill>
                <a:effectLst/>
                <a:latin typeface="仿宋" panose="02010609060101010101" charset="-122"/>
                <a:ea typeface="仿宋" panose="02010609060101010101" charset="-122"/>
                <a:sym typeface="+mn-ea"/>
              </a:rPr>
              <a:t>不同科研成果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仿宋" panose="02010609060101010101" charset="-122"/>
                <a:ea typeface="仿宋" panose="02010609060101010101" charset="-122"/>
                <a:sym typeface="+mn-ea"/>
              </a:rPr>
              <a:t>获奖情况</a:t>
            </a:r>
            <a:r>
              <a:rPr lang="zh-CN" altLang="en-US" sz="1800" b="1" dirty="0">
                <a:solidFill>
                  <a:srgbClr val="000000"/>
                </a:solidFill>
                <a:effectLst/>
                <a:latin typeface="仿宋" panose="02010609060101010101" charset="-122"/>
                <a:ea typeface="仿宋" panose="02010609060101010101" charset="-122"/>
                <a:sym typeface="+mn-ea"/>
              </a:rPr>
              <a:t>可累加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仿宋" panose="02010609060101010101" charset="-122"/>
                <a:ea typeface="仿宋" panose="02010609060101010101" charset="-122"/>
                <a:sym typeface="+mn-ea"/>
              </a:rPr>
              <a:t>；</a:t>
            </a:r>
            <a:endParaRPr lang="zh-CN" altLang="en-US" sz="1800" dirty="0">
              <a:solidFill>
                <a:srgbClr val="000000"/>
              </a:solidFill>
              <a:effectLst/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仿宋" panose="02010609060101010101" charset="-122"/>
                <a:ea typeface="仿宋" panose="02010609060101010101" charset="-122"/>
                <a:sym typeface="+mn-ea"/>
              </a:rPr>
              <a:t>5.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仿宋" panose="02010609060101010101" charset="-122"/>
                <a:ea typeface="仿宋" panose="02010609060101010101" charset="-122"/>
                <a:sym typeface="+mn-ea"/>
              </a:rPr>
              <a:t>【论文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仿宋" panose="02010609060101010101" charset="-122"/>
                <a:ea typeface="仿宋" panose="02010609060101010101" charset="-122"/>
                <a:sym typeface="+mn-ea"/>
              </a:rPr>
              <a:t>性质】发表论文的刊物、学术会议的主办单位，须为严格遵守学术道德和规范的组织。如果提供的是带有商业性质的机构主办的会议或者刊物，评审小组视情况严肃处理，取消所有奖学金参评资格，直至给予纪律处分；</a:t>
            </a:r>
            <a:endParaRPr lang="zh-CN" altLang="en-US" sz="1800" dirty="0">
              <a:solidFill>
                <a:srgbClr val="000000"/>
              </a:solidFill>
              <a:effectLst/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</a:rPr>
              <a:t>6.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</a:rPr>
              <a:t>多个获奖赛事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</a:rPr>
              <a:t>论文可复制该页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</a:rPr>
              <a:t>ppt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</a:rPr>
              <a:t>；若无该类奖项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</a:rPr>
              <a:t>论文可删除该页；</a:t>
            </a:r>
            <a:endParaRPr lang="en-US" altLang="zh-CN" sz="1800" dirty="0">
              <a:solidFill>
                <a:srgbClr val="000000"/>
              </a:solidFill>
              <a:effectLst/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effectLst/>
                <a:latin typeface="仿宋" panose="02010609060101010101" charset="-122"/>
                <a:ea typeface="仿宋" panose="02010609060101010101" charset="-122"/>
              </a:rPr>
              <a:t>7.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仿宋" panose="02010609060101010101" charset="-122"/>
                <a:ea typeface="仿宋" panose="02010609060101010101" charset="-122"/>
              </a:rPr>
              <a:t>最下面一行为加分项所属类，本页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仿宋" panose="02010609060101010101" charset="-122"/>
                <a:ea typeface="仿宋" panose="02010609060101010101" charset="-122"/>
              </a:rPr>
              <a:t>ppt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仿宋" panose="02010609060101010101" charset="-122"/>
                <a:ea typeface="仿宋" panose="02010609060101010101" charset="-122"/>
              </a:rPr>
              <a:t>属于 “科研创新” 类。</a:t>
            </a:r>
            <a:endParaRPr lang="en-US" altLang="zh-CN" sz="1800" dirty="0">
              <a:solidFill>
                <a:srgbClr val="000000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40D78-12BE-4404-AB4E-669FF091BE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399D41CA-9A4F-482A-B741-895CFE7DBE5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6"/>
          </p:nvPr>
        </p:nvSpPr>
        <p:spPr>
          <a:xfrm>
            <a:off x="5198834" y="3857801"/>
            <a:ext cx="3411766" cy="452437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13" name="文本占位符 11"/>
          <p:cNvSpPr>
            <a:spLocks noGrp="1"/>
          </p:cNvSpPr>
          <p:nvPr>
            <p:ph type="body" sz="quarter" idx="17"/>
          </p:nvPr>
        </p:nvSpPr>
        <p:spPr>
          <a:xfrm>
            <a:off x="5198834" y="4485026"/>
            <a:ext cx="3411766" cy="452437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3" name="文本框 2"/>
          <p:cNvSpPr txBox="1"/>
          <p:nvPr userDrawn="1"/>
        </p:nvSpPr>
        <p:spPr>
          <a:xfrm>
            <a:off x="647307" y="895105"/>
            <a:ext cx="10897386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级本科生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创新奖学金评选</a:t>
            </a:r>
            <a:b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加分材料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3915658" y="3835886"/>
            <a:ext cx="1168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姓名：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3171334" y="4470447"/>
            <a:ext cx="1818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所在班级：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担任学生干部情况（含获奖情况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占位符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89A733F5-2EDC-456E-863A-28564D441A9E}" type="datetime1">
              <a:rPr lang="zh-CN" altLang="en-US" smtClean="0"/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zh-CN" altLang="en-US" dirty="0"/>
              <a:t>学生服务</a:t>
            </a:r>
            <a:endParaRPr lang="zh-CN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9AA6FF88-808C-4C6D-A82A-9E76CF366563}" type="slidenum">
              <a:rPr lang="zh-CN" altLang="en-US" smtClean="0"/>
            </a:fld>
            <a:endParaRPr lang="zh-CN" altLang="en-US"/>
          </a:p>
        </p:txBody>
      </p:sp>
      <p:sp>
        <p:nvSpPr>
          <p:cNvPr id="24" name="文本占位符 16"/>
          <p:cNvSpPr>
            <a:spLocks noGrp="1"/>
          </p:cNvSpPr>
          <p:nvPr>
            <p:ph type="body" sz="quarter" idx="54"/>
          </p:nvPr>
        </p:nvSpPr>
        <p:spPr>
          <a:xfrm>
            <a:off x="1871424" y="1551189"/>
            <a:ext cx="3508810" cy="31972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5" name="文本占位符 16"/>
          <p:cNvSpPr>
            <a:spLocks noGrp="1"/>
          </p:cNvSpPr>
          <p:nvPr>
            <p:ph type="body" sz="quarter" idx="55"/>
          </p:nvPr>
        </p:nvSpPr>
        <p:spPr>
          <a:xfrm>
            <a:off x="1446301" y="1970337"/>
            <a:ext cx="3933933" cy="27711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8" name="文本占位符 16"/>
          <p:cNvSpPr>
            <a:spLocks noGrp="1"/>
          </p:cNvSpPr>
          <p:nvPr>
            <p:ph type="body" sz="quarter" idx="58"/>
          </p:nvPr>
        </p:nvSpPr>
        <p:spPr>
          <a:xfrm>
            <a:off x="1430534" y="5463830"/>
            <a:ext cx="39497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9" name="文本占位符 16"/>
          <p:cNvSpPr>
            <a:spLocks noGrp="1"/>
          </p:cNvSpPr>
          <p:nvPr>
            <p:ph type="body" sz="quarter" idx="59"/>
          </p:nvPr>
        </p:nvSpPr>
        <p:spPr>
          <a:xfrm>
            <a:off x="1420234" y="3601793"/>
            <a:ext cx="39600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1" name="文本占位符 16"/>
          <p:cNvSpPr>
            <a:spLocks noGrp="1"/>
          </p:cNvSpPr>
          <p:nvPr>
            <p:ph type="body" sz="quarter" idx="63"/>
          </p:nvPr>
        </p:nvSpPr>
        <p:spPr>
          <a:xfrm>
            <a:off x="1420234" y="4960878"/>
            <a:ext cx="39600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" name="文本占位符 16"/>
          <p:cNvSpPr>
            <a:spLocks noGrp="1"/>
          </p:cNvSpPr>
          <p:nvPr>
            <p:ph type="body" sz="quarter" idx="65"/>
          </p:nvPr>
        </p:nvSpPr>
        <p:spPr>
          <a:xfrm>
            <a:off x="1420234" y="4509055"/>
            <a:ext cx="39600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" name="文本占位符 16"/>
          <p:cNvSpPr>
            <a:spLocks noGrp="1"/>
          </p:cNvSpPr>
          <p:nvPr>
            <p:ph type="body" sz="quarter" idx="67"/>
          </p:nvPr>
        </p:nvSpPr>
        <p:spPr>
          <a:xfrm>
            <a:off x="1420234" y="4049469"/>
            <a:ext cx="39600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图片占位符 7"/>
          <p:cNvSpPr>
            <a:spLocks noGrp="1"/>
          </p:cNvSpPr>
          <p:nvPr>
            <p:ph type="pic" sz="quarter" idx="69" hasCustomPrompt="1"/>
          </p:nvPr>
        </p:nvSpPr>
        <p:spPr>
          <a:xfrm>
            <a:off x="6096000" y="1078442"/>
            <a:ext cx="5693709" cy="378767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zh-CN" altLang="en-US" dirty="0"/>
              <a:t>获奖证明（若未获奖则不用附图）</a:t>
            </a:r>
            <a:endParaRPr lang="zh-CN" altLang="en-US" dirty="0"/>
          </a:p>
        </p:txBody>
      </p:sp>
      <p:sp>
        <p:nvSpPr>
          <p:cNvPr id="8" name="文本占位符 16"/>
          <p:cNvSpPr>
            <a:spLocks noGrp="1"/>
          </p:cNvSpPr>
          <p:nvPr>
            <p:ph type="body" sz="quarter" idx="70"/>
          </p:nvPr>
        </p:nvSpPr>
        <p:spPr>
          <a:xfrm>
            <a:off x="2582943" y="1121727"/>
            <a:ext cx="2802085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文本占位符 16"/>
          <p:cNvSpPr>
            <a:spLocks noGrp="1"/>
          </p:cNvSpPr>
          <p:nvPr>
            <p:ph type="body" sz="quarter" idx="72"/>
          </p:nvPr>
        </p:nvSpPr>
        <p:spPr>
          <a:xfrm>
            <a:off x="2208452" y="2580059"/>
            <a:ext cx="3164935" cy="31482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5" name="文本占位符 16"/>
          <p:cNvSpPr>
            <a:spLocks noGrp="1"/>
          </p:cNvSpPr>
          <p:nvPr>
            <p:ph type="body" sz="quarter" idx="75"/>
          </p:nvPr>
        </p:nvSpPr>
        <p:spPr>
          <a:xfrm>
            <a:off x="1434658" y="2990039"/>
            <a:ext cx="3933933" cy="27711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311107" y="5463830"/>
            <a:ext cx="1692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加分情况：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311107" y="386083"/>
            <a:ext cx="546854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担任学生干部情况：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304260" y="1109961"/>
            <a:ext cx="2487083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是否担任学生组织干部：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311107" y="1524867"/>
            <a:ext cx="2487083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学生组织类别：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 userDrawn="1"/>
        </p:nvSpPr>
        <p:spPr>
          <a:xfrm>
            <a:off x="304260" y="1937924"/>
            <a:ext cx="2487083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职务类别：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 userDrawn="1"/>
        </p:nvSpPr>
        <p:spPr>
          <a:xfrm>
            <a:off x="311107" y="2590291"/>
            <a:ext cx="2487083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是否担任班级职务：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 userDrawn="1"/>
        </p:nvSpPr>
        <p:spPr>
          <a:xfrm>
            <a:off x="304260" y="2985482"/>
            <a:ext cx="2487083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职务类别：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 userDrawn="1"/>
        </p:nvSpPr>
        <p:spPr>
          <a:xfrm>
            <a:off x="304260" y="3614806"/>
            <a:ext cx="2487083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是否获奖：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 userDrawn="1"/>
        </p:nvSpPr>
        <p:spPr>
          <a:xfrm>
            <a:off x="311107" y="4068353"/>
            <a:ext cx="2487083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获奖类别：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 userDrawn="1"/>
        </p:nvSpPr>
        <p:spPr>
          <a:xfrm>
            <a:off x="304259" y="4528603"/>
            <a:ext cx="2487083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获奖等级：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 userDrawn="1"/>
        </p:nvSpPr>
        <p:spPr>
          <a:xfrm>
            <a:off x="311107" y="4984280"/>
            <a:ext cx="2487083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获奖时间：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担任学生干部情况（不含获奖情况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占位符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89A733F5-2EDC-456E-863A-28564D441A9E}" type="datetime1">
              <a:rPr lang="zh-CN" altLang="en-US" smtClean="0"/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zh-CN" altLang="en-US" dirty="0"/>
              <a:t>学生服务</a:t>
            </a:r>
            <a:endParaRPr lang="zh-CN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9AA6FF88-808C-4C6D-A82A-9E76CF366563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占位符 16"/>
          <p:cNvSpPr>
            <a:spLocks noGrp="1"/>
          </p:cNvSpPr>
          <p:nvPr>
            <p:ph type="body" sz="quarter" idx="54"/>
          </p:nvPr>
        </p:nvSpPr>
        <p:spPr>
          <a:xfrm>
            <a:off x="2616141" y="2056581"/>
            <a:ext cx="3508810" cy="31972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" name="文本占位符 16"/>
          <p:cNvSpPr>
            <a:spLocks noGrp="1"/>
          </p:cNvSpPr>
          <p:nvPr>
            <p:ph type="body" sz="quarter" idx="55"/>
          </p:nvPr>
        </p:nvSpPr>
        <p:spPr>
          <a:xfrm>
            <a:off x="2191018" y="2475729"/>
            <a:ext cx="3933933" cy="27711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16"/>
          <p:cNvSpPr>
            <a:spLocks noGrp="1"/>
          </p:cNvSpPr>
          <p:nvPr>
            <p:ph type="body" sz="quarter" idx="70"/>
          </p:nvPr>
        </p:nvSpPr>
        <p:spPr>
          <a:xfrm>
            <a:off x="3327660" y="1627119"/>
            <a:ext cx="2802085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文本占位符 16"/>
          <p:cNvSpPr>
            <a:spLocks noGrp="1"/>
          </p:cNvSpPr>
          <p:nvPr>
            <p:ph type="body" sz="quarter" idx="72"/>
          </p:nvPr>
        </p:nvSpPr>
        <p:spPr>
          <a:xfrm>
            <a:off x="2953169" y="3085451"/>
            <a:ext cx="3164935" cy="31482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8" name="文本占位符 16"/>
          <p:cNvSpPr>
            <a:spLocks noGrp="1"/>
          </p:cNvSpPr>
          <p:nvPr>
            <p:ph type="body" sz="quarter" idx="75"/>
          </p:nvPr>
        </p:nvSpPr>
        <p:spPr>
          <a:xfrm>
            <a:off x="2179375" y="3495431"/>
            <a:ext cx="3933933" cy="27711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644764" y="731530"/>
            <a:ext cx="546854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担任学生干部情况：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 userDrawn="1"/>
        </p:nvSpPr>
        <p:spPr>
          <a:xfrm>
            <a:off x="1048977" y="1615353"/>
            <a:ext cx="2487083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是否担任学生组织干部：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 userDrawn="1"/>
        </p:nvSpPr>
        <p:spPr>
          <a:xfrm>
            <a:off x="1055824" y="2030259"/>
            <a:ext cx="2487083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学生组织类别：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 userDrawn="1"/>
        </p:nvSpPr>
        <p:spPr>
          <a:xfrm>
            <a:off x="1048977" y="2443316"/>
            <a:ext cx="2487083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职务类别：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 userDrawn="1"/>
        </p:nvSpPr>
        <p:spPr>
          <a:xfrm>
            <a:off x="1055824" y="3095683"/>
            <a:ext cx="2487083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是否担任班级职务：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 userDrawn="1"/>
        </p:nvSpPr>
        <p:spPr>
          <a:xfrm>
            <a:off x="1048977" y="3490874"/>
            <a:ext cx="2487083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职务类别：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占位符 16"/>
          <p:cNvSpPr>
            <a:spLocks noGrp="1"/>
          </p:cNvSpPr>
          <p:nvPr>
            <p:ph type="body" sz="quarter" idx="76"/>
          </p:nvPr>
        </p:nvSpPr>
        <p:spPr>
          <a:xfrm>
            <a:off x="2175251" y="4128453"/>
            <a:ext cx="39497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1" name="文本框 30"/>
          <p:cNvSpPr txBox="1"/>
          <p:nvPr userDrawn="1"/>
        </p:nvSpPr>
        <p:spPr>
          <a:xfrm>
            <a:off x="1055824" y="4128453"/>
            <a:ext cx="1692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加分情况：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担任学生干部获奖附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占位符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89A733F5-2EDC-456E-863A-28564D441A9E}" type="datetime1">
              <a:rPr lang="zh-CN" altLang="en-US" smtClean="0"/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zh-CN" altLang="en-US" dirty="0"/>
              <a:t>学生服务</a:t>
            </a:r>
            <a:endParaRPr lang="zh-CN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9AA6FF88-808C-4C6D-A82A-9E76CF366563}" type="slidenum">
              <a:rPr lang="zh-CN" altLang="en-US" smtClean="0"/>
            </a:fld>
            <a:endParaRPr lang="zh-CN" altLang="en-US"/>
          </a:p>
        </p:txBody>
      </p:sp>
      <p:sp>
        <p:nvSpPr>
          <p:cNvPr id="7" name="图片占位符 7"/>
          <p:cNvSpPr>
            <a:spLocks noGrp="1"/>
          </p:cNvSpPr>
          <p:nvPr>
            <p:ph type="pic" sz="quarter" idx="69" hasCustomPrompt="1"/>
          </p:nvPr>
        </p:nvSpPr>
        <p:spPr>
          <a:xfrm>
            <a:off x="6096000" y="1078442"/>
            <a:ext cx="5693709" cy="378767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zh-CN" altLang="en-US" dirty="0"/>
              <a:t>获奖证明</a:t>
            </a:r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04931" y="675348"/>
            <a:ext cx="546854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担任学生干部获奖情况：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占位符 16"/>
          <p:cNvSpPr>
            <a:spLocks noGrp="1"/>
          </p:cNvSpPr>
          <p:nvPr>
            <p:ph type="body" sz="quarter" idx="58"/>
          </p:nvPr>
        </p:nvSpPr>
        <p:spPr>
          <a:xfrm>
            <a:off x="1729507" y="3510682"/>
            <a:ext cx="39497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文本占位符 16"/>
          <p:cNvSpPr>
            <a:spLocks noGrp="1"/>
          </p:cNvSpPr>
          <p:nvPr>
            <p:ph type="body" sz="quarter" idx="63"/>
          </p:nvPr>
        </p:nvSpPr>
        <p:spPr>
          <a:xfrm>
            <a:off x="1719207" y="3007730"/>
            <a:ext cx="39600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3" name="文本占位符 16"/>
          <p:cNvSpPr>
            <a:spLocks noGrp="1"/>
          </p:cNvSpPr>
          <p:nvPr>
            <p:ph type="body" sz="quarter" idx="65"/>
          </p:nvPr>
        </p:nvSpPr>
        <p:spPr>
          <a:xfrm>
            <a:off x="1719207" y="2555907"/>
            <a:ext cx="39600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4" name="文本占位符 16"/>
          <p:cNvSpPr>
            <a:spLocks noGrp="1"/>
          </p:cNvSpPr>
          <p:nvPr>
            <p:ph type="body" sz="quarter" idx="67"/>
          </p:nvPr>
        </p:nvSpPr>
        <p:spPr>
          <a:xfrm>
            <a:off x="1719207" y="2096321"/>
            <a:ext cx="39600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5" name="文本框 14"/>
          <p:cNvSpPr txBox="1"/>
          <p:nvPr userDrawn="1"/>
        </p:nvSpPr>
        <p:spPr>
          <a:xfrm>
            <a:off x="610080" y="3510682"/>
            <a:ext cx="1692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加分情况：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610080" y="2115205"/>
            <a:ext cx="2487083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获奖类别：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603232" y="2575455"/>
            <a:ext cx="2487083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获奖等级：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610080" y="3031132"/>
            <a:ext cx="2487083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获奖时间：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参与各类文艺演出和文艺体育竞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占位符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89A733F5-2EDC-456E-863A-28564D441A9E}" type="datetime1">
              <a:rPr lang="zh-CN" altLang="en-US" smtClean="0"/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zh-CN" altLang="en-US" dirty="0"/>
              <a:t>文体活动</a:t>
            </a:r>
            <a:endParaRPr lang="zh-CN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9AA6FF88-808C-4C6D-A82A-9E76CF366563}" type="slidenum">
              <a:rPr lang="zh-CN" altLang="en-US" smtClean="0"/>
            </a:fld>
            <a:endParaRPr lang="zh-CN" altLang="en-US"/>
          </a:p>
        </p:txBody>
      </p:sp>
      <p:sp>
        <p:nvSpPr>
          <p:cNvPr id="6" name="图片占位符 7"/>
          <p:cNvSpPr>
            <a:spLocks noGrp="1"/>
          </p:cNvSpPr>
          <p:nvPr>
            <p:ph type="pic" sz="quarter" idx="13"/>
          </p:nvPr>
        </p:nvSpPr>
        <p:spPr>
          <a:xfrm>
            <a:off x="6488243" y="1003235"/>
            <a:ext cx="5241139" cy="3415598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24" name="文本占位符 16"/>
          <p:cNvSpPr>
            <a:spLocks noGrp="1"/>
          </p:cNvSpPr>
          <p:nvPr>
            <p:ph type="body" sz="quarter" idx="54"/>
          </p:nvPr>
        </p:nvSpPr>
        <p:spPr>
          <a:xfrm>
            <a:off x="1582716" y="1816240"/>
            <a:ext cx="3981272" cy="33532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" name="文本占位符 16"/>
          <p:cNvSpPr>
            <a:spLocks noGrp="1"/>
          </p:cNvSpPr>
          <p:nvPr>
            <p:ph type="body" sz="quarter" idx="66"/>
          </p:nvPr>
        </p:nvSpPr>
        <p:spPr>
          <a:xfrm>
            <a:off x="1572416" y="2291939"/>
            <a:ext cx="3981272" cy="33532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16"/>
          <p:cNvSpPr>
            <a:spLocks noGrp="1"/>
          </p:cNvSpPr>
          <p:nvPr>
            <p:ph type="body" sz="quarter" idx="68"/>
          </p:nvPr>
        </p:nvSpPr>
        <p:spPr>
          <a:xfrm>
            <a:off x="1582716" y="2877881"/>
            <a:ext cx="3981272" cy="33532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14560" y="678602"/>
            <a:ext cx="546854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参与各类文艺演出和文艺体育竞赛：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462618" y="1847221"/>
            <a:ext cx="1297105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活动名称：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462618" y="2307536"/>
            <a:ext cx="979201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活动时间：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462617" y="2885632"/>
            <a:ext cx="979201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是否获奖：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占位符 16"/>
          <p:cNvSpPr>
            <a:spLocks noGrp="1"/>
          </p:cNvSpPr>
          <p:nvPr>
            <p:ph type="body" sz="quarter" idx="58"/>
          </p:nvPr>
        </p:nvSpPr>
        <p:spPr>
          <a:xfrm>
            <a:off x="1571744" y="5173734"/>
            <a:ext cx="39497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3" name="文本占位符 16"/>
          <p:cNvSpPr>
            <a:spLocks noGrp="1"/>
          </p:cNvSpPr>
          <p:nvPr>
            <p:ph type="body" sz="quarter" idx="63"/>
          </p:nvPr>
        </p:nvSpPr>
        <p:spPr>
          <a:xfrm>
            <a:off x="1571744" y="4315118"/>
            <a:ext cx="39600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4" name="文本占位符 16"/>
          <p:cNvSpPr>
            <a:spLocks noGrp="1"/>
          </p:cNvSpPr>
          <p:nvPr>
            <p:ph type="body" sz="quarter" idx="65"/>
          </p:nvPr>
        </p:nvSpPr>
        <p:spPr>
          <a:xfrm>
            <a:off x="1571744" y="3863295"/>
            <a:ext cx="39600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5" name="文本占位符 16"/>
          <p:cNvSpPr>
            <a:spLocks noGrp="1"/>
          </p:cNvSpPr>
          <p:nvPr>
            <p:ph type="body" sz="quarter" idx="67"/>
          </p:nvPr>
        </p:nvSpPr>
        <p:spPr>
          <a:xfrm>
            <a:off x="1571744" y="3403709"/>
            <a:ext cx="39600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6" name="文本框 35"/>
          <p:cNvSpPr txBox="1"/>
          <p:nvPr userDrawn="1"/>
        </p:nvSpPr>
        <p:spPr>
          <a:xfrm>
            <a:off x="452317" y="5173734"/>
            <a:ext cx="1692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加分情况：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 userDrawn="1"/>
        </p:nvSpPr>
        <p:spPr>
          <a:xfrm>
            <a:off x="462617" y="3422593"/>
            <a:ext cx="2487083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获奖类别：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 userDrawn="1"/>
        </p:nvSpPr>
        <p:spPr>
          <a:xfrm>
            <a:off x="455769" y="3882843"/>
            <a:ext cx="2487083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获奖等级：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 userDrawn="1"/>
        </p:nvSpPr>
        <p:spPr>
          <a:xfrm>
            <a:off x="462617" y="4338520"/>
            <a:ext cx="2487083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获奖时间：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占位符 16"/>
          <p:cNvSpPr>
            <a:spLocks noGrp="1"/>
          </p:cNvSpPr>
          <p:nvPr>
            <p:ph type="body" sz="quarter" idx="69"/>
          </p:nvPr>
        </p:nvSpPr>
        <p:spPr>
          <a:xfrm>
            <a:off x="2145182" y="4759933"/>
            <a:ext cx="3387378" cy="29593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7" name="文本框 46"/>
          <p:cNvSpPr txBox="1"/>
          <p:nvPr userDrawn="1"/>
        </p:nvSpPr>
        <p:spPr>
          <a:xfrm>
            <a:off x="463433" y="4755158"/>
            <a:ext cx="2487083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是否为第一负责人：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体测优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占位符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89A733F5-2EDC-456E-863A-28564D441A9E}" type="datetime1">
              <a:rPr lang="zh-CN" altLang="en-US" smtClean="0"/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zh-CN" altLang="en-US" dirty="0"/>
              <a:t>文体活动</a:t>
            </a:r>
            <a:endParaRPr lang="zh-CN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9AA6FF88-808C-4C6D-A82A-9E76CF366563}" type="slidenum">
              <a:rPr lang="zh-CN" altLang="en-US" smtClean="0"/>
            </a:fld>
            <a:endParaRPr lang="zh-CN" altLang="en-US"/>
          </a:p>
        </p:txBody>
      </p:sp>
      <p:sp>
        <p:nvSpPr>
          <p:cNvPr id="6" name="图片占位符 7"/>
          <p:cNvSpPr>
            <a:spLocks noGrp="1"/>
          </p:cNvSpPr>
          <p:nvPr>
            <p:ph type="pic" sz="quarter" idx="13" hasCustomPrompt="1"/>
          </p:nvPr>
        </p:nvSpPr>
        <p:spPr>
          <a:xfrm>
            <a:off x="6488243" y="1003235"/>
            <a:ext cx="5241139" cy="3415598"/>
          </a:xfrm>
        </p:spPr>
        <p:txBody>
          <a:bodyPr/>
          <a:lstStyle/>
          <a:p>
            <a:r>
              <a:rPr lang="zh-CN" altLang="en-US" dirty="0"/>
              <a:t>体测成绩优秀截图</a:t>
            </a:r>
            <a:endParaRPr lang="zh-CN" altLang="en-US" dirty="0"/>
          </a:p>
        </p:txBody>
      </p:sp>
      <p:sp>
        <p:nvSpPr>
          <p:cNvPr id="24" name="文本占位符 16"/>
          <p:cNvSpPr>
            <a:spLocks noGrp="1"/>
          </p:cNvSpPr>
          <p:nvPr>
            <p:ph type="body" sz="quarter" idx="54"/>
          </p:nvPr>
        </p:nvSpPr>
        <p:spPr>
          <a:xfrm>
            <a:off x="1582716" y="2307207"/>
            <a:ext cx="3981272" cy="33532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8" name="文本占位符 16"/>
          <p:cNvSpPr>
            <a:spLocks noGrp="1"/>
          </p:cNvSpPr>
          <p:nvPr>
            <p:ph type="body" sz="quarter" idx="58"/>
          </p:nvPr>
        </p:nvSpPr>
        <p:spPr>
          <a:xfrm>
            <a:off x="1593016" y="3267000"/>
            <a:ext cx="39497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" name="文本占位符 16"/>
          <p:cNvSpPr>
            <a:spLocks noGrp="1"/>
          </p:cNvSpPr>
          <p:nvPr>
            <p:ph type="body" sz="quarter" idx="66"/>
          </p:nvPr>
        </p:nvSpPr>
        <p:spPr>
          <a:xfrm>
            <a:off x="1582716" y="2782133"/>
            <a:ext cx="3981272" cy="33532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16"/>
          <p:cNvSpPr>
            <a:spLocks noGrp="1"/>
          </p:cNvSpPr>
          <p:nvPr>
            <p:ph type="body" sz="quarter" idx="68"/>
          </p:nvPr>
        </p:nvSpPr>
        <p:spPr>
          <a:xfrm>
            <a:off x="1582716" y="1841974"/>
            <a:ext cx="3981272" cy="33532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473590" y="3252198"/>
            <a:ext cx="1692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加分情况：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462618" y="752744"/>
            <a:ext cx="546854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参加大学生体质测试成绩优秀：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73590" y="2802265"/>
            <a:ext cx="1692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体测时间：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457743" y="2339618"/>
            <a:ext cx="1692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是否优秀：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473859" y="1838766"/>
            <a:ext cx="1692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体测成绩：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C23F8-659B-42B2-B976-3983C404609B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科研创新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FF88-808C-4C6D-A82A-9E76CF3665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8127-10C8-4376-8501-DE94B02B34D2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科研创新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FF88-808C-4C6D-A82A-9E76CF3665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5771-F323-43F3-901C-4DF7A638368D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科研创新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FF88-808C-4C6D-A82A-9E76CF3665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B2564-023D-461F-A3F4-72853BB05D49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科研创新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FF88-808C-4C6D-A82A-9E76CF3665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25D0-913E-40AC-98D9-CBFBEE5A6ADC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科研创新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FF88-808C-4C6D-A82A-9E76CF3665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一学年成绩单&amp;体测成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EE99-9AC5-478E-B64C-9B5151C443D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上一学年成绩单</a:t>
            </a:r>
            <a:r>
              <a:rPr lang="en-US" altLang="zh-CN" dirty="0"/>
              <a:t>&amp;</a:t>
            </a:r>
            <a:r>
              <a:rPr lang="zh-CN" altLang="en-US" dirty="0"/>
              <a:t>体测成绩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FF88-808C-4C6D-A82A-9E76CF366563}" type="slidenum">
              <a:rPr lang="zh-CN" altLang="en-US" smtClean="0"/>
            </a:fld>
            <a:endParaRPr lang="zh-CN" altLang="en-US"/>
          </a:p>
        </p:txBody>
      </p:sp>
      <p:sp>
        <p:nvSpPr>
          <p:cNvPr id="11" name="图片占位符 7"/>
          <p:cNvSpPr>
            <a:spLocks noGrp="1"/>
          </p:cNvSpPr>
          <p:nvPr>
            <p:ph type="pic" sz="quarter" idx="15"/>
          </p:nvPr>
        </p:nvSpPr>
        <p:spPr>
          <a:xfrm>
            <a:off x="592792" y="1410926"/>
            <a:ext cx="5241139" cy="368588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2" name="图片占位符 7"/>
          <p:cNvSpPr>
            <a:spLocks noGrp="1"/>
          </p:cNvSpPr>
          <p:nvPr>
            <p:ph type="pic" sz="quarter" idx="16"/>
          </p:nvPr>
        </p:nvSpPr>
        <p:spPr>
          <a:xfrm>
            <a:off x="6358069" y="1391646"/>
            <a:ext cx="5241139" cy="368588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4" name="文本占位符 16"/>
          <p:cNvSpPr>
            <a:spLocks noGrp="1"/>
          </p:cNvSpPr>
          <p:nvPr>
            <p:ph type="body" sz="quarter" idx="18"/>
          </p:nvPr>
        </p:nvSpPr>
        <p:spPr>
          <a:xfrm>
            <a:off x="1741689" y="5390595"/>
            <a:ext cx="39600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6" name="文本占位符 16"/>
          <p:cNvSpPr>
            <a:spLocks noGrp="1"/>
          </p:cNvSpPr>
          <p:nvPr>
            <p:ph type="body" sz="quarter" idx="20"/>
          </p:nvPr>
        </p:nvSpPr>
        <p:spPr>
          <a:xfrm>
            <a:off x="8153400" y="5398403"/>
            <a:ext cx="32004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562242" y="478931"/>
            <a:ext cx="3771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上一学年成绩单：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6267801" y="490624"/>
            <a:ext cx="3771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上一学年体测成绩：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592792" y="5390595"/>
            <a:ext cx="1180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是否挂科：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6469692" y="5390594"/>
            <a:ext cx="2140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不合格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合格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优秀：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A328D-D0F6-47C5-AF75-271EFF412472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科研创新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FF88-808C-4C6D-A82A-9E76CF3665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9272-BE87-472F-834E-2DE5834DBD4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科研创新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FF88-808C-4C6D-A82A-9E76CF3665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5E22-55B2-44DA-AFF6-E574CA7DE36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科研创新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FF88-808C-4C6D-A82A-9E76CF3665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专业科研/创新创业赛事&amp;发表论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3"/>
          </p:nvPr>
        </p:nvSpPr>
        <p:spPr>
          <a:xfrm>
            <a:off x="297103" y="496493"/>
            <a:ext cx="5241139" cy="368588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图片占位符 7"/>
          <p:cNvSpPr>
            <a:spLocks noGrp="1"/>
          </p:cNvSpPr>
          <p:nvPr>
            <p:ph type="pic" sz="quarter" idx="14"/>
          </p:nvPr>
        </p:nvSpPr>
        <p:spPr>
          <a:xfrm>
            <a:off x="6497757" y="496493"/>
            <a:ext cx="5241138" cy="368588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8"/>
          </p:nvPr>
        </p:nvSpPr>
        <p:spPr>
          <a:xfrm>
            <a:off x="1434658" y="4211152"/>
            <a:ext cx="39600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8" name="文本占位符 16"/>
          <p:cNvSpPr>
            <a:spLocks noGrp="1"/>
          </p:cNvSpPr>
          <p:nvPr>
            <p:ph type="body" sz="quarter" idx="19"/>
          </p:nvPr>
        </p:nvSpPr>
        <p:spPr>
          <a:xfrm>
            <a:off x="1434658" y="4659500"/>
            <a:ext cx="39600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9" name="文本占位符 16"/>
          <p:cNvSpPr>
            <a:spLocks noGrp="1"/>
          </p:cNvSpPr>
          <p:nvPr>
            <p:ph type="body" sz="quarter" idx="20"/>
          </p:nvPr>
        </p:nvSpPr>
        <p:spPr>
          <a:xfrm>
            <a:off x="2130758" y="5585006"/>
            <a:ext cx="32639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3" name="文本占位符 16"/>
          <p:cNvSpPr>
            <a:spLocks noGrp="1"/>
          </p:cNvSpPr>
          <p:nvPr>
            <p:ph type="body" sz="quarter" idx="24"/>
          </p:nvPr>
        </p:nvSpPr>
        <p:spPr>
          <a:xfrm>
            <a:off x="7619182" y="4394377"/>
            <a:ext cx="3949700" cy="365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4" name="文本占位符 16"/>
          <p:cNvSpPr>
            <a:spLocks noGrp="1"/>
          </p:cNvSpPr>
          <p:nvPr>
            <p:ph type="body" sz="quarter" idx="25"/>
          </p:nvPr>
        </p:nvSpPr>
        <p:spPr>
          <a:xfrm>
            <a:off x="7909088" y="4883179"/>
            <a:ext cx="3659794" cy="36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5" name="文本占位符 16"/>
          <p:cNvSpPr>
            <a:spLocks noGrp="1"/>
          </p:cNvSpPr>
          <p:nvPr>
            <p:ph type="body" sz="quarter" idx="26"/>
          </p:nvPr>
        </p:nvSpPr>
        <p:spPr>
          <a:xfrm>
            <a:off x="8144758" y="5371980"/>
            <a:ext cx="3424124" cy="36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文本占位符 16"/>
          <p:cNvSpPr>
            <a:spLocks noGrp="1"/>
          </p:cNvSpPr>
          <p:nvPr>
            <p:ph type="body" sz="quarter" idx="30"/>
          </p:nvPr>
        </p:nvSpPr>
        <p:spPr>
          <a:xfrm>
            <a:off x="1434658" y="6011787"/>
            <a:ext cx="39497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89A733F5-2EDC-456E-863A-28564D441A9E}" type="datetime1">
              <a:rPr lang="zh-CN" altLang="en-US" smtClean="0"/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zh-CN" altLang="en-US"/>
              <a:t>科研创新</a:t>
            </a:r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9AA6FF88-808C-4C6D-A82A-9E76CF366563}" type="slidenum">
              <a:rPr lang="zh-CN" altLang="en-US" smtClean="0"/>
            </a:fld>
            <a:endParaRPr lang="zh-CN" altLang="en-US"/>
          </a:p>
        </p:txBody>
      </p:sp>
      <p:sp>
        <p:nvSpPr>
          <p:cNvPr id="29" name="文本占位符 16"/>
          <p:cNvSpPr>
            <a:spLocks noGrp="1"/>
          </p:cNvSpPr>
          <p:nvPr>
            <p:ph type="body" sz="quarter" idx="34"/>
          </p:nvPr>
        </p:nvSpPr>
        <p:spPr>
          <a:xfrm>
            <a:off x="1434658" y="5127040"/>
            <a:ext cx="39600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6" name="文本占位符 16"/>
          <p:cNvSpPr>
            <a:spLocks noGrp="1"/>
          </p:cNvSpPr>
          <p:nvPr>
            <p:ph type="body" sz="quarter" idx="38"/>
          </p:nvPr>
        </p:nvSpPr>
        <p:spPr>
          <a:xfrm>
            <a:off x="7619182" y="5850120"/>
            <a:ext cx="3949700" cy="365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" name="文本框 2"/>
          <p:cNvSpPr txBox="1"/>
          <p:nvPr userDrawn="1"/>
        </p:nvSpPr>
        <p:spPr>
          <a:xfrm>
            <a:off x="297104" y="4230671"/>
            <a:ext cx="1180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获奖类别：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297104" y="4647617"/>
            <a:ext cx="1180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获奖等级：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 userDrawn="1"/>
        </p:nvSpPr>
        <p:spPr>
          <a:xfrm>
            <a:off x="297103" y="5127040"/>
            <a:ext cx="1180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获奖时间：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 userDrawn="1"/>
        </p:nvSpPr>
        <p:spPr>
          <a:xfrm>
            <a:off x="314560" y="5564443"/>
            <a:ext cx="1692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是否为第一负责人：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 userDrawn="1"/>
        </p:nvSpPr>
        <p:spPr>
          <a:xfrm>
            <a:off x="314560" y="6002477"/>
            <a:ext cx="1692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加分情况：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 userDrawn="1"/>
        </p:nvSpPr>
        <p:spPr>
          <a:xfrm>
            <a:off x="6533708" y="5887585"/>
            <a:ext cx="1692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加分情况：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 userDrawn="1"/>
        </p:nvSpPr>
        <p:spPr>
          <a:xfrm>
            <a:off x="6516611" y="4428996"/>
            <a:ext cx="1692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论文类别：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 userDrawn="1"/>
        </p:nvSpPr>
        <p:spPr>
          <a:xfrm>
            <a:off x="6516612" y="4917798"/>
            <a:ext cx="1692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发表论文时间：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 userDrawn="1"/>
        </p:nvSpPr>
        <p:spPr>
          <a:xfrm>
            <a:off x="6533708" y="5401475"/>
            <a:ext cx="1692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是否为第一作者：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 userDrawn="1"/>
        </p:nvSpPr>
        <p:spPr>
          <a:xfrm>
            <a:off x="234238" y="122100"/>
            <a:ext cx="7056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学院评审小组认定的各类大学生专业科研或创新创业赛事：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 userDrawn="1"/>
        </p:nvSpPr>
        <p:spPr>
          <a:xfrm>
            <a:off x="6467823" y="136525"/>
            <a:ext cx="6094428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发表论文情况：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主创业&amp;科研创新项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3"/>
          </p:nvPr>
        </p:nvSpPr>
        <p:spPr>
          <a:xfrm>
            <a:off x="5794277" y="550810"/>
            <a:ext cx="5241139" cy="368588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图片占位符 7"/>
          <p:cNvSpPr>
            <a:spLocks noGrp="1"/>
          </p:cNvSpPr>
          <p:nvPr>
            <p:ph type="pic" sz="quarter" idx="14"/>
          </p:nvPr>
        </p:nvSpPr>
        <p:spPr>
          <a:xfrm>
            <a:off x="423160" y="567955"/>
            <a:ext cx="5241138" cy="368588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3" name="文本占位符 16"/>
          <p:cNvSpPr>
            <a:spLocks noGrp="1"/>
          </p:cNvSpPr>
          <p:nvPr>
            <p:ph type="body" sz="quarter" idx="24"/>
          </p:nvPr>
        </p:nvSpPr>
        <p:spPr>
          <a:xfrm>
            <a:off x="1553558" y="4398150"/>
            <a:ext cx="39497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4" name="文本占位符 16"/>
          <p:cNvSpPr>
            <a:spLocks noGrp="1"/>
          </p:cNvSpPr>
          <p:nvPr>
            <p:ph type="body" sz="quarter" idx="25"/>
          </p:nvPr>
        </p:nvSpPr>
        <p:spPr>
          <a:xfrm>
            <a:off x="1553558" y="4829388"/>
            <a:ext cx="39497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5" name="文本占位符 16"/>
          <p:cNvSpPr>
            <a:spLocks noGrp="1"/>
          </p:cNvSpPr>
          <p:nvPr>
            <p:ph type="body" sz="quarter" idx="26"/>
          </p:nvPr>
        </p:nvSpPr>
        <p:spPr>
          <a:xfrm>
            <a:off x="2258243" y="5250702"/>
            <a:ext cx="3245014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89A733F5-2EDC-456E-863A-28564D441A9E}" type="datetime1">
              <a:rPr lang="zh-CN" altLang="en-US" smtClean="0"/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zh-CN" altLang="en-US"/>
              <a:t>科研创新</a:t>
            </a:r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9AA6FF88-808C-4C6D-A82A-9E76CF366563}" type="slidenum">
              <a:rPr lang="zh-CN" altLang="en-US" smtClean="0"/>
            </a:fld>
            <a:endParaRPr lang="zh-CN" altLang="en-US"/>
          </a:p>
        </p:txBody>
      </p:sp>
      <p:sp>
        <p:nvSpPr>
          <p:cNvPr id="26" name="文本占位符 16"/>
          <p:cNvSpPr>
            <a:spLocks noGrp="1"/>
          </p:cNvSpPr>
          <p:nvPr>
            <p:ph type="body" sz="quarter" idx="38"/>
          </p:nvPr>
        </p:nvSpPr>
        <p:spPr>
          <a:xfrm>
            <a:off x="1553557" y="5642158"/>
            <a:ext cx="39497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8" name="文本占位符 16"/>
          <p:cNvSpPr>
            <a:spLocks noGrp="1"/>
          </p:cNvSpPr>
          <p:nvPr>
            <p:ph type="body" sz="quarter" idx="43"/>
          </p:nvPr>
        </p:nvSpPr>
        <p:spPr>
          <a:xfrm>
            <a:off x="7243729" y="4354832"/>
            <a:ext cx="3659794" cy="36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0" name="文本占位符 16"/>
          <p:cNvSpPr>
            <a:spLocks noGrp="1"/>
          </p:cNvSpPr>
          <p:nvPr>
            <p:ph type="body" sz="quarter" idx="44"/>
          </p:nvPr>
        </p:nvSpPr>
        <p:spPr>
          <a:xfrm>
            <a:off x="7602731" y="4843633"/>
            <a:ext cx="3300792" cy="35999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2" name="文本占位符 16"/>
          <p:cNvSpPr>
            <a:spLocks noGrp="1"/>
          </p:cNvSpPr>
          <p:nvPr>
            <p:ph type="body" sz="quarter" idx="46"/>
          </p:nvPr>
        </p:nvSpPr>
        <p:spPr>
          <a:xfrm>
            <a:off x="6953823" y="5321773"/>
            <a:ext cx="3949700" cy="365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5823424" y="5350446"/>
            <a:ext cx="1692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加分情况：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458702" y="5600819"/>
            <a:ext cx="1692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加分情况：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5823424" y="4858300"/>
            <a:ext cx="1692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是否为第一负责人：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5823424" y="4389990"/>
            <a:ext cx="1692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项目注册时间：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423159" y="4424200"/>
            <a:ext cx="16928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专利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423158" y="4803956"/>
            <a:ext cx="16928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申请时间：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23157" y="5243914"/>
            <a:ext cx="1692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是否为第一负责人：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 userDrawn="1"/>
        </p:nvSpPr>
        <p:spPr>
          <a:xfrm>
            <a:off x="5794277" y="160547"/>
            <a:ext cx="6094428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自主创业：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 userDrawn="1"/>
        </p:nvSpPr>
        <p:spPr>
          <a:xfrm>
            <a:off x="423157" y="172704"/>
            <a:ext cx="6094428" cy="339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学生本人申请专利、软件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著作权：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参加学术创新活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3"/>
          </p:nvPr>
        </p:nvSpPr>
        <p:spPr>
          <a:xfrm>
            <a:off x="6231281" y="1198680"/>
            <a:ext cx="5241139" cy="4136221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89A733F5-2EDC-456E-863A-28564D441A9E}" type="datetime1">
              <a:rPr lang="zh-CN" altLang="en-US" smtClean="0"/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zh-CN" altLang="en-US"/>
              <a:t>科研创新</a:t>
            </a:r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9AA6FF88-808C-4C6D-A82A-9E76CF366563}" type="slidenum">
              <a:rPr lang="zh-CN" altLang="en-US" smtClean="0"/>
            </a:fld>
            <a:endParaRPr lang="zh-CN" altLang="en-US"/>
          </a:p>
        </p:txBody>
      </p:sp>
      <p:sp>
        <p:nvSpPr>
          <p:cNvPr id="28" name="文本占位符 16"/>
          <p:cNvSpPr>
            <a:spLocks noGrp="1"/>
          </p:cNvSpPr>
          <p:nvPr>
            <p:ph type="body" sz="quarter" idx="43"/>
          </p:nvPr>
        </p:nvSpPr>
        <p:spPr>
          <a:xfrm>
            <a:off x="1769602" y="1701985"/>
            <a:ext cx="39497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0" name="文本占位符 16"/>
          <p:cNvSpPr>
            <a:spLocks noGrp="1"/>
          </p:cNvSpPr>
          <p:nvPr>
            <p:ph type="body" sz="quarter" idx="44"/>
          </p:nvPr>
        </p:nvSpPr>
        <p:spPr>
          <a:xfrm>
            <a:off x="1769602" y="2125353"/>
            <a:ext cx="39497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2" name="文本占位符 16"/>
          <p:cNvSpPr>
            <a:spLocks noGrp="1"/>
          </p:cNvSpPr>
          <p:nvPr>
            <p:ph type="body" sz="quarter" idx="46"/>
          </p:nvPr>
        </p:nvSpPr>
        <p:spPr>
          <a:xfrm>
            <a:off x="1882722" y="3896164"/>
            <a:ext cx="3836579" cy="28995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16"/>
          <p:cNvSpPr>
            <a:spLocks noGrp="1"/>
          </p:cNvSpPr>
          <p:nvPr>
            <p:ph type="body" sz="quarter" idx="52"/>
          </p:nvPr>
        </p:nvSpPr>
        <p:spPr>
          <a:xfrm>
            <a:off x="1769601" y="2548721"/>
            <a:ext cx="39497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4" name="文本占位符 16"/>
          <p:cNvSpPr>
            <a:spLocks noGrp="1"/>
          </p:cNvSpPr>
          <p:nvPr>
            <p:ph type="body" sz="quarter" idx="54"/>
          </p:nvPr>
        </p:nvSpPr>
        <p:spPr>
          <a:xfrm>
            <a:off x="1769601" y="2942790"/>
            <a:ext cx="3949700" cy="76849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56"/>
          </p:nvPr>
        </p:nvSpPr>
        <p:spPr>
          <a:xfrm>
            <a:off x="1769601" y="4300497"/>
            <a:ext cx="39497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7" name="文本占位符 16"/>
          <p:cNvSpPr>
            <a:spLocks noGrp="1"/>
          </p:cNvSpPr>
          <p:nvPr>
            <p:ph type="body" sz="quarter" idx="71"/>
          </p:nvPr>
        </p:nvSpPr>
        <p:spPr>
          <a:xfrm>
            <a:off x="1769601" y="4682743"/>
            <a:ext cx="39497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637300" y="4703311"/>
            <a:ext cx="1692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加分情况：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534186" y="593790"/>
            <a:ext cx="6856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参加学院组织的参观实验室、学术讲座等学术创新活动：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639203" y="1713497"/>
            <a:ext cx="1514573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活动主题：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639202" y="2138935"/>
            <a:ext cx="1514573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活动时间：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637297" y="2571280"/>
            <a:ext cx="1514573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活动地点：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 userDrawn="1"/>
        </p:nvSpPr>
        <p:spPr>
          <a:xfrm>
            <a:off x="637298" y="2970462"/>
            <a:ext cx="1514573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简要说明：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 userDrawn="1"/>
        </p:nvSpPr>
        <p:spPr>
          <a:xfrm>
            <a:off x="637299" y="3895981"/>
            <a:ext cx="1514573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见证人签名：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 userDrawn="1"/>
        </p:nvSpPr>
        <p:spPr>
          <a:xfrm>
            <a:off x="637300" y="4319381"/>
            <a:ext cx="1514573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本人签名：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竞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3"/>
          </p:nvPr>
        </p:nvSpPr>
        <p:spPr>
          <a:xfrm>
            <a:off x="6009330" y="1047116"/>
            <a:ext cx="5734715" cy="4763768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89A733F5-2EDC-456E-863A-28564D441A9E}" type="datetime1">
              <a:rPr lang="zh-CN" altLang="en-US" smtClean="0"/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zh-CN" altLang="en-US" dirty="0"/>
              <a:t>学习竞赛</a:t>
            </a:r>
            <a:endParaRPr lang="zh-CN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9AA6FF88-808C-4C6D-A82A-9E76CF366563}" type="slidenum">
              <a:rPr lang="zh-CN" altLang="en-US" smtClean="0"/>
            </a:fld>
            <a:endParaRPr lang="zh-CN" altLang="en-US"/>
          </a:p>
        </p:txBody>
      </p:sp>
      <p:sp>
        <p:nvSpPr>
          <p:cNvPr id="50" name="文本占位符 16"/>
          <p:cNvSpPr>
            <a:spLocks noGrp="1"/>
          </p:cNvSpPr>
          <p:nvPr>
            <p:ph type="body" sz="quarter" idx="18"/>
          </p:nvPr>
        </p:nvSpPr>
        <p:spPr>
          <a:xfrm>
            <a:off x="1601400" y="2278658"/>
            <a:ext cx="39600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1" name="文本占位符 16"/>
          <p:cNvSpPr>
            <a:spLocks noGrp="1"/>
          </p:cNvSpPr>
          <p:nvPr>
            <p:ph type="body" sz="quarter" idx="19"/>
          </p:nvPr>
        </p:nvSpPr>
        <p:spPr>
          <a:xfrm>
            <a:off x="1601400" y="2727006"/>
            <a:ext cx="39600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2" name="文本占位符 16"/>
          <p:cNvSpPr>
            <a:spLocks noGrp="1"/>
          </p:cNvSpPr>
          <p:nvPr>
            <p:ph type="body" sz="quarter" idx="20"/>
          </p:nvPr>
        </p:nvSpPr>
        <p:spPr>
          <a:xfrm>
            <a:off x="2209800" y="3669752"/>
            <a:ext cx="32639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4" name="文本占位符 16"/>
          <p:cNvSpPr>
            <a:spLocks noGrp="1"/>
          </p:cNvSpPr>
          <p:nvPr>
            <p:ph type="body" sz="quarter" idx="30"/>
          </p:nvPr>
        </p:nvSpPr>
        <p:spPr>
          <a:xfrm>
            <a:off x="1601400" y="4144959"/>
            <a:ext cx="39497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5" name="文本占位符 16"/>
          <p:cNvSpPr>
            <a:spLocks noGrp="1"/>
          </p:cNvSpPr>
          <p:nvPr>
            <p:ph type="body" sz="quarter" idx="34"/>
          </p:nvPr>
        </p:nvSpPr>
        <p:spPr>
          <a:xfrm>
            <a:off x="1601400" y="3194546"/>
            <a:ext cx="39600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481302" y="4163843"/>
            <a:ext cx="1692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加分情况：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470349" y="498833"/>
            <a:ext cx="2551151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学习竞赛：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481302" y="2297542"/>
            <a:ext cx="1222474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竞赛类别：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481302" y="2756122"/>
            <a:ext cx="1299308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获奖等级：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470349" y="3213430"/>
            <a:ext cx="1009659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获奖时间：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470349" y="3677864"/>
            <a:ext cx="1692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是否为第一负责人：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社会实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3"/>
          </p:nvPr>
        </p:nvSpPr>
        <p:spPr>
          <a:xfrm>
            <a:off x="304260" y="402259"/>
            <a:ext cx="5241139" cy="3415598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89A733F5-2EDC-456E-863A-28564D441A9E}" type="datetime1">
              <a:rPr lang="zh-CN" altLang="en-US" smtClean="0"/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zh-CN" altLang="en-US" dirty="0"/>
              <a:t>社会公益</a:t>
            </a:r>
            <a:endParaRPr lang="zh-CN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9AA6FF88-808C-4C6D-A82A-9E76CF366563}" type="slidenum">
              <a:rPr lang="zh-CN" altLang="en-US" smtClean="0"/>
            </a:fld>
            <a:endParaRPr lang="zh-CN" altLang="en-US"/>
          </a:p>
        </p:txBody>
      </p:sp>
      <p:sp>
        <p:nvSpPr>
          <p:cNvPr id="22" name="文本占位符 16"/>
          <p:cNvSpPr>
            <a:spLocks noGrp="1"/>
          </p:cNvSpPr>
          <p:nvPr>
            <p:ph type="body" sz="quarter" idx="54"/>
          </p:nvPr>
        </p:nvSpPr>
        <p:spPr>
          <a:xfrm>
            <a:off x="1986368" y="3907890"/>
            <a:ext cx="3421294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3" name="文本占位符 16"/>
          <p:cNvSpPr>
            <a:spLocks noGrp="1"/>
          </p:cNvSpPr>
          <p:nvPr>
            <p:ph type="body" sz="quarter" idx="55"/>
          </p:nvPr>
        </p:nvSpPr>
        <p:spPr>
          <a:xfrm>
            <a:off x="1447662" y="4327038"/>
            <a:ext cx="39600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4" name="文本占位符 16"/>
          <p:cNvSpPr>
            <a:spLocks noGrp="1"/>
          </p:cNvSpPr>
          <p:nvPr>
            <p:ph type="body" sz="quarter" idx="56"/>
          </p:nvPr>
        </p:nvSpPr>
        <p:spPr>
          <a:xfrm>
            <a:off x="2122490" y="5572914"/>
            <a:ext cx="32639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6" name="文本占位符 16"/>
          <p:cNvSpPr>
            <a:spLocks noGrp="1"/>
          </p:cNvSpPr>
          <p:nvPr>
            <p:ph type="body" sz="quarter" idx="58"/>
          </p:nvPr>
        </p:nvSpPr>
        <p:spPr>
          <a:xfrm>
            <a:off x="1426390" y="6039362"/>
            <a:ext cx="39497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7" name="文本占位符 16"/>
          <p:cNvSpPr>
            <a:spLocks noGrp="1"/>
          </p:cNvSpPr>
          <p:nvPr>
            <p:ph type="body" sz="quarter" idx="59"/>
          </p:nvPr>
        </p:nvSpPr>
        <p:spPr>
          <a:xfrm>
            <a:off x="1426390" y="4746622"/>
            <a:ext cx="39600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1" name="文本占位符 16"/>
          <p:cNvSpPr>
            <a:spLocks noGrp="1"/>
          </p:cNvSpPr>
          <p:nvPr>
            <p:ph type="body" sz="quarter" idx="63"/>
          </p:nvPr>
        </p:nvSpPr>
        <p:spPr>
          <a:xfrm>
            <a:off x="1426390" y="5153687"/>
            <a:ext cx="39600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304260" y="5974050"/>
            <a:ext cx="1692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加分情况：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287841" y="5573091"/>
            <a:ext cx="1692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是否为第一负责人：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291233" y="89877"/>
            <a:ext cx="1692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社会实践：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287845" y="3907890"/>
            <a:ext cx="1692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是否完成及获奖：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287843" y="4312195"/>
            <a:ext cx="1692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获奖类别：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87843" y="4716500"/>
            <a:ext cx="1692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获奖等级：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287841" y="5151226"/>
            <a:ext cx="1692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获奖时间：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图片占位符 7"/>
          <p:cNvSpPr>
            <a:spLocks noGrp="1"/>
          </p:cNvSpPr>
          <p:nvPr>
            <p:ph type="pic" sz="quarter" idx="64"/>
          </p:nvPr>
        </p:nvSpPr>
        <p:spPr>
          <a:xfrm>
            <a:off x="6395546" y="402259"/>
            <a:ext cx="5241139" cy="3415598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28" name="文本占位符 16"/>
          <p:cNvSpPr>
            <a:spLocks noGrp="1"/>
          </p:cNvSpPr>
          <p:nvPr>
            <p:ph type="body" sz="quarter" idx="65"/>
          </p:nvPr>
        </p:nvSpPr>
        <p:spPr>
          <a:xfrm>
            <a:off x="8077654" y="3907890"/>
            <a:ext cx="3421294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9" name="文本占位符 16"/>
          <p:cNvSpPr>
            <a:spLocks noGrp="1"/>
          </p:cNvSpPr>
          <p:nvPr>
            <p:ph type="body" sz="quarter" idx="66"/>
          </p:nvPr>
        </p:nvSpPr>
        <p:spPr>
          <a:xfrm>
            <a:off x="7538948" y="4327038"/>
            <a:ext cx="39600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0" name="文本占位符 16"/>
          <p:cNvSpPr>
            <a:spLocks noGrp="1"/>
          </p:cNvSpPr>
          <p:nvPr>
            <p:ph type="body" sz="quarter" idx="67"/>
          </p:nvPr>
        </p:nvSpPr>
        <p:spPr>
          <a:xfrm>
            <a:off x="8213776" y="5572914"/>
            <a:ext cx="32639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1" name="文本占位符 16"/>
          <p:cNvSpPr>
            <a:spLocks noGrp="1"/>
          </p:cNvSpPr>
          <p:nvPr>
            <p:ph type="body" sz="quarter" idx="68"/>
          </p:nvPr>
        </p:nvSpPr>
        <p:spPr>
          <a:xfrm>
            <a:off x="7517676" y="6039362"/>
            <a:ext cx="39497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2" name="文本占位符 16"/>
          <p:cNvSpPr>
            <a:spLocks noGrp="1"/>
          </p:cNvSpPr>
          <p:nvPr>
            <p:ph type="body" sz="quarter" idx="69"/>
          </p:nvPr>
        </p:nvSpPr>
        <p:spPr>
          <a:xfrm>
            <a:off x="7517676" y="4746622"/>
            <a:ext cx="39600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3" name="文本占位符 16"/>
          <p:cNvSpPr>
            <a:spLocks noGrp="1"/>
          </p:cNvSpPr>
          <p:nvPr>
            <p:ph type="body" sz="quarter" idx="70"/>
          </p:nvPr>
        </p:nvSpPr>
        <p:spPr>
          <a:xfrm>
            <a:off x="7517676" y="5153687"/>
            <a:ext cx="39600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6395546" y="5974050"/>
            <a:ext cx="1692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加分情况：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 userDrawn="1"/>
        </p:nvSpPr>
        <p:spPr>
          <a:xfrm>
            <a:off x="6379127" y="5573091"/>
            <a:ext cx="1692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是否为第一负责人：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 userDrawn="1"/>
        </p:nvSpPr>
        <p:spPr>
          <a:xfrm>
            <a:off x="6382519" y="89877"/>
            <a:ext cx="1692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社会实践：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 userDrawn="1"/>
        </p:nvSpPr>
        <p:spPr>
          <a:xfrm>
            <a:off x="6379131" y="3907890"/>
            <a:ext cx="1692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是否完成及获奖：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 userDrawn="1"/>
        </p:nvSpPr>
        <p:spPr>
          <a:xfrm>
            <a:off x="6379129" y="4312195"/>
            <a:ext cx="1692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获奖类别：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 userDrawn="1"/>
        </p:nvSpPr>
        <p:spPr>
          <a:xfrm>
            <a:off x="6379129" y="4716500"/>
            <a:ext cx="1692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获奖等级：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 userDrawn="1"/>
        </p:nvSpPr>
        <p:spPr>
          <a:xfrm>
            <a:off x="6379127" y="5151226"/>
            <a:ext cx="1692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获奖时间：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公益活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占位符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89A733F5-2EDC-456E-863A-28564D441A9E}" type="datetime1">
              <a:rPr lang="zh-CN" altLang="en-US" smtClean="0"/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zh-CN" altLang="en-US" dirty="0"/>
              <a:t>社会公益</a:t>
            </a:r>
            <a:endParaRPr lang="zh-CN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9AA6FF88-808C-4C6D-A82A-9E76CF366563}" type="slidenum">
              <a:rPr lang="zh-CN" altLang="en-US" smtClean="0"/>
            </a:fld>
            <a:endParaRPr lang="zh-CN" altLang="en-US"/>
          </a:p>
        </p:txBody>
      </p:sp>
      <p:sp>
        <p:nvSpPr>
          <p:cNvPr id="49" name="图片占位符 7"/>
          <p:cNvSpPr>
            <a:spLocks noGrp="1"/>
          </p:cNvSpPr>
          <p:nvPr>
            <p:ph type="pic" sz="quarter" idx="13"/>
          </p:nvPr>
        </p:nvSpPr>
        <p:spPr>
          <a:xfrm>
            <a:off x="304260" y="402259"/>
            <a:ext cx="5241139" cy="3415598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0" name="文本占位符 16"/>
          <p:cNvSpPr>
            <a:spLocks noGrp="1"/>
          </p:cNvSpPr>
          <p:nvPr>
            <p:ph type="body" sz="quarter" idx="54"/>
          </p:nvPr>
        </p:nvSpPr>
        <p:spPr>
          <a:xfrm>
            <a:off x="1986368" y="3907890"/>
            <a:ext cx="3421294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1" name="文本占位符 16"/>
          <p:cNvSpPr>
            <a:spLocks noGrp="1"/>
          </p:cNvSpPr>
          <p:nvPr>
            <p:ph type="body" sz="quarter" idx="55"/>
          </p:nvPr>
        </p:nvSpPr>
        <p:spPr>
          <a:xfrm>
            <a:off x="1447662" y="4327038"/>
            <a:ext cx="39600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2" name="文本占位符 16"/>
          <p:cNvSpPr>
            <a:spLocks noGrp="1"/>
          </p:cNvSpPr>
          <p:nvPr>
            <p:ph type="body" sz="quarter" idx="56"/>
          </p:nvPr>
        </p:nvSpPr>
        <p:spPr>
          <a:xfrm>
            <a:off x="2122490" y="5572914"/>
            <a:ext cx="32639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3" name="文本占位符 16"/>
          <p:cNvSpPr>
            <a:spLocks noGrp="1"/>
          </p:cNvSpPr>
          <p:nvPr>
            <p:ph type="body" sz="quarter" idx="58"/>
          </p:nvPr>
        </p:nvSpPr>
        <p:spPr>
          <a:xfrm>
            <a:off x="1426390" y="6039362"/>
            <a:ext cx="39497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4" name="文本占位符 16"/>
          <p:cNvSpPr>
            <a:spLocks noGrp="1"/>
          </p:cNvSpPr>
          <p:nvPr>
            <p:ph type="body" sz="quarter" idx="59"/>
          </p:nvPr>
        </p:nvSpPr>
        <p:spPr>
          <a:xfrm>
            <a:off x="1426390" y="4746622"/>
            <a:ext cx="39600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5" name="文本占位符 16"/>
          <p:cNvSpPr>
            <a:spLocks noGrp="1"/>
          </p:cNvSpPr>
          <p:nvPr>
            <p:ph type="body" sz="quarter" idx="63"/>
          </p:nvPr>
        </p:nvSpPr>
        <p:spPr>
          <a:xfrm>
            <a:off x="1426390" y="5153687"/>
            <a:ext cx="39600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6" name="文本框 55"/>
          <p:cNvSpPr txBox="1"/>
          <p:nvPr userDrawn="1"/>
        </p:nvSpPr>
        <p:spPr>
          <a:xfrm>
            <a:off x="304260" y="5974050"/>
            <a:ext cx="1692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加分情况：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/>
          <p:cNvSpPr txBox="1"/>
          <p:nvPr userDrawn="1"/>
        </p:nvSpPr>
        <p:spPr>
          <a:xfrm>
            <a:off x="287841" y="5573091"/>
            <a:ext cx="1692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是否为第一负责人：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文本框 71"/>
          <p:cNvSpPr txBox="1"/>
          <p:nvPr userDrawn="1"/>
        </p:nvSpPr>
        <p:spPr>
          <a:xfrm>
            <a:off x="291233" y="89877"/>
            <a:ext cx="1692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公益活动：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本框 72"/>
          <p:cNvSpPr txBox="1"/>
          <p:nvPr userDrawn="1"/>
        </p:nvSpPr>
        <p:spPr>
          <a:xfrm>
            <a:off x="287845" y="3907890"/>
            <a:ext cx="1692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是否完成及获奖：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文本框 73"/>
          <p:cNvSpPr txBox="1"/>
          <p:nvPr userDrawn="1"/>
        </p:nvSpPr>
        <p:spPr>
          <a:xfrm>
            <a:off x="287843" y="4312195"/>
            <a:ext cx="1692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获奖类别：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文本框 74"/>
          <p:cNvSpPr txBox="1"/>
          <p:nvPr userDrawn="1"/>
        </p:nvSpPr>
        <p:spPr>
          <a:xfrm>
            <a:off x="287843" y="4716500"/>
            <a:ext cx="1692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获奖等级：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/>
          <p:cNvSpPr txBox="1"/>
          <p:nvPr userDrawn="1"/>
        </p:nvSpPr>
        <p:spPr>
          <a:xfrm>
            <a:off x="287841" y="5151226"/>
            <a:ext cx="1692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获奖时间：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图片占位符 7"/>
          <p:cNvSpPr>
            <a:spLocks noGrp="1"/>
          </p:cNvSpPr>
          <p:nvPr>
            <p:ph type="pic" sz="quarter" idx="64"/>
          </p:nvPr>
        </p:nvSpPr>
        <p:spPr>
          <a:xfrm>
            <a:off x="6498220" y="402259"/>
            <a:ext cx="5241139" cy="3415598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8" name="文本占位符 16"/>
          <p:cNvSpPr>
            <a:spLocks noGrp="1"/>
          </p:cNvSpPr>
          <p:nvPr>
            <p:ph type="body" sz="quarter" idx="65"/>
          </p:nvPr>
        </p:nvSpPr>
        <p:spPr>
          <a:xfrm>
            <a:off x="8180328" y="3907890"/>
            <a:ext cx="3421294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9" name="文本占位符 16"/>
          <p:cNvSpPr>
            <a:spLocks noGrp="1"/>
          </p:cNvSpPr>
          <p:nvPr>
            <p:ph type="body" sz="quarter" idx="66"/>
          </p:nvPr>
        </p:nvSpPr>
        <p:spPr>
          <a:xfrm>
            <a:off x="7641622" y="4327038"/>
            <a:ext cx="39600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0" name="文本占位符 16"/>
          <p:cNvSpPr>
            <a:spLocks noGrp="1"/>
          </p:cNvSpPr>
          <p:nvPr>
            <p:ph type="body" sz="quarter" idx="67"/>
          </p:nvPr>
        </p:nvSpPr>
        <p:spPr>
          <a:xfrm>
            <a:off x="8316450" y="5572914"/>
            <a:ext cx="32639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1" name="文本占位符 16"/>
          <p:cNvSpPr>
            <a:spLocks noGrp="1"/>
          </p:cNvSpPr>
          <p:nvPr>
            <p:ph type="body" sz="quarter" idx="68"/>
          </p:nvPr>
        </p:nvSpPr>
        <p:spPr>
          <a:xfrm>
            <a:off x="7620350" y="6039362"/>
            <a:ext cx="39497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2" name="文本占位符 16"/>
          <p:cNvSpPr>
            <a:spLocks noGrp="1"/>
          </p:cNvSpPr>
          <p:nvPr>
            <p:ph type="body" sz="quarter" idx="69"/>
          </p:nvPr>
        </p:nvSpPr>
        <p:spPr>
          <a:xfrm>
            <a:off x="7620350" y="4746622"/>
            <a:ext cx="39600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3" name="文本占位符 16"/>
          <p:cNvSpPr>
            <a:spLocks noGrp="1"/>
          </p:cNvSpPr>
          <p:nvPr>
            <p:ph type="body" sz="quarter" idx="70"/>
          </p:nvPr>
        </p:nvSpPr>
        <p:spPr>
          <a:xfrm>
            <a:off x="7620350" y="5153687"/>
            <a:ext cx="39600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4" name="文本框 83"/>
          <p:cNvSpPr txBox="1"/>
          <p:nvPr userDrawn="1"/>
        </p:nvSpPr>
        <p:spPr>
          <a:xfrm>
            <a:off x="6498220" y="5974050"/>
            <a:ext cx="1692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加分情况：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文本框 84"/>
          <p:cNvSpPr txBox="1"/>
          <p:nvPr userDrawn="1"/>
        </p:nvSpPr>
        <p:spPr>
          <a:xfrm>
            <a:off x="6481801" y="5573091"/>
            <a:ext cx="1692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是否为第一负责人：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85"/>
          <p:cNvSpPr txBox="1"/>
          <p:nvPr userDrawn="1"/>
        </p:nvSpPr>
        <p:spPr>
          <a:xfrm>
            <a:off x="6485193" y="89877"/>
            <a:ext cx="1692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公益活动：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文本框 86"/>
          <p:cNvSpPr txBox="1"/>
          <p:nvPr userDrawn="1"/>
        </p:nvSpPr>
        <p:spPr>
          <a:xfrm>
            <a:off x="6481805" y="3907890"/>
            <a:ext cx="1692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是否完成及获奖：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文本框 87"/>
          <p:cNvSpPr txBox="1"/>
          <p:nvPr userDrawn="1"/>
        </p:nvSpPr>
        <p:spPr>
          <a:xfrm>
            <a:off x="6481803" y="4312195"/>
            <a:ext cx="1692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获奖类别：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文本框 88"/>
          <p:cNvSpPr txBox="1"/>
          <p:nvPr userDrawn="1"/>
        </p:nvSpPr>
        <p:spPr>
          <a:xfrm>
            <a:off x="6481803" y="4716500"/>
            <a:ext cx="1692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获奖等级：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文本框 89"/>
          <p:cNvSpPr txBox="1"/>
          <p:nvPr userDrawn="1"/>
        </p:nvSpPr>
        <p:spPr>
          <a:xfrm>
            <a:off x="6481801" y="5151226"/>
            <a:ext cx="1692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获奖时间：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社会实践&amp;志愿服务时长截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占位符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89A733F5-2EDC-456E-863A-28564D441A9E}" type="datetime1">
              <a:rPr lang="zh-CN" altLang="en-US" smtClean="0"/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zh-CN" altLang="en-US" dirty="0"/>
              <a:t>社会公益</a:t>
            </a:r>
            <a:endParaRPr lang="zh-CN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9AA6FF88-808C-4C6D-A82A-9E76CF366563}" type="slidenum">
              <a:rPr lang="zh-CN" altLang="en-US" smtClean="0"/>
            </a:fld>
            <a:endParaRPr lang="zh-CN" altLang="en-US"/>
          </a:p>
        </p:txBody>
      </p:sp>
      <p:sp>
        <p:nvSpPr>
          <p:cNvPr id="2" name="图片占位符 7"/>
          <p:cNvSpPr>
            <a:spLocks noGrp="1"/>
          </p:cNvSpPr>
          <p:nvPr>
            <p:ph type="pic" sz="quarter" idx="56"/>
          </p:nvPr>
        </p:nvSpPr>
        <p:spPr>
          <a:xfrm>
            <a:off x="2415153" y="935183"/>
            <a:ext cx="6803241" cy="427784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文本占位符 16"/>
          <p:cNvSpPr>
            <a:spLocks noGrp="1"/>
          </p:cNvSpPr>
          <p:nvPr>
            <p:ph type="body" sz="quarter" idx="59"/>
          </p:nvPr>
        </p:nvSpPr>
        <p:spPr>
          <a:xfrm>
            <a:off x="6012125" y="5646064"/>
            <a:ext cx="2485353" cy="32378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3" name="文本框 22"/>
          <p:cNvSpPr txBox="1"/>
          <p:nvPr userDrawn="1"/>
        </p:nvSpPr>
        <p:spPr>
          <a:xfrm>
            <a:off x="348229" y="238531"/>
            <a:ext cx="5468544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上一学年内“志愿服务”总时长：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 userDrawn="1"/>
        </p:nvSpPr>
        <p:spPr>
          <a:xfrm>
            <a:off x="3430794" y="5627899"/>
            <a:ext cx="5468544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上一学年内志愿服务总时长：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2020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级本科生奖学金评选</a:t>
            </a:r>
            <a:b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加分材料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733F5-2EDC-456E-863A-28564D441A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科研创新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6FF88-808C-4C6D-A82A-9E76CF36656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字魂28号-视棍体" panose="02010601030101010101" pitchFamily="2" charset="-128"/>
          <a:ea typeface="字魂28号-视棍体" panose="02010601030101010101" pitchFamily="2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周延霖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信息安全</a:t>
            </a:r>
            <a:r>
              <a:rPr lang="zh-CN" altLang="en-US"/>
              <a:t>班</a:t>
            </a:r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p>
            <a:fld id="{89A733F5-2EDC-456E-863A-28564D441A9E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5" descr="成绩单"/>
          <p:cNvPicPr>
            <a:picLocks noChangeAspect="1"/>
          </p:cNvPicPr>
          <p:nvPr>
            <p:ph type="pic" sz="quarter" idx="15"/>
          </p:nvPr>
        </p:nvPicPr>
        <p:blipFill>
          <a:blip r:embed="rId1"/>
          <a:stretch>
            <a:fillRect/>
          </a:stretch>
        </p:blipFill>
        <p:spPr>
          <a:xfrm>
            <a:off x="593090" y="1625600"/>
            <a:ext cx="6954520" cy="3268345"/>
          </a:xfrm>
          <a:prstGeom prst="rect">
            <a:avLst/>
          </a:prstGeom>
        </p:spPr>
      </p:pic>
      <p:pic>
        <p:nvPicPr>
          <p:cNvPr id="7" name="图片占位符 6" descr="创高"/>
          <p:cNvPicPr>
            <a:picLocks noChangeAspect="1"/>
          </p:cNvPicPr>
          <p:nvPr>
            <p:ph type="pic" sz="quarter" idx="16"/>
          </p:nvPr>
        </p:nvPicPr>
        <p:blipFill>
          <a:blip r:embed="rId2"/>
          <a:stretch>
            <a:fillRect/>
          </a:stretch>
        </p:blipFill>
        <p:spPr>
          <a:xfrm>
            <a:off x="8126730" y="1391920"/>
            <a:ext cx="1702435" cy="3685540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CN" altLang="en-US"/>
              <a:t>否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zh-CN" altLang="en-US"/>
              <a:t>合格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占位符 16" descr="ctf"/>
          <p:cNvPicPr>
            <a:picLocks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349885" y="496570"/>
            <a:ext cx="5134610" cy="3685540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CN" altLang="en-US"/>
              <a:t>省市级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zh-CN" altLang="en-US"/>
              <a:t>三等奖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zh-CN" altLang="en-US"/>
              <a:t>否</a:t>
            </a:r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altLang="zh-CN"/>
              <a:t>1.2</a:t>
            </a:r>
            <a:endParaRPr lang="en-US" altLang="zh-CN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D9461D7F-A1D7-4269-B851-DF4D9FCB6DD1}" type="datetime1">
              <a:rPr lang="zh-CN" altLang="en-US" smtClean="0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zh-CN" altLang="en-US"/>
              <a:t>科研创新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altLang="zh-CN"/>
              <a:t>2022</a:t>
            </a:r>
            <a:r>
              <a:rPr lang="zh-CN" altLang="en-US"/>
              <a:t>年</a:t>
            </a:r>
            <a:r>
              <a:rPr lang="en-US" altLang="zh-CN"/>
              <a:t>12</a:t>
            </a:r>
            <a:r>
              <a:rPr lang="zh-CN" altLang="en-US"/>
              <a:t>月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PP_MARK_KEY" val="ede38c38-4de9-48ff-8e48-a3c5d9376dc3"/>
  <p:tag name="COMMONDATA" val="eyJoZGlkIjoiOGQ2MWE2OTUyYTA1MTk2YmZlOTg2Njg4YTk1NzMyMW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WPS 演示</Application>
  <PresentationFormat>宽屏</PresentationFormat>
  <Paragraphs>24</Paragraphs>
  <Slides>3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22" baseType="lpstr">
      <vt:lpstr>Arial</vt:lpstr>
      <vt:lpstr>宋体</vt:lpstr>
      <vt:lpstr>Wingdings</vt:lpstr>
      <vt:lpstr>字魂28号-视棍体</vt:lpstr>
      <vt:lpstr>宋体-简</vt:lpstr>
      <vt:lpstr>微软雅黑</vt:lpstr>
      <vt:lpstr>汉仪旗黑</vt:lpstr>
      <vt:lpstr>仿宋</vt:lpstr>
      <vt:lpstr>方正仿宋_GBK</vt:lpstr>
      <vt:lpstr>Calibri</vt:lpstr>
      <vt:lpstr>Times New Roman</vt:lpstr>
      <vt:lpstr>汉仪书宋二KW</vt:lpstr>
      <vt:lpstr>等线</vt:lpstr>
      <vt:lpstr>汉仪中等线KW</vt:lpstr>
      <vt:lpstr>宋体</vt:lpstr>
      <vt:lpstr>Arial Unicode MS</vt:lpstr>
      <vt:lpstr>等线 Light</vt:lpstr>
      <vt:lpstr>Helvetica Neue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高雨桐</dc:creator>
  <cp:lastModifiedBy>周延霖</cp:lastModifiedBy>
  <cp:revision>43</cp:revision>
  <dcterms:created xsi:type="dcterms:W3CDTF">2023-09-14T12:38:22Z</dcterms:created>
  <dcterms:modified xsi:type="dcterms:W3CDTF">2023-09-14T12:38:22Z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BA5E6D6418E54E44AAA12A2B0AC49F16_12</vt:lpwstr>
  </property>
  <property fmtid="{D5CDD505-2E9C-101B-9397-08002B2CF9AE}" pid="3" name="KSOProductBuildVer">
    <vt:lpwstr>2052-6.0.2.8225</vt:lpwstr>
  </property>
</Properties>
</file>