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8" r:id="rId3"/>
    <p:sldId id="298" r:id="rId5"/>
    <p:sldId id="299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" id="{7AD753E7-650F-4667-86A8-8D96E5755EAD}">
          <p14:sldIdLst>
            <p14:sldId id="258"/>
          </p14:sldIdLst>
        </p14:section>
        <p14:section name="上一学年成绩单&amp;体测成绩" id="{354C90B7-1424-419B-B1F8-330D03508A4B}">
          <p14:sldIdLst>
            <p14:sldId id="298"/>
            <p14:sldId id="299"/>
          </p14:sldIdLst>
        </p14:section>
        <p14:section name="文体活动" id="{FB3D5CAB-1ED5-4EEE-B7F3-E477BB44F3F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70067" autoAdjust="0"/>
  </p:normalViewPr>
  <p:slideViewPr>
    <p:cSldViewPr snapToGrid="0" showGuides="1">
      <p:cViewPr varScale="1">
        <p:scale>
          <a:sx n="59" d="100"/>
          <a:sy n="59" d="100"/>
        </p:scale>
        <p:origin x="1406" y="67"/>
      </p:cViewPr>
      <p:guideLst>
        <p:guide orient="horz" pos="2198"/>
        <p:guide pos="3840"/>
      </p:guideLst>
    </p:cSldViewPr>
  </p:slideViewPr>
  <p:notesTextViewPr>
    <p:cViewPr>
      <p:scale>
        <a:sx n="100" d="100"/>
        <a:sy n="100" d="100"/>
      </p:scale>
      <p:origin x="0" y="-11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97AFB-C038-4BA2-8539-6ACC541129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40D78-12BE-4404-AB4E-669FF091BE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填写姓名、班级。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文体奖学金属于专项奖学金，为鼓励学生积极参与文化、体育活动，学校设立文体奖学金。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【申请条件】</a:t>
            </a:r>
            <a:r>
              <a:rPr lang="en-US" altLang="zh-CN" dirty="0">
                <a:sym typeface="+mn-ea"/>
              </a:rPr>
              <a:t>上一学年A/B/C类课程全部合格</a:t>
            </a:r>
            <a:r>
              <a:rPr lang="zh-CN" altLang="en-US" dirty="0">
                <a:sym typeface="+mn-ea"/>
              </a:rPr>
              <a:t>，且长期坚持文体实践，表现突出</a:t>
            </a:r>
            <a:r>
              <a:rPr dirty="0">
                <a:sym typeface="+mn-ea"/>
              </a:rPr>
              <a:t>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0D78-12BE-4404-AB4E-669FF091B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左侧填写 “上一学年成绩单”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lang="zh-CN" altLang="en-US" dirty="0"/>
              <a:t>图片：添加 “教务系统” 中 “我的成绩” “</a:t>
            </a:r>
            <a:r>
              <a:rPr lang="en-US" altLang="zh-CN" dirty="0"/>
              <a:t>2022-2023</a:t>
            </a:r>
            <a:r>
              <a:rPr lang="zh-CN" altLang="en-US" dirty="0"/>
              <a:t>学年</a:t>
            </a:r>
            <a:r>
              <a:rPr lang="en-US" altLang="zh-CN" dirty="0"/>
              <a:t>1</a:t>
            </a:r>
            <a:r>
              <a:rPr lang="zh-CN" altLang="en-US" dirty="0"/>
              <a:t>学期</a:t>
            </a:r>
            <a:r>
              <a:rPr lang="en-US" altLang="zh-CN" dirty="0"/>
              <a:t>&amp;2</a:t>
            </a:r>
            <a:r>
              <a:rPr lang="zh-CN" altLang="en-US" dirty="0"/>
              <a:t>学期</a:t>
            </a:r>
            <a:r>
              <a:rPr lang="en-US" altLang="zh-CN" dirty="0"/>
              <a:t>&amp;3</a:t>
            </a:r>
            <a:r>
              <a:rPr lang="zh-CN" altLang="en-US" dirty="0"/>
              <a:t>学期”成绩截图</a:t>
            </a:r>
            <a:endParaRPr lang="en-US" altLang="zh-CN" dirty="0"/>
          </a:p>
          <a:p>
            <a:r>
              <a:rPr lang="zh-CN" altLang="en-US" dirty="0"/>
              <a:t>是否挂科：填写 “是</a:t>
            </a:r>
            <a:r>
              <a:rPr lang="en-US" altLang="zh-CN" dirty="0"/>
              <a:t>/</a:t>
            </a:r>
            <a:r>
              <a:rPr lang="zh-CN" altLang="en-US" dirty="0"/>
              <a:t>否”，根据</a:t>
            </a:r>
            <a:r>
              <a:rPr lang="en-US" altLang="zh-CN" dirty="0"/>
              <a:t>2022-2023</a:t>
            </a:r>
            <a:r>
              <a:rPr lang="zh-CN" altLang="en-US" dirty="0"/>
              <a:t>学年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学期成绩如实填写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右侧填写“上一学年体测成绩”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lang="zh-CN" altLang="en-US" dirty="0"/>
              <a:t>图片：添加 “创高”</a:t>
            </a:r>
            <a:r>
              <a:rPr lang="en-US" altLang="zh-CN" dirty="0"/>
              <a:t>app</a:t>
            </a:r>
            <a:r>
              <a:rPr lang="zh-CN" altLang="en-US" dirty="0"/>
              <a:t>中，“体测” 模块 “成绩查询”的截图</a:t>
            </a:r>
            <a:endParaRPr lang="en-US" altLang="zh-CN" dirty="0"/>
          </a:p>
          <a:p>
            <a:r>
              <a:rPr lang="zh-CN" altLang="en-US" dirty="0"/>
              <a:t>不合格</a:t>
            </a:r>
            <a:r>
              <a:rPr lang="en-US" altLang="zh-CN" dirty="0"/>
              <a:t>/</a:t>
            </a:r>
            <a:r>
              <a:rPr lang="zh-CN" altLang="en-US" dirty="0"/>
              <a:t>合格</a:t>
            </a:r>
            <a:r>
              <a:rPr lang="en-US" altLang="zh-CN" dirty="0"/>
              <a:t>/</a:t>
            </a:r>
            <a:r>
              <a:rPr lang="zh-CN" altLang="en-US" dirty="0"/>
              <a:t>优秀：填写 “不合格</a:t>
            </a:r>
            <a:r>
              <a:rPr lang="en-US" altLang="zh-CN" dirty="0"/>
              <a:t>/</a:t>
            </a:r>
            <a:r>
              <a:rPr lang="zh-CN" altLang="en-US" dirty="0"/>
              <a:t>合格</a:t>
            </a:r>
            <a:r>
              <a:rPr lang="en-US" altLang="zh-CN" dirty="0"/>
              <a:t>/</a:t>
            </a:r>
            <a:r>
              <a:rPr lang="zh-CN" altLang="en-US" dirty="0"/>
              <a:t>优秀”，根据以上创高</a:t>
            </a:r>
            <a:r>
              <a:rPr lang="en-US" altLang="zh-CN" dirty="0"/>
              <a:t>app</a:t>
            </a:r>
            <a:r>
              <a:rPr lang="zh-CN" altLang="en-US" dirty="0"/>
              <a:t>内截图如实填写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注意</a:t>
            </a:r>
            <a:r>
              <a:rPr lang="en-US" altLang="zh-CN" dirty="0"/>
              <a:t>】</a:t>
            </a:r>
            <a:endParaRPr lang="en-US" altLang="zh-CN" dirty="0"/>
          </a:p>
          <a:p>
            <a:r>
              <a:rPr lang="zh-CN" altLang="en-US" dirty="0"/>
              <a:t>体测不合格者无法参与奖学金评选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0D78-12BE-4404-AB4E-669FF091B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【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本页填写申请人参与各类文艺演出和文艺体育竞赛情况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】</a:t>
            </a:r>
            <a:endParaRPr lang="en-US" altLang="zh-CN" sz="12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活动名称：填写参与文艺活动或者文艺体育竞赛的具体名称</a:t>
            </a:r>
            <a:endParaRPr lang="en-US" altLang="zh-CN" sz="12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活动时间：参与活动时间，须在上一学年内</a:t>
            </a:r>
            <a:endParaRPr lang="en-US" altLang="zh-CN" sz="12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是否获奖：是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否</a:t>
            </a:r>
            <a:endParaRPr lang="zh-CN" altLang="en-US" sz="12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获奖类别：国际级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1200" dirty="0"/>
              <a:t>国家级</a:t>
            </a:r>
            <a:r>
              <a:rPr lang="en-US" altLang="zh-CN" sz="1200" dirty="0"/>
              <a:t>/</a:t>
            </a:r>
            <a:r>
              <a:rPr lang="zh-CN" altLang="en-US" sz="1200" dirty="0"/>
              <a:t>省市级</a:t>
            </a:r>
            <a:r>
              <a:rPr lang="en-US" altLang="zh-CN" sz="1200" dirty="0"/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校级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院级</a:t>
            </a:r>
            <a:r>
              <a:rPr lang="zh-CN" altLang="en-US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；</a:t>
            </a:r>
            <a:r>
              <a:rPr lang="zh-CN" altLang="en-US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  <a:sym typeface="+mn-ea"/>
              </a:rPr>
              <a:t>若仅参加未获奖，则不用填写</a:t>
            </a:r>
            <a:endParaRPr lang="en-US" altLang="zh-CN" sz="12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获奖等级：</a:t>
            </a:r>
            <a:r>
              <a:rPr lang="zh-CN" altLang="en-US" dirty="0"/>
              <a:t>一等奖（第</a:t>
            </a:r>
            <a:r>
              <a:rPr lang="en-US" altLang="zh-CN" dirty="0"/>
              <a:t>1</a:t>
            </a:r>
            <a:r>
              <a:rPr lang="zh-CN" altLang="en-US" dirty="0"/>
              <a:t>名）</a:t>
            </a:r>
            <a:r>
              <a:rPr lang="en-US" altLang="zh-CN" dirty="0"/>
              <a:t>/</a:t>
            </a:r>
            <a:r>
              <a:rPr lang="zh-CN" altLang="en-US" dirty="0"/>
              <a:t>二等奖（第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名）</a:t>
            </a:r>
            <a:r>
              <a:rPr lang="en-US" altLang="zh-CN" dirty="0"/>
              <a:t>/</a:t>
            </a:r>
            <a:r>
              <a:rPr lang="zh-CN" altLang="en-US" dirty="0"/>
              <a:t>三等奖（第</a:t>
            </a:r>
            <a:r>
              <a:rPr lang="en-US" altLang="zh-CN" dirty="0"/>
              <a:t>4~8</a:t>
            </a:r>
            <a:r>
              <a:rPr lang="zh-CN" altLang="en-US" dirty="0"/>
              <a:t>名）</a:t>
            </a:r>
            <a:r>
              <a:rPr lang="en-US" altLang="zh-CN" dirty="0"/>
              <a:t>/</a:t>
            </a:r>
            <a:r>
              <a:rPr lang="zh-CN" altLang="en-US" dirty="0"/>
              <a:t>参与加分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获奖时间：</a:t>
            </a:r>
            <a:r>
              <a:rPr lang="zh-CN" altLang="en-US" sz="1200" dirty="0"/>
              <a:t>以 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获奖证书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获奖公告页面截图 的获奖时间为准</a:t>
            </a:r>
            <a:endParaRPr lang="en-US" altLang="zh-CN" sz="12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是否为第一负责人：</a:t>
            </a:r>
            <a:r>
              <a:rPr lang="zh-CN" altLang="en-US" dirty="0"/>
              <a:t>是</a:t>
            </a:r>
            <a:r>
              <a:rPr lang="en-US" altLang="zh-CN" dirty="0"/>
              <a:t>/</a:t>
            </a:r>
            <a:r>
              <a:rPr lang="zh-CN" altLang="en-US" dirty="0"/>
              <a:t>否；若该竞赛以个人形式参加，则此处填是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加分情况：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根据以上信息推算该项加分情况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注意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各类竞赛及荣誉级别均以主办单位为准，视证书签章、落款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公章而定； </a:t>
            </a:r>
            <a:endParaRPr lang="en-US" altLang="zh-CN" sz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所有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参与加分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项，累计不超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0.2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分，超出按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0.2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分计，需提供相应证明；</a:t>
            </a:r>
            <a:endParaRPr lang="zh-CN" altLang="en-US" sz="18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同一性质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竞赛演出获奖情况只计最高项加分，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不累加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。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不同性质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的竞赛演出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可累加。文艺项目包括唱歌类、舞蹈类、乐器类、书画摄影类、征文类、辩论演讲类、影视类、语言类等；体育项目包括田竞类、球类、 棋类、趣味运动类等，其中趣味运动会按相应等级加分的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80%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加分；</a:t>
            </a:r>
            <a:endParaRPr lang="zh-CN" altLang="en-US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如该项比赛为团体赛，第一负责人按该加分项加分，普通队员按该项加分的不超过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70%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加分，替补成员按该项分数的不超过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50%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加分，需提供相应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证明；</a:t>
            </a:r>
            <a:endParaRPr lang="en-US" altLang="zh-CN" sz="18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若参与多项文艺演出和文艺体育赛事或获多项奖项则可复制该页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ppt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；若无文体活动或者获奖可删除该页；</a:t>
            </a:r>
            <a:endParaRPr lang="en-US" altLang="zh-CN" sz="1200" dirty="0"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6. 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最下面一行为加分项所属类，本页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属于 “文体活动” 类。</a:t>
            </a:r>
            <a:endParaRPr lang="en-US" altLang="zh-CN" sz="1200" dirty="0">
              <a:solidFill>
                <a:srgbClr val="000000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40D78-12BE-4404-AB4E-669FF091B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99D41CA-9A4F-482A-B741-895CFE7DBE5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5198834" y="3857801"/>
            <a:ext cx="3411766" cy="45243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5198834" y="4485026"/>
            <a:ext cx="3411766" cy="45243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647307" y="895105"/>
            <a:ext cx="10897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级本科生文体奖学金评选</a:t>
            </a:r>
            <a:b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加分材料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915658" y="3835886"/>
            <a:ext cx="116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171334" y="4470447"/>
            <a:ext cx="181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所在班级：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担任学生干部情况（含获奖情况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学生服务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871424" y="1551189"/>
            <a:ext cx="3508810" cy="3197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55"/>
          </p:nvPr>
        </p:nvSpPr>
        <p:spPr>
          <a:xfrm>
            <a:off x="1446301" y="1970337"/>
            <a:ext cx="3933933" cy="2771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430534" y="5463830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16"/>
          <p:cNvSpPr>
            <a:spLocks noGrp="1"/>
          </p:cNvSpPr>
          <p:nvPr>
            <p:ph type="body" sz="quarter" idx="59"/>
          </p:nvPr>
        </p:nvSpPr>
        <p:spPr>
          <a:xfrm>
            <a:off x="1420234" y="3601793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16"/>
          <p:cNvSpPr>
            <a:spLocks noGrp="1"/>
          </p:cNvSpPr>
          <p:nvPr>
            <p:ph type="body" sz="quarter" idx="63"/>
          </p:nvPr>
        </p:nvSpPr>
        <p:spPr>
          <a:xfrm>
            <a:off x="1420234" y="496087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占位符 16"/>
          <p:cNvSpPr>
            <a:spLocks noGrp="1"/>
          </p:cNvSpPr>
          <p:nvPr>
            <p:ph type="body" sz="quarter" idx="65"/>
          </p:nvPr>
        </p:nvSpPr>
        <p:spPr>
          <a:xfrm>
            <a:off x="1420234" y="4509055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16"/>
          <p:cNvSpPr>
            <a:spLocks noGrp="1"/>
          </p:cNvSpPr>
          <p:nvPr>
            <p:ph type="body" sz="quarter" idx="67"/>
          </p:nvPr>
        </p:nvSpPr>
        <p:spPr>
          <a:xfrm>
            <a:off x="1420234" y="4049469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图片占位符 7"/>
          <p:cNvSpPr>
            <a:spLocks noGrp="1"/>
          </p:cNvSpPr>
          <p:nvPr>
            <p:ph type="pic" sz="quarter" idx="69" hasCustomPrompt="1"/>
          </p:nvPr>
        </p:nvSpPr>
        <p:spPr>
          <a:xfrm>
            <a:off x="6096000" y="1078442"/>
            <a:ext cx="5693709" cy="37876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获奖证明（若未获奖则不用附图）</a:t>
            </a:r>
            <a:endParaRPr lang="zh-CN" altLang="en-US" dirty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70"/>
          </p:nvPr>
        </p:nvSpPr>
        <p:spPr>
          <a:xfrm>
            <a:off x="2582943" y="1121727"/>
            <a:ext cx="2802085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72"/>
          </p:nvPr>
        </p:nvSpPr>
        <p:spPr>
          <a:xfrm>
            <a:off x="2208452" y="2580059"/>
            <a:ext cx="3164935" cy="3148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16"/>
          <p:cNvSpPr>
            <a:spLocks noGrp="1"/>
          </p:cNvSpPr>
          <p:nvPr>
            <p:ph type="body" sz="quarter" idx="75"/>
          </p:nvPr>
        </p:nvSpPr>
        <p:spPr>
          <a:xfrm>
            <a:off x="1434658" y="2990039"/>
            <a:ext cx="3933933" cy="2771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11107" y="546383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11107" y="386083"/>
            <a:ext cx="54685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担任学生干部情况：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304260" y="1109961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是否担任学生组织干部：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311107" y="1524867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学生组织类别：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304260" y="1937924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311107" y="2590291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是否担任班级职务：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304260" y="2985482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304260" y="3614806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311107" y="406835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 userDrawn="1"/>
        </p:nvSpPr>
        <p:spPr>
          <a:xfrm>
            <a:off x="304259" y="452860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311107" y="4984280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担任学生干部情况（不含获奖情况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学生服务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2616141" y="2056581"/>
            <a:ext cx="3508810" cy="3197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16"/>
          <p:cNvSpPr>
            <a:spLocks noGrp="1"/>
          </p:cNvSpPr>
          <p:nvPr>
            <p:ph type="body" sz="quarter" idx="55"/>
          </p:nvPr>
        </p:nvSpPr>
        <p:spPr>
          <a:xfrm>
            <a:off x="2191018" y="2475729"/>
            <a:ext cx="3933933" cy="2771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70"/>
          </p:nvPr>
        </p:nvSpPr>
        <p:spPr>
          <a:xfrm>
            <a:off x="3327660" y="1627119"/>
            <a:ext cx="2802085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72"/>
          </p:nvPr>
        </p:nvSpPr>
        <p:spPr>
          <a:xfrm>
            <a:off x="2953169" y="3085451"/>
            <a:ext cx="3164935" cy="3148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75"/>
          </p:nvPr>
        </p:nvSpPr>
        <p:spPr>
          <a:xfrm>
            <a:off x="2179375" y="3495431"/>
            <a:ext cx="3933933" cy="2771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644764" y="731530"/>
            <a:ext cx="54685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担任学生干部情况：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48977" y="161535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是否担任学生组织干部：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055824" y="2030259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学生组织类别：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8977" y="2443316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055824" y="309568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是否担任班级职务：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048977" y="3490874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76"/>
          </p:nvPr>
        </p:nvSpPr>
        <p:spPr>
          <a:xfrm>
            <a:off x="2175251" y="4128453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055824" y="4128453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担任学生干部获奖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学生服务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7"/>
          <p:cNvSpPr>
            <a:spLocks noGrp="1"/>
          </p:cNvSpPr>
          <p:nvPr>
            <p:ph type="pic" sz="quarter" idx="69" hasCustomPrompt="1"/>
          </p:nvPr>
        </p:nvSpPr>
        <p:spPr>
          <a:xfrm>
            <a:off x="6096000" y="1078442"/>
            <a:ext cx="5693709" cy="37876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获奖证明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4931" y="675348"/>
            <a:ext cx="54685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担任学生干部获奖情况：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729507" y="3510682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63"/>
          </p:nvPr>
        </p:nvSpPr>
        <p:spPr>
          <a:xfrm>
            <a:off x="1719207" y="3007730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16"/>
          <p:cNvSpPr>
            <a:spLocks noGrp="1"/>
          </p:cNvSpPr>
          <p:nvPr>
            <p:ph type="body" sz="quarter" idx="65"/>
          </p:nvPr>
        </p:nvSpPr>
        <p:spPr>
          <a:xfrm>
            <a:off x="1719207" y="2555907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文本占位符 16"/>
          <p:cNvSpPr>
            <a:spLocks noGrp="1"/>
          </p:cNvSpPr>
          <p:nvPr>
            <p:ph type="body" sz="quarter" idx="67"/>
          </p:nvPr>
        </p:nvSpPr>
        <p:spPr>
          <a:xfrm>
            <a:off x="1719207" y="2096321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10080" y="3510682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10080" y="2115205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03232" y="2575455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610080" y="3031132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与各类文艺演出和文艺体育竞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文体活动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488243" y="1003235"/>
            <a:ext cx="5241139" cy="34155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582716" y="1816240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文本占位符 16"/>
          <p:cNvSpPr>
            <a:spLocks noGrp="1"/>
          </p:cNvSpPr>
          <p:nvPr>
            <p:ph type="body" sz="quarter" idx="66"/>
          </p:nvPr>
        </p:nvSpPr>
        <p:spPr>
          <a:xfrm>
            <a:off x="1572416" y="2291939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68"/>
          </p:nvPr>
        </p:nvSpPr>
        <p:spPr>
          <a:xfrm>
            <a:off x="1582716" y="2877881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14560" y="678602"/>
            <a:ext cx="54685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参与各类文艺演出和文艺体育竞赛：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62618" y="1847221"/>
            <a:ext cx="1297105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活动名称：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62618" y="2307536"/>
            <a:ext cx="979201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62617" y="2885632"/>
            <a:ext cx="979201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571744" y="5173734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3" name="文本占位符 16"/>
          <p:cNvSpPr>
            <a:spLocks noGrp="1"/>
          </p:cNvSpPr>
          <p:nvPr>
            <p:ph type="body" sz="quarter" idx="63"/>
          </p:nvPr>
        </p:nvSpPr>
        <p:spPr>
          <a:xfrm>
            <a:off x="1571744" y="431511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4" name="文本占位符 16"/>
          <p:cNvSpPr>
            <a:spLocks noGrp="1"/>
          </p:cNvSpPr>
          <p:nvPr>
            <p:ph type="body" sz="quarter" idx="65"/>
          </p:nvPr>
        </p:nvSpPr>
        <p:spPr>
          <a:xfrm>
            <a:off x="1571744" y="3863295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5" name="文本占位符 16"/>
          <p:cNvSpPr>
            <a:spLocks noGrp="1"/>
          </p:cNvSpPr>
          <p:nvPr>
            <p:ph type="body" sz="quarter" idx="67"/>
          </p:nvPr>
        </p:nvSpPr>
        <p:spPr>
          <a:xfrm>
            <a:off x="1571744" y="3403709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452317" y="5173734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462617" y="342259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455769" y="3882843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>
            <a:off x="462617" y="4338520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占位符 16"/>
          <p:cNvSpPr>
            <a:spLocks noGrp="1"/>
          </p:cNvSpPr>
          <p:nvPr>
            <p:ph type="body" sz="quarter" idx="69"/>
          </p:nvPr>
        </p:nvSpPr>
        <p:spPr>
          <a:xfrm>
            <a:off x="2145182" y="4759933"/>
            <a:ext cx="3387378" cy="29593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框 46"/>
          <p:cNvSpPr txBox="1"/>
          <p:nvPr userDrawn="1"/>
        </p:nvSpPr>
        <p:spPr>
          <a:xfrm>
            <a:off x="463433" y="4755158"/>
            <a:ext cx="24870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体测优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文体活动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7"/>
          <p:cNvSpPr>
            <a:spLocks noGrp="1"/>
          </p:cNvSpPr>
          <p:nvPr>
            <p:ph type="pic" sz="quarter" idx="13" hasCustomPrompt="1"/>
          </p:nvPr>
        </p:nvSpPr>
        <p:spPr>
          <a:xfrm>
            <a:off x="6488243" y="1003235"/>
            <a:ext cx="5241139" cy="3415598"/>
          </a:xfrm>
        </p:spPr>
        <p:txBody>
          <a:bodyPr/>
          <a:lstStyle/>
          <a:p>
            <a:r>
              <a:rPr lang="zh-CN" altLang="en-US" dirty="0"/>
              <a:t>体测成绩优秀截图</a:t>
            </a:r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582716" y="2307207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593016" y="3267000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文本占位符 16"/>
          <p:cNvSpPr>
            <a:spLocks noGrp="1"/>
          </p:cNvSpPr>
          <p:nvPr>
            <p:ph type="body" sz="quarter" idx="66"/>
          </p:nvPr>
        </p:nvSpPr>
        <p:spPr>
          <a:xfrm>
            <a:off x="1582716" y="2782133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68"/>
          </p:nvPr>
        </p:nvSpPr>
        <p:spPr>
          <a:xfrm>
            <a:off x="1582716" y="1841974"/>
            <a:ext cx="3981272" cy="335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73590" y="3252198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2618" y="752744"/>
            <a:ext cx="54685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参加大学生体质测试成绩优秀：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73590" y="280226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体测时间：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57743" y="2339618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是否优秀：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73859" y="183876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体测成绩：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23F8-659B-42B2-B976-3983C404609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8127-10C8-4376-8501-DE94B02B34D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5771-F323-43F3-901C-4DF7A638368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2564-023D-461F-A3F4-72853BB05D4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25D0-913E-40AC-98D9-CBFBEE5A6A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一学年成绩单&amp;体测成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EE99-9AC5-478E-B64C-9B5151C443D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上一学年成绩单</a:t>
            </a:r>
            <a:r>
              <a:rPr lang="en-US" altLang="zh-CN" dirty="0"/>
              <a:t>&amp;</a:t>
            </a:r>
            <a:r>
              <a:rPr lang="zh-CN" altLang="en-US" dirty="0"/>
              <a:t>体测成绩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5"/>
          </p:nvPr>
        </p:nvSpPr>
        <p:spPr>
          <a:xfrm>
            <a:off x="592792" y="1410926"/>
            <a:ext cx="5241139" cy="368588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6"/>
          </p:nvPr>
        </p:nvSpPr>
        <p:spPr>
          <a:xfrm>
            <a:off x="6358069" y="1391646"/>
            <a:ext cx="5241139" cy="368588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文本占位符 16"/>
          <p:cNvSpPr>
            <a:spLocks noGrp="1"/>
          </p:cNvSpPr>
          <p:nvPr>
            <p:ph type="body" sz="quarter" idx="18"/>
          </p:nvPr>
        </p:nvSpPr>
        <p:spPr>
          <a:xfrm>
            <a:off x="1741689" y="5390595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20"/>
          </p:nvPr>
        </p:nvSpPr>
        <p:spPr>
          <a:xfrm>
            <a:off x="8153400" y="5398403"/>
            <a:ext cx="32004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2242" y="478931"/>
            <a:ext cx="377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上一学年成绩单：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6267801" y="490624"/>
            <a:ext cx="377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上一学年体测成绩：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592792" y="5390595"/>
            <a:ext cx="11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是否挂科：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6469692" y="5390594"/>
            <a:ext cx="214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328D-D0F6-47C5-AF75-271EFF41247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9272-BE87-472F-834E-2DE5834DBD4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5E22-55B2-44DA-AFF6-E574CA7DE36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专业科研/创新创业赛事&amp;发表论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297103" y="496493"/>
            <a:ext cx="5241139" cy="368588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4"/>
          </p:nvPr>
        </p:nvSpPr>
        <p:spPr>
          <a:xfrm>
            <a:off x="6497757" y="496493"/>
            <a:ext cx="5241138" cy="36858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8"/>
          </p:nvPr>
        </p:nvSpPr>
        <p:spPr>
          <a:xfrm>
            <a:off x="1434658" y="4211152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9"/>
          </p:nvPr>
        </p:nvSpPr>
        <p:spPr>
          <a:xfrm>
            <a:off x="1434658" y="4659500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20"/>
          </p:nvPr>
        </p:nvSpPr>
        <p:spPr>
          <a:xfrm>
            <a:off x="2130758" y="5585006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24"/>
          </p:nvPr>
        </p:nvSpPr>
        <p:spPr>
          <a:xfrm>
            <a:off x="7619182" y="4394377"/>
            <a:ext cx="3949700" cy="365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7909088" y="4883179"/>
            <a:ext cx="3659794" cy="3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6"/>
          </p:nvPr>
        </p:nvSpPr>
        <p:spPr>
          <a:xfrm>
            <a:off x="8144758" y="5371980"/>
            <a:ext cx="3424124" cy="3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30"/>
          </p:nvPr>
        </p:nvSpPr>
        <p:spPr>
          <a:xfrm>
            <a:off x="1434658" y="6011787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9" name="文本占位符 16"/>
          <p:cNvSpPr>
            <a:spLocks noGrp="1"/>
          </p:cNvSpPr>
          <p:nvPr>
            <p:ph type="body" sz="quarter" idx="34"/>
          </p:nvPr>
        </p:nvSpPr>
        <p:spPr>
          <a:xfrm>
            <a:off x="1434658" y="5127040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38"/>
          </p:nvPr>
        </p:nvSpPr>
        <p:spPr>
          <a:xfrm>
            <a:off x="7619182" y="5850120"/>
            <a:ext cx="3949700" cy="365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97104" y="4230671"/>
            <a:ext cx="11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297104" y="4647617"/>
            <a:ext cx="11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297103" y="5127040"/>
            <a:ext cx="11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314560" y="5564443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314560" y="6002477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6533708" y="588758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516611" y="442899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6516612" y="4917798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发表论文时间：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6533708" y="540147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是否为第一作者：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234238" y="122100"/>
            <a:ext cx="705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学院评审小组认定的各类大学生专业科研或创新创业赛事：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6467823" y="136525"/>
            <a:ext cx="60944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发表论文情况：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主创业&amp;科研创新项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5794277" y="550810"/>
            <a:ext cx="5241139" cy="368588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4"/>
          </p:nvPr>
        </p:nvSpPr>
        <p:spPr>
          <a:xfrm>
            <a:off x="423160" y="567955"/>
            <a:ext cx="5241138" cy="36858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24"/>
          </p:nvPr>
        </p:nvSpPr>
        <p:spPr>
          <a:xfrm>
            <a:off x="1553558" y="4398150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1553558" y="4829388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6"/>
          </p:nvPr>
        </p:nvSpPr>
        <p:spPr>
          <a:xfrm>
            <a:off x="2258243" y="5250702"/>
            <a:ext cx="3245014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38"/>
          </p:nvPr>
        </p:nvSpPr>
        <p:spPr>
          <a:xfrm>
            <a:off x="1553557" y="5642158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16"/>
          <p:cNvSpPr>
            <a:spLocks noGrp="1"/>
          </p:cNvSpPr>
          <p:nvPr>
            <p:ph type="body" sz="quarter" idx="43"/>
          </p:nvPr>
        </p:nvSpPr>
        <p:spPr>
          <a:xfrm>
            <a:off x="7243729" y="4354832"/>
            <a:ext cx="3659794" cy="3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44"/>
          </p:nvPr>
        </p:nvSpPr>
        <p:spPr>
          <a:xfrm>
            <a:off x="7602731" y="4843633"/>
            <a:ext cx="3300792" cy="3599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16"/>
          <p:cNvSpPr>
            <a:spLocks noGrp="1"/>
          </p:cNvSpPr>
          <p:nvPr>
            <p:ph type="body" sz="quarter" idx="46"/>
          </p:nvPr>
        </p:nvSpPr>
        <p:spPr>
          <a:xfrm>
            <a:off x="6953823" y="5321773"/>
            <a:ext cx="3949700" cy="365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823424" y="535044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58702" y="5600819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823424" y="485830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823424" y="438999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项目注册时间：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23159" y="4424200"/>
            <a:ext cx="1692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专利类型：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3158" y="4803956"/>
            <a:ext cx="1692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23157" y="5243914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5794277" y="160547"/>
            <a:ext cx="609442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自主创业：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423157" y="172704"/>
            <a:ext cx="6094428" cy="33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学生本人申请专利、软件著作权：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加学术创新活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231281" y="1198680"/>
            <a:ext cx="5241139" cy="41362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文本占位符 16"/>
          <p:cNvSpPr>
            <a:spLocks noGrp="1"/>
          </p:cNvSpPr>
          <p:nvPr>
            <p:ph type="body" sz="quarter" idx="43"/>
          </p:nvPr>
        </p:nvSpPr>
        <p:spPr>
          <a:xfrm>
            <a:off x="1769602" y="1701985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44"/>
          </p:nvPr>
        </p:nvSpPr>
        <p:spPr>
          <a:xfrm>
            <a:off x="1769602" y="2125353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16"/>
          <p:cNvSpPr>
            <a:spLocks noGrp="1"/>
          </p:cNvSpPr>
          <p:nvPr>
            <p:ph type="body" sz="quarter" idx="46"/>
          </p:nvPr>
        </p:nvSpPr>
        <p:spPr>
          <a:xfrm>
            <a:off x="1882722" y="3896164"/>
            <a:ext cx="3836579" cy="2899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52"/>
          </p:nvPr>
        </p:nvSpPr>
        <p:spPr>
          <a:xfrm>
            <a:off x="1769601" y="2548721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769601" y="2942790"/>
            <a:ext cx="3949700" cy="7684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56"/>
          </p:nvPr>
        </p:nvSpPr>
        <p:spPr>
          <a:xfrm>
            <a:off x="1769601" y="4300497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16"/>
          <p:cNvSpPr>
            <a:spLocks noGrp="1"/>
          </p:cNvSpPr>
          <p:nvPr>
            <p:ph type="body" sz="quarter" idx="71"/>
          </p:nvPr>
        </p:nvSpPr>
        <p:spPr>
          <a:xfrm>
            <a:off x="1769601" y="4682743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37300" y="4703311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4186" y="593790"/>
            <a:ext cx="685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参加学院组织的参观实验室、学术讲座等学术创新活动：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39203" y="1713497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活动主题：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639202" y="2138935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637297" y="2571280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活动地点：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37298" y="2970462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简要说明：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37299" y="3895981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见证人签名：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637300" y="4319381"/>
            <a:ext cx="151457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本人签名：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竞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009330" y="1047116"/>
            <a:ext cx="5734715" cy="476376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学习竞赛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50" name="文本占位符 16"/>
          <p:cNvSpPr>
            <a:spLocks noGrp="1"/>
          </p:cNvSpPr>
          <p:nvPr>
            <p:ph type="body" sz="quarter" idx="18"/>
          </p:nvPr>
        </p:nvSpPr>
        <p:spPr>
          <a:xfrm>
            <a:off x="1601400" y="227865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1" name="文本占位符 16"/>
          <p:cNvSpPr>
            <a:spLocks noGrp="1"/>
          </p:cNvSpPr>
          <p:nvPr>
            <p:ph type="body" sz="quarter" idx="19"/>
          </p:nvPr>
        </p:nvSpPr>
        <p:spPr>
          <a:xfrm>
            <a:off x="1601400" y="2727006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2" name="文本占位符 16"/>
          <p:cNvSpPr>
            <a:spLocks noGrp="1"/>
          </p:cNvSpPr>
          <p:nvPr>
            <p:ph type="body" sz="quarter" idx="20"/>
          </p:nvPr>
        </p:nvSpPr>
        <p:spPr>
          <a:xfrm>
            <a:off x="2209800" y="3669752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4" name="文本占位符 16"/>
          <p:cNvSpPr>
            <a:spLocks noGrp="1"/>
          </p:cNvSpPr>
          <p:nvPr>
            <p:ph type="body" sz="quarter" idx="30"/>
          </p:nvPr>
        </p:nvSpPr>
        <p:spPr>
          <a:xfrm>
            <a:off x="1601400" y="4144959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5" name="文本占位符 16"/>
          <p:cNvSpPr>
            <a:spLocks noGrp="1"/>
          </p:cNvSpPr>
          <p:nvPr>
            <p:ph type="body" sz="quarter" idx="34"/>
          </p:nvPr>
        </p:nvSpPr>
        <p:spPr>
          <a:xfrm>
            <a:off x="1601400" y="3194546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81302" y="4163843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470349" y="498833"/>
            <a:ext cx="255115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学习竞赛：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81302" y="2297542"/>
            <a:ext cx="1222474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81302" y="2756122"/>
            <a:ext cx="1299308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70349" y="3213430"/>
            <a:ext cx="100965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70349" y="3677864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社会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304260" y="402259"/>
            <a:ext cx="5241139" cy="34155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社会公益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986368" y="3907890"/>
            <a:ext cx="3421294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55"/>
          </p:nvPr>
        </p:nvSpPr>
        <p:spPr>
          <a:xfrm>
            <a:off x="1447662" y="432703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56"/>
          </p:nvPr>
        </p:nvSpPr>
        <p:spPr>
          <a:xfrm>
            <a:off x="2122490" y="5572914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426390" y="6039362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16"/>
          <p:cNvSpPr>
            <a:spLocks noGrp="1"/>
          </p:cNvSpPr>
          <p:nvPr>
            <p:ph type="body" sz="quarter" idx="59"/>
          </p:nvPr>
        </p:nvSpPr>
        <p:spPr>
          <a:xfrm>
            <a:off x="1426390" y="4746622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1" name="文本占位符 16"/>
          <p:cNvSpPr>
            <a:spLocks noGrp="1"/>
          </p:cNvSpPr>
          <p:nvPr>
            <p:ph type="body" sz="quarter" idx="63"/>
          </p:nvPr>
        </p:nvSpPr>
        <p:spPr>
          <a:xfrm>
            <a:off x="1426390" y="5153687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4260" y="597405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287841" y="5573091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91233" y="89877"/>
            <a:ext cx="169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社会实践：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87845" y="390789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是否完成及获奖：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87843" y="431219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87843" y="471650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287841" y="515122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64"/>
          </p:nvPr>
        </p:nvSpPr>
        <p:spPr>
          <a:xfrm>
            <a:off x="6395546" y="402259"/>
            <a:ext cx="5241139" cy="34155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8" name="文本占位符 16"/>
          <p:cNvSpPr>
            <a:spLocks noGrp="1"/>
          </p:cNvSpPr>
          <p:nvPr>
            <p:ph type="body" sz="quarter" idx="65"/>
          </p:nvPr>
        </p:nvSpPr>
        <p:spPr>
          <a:xfrm>
            <a:off x="8077654" y="3907890"/>
            <a:ext cx="3421294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16"/>
          <p:cNvSpPr>
            <a:spLocks noGrp="1"/>
          </p:cNvSpPr>
          <p:nvPr>
            <p:ph type="body" sz="quarter" idx="66"/>
          </p:nvPr>
        </p:nvSpPr>
        <p:spPr>
          <a:xfrm>
            <a:off x="7538948" y="432703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67"/>
          </p:nvPr>
        </p:nvSpPr>
        <p:spPr>
          <a:xfrm>
            <a:off x="8213776" y="5572914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16"/>
          <p:cNvSpPr>
            <a:spLocks noGrp="1"/>
          </p:cNvSpPr>
          <p:nvPr>
            <p:ph type="body" sz="quarter" idx="68"/>
          </p:nvPr>
        </p:nvSpPr>
        <p:spPr>
          <a:xfrm>
            <a:off x="7517676" y="6039362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16"/>
          <p:cNvSpPr>
            <a:spLocks noGrp="1"/>
          </p:cNvSpPr>
          <p:nvPr>
            <p:ph type="body" sz="quarter" idx="69"/>
          </p:nvPr>
        </p:nvSpPr>
        <p:spPr>
          <a:xfrm>
            <a:off x="7517676" y="4746622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3" name="文本占位符 16"/>
          <p:cNvSpPr>
            <a:spLocks noGrp="1"/>
          </p:cNvSpPr>
          <p:nvPr>
            <p:ph type="body" sz="quarter" idx="70"/>
          </p:nvPr>
        </p:nvSpPr>
        <p:spPr>
          <a:xfrm>
            <a:off x="7517676" y="5153687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395546" y="597405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6379127" y="5573091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6382519" y="89877"/>
            <a:ext cx="169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社会实践：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6379131" y="390789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是否完成及获奖：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6379129" y="431219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6379129" y="471650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6379127" y="515122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益活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社会公益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49" name="图片占位符 7"/>
          <p:cNvSpPr>
            <a:spLocks noGrp="1"/>
          </p:cNvSpPr>
          <p:nvPr>
            <p:ph type="pic" sz="quarter" idx="13"/>
          </p:nvPr>
        </p:nvSpPr>
        <p:spPr>
          <a:xfrm>
            <a:off x="304260" y="402259"/>
            <a:ext cx="5241139" cy="34155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文本占位符 16"/>
          <p:cNvSpPr>
            <a:spLocks noGrp="1"/>
          </p:cNvSpPr>
          <p:nvPr>
            <p:ph type="body" sz="quarter" idx="54"/>
          </p:nvPr>
        </p:nvSpPr>
        <p:spPr>
          <a:xfrm>
            <a:off x="1986368" y="3907890"/>
            <a:ext cx="3421294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1" name="文本占位符 16"/>
          <p:cNvSpPr>
            <a:spLocks noGrp="1"/>
          </p:cNvSpPr>
          <p:nvPr>
            <p:ph type="body" sz="quarter" idx="55"/>
          </p:nvPr>
        </p:nvSpPr>
        <p:spPr>
          <a:xfrm>
            <a:off x="1447662" y="432703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2" name="文本占位符 16"/>
          <p:cNvSpPr>
            <a:spLocks noGrp="1"/>
          </p:cNvSpPr>
          <p:nvPr>
            <p:ph type="body" sz="quarter" idx="56"/>
          </p:nvPr>
        </p:nvSpPr>
        <p:spPr>
          <a:xfrm>
            <a:off x="2122490" y="5572914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3" name="文本占位符 16"/>
          <p:cNvSpPr>
            <a:spLocks noGrp="1"/>
          </p:cNvSpPr>
          <p:nvPr>
            <p:ph type="body" sz="quarter" idx="58"/>
          </p:nvPr>
        </p:nvSpPr>
        <p:spPr>
          <a:xfrm>
            <a:off x="1426390" y="6039362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4" name="文本占位符 16"/>
          <p:cNvSpPr>
            <a:spLocks noGrp="1"/>
          </p:cNvSpPr>
          <p:nvPr>
            <p:ph type="body" sz="quarter" idx="59"/>
          </p:nvPr>
        </p:nvSpPr>
        <p:spPr>
          <a:xfrm>
            <a:off x="1426390" y="4746622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5" name="文本占位符 16"/>
          <p:cNvSpPr>
            <a:spLocks noGrp="1"/>
          </p:cNvSpPr>
          <p:nvPr>
            <p:ph type="body" sz="quarter" idx="63"/>
          </p:nvPr>
        </p:nvSpPr>
        <p:spPr>
          <a:xfrm>
            <a:off x="1426390" y="5153687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6" name="文本框 55"/>
          <p:cNvSpPr txBox="1"/>
          <p:nvPr userDrawn="1"/>
        </p:nvSpPr>
        <p:spPr>
          <a:xfrm>
            <a:off x="304260" y="597405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 userDrawn="1"/>
        </p:nvSpPr>
        <p:spPr>
          <a:xfrm>
            <a:off x="287841" y="5573091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291233" y="89877"/>
            <a:ext cx="169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公益活动：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 userDrawn="1"/>
        </p:nvSpPr>
        <p:spPr>
          <a:xfrm>
            <a:off x="287845" y="390789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是否完成及获奖：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>
            <a:off x="287843" y="431219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>
            <a:off x="287843" y="471650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>
            <a:off x="287841" y="515122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64"/>
          </p:nvPr>
        </p:nvSpPr>
        <p:spPr>
          <a:xfrm>
            <a:off x="6498220" y="402259"/>
            <a:ext cx="5241139" cy="341559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8" name="文本占位符 16"/>
          <p:cNvSpPr>
            <a:spLocks noGrp="1"/>
          </p:cNvSpPr>
          <p:nvPr>
            <p:ph type="body" sz="quarter" idx="65"/>
          </p:nvPr>
        </p:nvSpPr>
        <p:spPr>
          <a:xfrm>
            <a:off x="8180328" y="3907890"/>
            <a:ext cx="3421294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9" name="文本占位符 16"/>
          <p:cNvSpPr>
            <a:spLocks noGrp="1"/>
          </p:cNvSpPr>
          <p:nvPr>
            <p:ph type="body" sz="quarter" idx="66"/>
          </p:nvPr>
        </p:nvSpPr>
        <p:spPr>
          <a:xfrm>
            <a:off x="7641622" y="4327038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0" name="文本占位符 16"/>
          <p:cNvSpPr>
            <a:spLocks noGrp="1"/>
          </p:cNvSpPr>
          <p:nvPr>
            <p:ph type="body" sz="quarter" idx="67"/>
          </p:nvPr>
        </p:nvSpPr>
        <p:spPr>
          <a:xfrm>
            <a:off x="8316450" y="5572914"/>
            <a:ext cx="32639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1" name="文本占位符 16"/>
          <p:cNvSpPr>
            <a:spLocks noGrp="1"/>
          </p:cNvSpPr>
          <p:nvPr>
            <p:ph type="body" sz="quarter" idx="68"/>
          </p:nvPr>
        </p:nvSpPr>
        <p:spPr>
          <a:xfrm>
            <a:off x="7620350" y="6039362"/>
            <a:ext cx="39497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2" name="文本占位符 16"/>
          <p:cNvSpPr>
            <a:spLocks noGrp="1"/>
          </p:cNvSpPr>
          <p:nvPr>
            <p:ph type="body" sz="quarter" idx="69"/>
          </p:nvPr>
        </p:nvSpPr>
        <p:spPr>
          <a:xfrm>
            <a:off x="7620350" y="4746622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3" name="文本占位符 16"/>
          <p:cNvSpPr>
            <a:spLocks noGrp="1"/>
          </p:cNvSpPr>
          <p:nvPr>
            <p:ph type="body" sz="quarter" idx="70"/>
          </p:nvPr>
        </p:nvSpPr>
        <p:spPr>
          <a:xfrm>
            <a:off x="7620350" y="5153687"/>
            <a:ext cx="3960000" cy="3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4" name="文本框 83"/>
          <p:cNvSpPr txBox="1"/>
          <p:nvPr userDrawn="1"/>
        </p:nvSpPr>
        <p:spPr>
          <a:xfrm>
            <a:off x="6498220" y="597405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加分情况：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>
            <a:off x="6481801" y="5573091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是否为第一负责人：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>
            <a:off x="6485193" y="89877"/>
            <a:ext cx="169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公益活动：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>
            <a:off x="6481805" y="390789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是否完成及获奖：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>
            <a:off x="6481803" y="4312195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获奖类别：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>
            <a:off x="6481803" y="4716500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获奖等级：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>
            <a:off x="6481801" y="5151226"/>
            <a:ext cx="169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获奖时间：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社会实践&amp;志愿服务时长截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社会公益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sp>
        <p:nvSpPr>
          <p:cNvPr id="2" name="图片占位符 7"/>
          <p:cNvSpPr>
            <a:spLocks noGrp="1"/>
          </p:cNvSpPr>
          <p:nvPr>
            <p:ph type="pic" sz="quarter" idx="56"/>
          </p:nvPr>
        </p:nvSpPr>
        <p:spPr>
          <a:xfrm>
            <a:off x="2415153" y="935183"/>
            <a:ext cx="6803241" cy="427784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16"/>
          <p:cNvSpPr>
            <a:spLocks noGrp="1"/>
          </p:cNvSpPr>
          <p:nvPr>
            <p:ph type="body" sz="quarter" idx="59"/>
          </p:nvPr>
        </p:nvSpPr>
        <p:spPr>
          <a:xfrm>
            <a:off x="6012125" y="5646064"/>
            <a:ext cx="2485353" cy="32378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348229" y="238531"/>
            <a:ext cx="54685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上一学年内“志愿服务”总时长：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3430794" y="5627899"/>
            <a:ext cx="54685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上一学年内志愿服务总时长：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2020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级本科生奖学金评选</a:t>
            </a: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加分材料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科研创新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字魂28号-视棍体" panose="02010601030101010101" pitchFamily="2" charset="-128"/>
          <a:ea typeface="字魂28号-视棍体" panose="02010601030101010101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周延霖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7500"/>
          </a:bodyPr>
          <a:lstStyle/>
          <a:p>
            <a:r>
              <a:rPr lang="zh-CN" altLang="en-US"/>
              <a:t>信息安全</a:t>
            </a:r>
            <a:r>
              <a:rPr lang="zh-CN" altLang="en-US"/>
              <a:t>班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9A733F5-2EDC-456E-863A-28564D441A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成绩单"/>
          <p:cNvPicPr>
            <a:picLocks noChangeAspect="1"/>
          </p:cNvPicPr>
          <p:nvPr>
            <p:ph type="pic" sz="quarter" idx="15"/>
          </p:nvPr>
        </p:nvPicPr>
        <p:blipFill>
          <a:blip r:embed="rId1"/>
          <a:stretch>
            <a:fillRect/>
          </a:stretch>
        </p:blipFill>
        <p:spPr>
          <a:xfrm>
            <a:off x="593090" y="1625600"/>
            <a:ext cx="6954520" cy="3268345"/>
          </a:xfrm>
          <a:prstGeom prst="rect">
            <a:avLst/>
          </a:prstGeom>
        </p:spPr>
      </p:pic>
      <p:pic>
        <p:nvPicPr>
          <p:cNvPr id="7" name="图片占位符 6" descr="创高"/>
          <p:cNvPicPr>
            <a:picLocks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8126730" y="1391920"/>
            <a:ext cx="1702435" cy="368554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/>
              <a:t>合格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51B2564-023D-461F-A3F4-72853BB05D4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zh-CN" altLang="en-US" dirty="0"/>
              <a:t>文体活动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9AA6FF88-808C-4C6D-A82A-9E76CF36656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占位符 4" descr="足球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7239635" y="635"/>
            <a:ext cx="3493135" cy="6355715"/>
          </a:xfrm>
          <a:prstGeom prst="rect">
            <a:avLst/>
          </a:prstGeom>
        </p:spPr>
      </p:pic>
      <p:sp>
        <p:nvSpPr>
          <p:cNvPr id="24" name="文本占位符 23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zh-CN" altLang="en-US"/>
              <a:t>南开大学第</a:t>
            </a:r>
            <a:r>
              <a:rPr lang="en-US" altLang="zh-CN"/>
              <a:t>33</a:t>
            </a:r>
            <a:r>
              <a:rPr lang="zh-CN" altLang="en-US"/>
              <a:t>届“</a:t>
            </a:r>
            <a:r>
              <a:rPr lang="zh-CN" altLang="en-US"/>
              <a:t>校长杯”</a:t>
            </a:r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altLang="zh-CN"/>
              <a:t>2023.03-2023.05</a:t>
            </a:r>
            <a:endParaRPr lang="en-US" altLang="zh-CN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altLang="zh-CN"/>
              <a:t>0.07</a:t>
            </a:r>
            <a:endParaRPr lang="en-US" altLang="zh-CN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69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否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ede38c38-4de9-48ff-8e48-a3c5d9376dc3"/>
  <p:tag name="COMMONDATA" val="eyJoZGlkIjoiOGQ2MWE2OTUyYTA1MTk2YmZlOTg2Njg4YTk1NzMyM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演示</Application>
  <PresentationFormat>宽屏</PresentationFormat>
  <Paragraphs>32</Paragraphs>
  <Slides>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宋体</vt:lpstr>
      <vt:lpstr>Wingdings</vt:lpstr>
      <vt:lpstr>字魂28号-视棍体</vt:lpstr>
      <vt:lpstr>宋体-简</vt:lpstr>
      <vt:lpstr>微软雅黑</vt:lpstr>
      <vt:lpstr>汉仪旗黑</vt:lpstr>
      <vt:lpstr>仿宋</vt:lpstr>
      <vt:lpstr>方正仿宋_GBK</vt:lpstr>
      <vt:lpstr>Calibri</vt:lpstr>
      <vt:lpstr>Times New Roman</vt:lpstr>
      <vt:lpstr>等线</vt:lpstr>
      <vt:lpstr>汉仪中等线KW</vt:lpstr>
      <vt:lpstr>宋体</vt:lpstr>
      <vt:lpstr>Arial Unicode MS</vt:lpstr>
      <vt:lpstr>等线 Light</vt:lpstr>
      <vt:lpstr>汉仪书宋二KW</vt:lpstr>
      <vt:lpstr>Helvetica Neue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高雨桐</dc:creator>
  <cp:lastModifiedBy>周延霖</cp:lastModifiedBy>
  <cp:revision>49</cp:revision>
  <dcterms:created xsi:type="dcterms:W3CDTF">2023-09-16T08:55:43Z</dcterms:created>
  <dcterms:modified xsi:type="dcterms:W3CDTF">2023-09-16T08:55:43Z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BA5E6D6418E54E44AAA12A2B0AC49F16_12</vt:lpwstr>
  </property>
  <property fmtid="{D5CDD505-2E9C-101B-9397-08002B2CF9AE}" pid="3" name="KSOProductBuildVer">
    <vt:lpwstr>2052-6.0.2.8225</vt:lpwstr>
  </property>
</Properties>
</file>