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1" r:id="rId1"/>
  </p:sldMasterIdLst>
  <p:notesMasterIdLst>
    <p:notesMasterId r:id="rId28"/>
  </p:notesMasterIdLst>
  <p:sldIdLst>
    <p:sldId id="717" r:id="rId2"/>
    <p:sldId id="715" r:id="rId3"/>
    <p:sldId id="716" r:id="rId4"/>
    <p:sldId id="718" r:id="rId5"/>
    <p:sldId id="719" r:id="rId6"/>
    <p:sldId id="743" r:id="rId7"/>
    <p:sldId id="720" r:id="rId8"/>
    <p:sldId id="721" r:id="rId9"/>
    <p:sldId id="723" r:id="rId10"/>
    <p:sldId id="725" r:id="rId11"/>
    <p:sldId id="735" r:id="rId12"/>
    <p:sldId id="740" r:id="rId13"/>
    <p:sldId id="741" r:id="rId14"/>
    <p:sldId id="737" r:id="rId15"/>
    <p:sldId id="726" r:id="rId16"/>
    <p:sldId id="728" r:id="rId17"/>
    <p:sldId id="729" r:id="rId18"/>
    <p:sldId id="733" r:id="rId19"/>
    <p:sldId id="736" r:id="rId20"/>
    <p:sldId id="732" r:id="rId21"/>
    <p:sldId id="738" r:id="rId22"/>
    <p:sldId id="739" r:id="rId23"/>
    <p:sldId id="730" r:id="rId24"/>
    <p:sldId id="722" r:id="rId25"/>
    <p:sldId id="742" r:id="rId26"/>
    <p:sldId id="73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>
          <p15:clr>
            <a:srgbClr val="A4A3A4"/>
          </p15:clr>
        </p15:guide>
        <p15:guide id="2" pos="3840">
          <p15:clr>
            <a:srgbClr val="A4A3A4"/>
          </p15:clr>
        </p15:guide>
        <p15:guide id="3" pos="1288">
          <p15:clr>
            <a:srgbClr val="A4A3A4"/>
          </p15:clr>
        </p15:guide>
        <p15:guide id="4" pos="5110">
          <p15:clr>
            <a:srgbClr val="A4A3A4"/>
          </p15:clr>
        </p15:guide>
        <p15:guide id="5" pos="2547">
          <p15:clr>
            <a:srgbClr val="A4A3A4"/>
          </p15:clr>
        </p15:guide>
        <p15:guide id="6" pos="6403">
          <p15:clr>
            <a:srgbClr val="A4A3A4"/>
          </p15:clr>
        </p15:guide>
        <p15:guide id="7" pos="7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FE"/>
    <a:srgbClr val="4BDDE9"/>
    <a:srgbClr val="FFFFFF"/>
    <a:srgbClr val="345692"/>
    <a:srgbClr val="17C0D4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35"/>
  </p:normalViewPr>
  <p:slideViewPr>
    <p:cSldViewPr snapToGrid="0">
      <p:cViewPr varScale="1">
        <p:scale>
          <a:sx n="84" d="100"/>
          <a:sy n="84" d="100"/>
        </p:scale>
        <p:origin x="672" y="-595"/>
      </p:cViewPr>
      <p:guideLst>
        <p:guide orient="horz" pos="2132"/>
        <p:guide pos="3840"/>
        <p:guide pos="1288"/>
        <p:guide pos="5110"/>
        <p:guide pos="2547"/>
        <p:guide pos="6403"/>
        <p:guide pos="7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5"/>
            <a:ext cx="10363200" cy="14700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75D9-46EC-4C4F-8911-DF3F76AD5468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571588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75D9-46EC-4C4F-8911-DF3F76AD5468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24982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75D9-46EC-4C4F-8911-DF3F76AD5468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95321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" y="6570001"/>
            <a:ext cx="12192000" cy="288000"/>
          </a:xfrm>
          <a:prstGeom prst="rect">
            <a:avLst/>
          </a:prstGeom>
          <a:solidFill>
            <a:srgbClr val="8D0125"/>
          </a:solidFill>
          <a:ln>
            <a:solidFill>
              <a:srgbClr val="8D0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01"/>
          </a:p>
        </p:txBody>
      </p:sp>
      <p:sp>
        <p:nvSpPr>
          <p:cNvPr id="60" name="任意多边形: 形状 59"/>
          <p:cNvSpPr/>
          <p:nvPr userDrawn="1"/>
        </p:nvSpPr>
        <p:spPr>
          <a:xfrm flipH="1">
            <a:off x="1" y="-14288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8D0125"/>
          </a:solidFill>
          <a:ln>
            <a:solidFill>
              <a:srgbClr val="8D0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301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AE0C2A"/>
              </a:clrFrom>
              <a:clrTo>
                <a:srgbClr val="AE0C2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1320" y="108065"/>
            <a:ext cx="20764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5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9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846"/>
              </a:spcBef>
              <a:defRPr sz="3386"/>
            </a:lvl1pPr>
            <a:lvl2pPr>
              <a:lnSpc>
                <a:spcPct val="120000"/>
              </a:lnSpc>
              <a:spcBef>
                <a:spcPts val="846"/>
              </a:spcBef>
              <a:defRPr sz="2539"/>
            </a:lvl2pPr>
            <a:lvl3pPr>
              <a:lnSpc>
                <a:spcPct val="120000"/>
              </a:lnSpc>
              <a:spcBef>
                <a:spcPts val="846"/>
              </a:spcBef>
              <a:defRPr sz="2116"/>
            </a:lvl3pPr>
            <a:lvl4pPr>
              <a:lnSpc>
                <a:spcPct val="120000"/>
              </a:lnSpc>
              <a:spcBef>
                <a:spcPts val="846"/>
              </a:spcBef>
              <a:defRPr sz="1905"/>
            </a:lvl4pPr>
            <a:lvl5pPr>
              <a:lnSpc>
                <a:spcPct val="120000"/>
              </a:lnSpc>
              <a:spcBef>
                <a:spcPts val="846"/>
              </a:spcBef>
              <a:defRPr sz="1905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75D9-46EC-4C4F-8911-DF3F76AD5468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510"/>
          <p:cNvPicPr>
            <a:picLocks noChangeArrowheads="1"/>
          </p:cNvPicPr>
          <p:nvPr userDrawn="1"/>
        </p:nvPicPr>
        <p:blipFill>
          <a:blip r:embed="rId2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320000" flipH="1">
            <a:off x="148919" y="3246222"/>
            <a:ext cx="3225713" cy="515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10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 flipH="1">
            <a:off x="8619771" y="-986871"/>
            <a:ext cx="3909161" cy="542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part素材.png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0" y="137682"/>
            <a:ext cx="449515" cy="157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6081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5291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6"/>
          </a:xfrm>
        </p:spPr>
        <p:txBody>
          <a:bodyPr anchor="b"/>
          <a:lstStyle>
            <a:lvl1pPr marL="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1pPr>
            <a:lvl2pPr marL="609407" indent="0">
              <a:buNone/>
              <a:defRPr sz="2434">
                <a:solidFill>
                  <a:schemeClr val="tx1">
                    <a:tint val="75000"/>
                  </a:schemeClr>
                </a:solidFill>
              </a:defRPr>
            </a:lvl2pPr>
            <a:lvl3pPr marL="1218815" indent="0">
              <a:buNone/>
              <a:defRPr sz="2116">
                <a:solidFill>
                  <a:schemeClr val="tx1">
                    <a:tint val="75000"/>
                  </a:schemeClr>
                </a:solidFill>
              </a:defRPr>
            </a:lvl3pPr>
            <a:lvl4pPr marL="1828894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4pPr>
            <a:lvl5pPr marL="2438302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5pPr>
            <a:lvl6pPr marL="3047709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6pPr>
            <a:lvl7pPr marL="3657116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7pPr>
            <a:lvl8pPr marL="4266524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8pPr>
            <a:lvl9pPr marL="4876603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75D9-46EC-4C4F-8911-DF3F76AD5468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59389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4"/>
          </a:xfrm>
        </p:spPr>
        <p:txBody>
          <a:bodyPr/>
          <a:lstStyle>
            <a:lvl1pPr>
              <a:defRPr sz="3703"/>
            </a:lvl1pPr>
            <a:lvl2pPr>
              <a:defRPr sz="3174"/>
            </a:lvl2pPr>
            <a:lvl3pPr>
              <a:defRPr sz="2645"/>
            </a:lvl3pPr>
            <a:lvl4pPr>
              <a:defRPr sz="2434"/>
            </a:lvl4pPr>
            <a:lvl5pPr>
              <a:defRPr sz="2434"/>
            </a:lvl5pPr>
            <a:lvl6pPr>
              <a:defRPr sz="2434"/>
            </a:lvl6pPr>
            <a:lvl7pPr>
              <a:defRPr sz="2434"/>
            </a:lvl7pPr>
            <a:lvl8pPr>
              <a:defRPr sz="2434"/>
            </a:lvl8pPr>
            <a:lvl9pPr>
              <a:defRPr sz="243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4"/>
          </a:xfrm>
        </p:spPr>
        <p:txBody>
          <a:bodyPr/>
          <a:lstStyle>
            <a:lvl1pPr>
              <a:defRPr sz="3703"/>
            </a:lvl1pPr>
            <a:lvl2pPr>
              <a:defRPr sz="3174"/>
            </a:lvl2pPr>
            <a:lvl3pPr>
              <a:defRPr sz="2645"/>
            </a:lvl3pPr>
            <a:lvl4pPr>
              <a:defRPr sz="2434"/>
            </a:lvl4pPr>
            <a:lvl5pPr>
              <a:defRPr sz="2434"/>
            </a:lvl5pPr>
            <a:lvl6pPr>
              <a:defRPr sz="2434"/>
            </a:lvl6pPr>
            <a:lvl7pPr>
              <a:defRPr sz="2434"/>
            </a:lvl7pPr>
            <a:lvl8pPr>
              <a:defRPr sz="2434"/>
            </a:lvl8pPr>
            <a:lvl9pPr>
              <a:defRPr sz="243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75D9-46EC-4C4F-8911-DF3F76AD5468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06963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3174" b="1"/>
            </a:lvl1pPr>
            <a:lvl2pPr marL="609407" indent="0">
              <a:buNone/>
              <a:defRPr sz="2645" b="1"/>
            </a:lvl2pPr>
            <a:lvl3pPr marL="1218815" indent="0">
              <a:buNone/>
              <a:defRPr sz="2434" b="1"/>
            </a:lvl3pPr>
            <a:lvl4pPr marL="1828894" indent="0">
              <a:buNone/>
              <a:defRPr sz="2116" b="1"/>
            </a:lvl4pPr>
            <a:lvl5pPr marL="2438302" indent="0">
              <a:buNone/>
              <a:defRPr sz="2116" b="1"/>
            </a:lvl5pPr>
            <a:lvl6pPr marL="3047709" indent="0">
              <a:buNone/>
              <a:defRPr sz="2116" b="1"/>
            </a:lvl6pPr>
            <a:lvl7pPr marL="3657116" indent="0">
              <a:buNone/>
              <a:defRPr sz="2116" b="1"/>
            </a:lvl7pPr>
            <a:lvl8pPr marL="4266524" indent="0">
              <a:buNone/>
              <a:defRPr sz="2116" b="1"/>
            </a:lvl8pPr>
            <a:lvl9pPr marL="4876603" indent="0">
              <a:buNone/>
              <a:defRPr sz="21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3174"/>
            </a:lvl1pPr>
            <a:lvl2pPr>
              <a:defRPr sz="2645"/>
            </a:lvl2pPr>
            <a:lvl3pPr>
              <a:defRPr sz="2434"/>
            </a:lvl3pPr>
            <a:lvl4pPr>
              <a:defRPr sz="2116"/>
            </a:lvl4pPr>
            <a:lvl5pPr>
              <a:defRPr sz="2116"/>
            </a:lvl5pPr>
            <a:lvl6pPr>
              <a:defRPr sz="2116"/>
            </a:lvl6pPr>
            <a:lvl7pPr>
              <a:defRPr sz="2116"/>
            </a:lvl7pPr>
            <a:lvl8pPr>
              <a:defRPr sz="2116"/>
            </a:lvl8pPr>
            <a:lvl9pPr>
              <a:defRPr sz="211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74" b="1"/>
            </a:lvl1pPr>
            <a:lvl2pPr marL="609407" indent="0">
              <a:buNone/>
              <a:defRPr sz="2645" b="1"/>
            </a:lvl2pPr>
            <a:lvl3pPr marL="1218815" indent="0">
              <a:buNone/>
              <a:defRPr sz="2434" b="1"/>
            </a:lvl3pPr>
            <a:lvl4pPr marL="1828894" indent="0">
              <a:buNone/>
              <a:defRPr sz="2116" b="1"/>
            </a:lvl4pPr>
            <a:lvl5pPr marL="2438302" indent="0">
              <a:buNone/>
              <a:defRPr sz="2116" b="1"/>
            </a:lvl5pPr>
            <a:lvl6pPr marL="3047709" indent="0">
              <a:buNone/>
              <a:defRPr sz="2116" b="1"/>
            </a:lvl6pPr>
            <a:lvl7pPr marL="3657116" indent="0">
              <a:buNone/>
              <a:defRPr sz="2116" b="1"/>
            </a:lvl7pPr>
            <a:lvl8pPr marL="4266524" indent="0">
              <a:buNone/>
              <a:defRPr sz="2116" b="1"/>
            </a:lvl8pPr>
            <a:lvl9pPr marL="4876603" indent="0">
              <a:buNone/>
              <a:defRPr sz="21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174"/>
            </a:lvl1pPr>
            <a:lvl2pPr>
              <a:defRPr sz="2645"/>
            </a:lvl2pPr>
            <a:lvl3pPr>
              <a:defRPr sz="2434"/>
            </a:lvl3pPr>
            <a:lvl4pPr>
              <a:defRPr sz="2116"/>
            </a:lvl4pPr>
            <a:lvl5pPr>
              <a:defRPr sz="2116"/>
            </a:lvl5pPr>
            <a:lvl6pPr>
              <a:defRPr sz="2116"/>
            </a:lvl6pPr>
            <a:lvl7pPr>
              <a:defRPr sz="2116"/>
            </a:lvl7pPr>
            <a:lvl8pPr>
              <a:defRPr sz="2116"/>
            </a:lvl8pPr>
            <a:lvl9pPr>
              <a:defRPr sz="211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75D9-46EC-4C4F-8911-DF3F76AD5468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6887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75D9-46EC-4C4F-8911-DF3F76AD5468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10926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75D9-46EC-4C4F-8911-DF3F76AD5468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18456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6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4232"/>
            </a:lvl1pPr>
            <a:lvl2pPr>
              <a:defRPr sz="3703"/>
            </a:lvl2pPr>
            <a:lvl3pPr>
              <a:defRPr sz="3174"/>
            </a:lvl3pPr>
            <a:lvl4pPr>
              <a:defRPr sz="2645"/>
            </a:lvl4pPr>
            <a:lvl5pPr>
              <a:defRPr sz="2645"/>
            </a:lvl5pPr>
            <a:lvl6pPr>
              <a:defRPr sz="2645"/>
            </a:lvl6pPr>
            <a:lvl7pPr>
              <a:defRPr sz="2645"/>
            </a:lvl7pPr>
            <a:lvl8pPr>
              <a:defRPr sz="2645"/>
            </a:lvl8pPr>
            <a:lvl9pPr>
              <a:defRPr sz="26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1"/>
            <a:ext cx="4011084" cy="4691063"/>
          </a:xfrm>
        </p:spPr>
        <p:txBody>
          <a:bodyPr/>
          <a:lstStyle>
            <a:lvl1pPr marL="0" indent="0">
              <a:buNone/>
              <a:defRPr sz="1905"/>
            </a:lvl1pPr>
            <a:lvl2pPr marL="609407" indent="0">
              <a:buNone/>
              <a:defRPr sz="1587"/>
            </a:lvl2pPr>
            <a:lvl3pPr marL="1218815" indent="0">
              <a:buNone/>
              <a:defRPr sz="1376"/>
            </a:lvl3pPr>
            <a:lvl4pPr marL="1828894" indent="0">
              <a:buNone/>
              <a:defRPr sz="1164"/>
            </a:lvl4pPr>
            <a:lvl5pPr marL="2438302" indent="0">
              <a:buNone/>
              <a:defRPr sz="1164"/>
            </a:lvl5pPr>
            <a:lvl6pPr marL="3047709" indent="0">
              <a:buNone/>
              <a:defRPr sz="1164"/>
            </a:lvl6pPr>
            <a:lvl7pPr marL="3657116" indent="0">
              <a:buNone/>
              <a:defRPr sz="1164"/>
            </a:lvl7pPr>
            <a:lvl8pPr marL="4266524" indent="0">
              <a:buNone/>
              <a:defRPr sz="1164"/>
            </a:lvl8pPr>
            <a:lvl9pPr marL="4876603" indent="0">
              <a:buNone/>
              <a:defRPr sz="116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75D9-46EC-4C4F-8911-DF3F76AD5468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21664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32"/>
            </a:lvl1pPr>
            <a:lvl2pPr marL="609407" indent="0">
              <a:buNone/>
              <a:defRPr sz="3703"/>
            </a:lvl2pPr>
            <a:lvl3pPr marL="1218815" indent="0">
              <a:buNone/>
              <a:defRPr sz="3174"/>
            </a:lvl3pPr>
            <a:lvl4pPr marL="1828894" indent="0">
              <a:buNone/>
              <a:defRPr sz="2645"/>
            </a:lvl4pPr>
            <a:lvl5pPr marL="2438302" indent="0">
              <a:buNone/>
              <a:defRPr sz="2645"/>
            </a:lvl5pPr>
            <a:lvl6pPr marL="3047709" indent="0">
              <a:buNone/>
              <a:defRPr sz="2645"/>
            </a:lvl6pPr>
            <a:lvl7pPr marL="3657116" indent="0">
              <a:buNone/>
              <a:defRPr sz="2645"/>
            </a:lvl7pPr>
            <a:lvl8pPr marL="4266524" indent="0">
              <a:buNone/>
              <a:defRPr sz="2645"/>
            </a:lvl8pPr>
            <a:lvl9pPr marL="4876603" indent="0">
              <a:buNone/>
              <a:defRPr sz="26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5"/>
            </a:lvl1pPr>
            <a:lvl2pPr marL="609407" indent="0">
              <a:buNone/>
              <a:defRPr sz="1587"/>
            </a:lvl2pPr>
            <a:lvl3pPr marL="1218815" indent="0">
              <a:buNone/>
              <a:defRPr sz="1376"/>
            </a:lvl3pPr>
            <a:lvl4pPr marL="1828894" indent="0">
              <a:buNone/>
              <a:defRPr sz="1164"/>
            </a:lvl4pPr>
            <a:lvl5pPr marL="2438302" indent="0">
              <a:buNone/>
              <a:defRPr sz="1164"/>
            </a:lvl5pPr>
            <a:lvl6pPr marL="3047709" indent="0">
              <a:buNone/>
              <a:defRPr sz="1164"/>
            </a:lvl6pPr>
            <a:lvl7pPr marL="3657116" indent="0">
              <a:buNone/>
              <a:defRPr sz="1164"/>
            </a:lvl7pPr>
            <a:lvl8pPr marL="4266524" indent="0">
              <a:buNone/>
              <a:defRPr sz="1164"/>
            </a:lvl8pPr>
            <a:lvl9pPr marL="4876603" indent="0">
              <a:buNone/>
              <a:defRPr sz="116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75D9-46EC-4C4F-8911-DF3F76AD5468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45446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1" cy="1143000"/>
          </a:xfrm>
          <a:prstGeom prst="rect">
            <a:avLst/>
          </a:prstGeom>
        </p:spPr>
        <p:txBody>
          <a:bodyPr vert="horz" lIns="115214" tIns="57607" rIns="115214" bIns="57607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1" cy="4525963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6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>
              <a:defRPr sz="15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75D9-46EC-4C4F-8911-DF3F76AD5468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1"/>
            <a:ext cx="3860800" cy="365126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>
              <a:defRPr sz="15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6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>
              <a:defRPr sz="15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510"/>
          <p:cNvPicPr>
            <a:picLocks noChangeArrowheads="1"/>
          </p:cNvPicPr>
          <p:nvPr userDrawn="1"/>
        </p:nvPicPr>
        <p:blipFill>
          <a:blip r:embed="rId14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320000" flipH="1">
            <a:off x="148919" y="3246222"/>
            <a:ext cx="3225713" cy="515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10"/>
          <p:cNvPicPr>
            <a:picLocks noChangeArrowheads="1"/>
          </p:cNvPicPr>
          <p:nvPr userDrawn="1"/>
        </p:nvPicPr>
        <p:blipFill>
          <a:blip r:embed="rId15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 flipH="1">
            <a:off x="8619771" y="-986871"/>
            <a:ext cx="3909161" cy="542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part素材.png"/>
          <p:cNvPicPr>
            <a:picLocks noChangeAspect="1"/>
          </p:cNvPicPr>
          <p:nvPr userDrawn="1"/>
        </p:nvPicPr>
        <p:blipFill>
          <a:blip r:embed="rId16" cstate="screen"/>
          <a:stretch>
            <a:fillRect/>
          </a:stretch>
        </p:blipFill>
        <p:spPr>
          <a:xfrm>
            <a:off x="0" y="137682"/>
            <a:ext cx="449515" cy="157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3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 spd="med">
    <p:fade/>
  </p:transition>
  <p:txStyles>
    <p:titleStyle>
      <a:lvl1pPr algn="l" defTabSz="1218815" rtl="0" eaLnBrk="1" latinLnBrk="0" hangingPunct="1">
        <a:spcBef>
          <a:spcPct val="0"/>
        </a:spcBef>
        <a:buNone/>
        <a:defRPr sz="380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88" indent="-456888" algn="l" defTabSz="1218815" rtl="0" eaLnBrk="1" latinLnBrk="0" hangingPunct="1">
        <a:lnSpc>
          <a:spcPct val="120000"/>
        </a:lnSpc>
        <a:spcBef>
          <a:spcPts val="846"/>
        </a:spcBef>
        <a:buFont typeface="Arial" panose="020B0604020202020204" pitchFamily="34" charset="0"/>
        <a:buChar char="•"/>
        <a:defRPr sz="3386" kern="1200">
          <a:solidFill>
            <a:schemeClr val="tx1"/>
          </a:solidFill>
          <a:latin typeface="+mn-lt"/>
          <a:ea typeface="+mn-ea"/>
          <a:cs typeface="+mn-cs"/>
        </a:defRPr>
      </a:lvl1pPr>
      <a:lvl2pPr marL="990371" indent="-380964" algn="l" defTabSz="1218815" rtl="0" eaLnBrk="1" latinLnBrk="0" hangingPunct="1">
        <a:lnSpc>
          <a:spcPct val="120000"/>
        </a:lnSpc>
        <a:spcBef>
          <a:spcPts val="846"/>
        </a:spcBef>
        <a:buFont typeface="Arial" panose="020B0604020202020204" pitchFamily="34" charset="0"/>
        <a:buChar char="–"/>
        <a:defRPr sz="296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54" indent="-305040" algn="l" defTabSz="1218815" rtl="0" eaLnBrk="1" latinLnBrk="0" hangingPunct="1">
        <a:lnSpc>
          <a:spcPct val="120000"/>
        </a:lnSpc>
        <a:spcBef>
          <a:spcPts val="846"/>
        </a:spcBef>
        <a:buFont typeface="Arial" panose="020B0604020202020204" pitchFamily="34" charset="0"/>
        <a:buChar char="•"/>
        <a:defRPr sz="2539" kern="1200">
          <a:solidFill>
            <a:schemeClr val="tx1"/>
          </a:solidFill>
          <a:latin typeface="+mn-lt"/>
          <a:ea typeface="+mn-ea"/>
          <a:cs typeface="+mn-cs"/>
        </a:defRPr>
      </a:lvl3pPr>
      <a:lvl4pPr marL="2133262" indent="-305040" algn="l" defTabSz="1218815" rtl="0" eaLnBrk="1" latinLnBrk="0" hangingPunct="1">
        <a:lnSpc>
          <a:spcPct val="120000"/>
        </a:lnSpc>
        <a:spcBef>
          <a:spcPts val="846"/>
        </a:spcBef>
        <a:buFont typeface="Arial" panose="020B0604020202020204" pitchFamily="34" charset="0"/>
        <a:buChar char="–"/>
        <a:defRPr sz="2116" kern="1200">
          <a:solidFill>
            <a:schemeClr val="tx1"/>
          </a:solidFill>
          <a:latin typeface="+mn-lt"/>
          <a:ea typeface="+mn-ea"/>
          <a:cs typeface="+mn-cs"/>
        </a:defRPr>
      </a:lvl4pPr>
      <a:lvl5pPr marL="2742669" indent="-305040" algn="l" defTabSz="1218815" rtl="0" eaLnBrk="1" latinLnBrk="0" hangingPunct="1">
        <a:lnSpc>
          <a:spcPct val="120000"/>
        </a:lnSpc>
        <a:spcBef>
          <a:spcPts val="846"/>
        </a:spcBef>
        <a:buFont typeface="Arial" panose="020B0604020202020204" pitchFamily="34" charset="0"/>
        <a:buChar char="»"/>
        <a:defRPr sz="2116" kern="1200">
          <a:solidFill>
            <a:schemeClr val="tx1"/>
          </a:solidFill>
          <a:latin typeface="+mn-lt"/>
          <a:ea typeface="+mn-ea"/>
          <a:cs typeface="+mn-cs"/>
        </a:defRPr>
      </a:lvl5pPr>
      <a:lvl6pPr marL="3352749" indent="-305040" algn="l" defTabSz="12188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6pPr>
      <a:lvl7pPr marL="3962156" indent="-305040" algn="l" defTabSz="12188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7pPr>
      <a:lvl8pPr marL="4571563" indent="-305040" algn="l" defTabSz="12188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71" indent="-305040" algn="l" defTabSz="12188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1pPr>
      <a:lvl2pPr marL="609407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2pPr>
      <a:lvl3pPr marL="1218815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4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4pPr>
      <a:lvl5pPr marL="2438302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5pPr>
      <a:lvl6pPr marL="3047709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6pPr>
      <a:lvl7pPr marL="3657116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7pPr>
      <a:lvl8pPr marL="4266524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8pPr>
      <a:lvl9pPr marL="4876603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pro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iler.educg.ne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os.educg.ne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CCFD3-D6E6-4448-81A8-92E391DD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275588"/>
            <a:ext cx="10972801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经验交流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914CF04-69FE-4075-B407-9059DC799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75588"/>
            <a:ext cx="10972801" cy="4525963"/>
          </a:xfrm>
        </p:spPr>
        <p:txBody>
          <a:bodyPr>
            <a:normAutofit lnSpcReduction="10000"/>
          </a:bodyPr>
          <a:lstStyle/>
          <a:p>
            <a:pPr algn="r"/>
            <a:endParaRPr lang="en-US" altLang="zh-CN" sz="2400" dirty="0"/>
          </a:p>
          <a:p>
            <a:pPr algn="r"/>
            <a:endParaRPr lang="en-US" altLang="zh-CN" sz="2400" dirty="0"/>
          </a:p>
          <a:p>
            <a:pPr algn="r"/>
            <a:endParaRPr lang="en-US" altLang="zh-CN" sz="2400" dirty="0"/>
          </a:p>
          <a:p>
            <a:pPr algn="r"/>
            <a:endParaRPr lang="en-US" altLang="zh-CN" sz="2400" dirty="0"/>
          </a:p>
          <a:p>
            <a:pPr algn="r"/>
            <a:endParaRPr lang="en-US" altLang="zh-CN" sz="2400" dirty="0"/>
          </a:p>
          <a:p>
            <a:pPr algn="r"/>
            <a:endParaRPr lang="en-US" altLang="zh-CN" sz="2400" dirty="0"/>
          </a:p>
          <a:p>
            <a:pPr algn="r"/>
            <a:endParaRPr lang="en-US" altLang="zh-CN" sz="2400" dirty="0"/>
          </a:p>
          <a:p>
            <a:pPr marL="0" indent="0" algn="r">
              <a:buNone/>
            </a:pPr>
            <a:r>
              <a:rPr lang="en-US" altLang="zh-CN" sz="2400" dirty="0"/>
              <a:t>2022.1.21</a:t>
            </a:r>
          </a:p>
          <a:p>
            <a:pPr marL="0" indent="0" algn="r">
              <a:buNone/>
            </a:pPr>
            <a:r>
              <a:rPr lang="en-US" altLang="zh-CN" sz="2400"/>
              <a:t>Emanual20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17007228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CCFD3-D6E6-4448-81A8-92E391DD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推免相关</a:t>
            </a:r>
            <a:r>
              <a:rPr lang="en-US" altLang="zh-CN" sz="3200" dirty="0"/>
              <a:t> – </a:t>
            </a:r>
            <a:r>
              <a:rPr lang="zh-CN" altLang="en-US" sz="3200" dirty="0"/>
              <a:t>明确时间线</a:t>
            </a:r>
            <a:r>
              <a:rPr lang="en-US" altLang="zh-CN" sz="3200" baseline="30000" dirty="0"/>
              <a:t>[3]</a:t>
            </a:r>
            <a:endParaRPr lang="en-US" altLang="zh-CN" sz="3200" b="0" baseline="30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6F412-A439-4A76-A1C7-E7BE0B5B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暑假、大四上：</a:t>
            </a:r>
            <a:endParaRPr lang="en-US" altLang="zh-CN" sz="2400" dirty="0"/>
          </a:p>
          <a:p>
            <a:r>
              <a:rPr lang="en-US" altLang="zh-CN" sz="2400" dirty="0"/>
              <a:t>8</a:t>
            </a:r>
            <a:r>
              <a:rPr lang="zh-CN" altLang="en-US" sz="2400" dirty="0"/>
              <a:t>月初：休整、复习专业课、投递预推免；</a:t>
            </a:r>
          </a:p>
          <a:p>
            <a:r>
              <a:rPr lang="en-US" altLang="zh-CN" sz="2400" dirty="0"/>
              <a:t>8</a:t>
            </a:r>
            <a:r>
              <a:rPr lang="zh-CN" altLang="en-US" sz="2400" dirty="0"/>
              <a:t>月底</a:t>
            </a:r>
            <a:r>
              <a:rPr lang="en-US" altLang="zh-CN" sz="2400" dirty="0"/>
              <a:t>-9.27</a:t>
            </a:r>
            <a:r>
              <a:rPr lang="zh-CN" altLang="en-US" sz="2400" dirty="0"/>
              <a:t>：参加各学校预推免；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r>
              <a:rPr lang="zh-CN" altLang="en-US" sz="2400" b="1" dirty="0">
                <a:solidFill>
                  <a:srgbClr val="FF0000"/>
                </a:solidFill>
              </a:rPr>
              <a:t>月底</a:t>
            </a:r>
            <a:r>
              <a:rPr lang="en-US" altLang="zh-CN" sz="2400" b="1" dirty="0">
                <a:solidFill>
                  <a:srgbClr val="FF0000"/>
                </a:solidFill>
              </a:rPr>
              <a:t>9</a:t>
            </a:r>
            <a:r>
              <a:rPr lang="zh-CN" altLang="en-US" sz="2400" b="1" dirty="0">
                <a:solidFill>
                  <a:srgbClr val="FF0000"/>
                </a:solidFill>
              </a:rPr>
              <a:t>月初（</a:t>
            </a:r>
            <a:r>
              <a:rPr lang="en-US" altLang="zh-CN" sz="2400" b="1" dirty="0">
                <a:solidFill>
                  <a:srgbClr val="FF0000"/>
                </a:solidFill>
              </a:rPr>
              <a:t>2021.9.8</a:t>
            </a:r>
            <a:r>
              <a:rPr lang="zh-CN" altLang="en-US" sz="2400" b="1" dirty="0">
                <a:solidFill>
                  <a:srgbClr val="FF0000"/>
                </a:solidFill>
              </a:rPr>
              <a:t>）：向学院提交推免申请，计算加分及综合排名，获得推免资格；</a:t>
            </a:r>
          </a:p>
          <a:p>
            <a:r>
              <a:rPr lang="en-US" altLang="zh-CN" sz="2400" dirty="0"/>
              <a:t>9.28</a:t>
            </a:r>
            <a:r>
              <a:rPr lang="zh-CN" altLang="en-US" sz="2400" dirty="0"/>
              <a:t>：教育部系统开放，填报系统，保研正式结束。</a:t>
            </a:r>
          </a:p>
          <a:p>
            <a:r>
              <a:rPr lang="en-US" altLang="zh-CN" sz="2400" dirty="0"/>
              <a:t>9.29-10.20</a:t>
            </a:r>
            <a:r>
              <a:rPr lang="zh-CN" altLang="en-US" sz="2400" dirty="0"/>
              <a:t>：九推捡漏。</a:t>
            </a:r>
          </a:p>
        </p:txBody>
      </p:sp>
    </p:spTree>
    <p:extLst>
      <p:ext uri="{BB962C8B-B14F-4D97-AF65-F5344CB8AC3E}">
        <p14:creationId xmlns:p14="http://schemas.microsoft.com/office/powerpoint/2010/main" val="2905217410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CCFD3-D6E6-4448-81A8-92E391DD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推免相关</a:t>
            </a:r>
            <a:r>
              <a:rPr lang="en-US" altLang="zh-CN" sz="3200" dirty="0"/>
              <a:t> – </a:t>
            </a:r>
            <a:r>
              <a:rPr lang="zh-CN" altLang="en-US" sz="3200" dirty="0"/>
              <a:t>明确推免资格获取规则</a:t>
            </a:r>
            <a:r>
              <a:rPr lang="en-US" altLang="zh-CN" sz="3200" b="0" baseline="30000" dirty="0"/>
              <a:t>[4]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6F412-A439-4A76-A1C7-E7BE0B5B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综合成绩</a:t>
            </a:r>
            <a:r>
              <a:rPr lang="en-US" altLang="zh-CN" sz="2400" dirty="0"/>
              <a:t>=</a:t>
            </a:r>
            <a:r>
              <a:rPr lang="zh-CN" altLang="en-US" sz="2400" dirty="0"/>
              <a:t>必修专选类课程平均学分绩</a:t>
            </a:r>
            <a:r>
              <a:rPr lang="en-US" altLang="zh-CN" sz="2400" dirty="0"/>
              <a:t>×90%+</a:t>
            </a:r>
            <a:r>
              <a:rPr lang="zh-CN" altLang="en-US" sz="2400" dirty="0"/>
              <a:t>综合素质评价成绩</a:t>
            </a:r>
            <a:r>
              <a:rPr lang="en-US" altLang="zh-CN" sz="2400" dirty="0"/>
              <a:t>×10%</a:t>
            </a:r>
          </a:p>
          <a:p>
            <a:r>
              <a:rPr lang="zh-CN" altLang="en-US" sz="2400" dirty="0"/>
              <a:t>综合素质评价：</a:t>
            </a:r>
            <a:endParaRPr lang="en-US" altLang="zh-CN" sz="2400" dirty="0"/>
          </a:p>
          <a:p>
            <a:pPr lvl="1"/>
            <a:r>
              <a:rPr lang="zh-CN" altLang="en-US" sz="1553" dirty="0"/>
              <a:t>重要赛事（</a:t>
            </a:r>
            <a:r>
              <a:rPr lang="en-US" altLang="zh-CN" sz="1553" dirty="0"/>
              <a:t>20%</a:t>
            </a:r>
            <a:r>
              <a:rPr lang="zh-CN" altLang="en-US" sz="1553" dirty="0"/>
              <a:t>）：只计最高分、不重复计算。</a:t>
            </a:r>
            <a:endParaRPr lang="en-US" altLang="zh-CN" sz="1553" dirty="0"/>
          </a:p>
          <a:p>
            <a:pPr lvl="1"/>
            <a:r>
              <a:rPr lang="zh-CN" altLang="en-US" sz="1553" dirty="0"/>
              <a:t>发表论文（</a:t>
            </a:r>
            <a:r>
              <a:rPr lang="en-US" altLang="zh-CN" sz="1553" dirty="0"/>
              <a:t>20%</a:t>
            </a:r>
            <a:r>
              <a:rPr lang="zh-CN" altLang="en-US" sz="1553" dirty="0"/>
              <a:t>）：学生以第一作者（即发表时作者排序为第一位）发表 </a:t>
            </a:r>
            <a:r>
              <a:rPr lang="en-US" altLang="zh-CN" sz="1553" dirty="0"/>
              <a:t>CCF </a:t>
            </a:r>
            <a:r>
              <a:rPr lang="zh-CN" altLang="en-US" sz="1553" dirty="0"/>
              <a:t>推荐 </a:t>
            </a:r>
            <a:r>
              <a:rPr lang="en-US" altLang="zh-CN" sz="1553" dirty="0"/>
              <a:t>A </a:t>
            </a:r>
            <a:r>
              <a:rPr lang="zh-CN" altLang="en-US" sz="1553" dirty="0"/>
              <a:t>类、</a:t>
            </a:r>
            <a:r>
              <a:rPr lang="en-US" altLang="zh-CN" sz="1553" dirty="0"/>
              <a:t>B </a:t>
            </a:r>
            <a:r>
              <a:rPr lang="zh-CN" altLang="en-US" sz="1553" dirty="0"/>
              <a:t>类、</a:t>
            </a:r>
            <a:r>
              <a:rPr lang="en-US" altLang="zh-CN" sz="1553" dirty="0"/>
              <a:t>C </a:t>
            </a:r>
            <a:r>
              <a:rPr lang="zh-CN" altLang="en-US" sz="1553" dirty="0"/>
              <a:t>类英文期刊或会议论文、</a:t>
            </a:r>
            <a:r>
              <a:rPr lang="en-US" altLang="zh-CN" sz="1553" dirty="0"/>
              <a:t>CCF </a:t>
            </a:r>
            <a:r>
              <a:rPr lang="zh-CN" altLang="en-US" sz="1553" dirty="0"/>
              <a:t>推荐 </a:t>
            </a:r>
            <a:r>
              <a:rPr lang="en-US" altLang="zh-CN" sz="1553" dirty="0"/>
              <a:t>A </a:t>
            </a:r>
            <a:r>
              <a:rPr lang="zh-CN" altLang="en-US" sz="1553" dirty="0"/>
              <a:t>类中文期刊。只计最高分、不重复计算。</a:t>
            </a:r>
            <a:endParaRPr lang="en-US" altLang="zh-CN" sz="1553" dirty="0"/>
          </a:p>
          <a:p>
            <a:pPr lvl="1"/>
            <a:r>
              <a:rPr lang="zh-CN" altLang="en-US" sz="1553" dirty="0"/>
              <a:t>科研训练（</a:t>
            </a:r>
            <a:r>
              <a:rPr lang="en-US" altLang="zh-CN" sz="1553" dirty="0"/>
              <a:t>30%</a:t>
            </a:r>
            <a:r>
              <a:rPr lang="zh-CN" altLang="en-US" sz="1553" dirty="0"/>
              <a:t>）：根据</a:t>
            </a:r>
            <a:r>
              <a:rPr lang="en-US" altLang="zh-CN" sz="1553" dirty="0"/>
              <a:t>《</a:t>
            </a:r>
            <a:r>
              <a:rPr lang="zh-CN" altLang="en-US" sz="1553" dirty="0"/>
              <a:t>计算机学院、网络空间安全学院专业赛事计分标准</a:t>
            </a:r>
            <a:r>
              <a:rPr lang="en-US" altLang="zh-CN" sz="1553" dirty="0"/>
              <a:t>》</a:t>
            </a:r>
            <a:r>
              <a:rPr lang="zh-CN" altLang="en-US" sz="1553" dirty="0"/>
              <a:t>进行计分，获多项奖励者只计最高分，各专业代表性赛事和一般赛事获奖计分最高不超过 </a:t>
            </a:r>
            <a:r>
              <a:rPr lang="en-US" altLang="zh-CN" sz="1553" dirty="0"/>
              <a:t>15 </a:t>
            </a:r>
            <a:r>
              <a:rPr lang="zh-CN" altLang="en-US" sz="1553" dirty="0"/>
              <a:t>分；</a:t>
            </a:r>
            <a:r>
              <a:rPr lang="en-US" altLang="zh-CN" sz="1553" dirty="0"/>
              <a:t>CCF CSP</a:t>
            </a:r>
            <a:r>
              <a:rPr lang="zh-CN" altLang="en-US" sz="1553" dirty="0"/>
              <a:t>考试成绩排名前 </a:t>
            </a:r>
            <a:r>
              <a:rPr lang="en-US" altLang="zh-CN" sz="1553" dirty="0"/>
              <a:t>10%</a:t>
            </a:r>
            <a:r>
              <a:rPr lang="zh-CN" altLang="en-US" sz="1553" dirty="0"/>
              <a:t>的给予分数认定，前 </a:t>
            </a:r>
            <a:r>
              <a:rPr lang="en-US" altLang="zh-CN" sz="1553" dirty="0"/>
              <a:t>1%</a:t>
            </a:r>
            <a:r>
              <a:rPr lang="zh-CN" altLang="en-US" sz="1553" dirty="0"/>
              <a:t>认定 </a:t>
            </a:r>
            <a:r>
              <a:rPr lang="en-US" altLang="zh-CN" sz="1553" dirty="0"/>
              <a:t>10 </a:t>
            </a:r>
            <a:r>
              <a:rPr lang="zh-CN" altLang="en-US" sz="1553" dirty="0"/>
              <a:t>分、</a:t>
            </a:r>
            <a:r>
              <a:rPr lang="en-US" altLang="zh-CN" sz="1553" dirty="0"/>
              <a:t>9%—10%</a:t>
            </a:r>
            <a:r>
              <a:rPr lang="zh-CN" altLang="en-US" sz="1553" dirty="0"/>
              <a:t>认定为 </a:t>
            </a:r>
            <a:r>
              <a:rPr lang="en-US" altLang="zh-CN" sz="1553" dirty="0"/>
              <a:t>1 </a:t>
            </a:r>
            <a:r>
              <a:rPr lang="zh-CN" altLang="en-US" sz="1553" dirty="0"/>
              <a:t>分，共分 </a:t>
            </a:r>
            <a:r>
              <a:rPr lang="en-US" altLang="zh-CN" sz="1553" dirty="0"/>
              <a:t>10 </a:t>
            </a:r>
            <a:r>
              <a:rPr lang="zh-CN" altLang="en-US" sz="1553" dirty="0"/>
              <a:t>档依次递减赋分；辅修超过 </a:t>
            </a:r>
            <a:r>
              <a:rPr lang="en-US" altLang="zh-CN" sz="1553" dirty="0"/>
              <a:t>50 </a:t>
            </a:r>
            <a:r>
              <a:rPr lang="zh-CN" altLang="en-US" sz="1553" dirty="0"/>
              <a:t>学分计 </a:t>
            </a:r>
            <a:r>
              <a:rPr lang="en-US" altLang="zh-CN" sz="1553" dirty="0"/>
              <a:t>5 </a:t>
            </a:r>
            <a:r>
              <a:rPr lang="zh-CN" altLang="en-US" sz="1553" dirty="0"/>
              <a:t>分。</a:t>
            </a:r>
            <a:endParaRPr lang="en-US" altLang="zh-CN" sz="1553" dirty="0"/>
          </a:p>
          <a:p>
            <a:pPr lvl="1"/>
            <a:r>
              <a:rPr lang="zh-CN" altLang="en-US" sz="1553" dirty="0"/>
              <a:t>参军入伍服兵役：略</a:t>
            </a:r>
            <a:endParaRPr lang="en-US" altLang="zh-CN" sz="1553" dirty="0"/>
          </a:p>
          <a:p>
            <a:pPr lvl="1"/>
            <a:r>
              <a:rPr lang="zh-CN" altLang="en-US" sz="1553" dirty="0"/>
              <a:t>公能素质（</a:t>
            </a:r>
            <a:r>
              <a:rPr lang="en-US" altLang="zh-CN" sz="1553" dirty="0"/>
              <a:t>20%</a:t>
            </a:r>
            <a:r>
              <a:rPr lang="zh-CN" altLang="en-US" sz="1553" dirty="0"/>
              <a:t>）：详见</a:t>
            </a:r>
            <a:r>
              <a:rPr lang="en-US" altLang="zh-CN" sz="1553" dirty="0"/>
              <a:t>《</a:t>
            </a:r>
            <a:r>
              <a:rPr lang="zh-CN" altLang="en-US" sz="1553" dirty="0"/>
              <a:t>计算机学院、网络空间安全学院学生公能素质评价细则</a:t>
            </a:r>
            <a:r>
              <a:rPr lang="en-US" altLang="zh-CN" sz="1553" dirty="0"/>
              <a:t>》</a:t>
            </a:r>
          </a:p>
          <a:p>
            <a:pPr lvl="1"/>
            <a:endParaRPr lang="zh-CN" altLang="en-US" sz="1553" dirty="0"/>
          </a:p>
        </p:txBody>
      </p:sp>
    </p:spTree>
    <p:extLst>
      <p:ext uri="{BB962C8B-B14F-4D97-AF65-F5344CB8AC3E}">
        <p14:creationId xmlns:p14="http://schemas.microsoft.com/office/powerpoint/2010/main" val="906212352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CCFD3-D6E6-4448-81A8-92E391DD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推免相关</a:t>
            </a:r>
            <a:r>
              <a:rPr lang="en-US" altLang="zh-CN" sz="3200" dirty="0"/>
              <a:t> – CCF-CSP</a:t>
            </a:r>
            <a:r>
              <a:rPr lang="en-US" altLang="zh-CN" sz="3200" baseline="30000" dirty="0"/>
              <a:t>[6]</a:t>
            </a:r>
            <a:endParaRPr lang="en-US" altLang="zh-CN" sz="3200" b="0" baseline="30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6F412-A439-4A76-A1C7-E7BE0B5B1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1" cy="509320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形式和语言：</a:t>
            </a:r>
            <a:r>
              <a:rPr lang="en-US" altLang="zh-CN" sz="2400" dirty="0"/>
              <a:t>4</a:t>
            </a:r>
            <a:r>
              <a:rPr lang="zh-CN" altLang="en-US" sz="2400" dirty="0"/>
              <a:t>小时；</a:t>
            </a:r>
            <a:r>
              <a:rPr lang="en-US" altLang="zh-CN" sz="2400" dirty="0"/>
              <a:t>C++</a:t>
            </a:r>
            <a:r>
              <a:rPr lang="zh-CN" altLang="en-US" sz="2400" dirty="0"/>
              <a:t>、</a:t>
            </a:r>
            <a:r>
              <a:rPr lang="en-US" altLang="zh-CN" sz="2400" dirty="0"/>
              <a:t>Java</a:t>
            </a:r>
            <a:r>
              <a:rPr lang="zh-CN" altLang="en-US" sz="2400" dirty="0"/>
              <a:t>、</a:t>
            </a:r>
            <a:r>
              <a:rPr lang="en-US" altLang="zh-CN" sz="2400" dirty="0"/>
              <a:t>Python</a:t>
            </a:r>
          </a:p>
          <a:p>
            <a:r>
              <a:rPr lang="zh-CN" altLang="en-US" sz="2400" dirty="0"/>
              <a:t>题目：</a:t>
            </a:r>
            <a:r>
              <a:rPr lang="en-US" altLang="zh-CN" sz="2400" dirty="0"/>
              <a:t>5</a:t>
            </a:r>
            <a:r>
              <a:rPr lang="zh-CN" altLang="en-US" sz="2400" dirty="0"/>
              <a:t>题，每题</a:t>
            </a:r>
            <a:r>
              <a:rPr lang="en-US" altLang="zh-CN" sz="2400" dirty="0"/>
              <a:t>100</a:t>
            </a:r>
            <a:r>
              <a:rPr lang="zh-CN" altLang="en-US" sz="2400" dirty="0"/>
              <a:t>分，共</a:t>
            </a:r>
            <a:r>
              <a:rPr lang="en-US" altLang="zh-CN" sz="2400" dirty="0"/>
              <a:t>500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r>
              <a:rPr lang="zh-CN" altLang="en-US" sz="2400" dirty="0"/>
              <a:t>赛制：</a:t>
            </a:r>
            <a:endParaRPr lang="en-US" altLang="zh-CN" sz="2400" dirty="0"/>
          </a:p>
          <a:p>
            <a:pPr lvl="1"/>
            <a:r>
              <a:rPr lang="en-US" altLang="zh-CN" sz="1553" dirty="0"/>
              <a:t>IOI</a:t>
            </a:r>
            <a:r>
              <a:rPr lang="zh-CN" altLang="en-US" sz="1553" dirty="0"/>
              <a:t>赛制（可以提交看到实时成绩、按</a:t>
            </a:r>
            <a:r>
              <a:rPr lang="en-US" altLang="zh-CN" sz="1553" dirty="0"/>
              <a:t>testcases</a:t>
            </a:r>
            <a:r>
              <a:rPr lang="zh-CN" altLang="en-US" sz="1553" dirty="0"/>
              <a:t>有部分分）</a:t>
            </a:r>
            <a:endParaRPr lang="en-US" altLang="zh-CN" sz="1553" dirty="0"/>
          </a:p>
          <a:p>
            <a:pPr lvl="1"/>
            <a:r>
              <a:rPr lang="zh-CN" altLang="en-US" sz="1553" dirty="0"/>
              <a:t>可以带参考资料（但必须是书籍，建议自备类似</a:t>
            </a:r>
            <a:r>
              <a:rPr lang="en-US" altLang="zh-CN" sz="1553" dirty="0"/>
              <a:t>ACM-ICPC</a:t>
            </a:r>
            <a:r>
              <a:rPr lang="zh-CN" altLang="en-US" sz="1553" dirty="0"/>
              <a:t>、</a:t>
            </a:r>
            <a:r>
              <a:rPr lang="en-US" altLang="zh-CN" sz="1553" dirty="0"/>
              <a:t>ACM-CCPC</a:t>
            </a:r>
            <a:r>
              <a:rPr lang="zh-CN" altLang="en-US" sz="1553" dirty="0"/>
              <a:t>的板子）</a:t>
            </a:r>
            <a:endParaRPr lang="en-US" altLang="zh-CN" sz="1553" dirty="0"/>
          </a:p>
          <a:p>
            <a:r>
              <a:rPr lang="en-US" altLang="zh-CN" sz="2400" dirty="0"/>
              <a:t>2022</a:t>
            </a:r>
            <a:r>
              <a:rPr lang="zh-CN" altLang="en-US" sz="2400" dirty="0"/>
              <a:t>年认证时间</a:t>
            </a:r>
            <a:r>
              <a:rPr lang="en-US" altLang="zh-CN" sz="2400" b="1" baseline="30000" dirty="0"/>
              <a:t>[7]</a:t>
            </a:r>
            <a:r>
              <a:rPr lang="zh-CN" altLang="en-US" sz="2400" dirty="0"/>
              <a:t>：</a:t>
            </a:r>
            <a:r>
              <a:rPr lang="en-US" altLang="zh-CN" sz="2400" dirty="0"/>
              <a:t>4</a:t>
            </a:r>
            <a:r>
              <a:rPr lang="zh-CN" altLang="en-US" sz="2400" dirty="0"/>
              <a:t>次，分别为</a:t>
            </a:r>
            <a:r>
              <a:rPr lang="en-US" altLang="zh-CN" sz="2400" dirty="0"/>
              <a:t>CSP25</a:t>
            </a:r>
            <a:r>
              <a:rPr lang="zh-CN" altLang="en-US" sz="2400" dirty="0"/>
              <a:t>次、</a:t>
            </a:r>
            <a:r>
              <a:rPr lang="en-US" altLang="zh-CN" sz="2400" dirty="0"/>
              <a:t>CSP26</a:t>
            </a:r>
            <a:r>
              <a:rPr lang="zh-CN" altLang="en-US" sz="2400" dirty="0"/>
              <a:t>次、</a:t>
            </a:r>
            <a:r>
              <a:rPr lang="en-US" altLang="zh-CN" sz="2400" dirty="0"/>
              <a:t>CSP27</a:t>
            </a:r>
            <a:r>
              <a:rPr lang="zh-CN" altLang="en-US" sz="2400" dirty="0"/>
              <a:t>次、</a:t>
            </a:r>
            <a:r>
              <a:rPr lang="en-US" altLang="zh-CN" sz="2400" dirty="0"/>
              <a:t>CSP28</a:t>
            </a:r>
            <a:r>
              <a:rPr lang="zh-CN" altLang="en-US" sz="2400" dirty="0"/>
              <a:t>次，相应时间分别为</a:t>
            </a:r>
            <a:r>
              <a:rPr lang="en-US" altLang="zh-CN" sz="2400" dirty="0"/>
              <a:t>3</a:t>
            </a:r>
            <a:r>
              <a:rPr lang="zh-CN" altLang="en-US" sz="2400" dirty="0"/>
              <a:t>月</a:t>
            </a:r>
            <a:r>
              <a:rPr lang="en-US" altLang="zh-CN" sz="2400" dirty="0"/>
              <a:t>20</a:t>
            </a:r>
            <a:r>
              <a:rPr lang="zh-CN" altLang="en-US" sz="2400" dirty="0"/>
              <a:t>日，</a:t>
            </a:r>
            <a:r>
              <a:rPr lang="en-US" altLang="zh-CN" sz="2400" dirty="0"/>
              <a:t>6</a:t>
            </a:r>
            <a:r>
              <a:rPr lang="zh-CN" altLang="en-US" sz="2400" dirty="0"/>
              <a:t>月</a:t>
            </a:r>
            <a:r>
              <a:rPr lang="en-US" altLang="zh-CN" sz="2400" dirty="0"/>
              <a:t>19</a:t>
            </a:r>
            <a:r>
              <a:rPr lang="zh-CN" altLang="en-US" sz="2400" dirty="0"/>
              <a:t>日，</a:t>
            </a:r>
            <a:r>
              <a:rPr lang="en-US" altLang="zh-CN" sz="2400" dirty="0"/>
              <a:t>9</a:t>
            </a:r>
            <a:r>
              <a:rPr lang="zh-CN" altLang="en-US" sz="2400" dirty="0"/>
              <a:t>月</a:t>
            </a:r>
            <a:r>
              <a:rPr lang="en-US" altLang="zh-CN" sz="2400" dirty="0"/>
              <a:t>18</a:t>
            </a:r>
            <a:r>
              <a:rPr lang="zh-CN" altLang="en-US" sz="2400" dirty="0"/>
              <a:t>日，</a:t>
            </a:r>
            <a:r>
              <a:rPr lang="en-US" altLang="zh-CN" sz="2400" dirty="0"/>
              <a:t>12</a:t>
            </a:r>
            <a:r>
              <a:rPr lang="zh-CN" altLang="en-US" sz="2400" dirty="0"/>
              <a:t>月</a:t>
            </a:r>
            <a:r>
              <a:rPr lang="en-US" altLang="zh-CN" sz="2400" dirty="0"/>
              <a:t>11</a:t>
            </a:r>
            <a:r>
              <a:rPr lang="zh-CN" altLang="en-US" sz="2400" dirty="0"/>
              <a:t>日；</a:t>
            </a:r>
            <a:endParaRPr lang="en-US" altLang="zh-CN" sz="2400" dirty="0"/>
          </a:p>
          <a:p>
            <a:r>
              <a:rPr lang="zh-CN" altLang="en-US" sz="2400" dirty="0"/>
              <a:t>在哪刷真题？</a:t>
            </a:r>
            <a:endParaRPr lang="en-US" altLang="zh-CN" sz="2400" dirty="0"/>
          </a:p>
          <a:p>
            <a:pPr lvl="1"/>
            <a:r>
              <a:rPr lang="zh-CN" altLang="en-US" sz="1553" dirty="0"/>
              <a:t>网址：</a:t>
            </a:r>
            <a:r>
              <a:rPr lang="en-US" altLang="zh-CN" sz="1553" dirty="0">
                <a:hlinkClick r:id="rId2"/>
              </a:rPr>
              <a:t>https://www.cspro.org/</a:t>
            </a:r>
            <a:endParaRPr lang="en-US" altLang="zh-CN" sz="1553" dirty="0"/>
          </a:p>
        </p:txBody>
      </p:sp>
    </p:spTree>
    <p:extLst>
      <p:ext uri="{BB962C8B-B14F-4D97-AF65-F5344CB8AC3E}">
        <p14:creationId xmlns:p14="http://schemas.microsoft.com/office/powerpoint/2010/main" val="1674012267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CCFD3-D6E6-4448-81A8-92E391DD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推免相关</a:t>
            </a:r>
            <a:r>
              <a:rPr lang="en-US" altLang="zh-CN" sz="3200" dirty="0"/>
              <a:t> – CCF-CSP</a:t>
            </a:r>
            <a:r>
              <a:rPr lang="en-US" altLang="zh-CN" sz="3200" baseline="30000" dirty="0"/>
              <a:t>[6]</a:t>
            </a:r>
            <a:endParaRPr lang="en-US" altLang="zh-CN" sz="3200" b="0" baseline="30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6F412-A439-4A76-A1C7-E7BE0B5B1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1" cy="509320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题目什么难度？</a:t>
            </a:r>
            <a:endParaRPr lang="en-US" altLang="zh-CN" sz="2400" dirty="0"/>
          </a:p>
          <a:p>
            <a:pPr lvl="1"/>
            <a:r>
              <a:rPr lang="en-US" altLang="zh-CN" sz="1553" dirty="0"/>
              <a:t>T1-T2</a:t>
            </a:r>
            <a:r>
              <a:rPr lang="zh-CN" altLang="en-US" sz="1553" dirty="0"/>
              <a:t>基本纯模拟，难度高于</a:t>
            </a:r>
            <a:r>
              <a:rPr lang="en-US" altLang="zh-CN" sz="1553" dirty="0"/>
              <a:t>C++</a:t>
            </a:r>
            <a:r>
              <a:rPr lang="zh-CN" altLang="en-US" sz="1553" dirty="0"/>
              <a:t>上机考试，大约是</a:t>
            </a:r>
            <a:r>
              <a:rPr lang="en-US" altLang="zh-CN" sz="1553" dirty="0"/>
              <a:t>CF 1400</a:t>
            </a:r>
            <a:r>
              <a:rPr lang="zh-CN" altLang="en-US" sz="1553" dirty="0"/>
              <a:t>分的难度；</a:t>
            </a:r>
            <a:endParaRPr lang="en-US" altLang="zh-CN" sz="1553" dirty="0"/>
          </a:p>
          <a:p>
            <a:pPr lvl="1"/>
            <a:r>
              <a:rPr lang="en-US" altLang="zh-CN" sz="1553" dirty="0"/>
              <a:t>T3-T5</a:t>
            </a:r>
            <a:r>
              <a:rPr lang="zh-CN" altLang="en-US" sz="1553" dirty="0"/>
              <a:t>需要额外学习很多数据结构和算法的知识、并大量刷题练习。</a:t>
            </a:r>
            <a:endParaRPr lang="en-US" altLang="zh-CN" sz="1553" dirty="0"/>
          </a:p>
          <a:p>
            <a:r>
              <a:rPr lang="zh-CN" altLang="en-US" sz="2400" dirty="0"/>
              <a:t>什么分数能达到推免拟修订案上的</a:t>
            </a:r>
            <a:r>
              <a:rPr lang="en-US" altLang="zh-CN" sz="2400" dirty="0"/>
              <a:t>borderline</a:t>
            </a:r>
            <a:r>
              <a:rPr lang="zh-CN" altLang="en-US" sz="2400" dirty="0"/>
              <a:t>：</a:t>
            </a:r>
            <a:r>
              <a:rPr lang="en-US" altLang="zh-CN" sz="2400" dirty="0"/>
              <a:t>10%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lvl="1"/>
            <a:r>
              <a:rPr lang="zh-CN" altLang="en-US" sz="1553" dirty="0"/>
              <a:t>按照上述难度的第</a:t>
            </a:r>
            <a:r>
              <a:rPr lang="en-US" altLang="zh-CN" sz="1553" dirty="0"/>
              <a:t>24</a:t>
            </a:r>
            <a:r>
              <a:rPr lang="zh-CN" altLang="en-US" sz="1553" dirty="0"/>
              <a:t>次</a:t>
            </a:r>
            <a:r>
              <a:rPr lang="en-US" altLang="zh-CN" sz="1553" dirty="0"/>
              <a:t>CCF CSP</a:t>
            </a:r>
            <a:r>
              <a:rPr lang="zh-CN" altLang="en-US" sz="1553" dirty="0"/>
              <a:t>考试，</a:t>
            </a:r>
            <a:r>
              <a:rPr lang="en-US" altLang="zh-CN" sz="1553" dirty="0"/>
              <a:t>195</a:t>
            </a:r>
            <a:r>
              <a:rPr lang="zh-CN" altLang="en-US" sz="1553" dirty="0"/>
              <a:t>分 </a:t>
            </a:r>
            <a:r>
              <a:rPr lang="en-US" altLang="zh-CN" sz="1553" dirty="0"/>
              <a:t>21%</a:t>
            </a:r>
            <a:r>
              <a:rPr lang="zh-CN" altLang="en-US" sz="1553" dirty="0"/>
              <a:t>，必然拿不到加分；</a:t>
            </a:r>
            <a:endParaRPr lang="en-US" altLang="zh-CN" sz="1553" dirty="0"/>
          </a:p>
          <a:p>
            <a:pPr lvl="1"/>
            <a:r>
              <a:rPr lang="zh-CN" altLang="en-US" sz="1553" dirty="0"/>
              <a:t>想达到</a:t>
            </a:r>
            <a:r>
              <a:rPr lang="en-US" altLang="zh-CN" sz="1553" dirty="0"/>
              <a:t>10%</a:t>
            </a:r>
            <a:r>
              <a:rPr lang="zh-CN" altLang="en-US" sz="1553" dirty="0"/>
              <a:t>，要按照</a:t>
            </a:r>
            <a:r>
              <a:rPr lang="en-US" altLang="zh-CN" sz="1553" dirty="0"/>
              <a:t>300</a:t>
            </a:r>
            <a:r>
              <a:rPr lang="zh-CN" altLang="en-US" sz="1553" dirty="0"/>
              <a:t>分、</a:t>
            </a:r>
            <a:r>
              <a:rPr lang="en-US" altLang="zh-CN" sz="1553" dirty="0"/>
              <a:t>350</a:t>
            </a:r>
            <a:r>
              <a:rPr lang="zh-CN" altLang="en-US" sz="1553" dirty="0"/>
              <a:t>分，甚至</a:t>
            </a:r>
            <a:r>
              <a:rPr lang="en-US" altLang="zh-CN" sz="1553" dirty="0"/>
              <a:t>400</a:t>
            </a:r>
            <a:r>
              <a:rPr lang="zh-CN" altLang="en-US" sz="1553" dirty="0"/>
              <a:t>分（</a:t>
            </a:r>
            <a:r>
              <a:rPr lang="en-US" altLang="zh-CN" sz="1553" dirty="0"/>
              <a:t>&lt;1%</a:t>
            </a:r>
            <a:r>
              <a:rPr lang="zh-CN" altLang="en-US" sz="1553" dirty="0"/>
              <a:t>）的要求练习；</a:t>
            </a:r>
            <a:endParaRPr lang="en-US" altLang="zh-CN" sz="1553" dirty="0"/>
          </a:p>
          <a:p>
            <a:r>
              <a:rPr lang="zh-CN" altLang="en-US" sz="2400" dirty="0"/>
              <a:t>在哪练习相关题目、学习相关前置知识？</a:t>
            </a:r>
            <a:endParaRPr lang="en-US" altLang="zh-CN" sz="2400" dirty="0"/>
          </a:p>
          <a:p>
            <a:pPr lvl="1"/>
            <a:r>
              <a:rPr lang="en-US" altLang="zh-CN" sz="1553" dirty="0" err="1"/>
              <a:t>Acwing</a:t>
            </a:r>
            <a:r>
              <a:rPr lang="zh-CN" altLang="en-US" sz="1553" dirty="0"/>
              <a:t>，有相关视频课程，可能要付费（无利益相关）；</a:t>
            </a:r>
            <a:endParaRPr lang="en-US" altLang="zh-CN" sz="1553" dirty="0"/>
          </a:p>
          <a:p>
            <a:pPr lvl="1"/>
            <a:r>
              <a:rPr lang="en-US" altLang="zh-CN" sz="1553" dirty="0"/>
              <a:t>OI WIKI</a:t>
            </a:r>
            <a:r>
              <a:rPr lang="zh-CN" altLang="en-US" sz="1553" dirty="0"/>
              <a:t>，类似维基百科类型的百科全书；</a:t>
            </a:r>
            <a:endParaRPr lang="en-US" altLang="zh-CN" sz="1553" dirty="0"/>
          </a:p>
          <a:p>
            <a:pPr lvl="1"/>
            <a:r>
              <a:rPr lang="zh-CN" altLang="en-US" sz="1553" dirty="0"/>
              <a:t>各种</a:t>
            </a:r>
            <a:r>
              <a:rPr lang="en-US" altLang="zh-CN" sz="1553" dirty="0"/>
              <a:t>OJ</a:t>
            </a:r>
            <a:r>
              <a:rPr lang="zh-CN" altLang="en-US" sz="1553" dirty="0"/>
              <a:t>，题目类型不那么类似，选取一个总结好的题单，对应知识点刷题：</a:t>
            </a:r>
            <a:r>
              <a:rPr lang="en-US" altLang="zh-CN" sz="1553" dirty="0" err="1"/>
              <a:t>Luogu</a:t>
            </a:r>
            <a:r>
              <a:rPr lang="zh-CN" altLang="en-US" sz="1553" dirty="0"/>
              <a:t>、</a:t>
            </a:r>
            <a:r>
              <a:rPr lang="en-US" altLang="zh-CN" sz="1553" dirty="0" err="1"/>
              <a:t>Codeforces</a:t>
            </a:r>
            <a:r>
              <a:rPr lang="zh-CN" altLang="en-US" sz="1553" dirty="0"/>
              <a:t>、</a:t>
            </a:r>
            <a:r>
              <a:rPr lang="en-US" altLang="zh-CN" sz="1553" dirty="0" err="1"/>
              <a:t>Atcoder</a:t>
            </a:r>
            <a:r>
              <a:rPr lang="zh-CN" altLang="en-US" sz="1553" dirty="0"/>
              <a:t>等</a:t>
            </a:r>
            <a:endParaRPr lang="en-US" altLang="zh-CN" sz="1553" dirty="0"/>
          </a:p>
        </p:txBody>
      </p:sp>
    </p:spTree>
    <p:extLst>
      <p:ext uri="{BB962C8B-B14F-4D97-AF65-F5344CB8AC3E}">
        <p14:creationId xmlns:p14="http://schemas.microsoft.com/office/powerpoint/2010/main" val="1136170898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CCFD3-D6E6-4448-81A8-92E391DD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竞赛相关</a:t>
            </a:r>
            <a:r>
              <a:rPr lang="en-US" altLang="zh-CN" sz="3200" dirty="0"/>
              <a:t> – 《</a:t>
            </a:r>
            <a:r>
              <a:rPr lang="zh-CN" altLang="en-US" sz="3200" dirty="0"/>
              <a:t>专业赛事计分标准</a:t>
            </a:r>
            <a:r>
              <a:rPr lang="en-US" altLang="zh-CN" sz="3200" dirty="0"/>
              <a:t>》</a:t>
            </a:r>
            <a:r>
              <a:rPr lang="zh-CN" altLang="en-US" sz="3200" dirty="0"/>
              <a:t>总览</a:t>
            </a:r>
            <a:r>
              <a:rPr lang="en-US" altLang="zh-CN" sz="3200" baseline="30000" dirty="0"/>
              <a:t>[4]</a:t>
            </a:r>
            <a:endParaRPr lang="en-US" altLang="zh-CN" sz="3200" b="0" baseline="30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D3FC6F-E784-4C53-947F-9BB776498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65" y="1551270"/>
            <a:ext cx="10464069" cy="485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63340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CCFD3-D6E6-4448-81A8-92E391DD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推免相关</a:t>
            </a:r>
            <a:r>
              <a:rPr lang="en-US" altLang="zh-CN" sz="3200" dirty="0"/>
              <a:t> – </a:t>
            </a:r>
            <a:r>
              <a:rPr lang="zh-CN" altLang="en-US" sz="3200" dirty="0"/>
              <a:t>明确定位</a:t>
            </a:r>
            <a:r>
              <a:rPr lang="en-US" altLang="zh-CN" sz="3200" dirty="0"/>
              <a:t> – </a:t>
            </a:r>
            <a:r>
              <a:rPr lang="zh-CN" altLang="en-US" sz="3200" dirty="0"/>
              <a:t>以本人为例</a:t>
            </a:r>
            <a:endParaRPr lang="en-US" altLang="zh-CN" sz="3200" b="0" baseline="30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6F412-A439-4A76-A1C7-E7BE0B5B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夏令营、预推免、综测排名：</a:t>
            </a:r>
            <a:r>
              <a:rPr lang="en-US" altLang="zh-CN" sz="2400" dirty="0"/>
              <a:t>6/122 (5%)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收获</a:t>
            </a:r>
            <a:r>
              <a:rPr lang="en-US" altLang="zh-CN" sz="2400" dirty="0"/>
              <a:t>offer</a:t>
            </a:r>
            <a:r>
              <a:rPr lang="zh-CN" altLang="en-US" sz="2400" dirty="0"/>
              <a:t>：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中科院自动化所专硕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复旦计算机学院学硕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人大高瓴人工智能学院学硕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人大信息学院学硕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本校计算机学院学硕等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5650124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CCFD3-D6E6-4448-81A8-92E391DD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推免相关</a:t>
            </a:r>
            <a:r>
              <a:rPr lang="en-US" altLang="zh-CN" sz="3200" dirty="0"/>
              <a:t> – </a:t>
            </a:r>
            <a:r>
              <a:rPr lang="zh-CN" altLang="en-US" sz="3200" dirty="0"/>
              <a:t>明确定位</a:t>
            </a:r>
            <a:r>
              <a:rPr lang="en-US" altLang="zh-CN" sz="3200" dirty="0"/>
              <a:t> – </a:t>
            </a:r>
            <a:r>
              <a:rPr lang="zh-CN" altLang="en-US" sz="3200" dirty="0"/>
              <a:t>以</a:t>
            </a:r>
            <a:r>
              <a:rPr lang="en-US" altLang="zh-CN" sz="3200" dirty="0"/>
              <a:t>2018</a:t>
            </a:r>
            <a:r>
              <a:rPr lang="zh-CN" altLang="en-US" sz="3200" dirty="0"/>
              <a:t>级</a:t>
            </a:r>
            <a:r>
              <a:rPr lang="en-US" altLang="zh-CN" sz="3200" dirty="0"/>
              <a:t>CS</a:t>
            </a:r>
            <a:r>
              <a:rPr lang="zh-CN" altLang="en-US" sz="3200" dirty="0"/>
              <a:t>为概览</a:t>
            </a:r>
            <a:endParaRPr lang="en-US" altLang="zh-CN" sz="3200" b="0" baseline="30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6F412-A439-4A76-A1C7-E7BE0B5B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总人数：</a:t>
            </a:r>
            <a:r>
              <a:rPr lang="en-US" altLang="zh-CN" sz="2400" dirty="0"/>
              <a:t>122</a:t>
            </a:r>
            <a:r>
              <a:rPr lang="zh-CN" altLang="en-US" sz="2400" dirty="0"/>
              <a:t>人；</a:t>
            </a:r>
            <a:endParaRPr lang="en-US" altLang="zh-CN" sz="2400" dirty="0"/>
          </a:p>
          <a:p>
            <a:r>
              <a:rPr lang="zh-CN" altLang="en-US" sz="2400" dirty="0"/>
              <a:t>学校下发推免名额：</a:t>
            </a:r>
            <a:r>
              <a:rPr lang="en-US" altLang="zh-CN" sz="2400" dirty="0"/>
              <a:t>27</a:t>
            </a:r>
            <a:r>
              <a:rPr lang="zh-CN" altLang="en-US" sz="2400" dirty="0"/>
              <a:t>人、实际推免人数：</a:t>
            </a:r>
            <a:r>
              <a:rPr lang="en-US" altLang="zh-CN" sz="2400" dirty="0"/>
              <a:t>25</a:t>
            </a:r>
            <a:r>
              <a:rPr lang="zh-CN" altLang="en-US" sz="2400" dirty="0"/>
              <a:t>人</a:t>
            </a:r>
            <a:endParaRPr lang="en-US" altLang="zh-CN" sz="2400" dirty="0"/>
          </a:p>
          <a:p>
            <a:r>
              <a:rPr lang="zh-CN" altLang="en-US" sz="2400" dirty="0"/>
              <a:t>推免率：</a:t>
            </a:r>
            <a:r>
              <a:rPr lang="en-US" altLang="zh-CN" sz="2400" dirty="0"/>
              <a:t>22.1%</a:t>
            </a:r>
          </a:p>
          <a:p>
            <a:endParaRPr lang="en-US" altLang="zh-CN" sz="2400" dirty="0"/>
          </a:p>
          <a:p>
            <a:r>
              <a:rPr lang="zh-CN" altLang="en-US" sz="2400" dirty="0"/>
              <a:t>去向：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本校本院*</a:t>
            </a:r>
            <a:r>
              <a:rPr lang="en-US" altLang="zh-CN" sz="2400" dirty="0"/>
              <a:t>19</a:t>
            </a:r>
            <a:r>
              <a:rPr lang="zh-CN" altLang="en-US" sz="2400" dirty="0"/>
              <a:t>、清深计算机*</a:t>
            </a:r>
            <a:r>
              <a:rPr lang="en-US" altLang="zh-CN" sz="2400" dirty="0"/>
              <a:t>1</a:t>
            </a:r>
            <a:r>
              <a:rPr lang="zh-CN" altLang="en-US" sz="2400" dirty="0"/>
              <a:t>、清深人工智能</a:t>
            </a:r>
            <a:r>
              <a:rPr lang="en-US" altLang="zh-CN" sz="2400" dirty="0"/>
              <a:t>*1</a:t>
            </a:r>
            <a:r>
              <a:rPr lang="zh-CN" altLang="en-US" sz="2400" dirty="0"/>
              <a:t>、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北大信科*</a:t>
            </a:r>
            <a:r>
              <a:rPr lang="en-US" altLang="zh-CN" sz="2400" dirty="0"/>
              <a:t>1</a:t>
            </a:r>
            <a:r>
              <a:rPr lang="zh-CN" altLang="en-US" sz="2400" dirty="0"/>
              <a:t>、人大高瓴*</a:t>
            </a:r>
            <a:r>
              <a:rPr lang="en-US" altLang="zh-CN" sz="2400" dirty="0"/>
              <a:t>2</a:t>
            </a:r>
            <a:r>
              <a:rPr lang="zh-CN" altLang="en-US" sz="2400" dirty="0"/>
              <a:t>、天大*</a:t>
            </a:r>
            <a:r>
              <a:rPr lang="en-US" altLang="zh-CN" sz="2400" dirty="0"/>
              <a:t>1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（是否应该明确一共有哪些备选去向</a:t>
            </a:r>
            <a:r>
              <a:rPr lang="en-US" altLang="zh-CN" sz="2400" baseline="30000" dirty="0"/>
              <a:t>[3]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38247061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CCFD3-D6E6-4448-81A8-92E391DD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推免相关</a:t>
            </a:r>
            <a:r>
              <a:rPr lang="en-US" altLang="zh-CN" sz="3200" dirty="0"/>
              <a:t> – </a:t>
            </a:r>
            <a:r>
              <a:rPr lang="zh-CN" altLang="en-US" sz="3200" dirty="0"/>
              <a:t>明确需要的硬件、需要做的准备</a:t>
            </a:r>
            <a:endParaRPr lang="en-US" altLang="zh-CN" sz="3200" b="0" baseline="30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6F412-A439-4A76-A1C7-E7BE0B5B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保证绩点维持在前</a:t>
            </a:r>
            <a:r>
              <a:rPr lang="en-US" altLang="zh-CN" sz="2400" dirty="0"/>
              <a:t>20%</a:t>
            </a:r>
            <a:r>
              <a:rPr lang="zh-CN" altLang="en-US" sz="2400" dirty="0"/>
              <a:t> （如有外保意愿，约</a:t>
            </a:r>
            <a:r>
              <a:rPr lang="en-US" altLang="zh-CN" sz="2400" dirty="0"/>
              <a:t>10%</a:t>
            </a:r>
            <a:r>
              <a:rPr lang="zh-CN" altLang="en-US" sz="2400" dirty="0"/>
              <a:t>才有机会，但不一定）；</a:t>
            </a:r>
            <a:endParaRPr lang="en-US" altLang="zh-CN" sz="2400" dirty="0"/>
          </a:p>
          <a:p>
            <a:r>
              <a:rPr lang="zh-CN" altLang="en-US" sz="2400" dirty="0"/>
              <a:t>积极尝试参与竞赛，从微小的工作开始尝试科研；</a:t>
            </a:r>
          </a:p>
          <a:p>
            <a:r>
              <a:rPr lang="zh-CN" altLang="en-US" sz="2400" dirty="0"/>
              <a:t>最好能够有比较高水平的论文发表（会很吃香）；</a:t>
            </a:r>
            <a:endParaRPr lang="en-US" altLang="zh-CN" sz="2400" dirty="0"/>
          </a:p>
          <a:p>
            <a:r>
              <a:rPr lang="zh-CN" altLang="en-US" sz="2400" dirty="0"/>
              <a:t>应仔细研读学院的推免加分政策；</a:t>
            </a:r>
            <a:endParaRPr lang="en-US" altLang="zh-CN" sz="1553" dirty="0"/>
          </a:p>
          <a:p>
            <a:r>
              <a:rPr lang="zh-CN" altLang="en-US" sz="2400" dirty="0"/>
              <a:t>应提前调研感兴趣项目的实验室、老师；</a:t>
            </a:r>
            <a:endParaRPr lang="en-US" altLang="zh-CN" sz="2400" dirty="0"/>
          </a:p>
          <a:p>
            <a:pPr lvl="1"/>
            <a:r>
              <a:rPr lang="en-US" altLang="zh-CN" sz="1553" dirty="0"/>
              <a:t>Google Scholar</a:t>
            </a:r>
            <a:r>
              <a:rPr lang="zh-CN" altLang="en-US" sz="1553" dirty="0"/>
              <a:t>、</a:t>
            </a:r>
            <a:r>
              <a:rPr lang="en-US" altLang="zh-CN" sz="1553" dirty="0" err="1"/>
              <a:t>dblp</a:t>
            </a:r>
            <a:endParaRPr lang="en-US" altLang="zh-CN" sz="1553" dirty="0"/>
          </a:p>
          <a:p>
            <a:pPr lvl="1"/>
            <a:r>
              <a:rPr lang="zh-CN" altLang="en-US" sz="1553" dirty="0"/>
              <a:t>实验室官网、老师个人主页</a:t>
            </a:r>
            <a:endParaRPr lang="en-US" altLang="zh-CN" sz="2400" dirty="0"/>
          </a:p>
          <a:p>
            <a:r>
              <a:rPr lang="zh-CN" altLang="en-US" sz="2400" dirty="0"/>
              <a:t>推免因人而异，一事一议，其他内容可后续详聊</a:t>
            </a:r>
          </a:p>
          <a:p>
            <a:r>
              <a:rPr lang="zh-CN" altLang="en-US" sz="2400" dirty="0"/>
              <a:t>公益计算机保研交流群：</a:t>
            </a:r>
            <a:r>
              <a:rPr lang="en-US" altLang="zh-CN" sz="2400" dirty="0"/>
              <a:t>605176069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4783134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CCFD3-D6E6-4448-81A8-92E391DD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竞赛相关</a:t>
            </a:r>
            <a:r>
              <a:rPr lang="en-US" altLang="zh-CN" sz="3200" dirty="0"/>
              <a:t> – </a:t>
            </a:r>
            <a:r>
              <a:rPr lang="zh-CN" altLang="en-US" sz="3200" dirty="0"/>
              <a:t>总览</a:t>
            </a:r>
            <a:endParaRPr lang="en-US" altLang="zh-CN" sz="3200" b="0" baseline="30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6F412-A439-4A76-A1C7-E7BE0B5B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以前已有较高基础的同学，可继续在某些比赛深耕，否则零基础不建议在大二下再开始学习：</a:t>
            </a:r>
            <a:endParaRPr lang="en-US" altLang="zh-CN" sz="2400" dirty="0"/>
          </a:p>
          <a:p>
            <a:pPr lvl="1"/>
            <a:r>
              <a:rPr lang="zh-CN" altLang="en-US" sz="1553" dirty="0"/>
              <a:t>如</a:t>
            </a:r>
            <a:r>
              <a:rPr lang="en-US" altLang="zh-CN" sz="1553" dirty="0"/>
              <a:t>ACM</a:t>
            </a:r>
            <a:r>
              <a:rPr lang="zh-CN" altLang="en-US" sz="1553" dirty="0"/>
              <a:t>（</a:t>
            </a:r>
            <a:r>
              <a:rPr lang="en-US" altLang="zh-CN" sz="1553" dirty="0"/>
              <a:t>ICPC/CCPC</a:t>
            </a:r>
            <a:r>
              <a:rPr lang="zh-CN" altLang="en-US" sz="1553" dirty="0"/>
              <a:t>）、</a:t>
            </a:r>
            <a:r>
              <a:rPr lang="en-US" altLang="zh-CN" sz="1553" dirty="0"/>
              <a:t>CTF</a:t>
            </a:r>
            <a:r>
              <a:rPr lang="zh-CN" altLang="en-US" sz="1553" dirty="0"/>
              <a:t>（实践赛）；</a:t>
            </a:r>
            <a:endParaRPr lang="en-US" altLang="zh-CN" sz="1553" dirty="0"/>
          </a:p>
          <a:p>
            <a:r>
              <a:rPr lang="zh-CN" altLang="en-US" sz="2400" dirty="0"/>
              <a:t>可以多参加一些作品赛，即有关于一个相对较大的项目：</a:t>
            </a:r>
            <a:endParaRPr lang="en-US" altLang="zh-CN" sz="2400" dirty="0"/>
          </a:p>
          <a:p>
            <a:pPr lvl="1"/>
            <a:r>
              <a:rPr lang="zh-CN" altLang="en-US" sz="1553" dirty="0"/>
              <a:t>信息安全作品赛，互联网</a:t>
            </a:r>
            <a:r>
              <a:rPr lang="en-US" altLang="zh-CN" sz="1553" dirty="0"/>
              <a:t>+</a:t>
            </a:r>
            <a:r>
              <a:rPr lang="zh-CN" altLang="en-US" sz="1553" dirty="0"/>
              <a:t>；</a:t>
            </a:r>
            <a:endParaRPr lang="en-US" altLang="zh-CN" sz="1553" dirty="0"/>
          </a:p>
          <a:p>
            <a:pPr lvl="1"/>
            <a:r>
              <a:rPr lang="zh-CN" altLang="en-US" sz="1553" dirty="0"/>
              <a:t>系统能力大赛（编译系统、操作系统）；</a:t>
            </a:r>
            <a:endParaRPr lang="en-US" altLang="zh-CN" sz="1553" dirty="0"/>
          </a:p>
          <a:p>
            <a:pPr lvl="1"/>
            <a:r>
              <a:rPr lang="zh-CN" altLang="en-US" sz="1553" dirty="0"/>
              <a:t>密码学竞赛，电赛，数学建模等；</a:t>
            </a:r>
            <a:endParaRPr lang="en-US" altLang="zh-CN" sz="1553" dirty="0"/>
          </a:p>
          <a:p>
            <a:pPr lvl="1"/>
            <a:r>
              <a:rPr lang="zh-CN" altLang="en-US" sz="1553" dirty="0"/>
              <a:t>针对自己喜好选择。</a:t>
            </a:r>
          </a:p>
          <a:p>
            <a:r>
              <a:rPr lang="zh-CN" altLang="en-US" sz="2400" dirty="0"/>
              <a:t>贪多嚼不烂，在精不在多。</a:t>
            </a:r>
          </a:p>
        </p:txBody>
      </p:sp>
    </p:spTree>
    <p:extLst>
      <p:ext uri="{BB962C8B-B14F-4D97-AF65-F5344CB8AC3E}">
        <p14:creationId xmlns:p14="http://schemas.microsoft.com/office/powerpoint/2010/main" val="2334122936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CCFD3-D6E6-4448-81A8-92E391DD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竞赛相关</a:t>
            </a:r>
            <a:r>
              <a:rPr lang="en-US" altLang="zh-CN" sz="3200" dirty="0"/>
              <a:t> – </a:t>
            </a:r>
            <a:r>
              <a:rPr lang="zh-CN" altLang="en-US" sz="3200" dirty="0"/>
              <a:t>总览</a:t>
            </a:r>
            <a:r>
              <a:rPr lang="en-US" altLang="zh-CN" sz="3200" baseline="30000" dirty="0"/>
              <a:t>[4]</a:t>
            </a:r>
            <a:endParaRPr lang="en-US" altLang="zh-CN" sz="3200" b="0" baseline="30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48D3ED-627D-46EC-9C0F-2D10B8C62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31" y="1417639"/>
            <a:ext cx="10464069" cy="485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882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CCFD3-D6E6-4448-81A8-92E391DD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6F412-A439-4A76-A1C7-E7BE0B5B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自我介绍</a:t>
            </a:r>
            <a:endParaRPr lang="en-US" altLang="zh-CN" sz="2400" dirty="0"/>
          </a:p>
          <a:p>
            <a:r>
              <a:rPr lang="zh-CN" altLang="en-US" sz="2400" dirty="0"/>
              <a:t>课程相关</a:t>
            </a:r>
            <a:endParaRPr lang="en-US" altLang="zh-CN" sz="2400" dirty="0"/>
          </a:p>
          <a:p>
            <a:r>
              <a:rPr lang="zh-CN" altLang="en-US" sz="2400" dirty="0"/>
              <a:t>推免相关</a:t>
            </a:r>
            <a:endParaRPr lang="en-US" altLang="zh-CN" sz="2400" dirty="0"/>
          </a:p>
          <a:p>
            <a:r>
              <a:rPr lang="zh-CN" altLang="en-US" sz="2400" dirty="0"/>
              <a:t>竞赛相关</a:t>
            </a:r>
            <a:endParaRPr lang="en-US" altLang="zh-CN" sz="2400" dirty="0"/>
          </a:p>
          <a:p>
            <a:r>
              <a:rPr lang="en-US" altLang="zh-CN" sz="2400" dirty="0"/>
              <a:t>QA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7929629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CCFD3-D6E6-4448-81A8-92E391DD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竞赛相关</a:t>
            </a:r>
            <a:r>
              <a:rPr lang="en-US" altLang="zh-CN" sz="3200" dirty="0"/>
              <a:t> – </a:t>
            </a:r>
            <a:r>
              <a:rPr lang="zh-CN" altLang="en-US" sz="3200" dirty="0"/>
              <a:t>计算机系统能力大赛之编译系统设计赛</a:t>
            </a:r>
            <a:br>
              <a:rPr lang="zh-CN" altLang="en-US" sz="3200" dirty="0"/>
            </a:br>
            <a:endParaRPr lang="en-US" altLang="zh-CN" sz="3200" b="0" baseline="30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6F412-A439-4A76-A1C7-E7BE0B5B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对</a:t>
            </a:r>
            <a:r>
              <a:rPr lang="en-US" altLang="zh-CN" sz="2400" dirty="0"/>
              <a:t>PL</a:t>
            </a:r>
            <a:r>
              <a:rPr lang="zh-CN" altLang="en-US" sz="2400" dirty="0"/>
              <a:t>相关研究方向感兴趣、学过编译原理后可参与。</a:t>
            </a:r>
          </a:p>
          <a:p>
            <a:r>
              <a:rPr lang="zh-CN" altLang="en-US" sz="2400" dirty="0"/>
              <a:t>比赛时间：</a:t>
            </a:r>
            <a:r>
              <a:rPr lang="en-US" altLang="zh-CN" sz="2400" dirty="0"/>
              <a:t>4</a:t>
            </a:r>
            <a:r>
              <a:rPr lang="zh-CN" altLang="en-US" sz="2400" dirty="0"/>
              <a:t>月</a:t>
            </a:r>
            <a:r>
              <a:rPr lang="en-US" altLang="zh-CN" sz="2400" dirty="0"/>
              <a:t>-8</a:t>
            </a:r>
            <a:r>
              <a:rPr lang="zh-CN" altLang="en-US" sz="2400" dirty="0"/>
              <a:t>月；</a:t>
            </a:r>
          </a:p>
          <a:p>
            <a:r>
              <a:rPr lang="zh-CN" altLang="en-US" sz="2400" dirty="0"/>
              <a:t>比赛形式：最多四人组队；</a:t>
            </a:r>
          </a:p>
          <a:p>
            <a:r>
              <a:rPr lang="zh-CN" altLang="en-US" sz="2400" dirty="0"/>
              <a:t>比赛内容：构建一个前端为类</a:t>
            </a:r>
            <a:r>
              <a:rPr lang="en-US" altLang="zh-CN" sz="2400" dirty="0"/>
              <a:t>C</a:t>
            </a:r>
            <a:r>
              <a:rPr lang="zh-CN" altLang="en-US" sz="2400" dirty="0"/>
              <a:t>的高级语言，后端为</a:t>
            </a:r>
            <a:r>
              <a:rPr lang="en-US" altLang="zh-CN" sz="2400" dirty="0"/>
              <a:t>ARM</a:t>
            </a:r>
            <a:r>
              <a:rPr lang="zh-CN" altLang="en-US" sz="2400" dirty="0"/>
              <a:t>汇编的编译器；</a:t>
            </a:r>
            <a:endParaRPr lang="en-US" altLang="zh-CN" sz="2400" dirty="0"/>
          </a:p>
          <a:p>
            <a:r>
              <a:rPr lang="zh-CN" altLang="en-US" sz="2400" dirty="0"/>
              <a:t>比赛类型：工程类；代码量较大，想拿奖</a:t>
            </a:r>
            <a:r>
              <a:rPr lang="en-US" altLang="zh-CN" sz="2400" dirty="0"/>
              <a:t>2w</a:t>
            </a:r>
            <a:r>
              <a:rPr lang="zh-CN" altLang="en-US" sz="2400" dirty="0"/>
              <a:t>行起步；</a:t>
            </a:r>
          </a:p>
          <a:p>
            <a:r>
              <a:rPr lang="zh-CN" altLang="en-US" sz="2400" dirty="0"/>
              <a:t>比赛重点：中间代码优化；</a:t>
            </a:r>
            <a:endParaRPr lang="en-US" altLang="zh-CN" sz="2400" dirty="0"/>
          </a:p>
          <a:p>
            <a:r>
              <a:rPr lang="zh-CN" altLang="en-US" sz="2400" dirty="0"/>
              <a:t>比赛网址：</a:t>
            </a:r>
            <a:r>
              <a:rPr lang="en-US" altLang="zh-CN" sz="2400" dirty="0"/>
              <a:t> </a:t>
            </a:r>
            <a:r>
              <a:rPr lang="en-US" altLang="zh-CN" sz="2400" dirty="0">
                <a:hlinkClick r:id="rId2"/>
              </a:rPr>
              <a:t>https://compiler.educg.net/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en-US" altLang="zh-CN" sz="2400" dirty="0"/>
              <a:t>2021</a:t>
            </a:r>
            <a:r>
              <a:rPr lang="zh-CN" altLang="en-US" sz="2400" dirty="0"/>
              <a:t>年参赛情况：</a:t>
            </a:r>
            <a:r>
              <a:rPr lang="en-US" altLang="zh-CN" sz="2400" dirty="0"/>
              <a:t>2</a:t>
            </a:r>
            <a:r>
              <a:rPr lang="zh-CN" altLang="en-US" sz="2400" dirty="0"/>
              <a:t>队参加，一队国二，一队国三；</a:t>
            </a:r>
            <a:endParaRPr lang="en-US" altLang="zh-CN" sz="2400" dirty="0"/>
          </a:p>
          <a:p>
            <a:r>
              <a:rPr lang="zh-CN" altLang="en-US" sz="2400" dirty="0"/>
              <a:t>更多详细内容可以找王刚老师及编译教学团队详谈。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3092674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CCFD3-D6E6-4448-81A8-92E391DD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竞赛相关</a:t>
            </a:r>
            <a:r>
              <a:rPr lang="en-US" altLang="zh-CN" sz="3200" dirty="0"/>
              <a:t> – </a:t>
            </a:r>
            <a:r>
              <a:rPr lang="zh-CN" altLang="en-US" sz="3200" dirty="0"/>
              <a:t>计算机系统能力大赛之操作系统设计赛</a:t>
            </a:r>
            <a:br>
              <a:rPr lang="zh-CN" altLang="en-US" sz="3200" dirty="0"/>
            </a:br>
            <a:endParaRPr lang="en-US" altLang="zh-CN" sz="3200" b="0" baseline="30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6F412-A439-4A76-A1C7-E7BE0B5B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对</a:t>
            </a:r>
            <a:r>
              <a:rPr lang="en-US" altLang="zh-CN" sz="2400" dirty="0"/>
              <a:t>OS</a:t>
            </a:r>
            <a:r>
              <a:rPr lang="zh-CN" altLang="en-US" sz="2400" dirty="0"/>
              <a:t>相关研究方向感兴趣、学过操作系统后可参与。</a:t>
            </a:r>
          </a:p>
          <a:p>
            <a:r>
              <a:rPr lang="zh-CN" altLang="en-US" sz="2400" dirty="0"/>
              <a:t>比赛时间：</a:t>
            </a:r>
            <a:r>
              <a:rPr lang="en-US" altLang="zh-CN" sz="2400" dirty="0"/>
              <a:t>5</a:t>
            </a:r>
            <a:r>
              <a:rPr lang="zh-CN" altLang="en-US" sz="2400" dirty="0"/>
              <a:t>月</a:t>
            </a:r>
            <a:r>
              <a:rPr lang="en-US" altLang="zh-CN" sz="2400" dirty="0"/>
              <a:t>-8</a:t>
            </a:r>
            <a:r>
              <a:rPr lang="zh-CN" altLang="en-US" sz="2400" dirty="0"/>
              <a:t>月，</a:t>
            </a:r>
            <a:r>
              <a:rPr lang="en-US" altLang="zh-CN" sz="2400" dirty="0"/>
              <a:t> 2022</a:t>
            </a:r>
            <a:r>
              <a:rPr lang="zh-CN" altLang="en-US" sz="2400" dirty="0"/>
              <a:t>年比赛目前已开放报名；</a:t>
            </a:r>
          </a:p>
          <a:p>
            <a:r>
              <a:rPr lang="zh-CN" altLang="en-US" sz="2400" dirty="0"/>
              <a:t>比赛形式：最多四人组队；</a:t>
            </a:r>
          </a:p>
          <a:p>
            <a:r>
              <a:rPr lang="zh-CN" altLang="en-US" sz="2400" dirty="0"/>
              <a:t>比赛内容：分内核赛、功能赛两个赛道；</a:t>
            </a:r>
            <a:endParaRPr lang="en-US" altLang="zh-CN" sz="2400" dirty="0"/>
          </a:p>
          <a:p>
            <a:r>
              <a:rPr lang="zh-CN" altLang="en-US" sz="2400" dirty="0"/>
              <a:t>比赛类型：工程类；代码量较大；</a:t>
            </a:r>
            <a:endParaRPr lang="en-US" altLang="zh-CN" sz="2400" dirty="0"/>
          </a:p>
          <a:p>
            <a:r>
              <a:rPr lang="zh-CN" altLang="en-US" sz="2400" dirty="0"/>
              <a:t>比赛网址：</a:t>
            </a:r>
            <a:r>
              <a:rPr lang="en-US" altLang="zh-CN" sz="2400" dirty="0">
                <a:hlinkClick r:id="rId2"/>
              </a:rPr>
              <a:t>https://os.educg.net/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en-US" altLang="zh-CN" sz="2400" dirty="0"/>
              <a:t>2021</a:t>
            </a:r>
            <a:r>
              <a:rPr lang="zh-CN" altLang="en-US" sz="2400" dirty="0"/>
              <a:t>年参赛情况：</a:t>
            </a:r>
            <a:r>
              <a:rPr lang="en-US" altLang="zh-CN" sz="2400" dirty="0"/>
              <a:t>1</a:t>
            </a:r>
            <a:r>
              <a:rPr lang="zh-CN" altLang="en-US" sz="2400" dirty="0"/>
              <a:t>队内核赛，一队国二；</a:t>
            </a:r>
            <a:r>
              <a:rPr lang="en-US" altLang="zh-CN" sz="2400" dirty="0"/>
              <a:t>2</a:t>
            </a:r>
            <a:r>
              <a:rPr lang="zh-CN" altLang="en-US" sz="2400" dirty="0"/>
              <a:t>队功能赛，一队国三。</a:t>
            </a:r>
            <a:endParaRPr lang="en-US" altLang="zh-CN" sz="2400" dirty="0"/>
          </a:p>
          <a:p>
            <a:r>
              <a:rPr lang="zh-CN" altLang="en-US" sz="2400" dirty="0"/>
              <a:t>更多详细内容可以找宫晓利老师及</a:t>
            </a:r>
            <a:r>
              <a:rPr lang="en-US" altLang="zh-CN" sz="2400" dirty="0"/>
              <a:t>OS</a:t>
            </a:r>
            <a:r>
              <a:rPr lang="zh-CN" altLang="en-US" sz="2400" dirty="0"/>
              <a:t>教学团队详谈。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1191022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CCFD3-D6E6-4448-81A8-92E391DD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竞赛相关</a:t>
            </a:r>
            <a:r>
              <a:rPr lang="en-US" altLang="zh-CN" sz="3200" dirty="0"/>
              <a:t> – </a:t>
            </a:r>
            <a:r>
              <a:rPr lang="zh-CN" altLang="en-US" sz="3200" dirty="0"/>
              <a:t>类似工程类竞赛必备的素质</a:t>
            </a:r>
            <a:endParaRPr lang="en-US" altLang="zh-CN" sz="3200" b="0" baseline="30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6F412-A439-4A76-A1C7-E7BE0B5B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对比赛内容纯粹的喜爱，避免趋利心理</a:t>
            </a:r>
            <a:endParaRPr lang="en-US" altLang="zh-CN" sz="2400" dirty="0"/>
          </a:p>
          <a:p>
            <a:r>
              <a:rPr lang="zh-CN" altLang="en-US" sz="2400" dirty="0"/>
              <a:t>团队协作（不排除极强的个人能力）</a:t>
            </a:r>
            <a:endParaRPr lang="en-US" altLang="zh-CN" sz="2400" dirty="0"/>
          </a:p>
          <a:p>
            <a:r>
              <a:rPr lang="zh-CN" altLang="en-US" sz="2400" dirty="0"/>
              <a:t>版本控制（都大二下了，</a:t>
            </a:r>
            <a:r>
              <a:rPr lang="en-US" altLang="zh-CN" sz="2400" dirty="0"/>
              <a:t>Git</a:t>
            </a:r>
            <a:r>
              <a:rPr lang="zh-CN" altLang="en-US" sz="2400" dirty="0"/>
              <a:t>用熟了吗，有用过</a:t>
            </a:r>
            <a:r>
              <a:rPr lang="en-US" altLang="zh-CN" sz="2400" dirty="0" err="1"/>
              <a:t>Github</a:t>
            </a:r>
            <a:r>
              <a:rPr lang="zh-CN" altLang="en-US" sz="2400" dirty="0"/>
              <a:t>管理代码吗）</a:t>
            </a:r>
            <a:endParaRPr lang="en-US" altLang="zh-CN" sz="2400" dirty="0"/>
          </a:p>
          <a:p>
            <a:r>
              <a:rPr lang="zh-CN" altLang="en-US" sz="2400" dirty="0"/>
              <a:t>脚踏实地，保证代码高质量输出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5547617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CCFD3-D6E6-4448-81A8-92E391DD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9121" y="1752998"/>
            <a:ext cx="10972801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Any Questions</a:t>
            </a:r>
            <a:r>
              <a:rPr lang="zh-CN" altLang="en-US" sz="3600" dirty="0"/>
              <a:t>？</a:t>
            </a:r>
            <a:endParaRPr lang="en-US" altLang="zh-CN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9C5659-2EE9-402B-A943-8558FA10C07F}"/>
              </a:ext>
            </a:extLst>
          </p:cNvPr>
          <p:cNvSpPr txBox="1"/>
          <p:nvPr/>
        </p:nvSpPr>
        <p:spPr>
          <a:xfrm>
            <a:off x="9831971" y="6488668"/>
            <a:ext cx="236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请备注：姓名，谢谢！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4F44AF-1651-482B-9DD7-9C6694D118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972" y="3712464"/>
            <a:ext cx="2360027" cy="27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59227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CCFD3-D6E6-4448-81A8-92E391DD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References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6F412-A439-4A76-A1C7-E7BE0B5B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[1] “</a:t>
            </a:r>
            <a:r>
              <a:rPr lang="zh-CN" altLang="en-US" sz="2400" dirty="0"/>
              <a:t>大数据计算及应用</a:t>
            </a:r>
            <a:r>
              <a:rPr lang="en-US" altLang="zh-CN" sz="2400" dirty="0"/>
              <a:t>”</a:t>
            </a:r>
            <a:r>
              <a:rPr lang="zh-CN" altLang="en-US" sz="2400" dirty="0"/>
              <a:t>，</a:t>
            </a:r>
            <a:r>
              <a:rPr lang="en-US" altLang="zh-CN" sz="2400" dirty="0"/>
              <a:t>Emanual20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nkucs.icu</a:t>
            </a:r>
            <a:r>
              <a:rPr lang="en-US" altLang="zh-CN" sz="2400" dirty="0"/>
              <a:t>/#/courses/grade-3/COSC0033</a:t>
            </a:r>
            <a:r>
              <a:rPr lang="zh-CN" altLang="en-US" sz="2400" dirty="0"/>
              <a:t>，</a:t>
            </a:r>
            <a:r>
              <a:rPr lang="en-US" altLang="zh-CN" sz="2400" dirty="0"/>
              <a:t>2021</a:t>
            </a:r>
          </a:p>
          <a:p>
            <a:pPr marL="0" indent="0">
              <a:buNone/>
            </a:pPr>
            <a:r>
              <a:rPr lang="en-US" altLang="zh-CN" sz="2400" dirty="0"/>
              <a:t>[2] “</a:t>
            </a:r>
            <a:r>
              <a:rPr lang="zh-CN" altLang="en-US" sz="2400" dirty="0"/>
              <a:t>可视化技术基础</a:t>
            </a:r>
            <a:r>
              <a:rPr lang="en-US" altLang="zh-CN" sz="2400" dirty="0"/>
              <a:t>”</a:t>
            </a:r>
            <a:r>
              <a:rPr lang="zh-CN" altLang="en-US" sz="2400" dirty="0"/>
              <a:t>，</a:t>
            </a:r>
            <a:r>
              <a:rPr lang="en-US" altLang="zh-CN" sz="2400" dirty="0"/>
              <a:t>anonymous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fr-FR" altLang="zh-CN" sz="2400" dirty="0"/>
              <a:t>nkucs.icu/#/courses/grade-2/COSC0027</a:t>
            </a:r>
            <a:r>
              <a:rPr lang="zh-CN" altLang="fr-FR" sz="2400" dirty="0"/>
              <a:t>，</a:t>
            </a:r>
            <a:r>
              <a:rPr lang="fr-FR" altLang="zh-CN" sz="2400" dirty="0"/>
              <a:t>2021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[3] “</a:t>
            </a:r>
            <a:r>
              <a:rPr lang="zh-CN" altLang="en-US" sz="2400" dirty="0"/>
              <a:t>计算机保研名词解释</a:t>
            </a:r>
            <a:r>
              <a:rPr lang="en-US" altLang="zh-CN" sz="2400" dirty="0"/>
              <a:t>”</a:t>
            </a:r>
            <a:r>
              <a:rPr lang="zh-CN" altLang="en-US" sz="2400" dirty="0"/>
              <a:t>，</a:t>
            </a:r>
            <a:r>
              <a:rPr lang="en-US" altLang="zh-CN" sz="2400" dirty="0"/>
              <a:t>Emanual20</a:t>
            </a:r>
            <a:r>
              <a:rPr lang="zh-CN" altLang="en-US" sz="2400" dirty="0"/>
              <a:t>，</a:t>
            </a:r>
            <a:r>
              <a:rPr lang="en-US" altLang="zh-CN" sz="2400" dirty="0"/>
              <a:t>nkucs.icu/#/experiences/master/master_0</a:t>
            </a:r>
            <a:r>
              <a:rPr lang="zh-CN" altLang="en-US" sz="2400" dirty="0"/>
              <a:t>，</a:t>
            </a:r>
            <a:r>
              <a:rPr lang="en-US" altLang="zh-CN" sz="2400" dirty="0"/>
              <a:t>2021</a:t>
            </a:r>
          </a:p>
          <a:p>
            <a:pPr marL="0" indent="0">
              <a:buNone/>
            </a:pPr>
            <a:r>
              <a:rPr lang="en-US" altLang="zh-CN" sz="2400" dirty="0"/>
              <a:t>[4] “2020</a:t>
            </a:r>
            <a:r>
              <a:rPr lang="zh-CN" altLang="en-US" sz="2400" dirty="0"/>
              <a:t>级免试研究生推荐工作细则拟修订案</a:t>
            </a:r>
            <a:r>
              <a:rPr lang="en-US" altLang="zh-CN" sz="2400" dirty="0"/>
              <a:t>”</a:t>
            </a:r>
            <a:r>
              <a:rPr lang="zh-CN" altLang="en-US" sz="2400" dirty="0"/>
              <a:t>，</a:t>
            </a:r>
            <a:r>
              <a:rPr lang="en-US" altLang="zh-CN" sz="2400" dirty="0"/>
              <a:t>2021</a:t>
            </a:r>
          </a:p>
          <a:p>
            <a:pPr marL="0" indent="0">
              <a:buNone/>
            </a:pPr>
            <a:r>
              <a:rPr lang="en-US" altLang="zh-CN" sz="2400" dirty="0"/>
              <a:t>[5] “</a:t>
            </a:r>
            <a:r>
              <a:rPr lang="zh-CN" altLang="en-US" sz="2400" dirty="0"/>
              <a:t>计算机</a:t>
            </a:r>
            <a:r>
              <a:rPr lang="zh-CN" altLang="en-US" sz="2400"/>
              <a:t>保研常见问题</a:t>
            </a:r>
            <a:r>
              <a:rPr lang="en-US" altLang="zh-CN" sz="2400"/>
              <a:t>”</a:t>
            </a:r>
            <a:r>
              <a:rPr lang="zh-CN" altLang="en-US" sz="2400" dirty="0"/>
              <a:t>，</a:t>
            </a:r>
            <a:r>
              <a:rPr lang="en-US" altLang="zh-CN" sz="2400" dirty="0"/>
              <a:t>Emanual20</a:t>
            </a:r>
            <a:r>
              <a:rPr lang="zh-CN" altLang="en-US" sz="2400" dirty="0"/>
              <a:t>，</a:t>
            </a:r>
            <a:r>
              <a:rPr lang="en-US" altLang="zh-CN" sz="2400" dirty="0"/>
              <a:t>nkucs.icu/#/experiences/master/master_1</a:t>
            </a:r>
            <a:r>
              <a:rPr lang="zh-CN" altLang="en-US" sz="2400" dirty="0"/>
              <a:t>，</a:t>
            </a:r>
            <a:r>
              <a:rPr lang="en-US" altLang="zh-CN" sz="2400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977773714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CCFD3-D6E6-4448-81A8-92E391DD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References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6F412-A439-4A76-A1C7-E7BE0B5B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[6] “CCF CSP</a:t>
            </a:r>
            <a:r>
              <a:rPr lang="zh-CN" altLang="en-US" sz="2400" dirty="0"/>
              <a:t>认证与</a:t>
            </a:r>
            <a:r>
              <a:rPr lang="en-US" altLang="zh-CN" sz="2400" dirty="0"/>
              <a:t>CCSP</a:t>
            </a:r>
            <a:r>
              <a:rPr lang="zh-CN" altLang="en-US" sz="2400" dirty="0"/>
              <a:t>竞赛简介</a:t>
            </a:r>
            <a:r>
              <a:rPr lang="en-US" altLang="zh-CN" sz="2400" dirty="0"/>
              <a:t>2021”</a:t>
            </a:r>
            <a:r>
              <a:rPr lang="zh-CN" altLang="en-US" sz="2400" dirty="0"/>
              <a:t>，</a:t>
            </a:r>
            <a:r>
              <a:rPr lang="en-US" altLang="zh-CN" sz="2400" dirty="0"/>
              <a:t>CCF</a:t>
            </a:r>
            <a:r>
              <a:rPr lang="zh-CN" altLang="en-US" sz="2400" dirty="0"/>
              <a:t>，</a:t>
            </a:r>
            <a:r>
              <a:rPr lang="en-US" altLang="zh-CN" sz="2400" dirty="0"/>
              <a:t> www.cspro.org/cms/document/attach_manager!download.action?id=8ac21fad791bdfeb0179c57ac5240077</a:t>
            </a:r>
            <a:r>
              <a:rPr lang="zh-CN" altLang="en-US" sz="2400" dirty="0"/>
              <a:t>，</a:t>
            </a:r>
            <a:r>
              <a:rPr lang="en-US" altLang="zh-CN" sz="2400" dirty="0"/>
              <a:t>2021</a:t>
            </a:r>
          </a:p>
          <a:p>
            <a:pPr marL="0" indent="0">
              <a:buNone/>
            </a:pPr>
            <a:r>
              <a:rPr lang="en-US" altLang="zh-CN" sz="2400" dirty="0"/>
              <a:t>[7] “</a:t>
            </a:r>
            <a:r>
              <a:rPr lang="zh-CN" altLang="en-US" sz="2400" dirty="0"/>
              <a:t>关于</a:t>
            </a:r>
            <a:r>
              <a:rPr lang="en-US" altLang="zh-CN" sz="2400" dirty="0"/>
              <a:t>2022 CCF CSP</a:t>
            </a:r>
            <a:r>
              <a:rPr lang="zh-CN" altLang="en-US" sz="2400" dirty="0"/>
              <a:t>认证举办时间的通知</a:t>
            </a:r>
            <a:r>
              <a:rPr lang="en-US" altLang="zh-CN" sz="2400" dirty="0"/>
              <a:t>”</a:t>
            </a:r>
            <a:r>
              <a:rPr lang="zh-CN" altLang="en-US" sz="2400" dirty="0"/>
              <a:t>，</a:t>
            </a:r>
            <a:r>
              <a:rPr lang="en-US" altLang="zh-CN" sz="2400" dirty="0"/>
              <a:t>CCF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www.cspro.org/cms/show.action?code=publish_4028807662f1ccee0162f55d6abc0037&amp;newsid=448dcdd6bfc64ff69fd30ed6299c2d25</a:t>
            </a:r>
            <a:r>
              <a:rPr lang="zh-CN" altLang="en-US" sz="2400" dirty="0"/>
              <a:t>，</a:t>
            </a:r>
            <a:r>
              <a:rPr lang="en-US" altLang="zh-CN" sz="2400" dirty="0"/>
              <a:t>2022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4183637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CCFD3-D6E6-4448-81A8-92E391DD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286000"/>
            <a:ext cx="10972801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感谢您的倾听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595070541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CCFD3-D6E6-4448-81A8-92E391DD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自我介绍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6F412-A439-4A76-A1C7-E7BE0B5B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孙一丁，</a:t>
            </a:r>
            <a:r>
              <a:rPr lang="en-US" altLang="zh-CN" sz="2400" dirty="0"/>
              <a:t>2018</a:t>
            </a:r>
            <a:r>
              <a:rPr lang="zh-CN" altLang="en-US" sz="2400" dirty="0"/>
              <a:t>级计卓；</a:t>
            </a:r>
          </a:p>
          <a:p>
            <a:r>
              <a:rPr lang="zh-CN" altLang="en-US" sz="2400" dirty="0"/>
              <a:t>裸绩、推免综排：</a:t>
            </a:r>
            <a:r>
              <a:rPr lang="en-US" altLang="zh-CN" sz="2400" dirty="0"/>
              <a:t>6/122</a:t>
            </a:r>
            <a:r>
              <a:rPr lang="zh-CN" altLang="en-US" sz="2400" dirty="0"/>
              <a:t>；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推免去向：中国人民大学高瓴人工智能学院 学硕；</a:t>
            </a:r>
          </a:p>
          <a:p>
            <a:pPr marL="0" indent="0">
              <a:buNone/>
            </a:pPr>
            <a:endParaRPr lang="zh-CN" altLang="en-US" sz="2400" dirty="0"/>
          </a:p>
          <a:p>
            <a:r>
              <a:rPr lang="zh-CN" altLang="en-US" sz="2400" dirty="0"/>
              <a:t>一些非常微不足道的奖项：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全国计算机系统能力竞赛编译系统设计赛全国二等奖、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各类奖学金六次等</a:t>
            </a:r>
          </a:p>
        </p:txBody>
      </p:sp>
    </p:spTree>
    <p:extLst>
      <p:ext uri="{BB962C8B-B14F-4D97-AF65-F5344CB8AC3E}">
        <p14:creationId xmlns:p14="http://schemas.microsoft.com/office/powerpoint/2010/main" val="3894134348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CCFD3-D6E6-4448-81A8-92E391DD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课程相关</a:t>
            </a:r>
            <a:r>
              <a:rPr lang="en-US" altLang="zh-CN" sz="3200" dirty="0"/>
              <a:t> – </a:t>
            </a:r>
            <a:r>
              <a:rPr lang="zh-CN" altLang="en-US" sz="3200" dirty="0"/>
              <a:t>基本准则</a:t>
            </a:r>
            <a:endParaRPr lang="en-US" altLang="zh-CN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6F412-A439-4A76-A1C7-E7BE0B5B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独立认真完成课程实验及作业</a:t>
            </a:r>
            <a:endParaRPr lang="en-US" altLang="zh-CN" sz="2400" dirty="0"/>
          </a:p>
          <a:p>
            <a:r>
              <a:rPr lang="zh-CN" altLang="en-US" sz="2400" dirty="0"/>
              <a:t>学术诚信，杜绝 </a:t>
            </a:r>
            <a:r>
              <a:rPr lang="en-US" altLang="zh-CN" sz="2400" dirty="0"/>
              <a:t>plagiarism</a:t>
            </a:r>
          </a:p>
          <a:p>
            <a:r>
              <a:rPr lang="zh-CN" altLang="en-US" sz="2400" dirty="0"/>
              <a:t>“开源”精神最好建立在课程结束基础上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580548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CCFD3-D6E6-4448-81A8-92E391DD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课程相关</a:t>
            </a:r>
            <a:r>
              <a:rPr lang="en-US" altLang="zh-CN" sz="3200" dirty="0"/>
              <a:t> – </a:t>
            </a:r>
            <a:r>
              <a:rPr lang="zh-CN" altLang="en-US" sz="3200" dirty="0"/>
              <a:t>一些适合大二下的</a:t>
            </a:r>
            <a:r>
              <a:rPr lang="en-US" altLang="zh-CN" sz="3200" dirty="0"/>
              <a:t>D</a:t>
            </a:r>
            <a:r>
              <a:rPr lang="zh-CN" altLang="en-US" sz="3200" dirty="0"/>
              <a:t>类课</a:t>
            </a:r>
            <a:endParaRPr lang="en-US" altLang="zh-CN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6F412-A439-4A76-A1C7-E7BE0B5B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计算方法；</a:t>
            </a:r>
            <a:endParaRPr lang="en-US" altLang="zh-CN" sz="2400" dirty="0"/>
          </a:p>
          <a:p>
            <a:pPr lvl="1"/>
            <a:r>
              <a:rPr lang="zh-CN" altLang="en-US" sz="1553" dirty="0"/>
              <a:t>一门数学课程，讲解插值、逼近等基础优化技术，作业不多；</a:t>
            </a:r>
            <a:endParaRPr lang="en-US" altLang="zh-CN" sz="1553" dirty="0"/>
          </a:p>
          <a:p>
            <a:r>
              <a:rPr lang="zh-CN" altLang="en-US" sz="2400" dirty="0"/>
              <a:t>大数据计算及应用；</a:t>
            </a:r>
            <a:endParaRPr lang="en-US" altLang="zh-CN" sz="2400" dirty="0"/>
          </a:p>
          <a:p>
            <a:pPr lvl="1"/>
            <a:r>
              <a:rPr lang="zh-CN" altLang="en-US" sz="1553" dirty="0"/>
              <a:t>讲解</a:t>
            </a:r>
            <a:r>
              <a:rPr lang="en-US" altLang="zh-CN" sz="1553" dirty="0" err="1"/>
              <a:t>RecSys</a:t>
            </a:r>
            <a:r>
              <a:rPr lang="zh-CN" altLang="en-US" sz="1553" dirty="0"/>
              <a:t>相关，只有两次实验作业：</a:t>
            </a:r>
            <a:r>
              <a:rPr lang="en-US" altLang="zh-CN" sz="1553" dirty="0" err="1"/>
              <a:t>Pagerank</a:t>
            </a:r>
            <a:r>
              <a:rPr lang="zh-CN" altLang="en-US" sz="1553" dirty="0"/>
              <a:t>、基于</a:t>
            </a:r>
            <a:r>
              <a:rPr lang="en-US" altLang="zh-CN" sz="1553" dirty="0"/>
              <a:t>MF</a:t>
            </a:r>
            <a:r>
              <a:rPr lang="zh-CN" altLang="en-US" sz="1553" dirty="0"/>
              <a:t>的</a:t>
            </a:r>
            <a:r>
              <a:rPr lang="en-US" altLang="zh-CN" sz="1553" dirty="0" err="1"/>
              <a:t>RecSys</a:t>
            </a:r>
            <a:r>
              <a:rPr lang="en-US" altLang="zh-CN" sz="1553" baseline="30000" dirty="0"/>
              <a:t>[1]</a:t>
            </a:r>
            <a:r>
              <a:rPr lang="zh-CN" altLang="en-US" sz="1553" dirty="0"/>
              <a:t>；</a:t>
            </a:r>
            <a:endParaRPr lang="en-US" altLang="zh-CN" sz="1553" dirty="0"/>
          </a:p>
          <a:p>
            <a:r>
              <a:rPr lang="zh-CN" altLang="en-US" sz="2400" dirty="0"/>
              <a:t>可视化技术基础；</a:t>
            </a:r>
            <a:endParaRPr lang="en-US" altLang="zh-CN" sz="2400" dirty="0"/>
          </a:p>
          <a:p>
            <a:pPr lvl="1"/>
            <a:r>
              <a:rPr lang="zh-CN" altLang="en-US" sz="1553" dirty="0"/>
              <a:t>讲解</a:t>
            </a:r>
            <a:r>
              <a:rPr lang="en-US" altLang="zh-CN" sz="1553" dirty="0"/>
              <a:t>MFC</a:t>
            </a:r>
            <a:r>
              <a:rPr lang="zh-CN" altLang="en-US" sz="1553" dirty="0"/>
              <a:t>，考试只考上机考试，可能相对轻松一些</a:t>
            </a:r>
            <a:r>
              <a:rPr lang="en-US" altLang="zh-CN" sz="1553" baseline="30000" dirty="0"/>
              <a:t>[2]</a:t>
            </a:r>
            <a:r>
              <a:rPr lang="zh-CN" altLang="en-US" sz="1553" dirty="0"/>
              <a:t>；</a:t>
            </a:r>
            <a:endParaRPr lang="en-US" altLang="zh-CN" sz="1553" dirty="0"/>
          </a:p>
          <a:p>
            <a:r>
              <a:rPr lang="zh-CN" altLang="en-US" sz="2400" dirty="0"/>
              <a:t>深度学习及应用、自然语言处理、计算机视觉基础、计算机图形学、数字图像处理、智能计算系统等；</a:t>
            </a:r>
            <a:endParaRPr lang="en-US" altLang="zh-CN" sz="2400" dirty="0"/>
          </a:p>
          <a:p>
            <a:pPr lvl="1"/>
            <a:r>
              <a:rPr lang="zh-CN" altLang="en-US" sz="1553" dirty="0"/>
              <a:t>可能偏难，作业量较大，可以有选择地尝试</a:t>
            </a:r>
            <a:r>
              <a:rPr lang="en-US" altLang="zh-CN" sz="1553" dirty="0"/>
              <a:t>1-2</a:t>
            </a:r>
            <a:r>
              <a:rPr lang="zh-CN" altLang="en-US" sz="1553" dirty="0"/>
              <a:t>门</a:t>
            </a:r>
            <a:endParaRPr lang="en-US" altLang="zh-CN" sz="1553" dirty="0"/>
          </a:p>
          <a:p>
            <a:pPr lvl="1"/>
            <a:endParaRPr lang="en-US" altLang="zh-CN" sz="1553" dirty="0"/>
          </a:p>
        </p:txBody>
      </p:sp>
    </p:spTree>
    <p:extLst>
      <p:ext uri="{BB962C8B-B14F-4D97-AF65-F5344CB8AC3E}">
        <p14:creationId xmlns:p14="http://schemas.microsoft.com/office/powerpoint/2010/main" val="74087955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CCFD3-D6E6-4448-81A8-92E391DD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推免相关</a:t>
            </a:r>
            <a:r>
              <a:rPr lang="en-US" altLang="zh-CN" sz="3200" dirty="0"/>
              <a:t> – </a:t>
            </a:r>
            <a:r>
              <a:rPr lang="zh-CN" altLang="en-US" sz="3200" dirty="0"/>
              <a:t>总览</a:t>
            </a:r>
            <a:endParaRPr lang="en-US" altLang="zh-CN" sz="3200" b="0" baseline="30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6F412-A439-4A76-A1C7-E7BE0B5B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事先声明</a:t>
            </a:r>
            <a:endParaRPr lang="en-US" altLang="zh-CN" sz="2400" dirty="0"/>
          </a:p>
          <a:p>
            <a:r>
              <a:rPr lang="zh-CN" altLang="en-US" sz="2400" dirty="0"/>
              <a:t>明确基本概念</a:t>
            </a:r>
            <a:endParaRPr lang="en-US" altLang="zh-CN" sz="2400" dirty="0"/>
          </a:p>
          <a:p>
            <a:r>
              <a:rPr lang="zh-CN" altLang="en-US" sz="2400" dirty="0"/>
              <a:t>明确时间线</a:t>
            </a:r>
            <a:endParaRPr lang="en-US" altLang="zh-CN" sz="2400" dirty="0"/>
          </a:p>
          <a:p>
            <a:r>
              <a:rPr lang="zh-CN" altLang="en-US" sz="2400" dirty="0"/>
              <a:t>明确本院推免资格获取政策</a:t>
            </a:r>
            <a:endParaRPr lang="en-US" altLang="zh-CN" sz="2400" dirty="0"/>
          </a:p>
          <a:p>
            <a:pPr lvl="1"/>
            <a:r>
              <a:rPr lang="en-US" altLang="zh-CN" sz="1553" dirty="0"/>
              <a:t>CCF-CSP</a:t>
            </a:r>
          </a:p>
          <a:p>
            <a:pPr lvl="1"/>
            <a:r>
              <a:rPr lang="en-US" altLang="zh-CN" sz="1553" dirty="0"/>
              <a:t>《</a:t>
            </a:r>
            <a:r>
              <a:rPr lang="zh-CN" altLang="en-US" sz="1553" dirty="0"/>
              <a:t>专业赛事计分标准</a:t>
            </a:r>
            <a:r>
              <a:rPr lang="en-US" altLang="zh-CN" sz="1553" dirty="0"/>
              <a:t>》</a:t>
            </a:r>
            <a:r>
              <a:rPr lang="zh-CN" altLang="en-US" sz="1553" dirty="0"/>
              <a:t>总览</a:t>
            </a:r>
            <a:endParaRPr lang="en-US" altLang="zh-CN" sz="1553" dirty="0"/>
          </a:p>
          <a:p>
            <a:r>
              <a:rPr lang="zh-CN" altLang="en-US" sz="2400" dirty="0"/>
              <a:t>明确定位</a:t>
            </a:r>
            <a:endParaRPr lang="en-US" altLang="zh-CN" sz="2400" dirty="0"/>
          </a:p>
          <a:p>
            <a:r>
              <a:rPr lang="zh-CN" altLang="en-US" sz="2400" dirty="0"/>
              <a:t>明确应做的准备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9902206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CCFD3-D6E6-4448-81A8-92E391DD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推免相关</a:t>
            </a:r>
            <a:r>
              <a:rPr lang="en-US" altLang="zh-CN" sz="3200" dirty="0"/>
              <a:t> – </a:t>
            </a:r>
            <a:r>
              <a:rPr lang="zh-CN" altLang="en-US" sz="3200" dirty="0"/>
              <a:t>事先声明</a:t>
            </a:r>
            <a:endParaRPr lang="en-US" altLang="zh-CN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6F412-A439-4A76-A1C7-E7BE0B5B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本科成绩比较好绝对不意味着：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一定要保研；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一定未来喜欢科研；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一定未来会很顺利、取得很好的科研成果。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对待读研应该：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按照自己内心的想法明确，想想自己是不是真的适合、真的热爱。</a:t>
            </a:r>
          </a:p>
        </p:txBody>
      </p:sp>
    </p:spTree>
    <p:extLst>
      <p:ext uri="{BB962C8B-B14F-4D97-AF65-F5344CB8AC3E}">
        <p14:creationId xmlns:p14="http://schemas.microsoft.com/office/powerpoint/2010/main" val="92307579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CCFD3-D6E6-4448-81A8-92E391DD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推免相关</a:t>
            </a:r>
            <a:r>
              <a:rPr lang="en-US" altLang="zh-CN" sz="3200" dirty="0"/>
              <a:t> – </a:t>
            </a:r>
            <a:r>
              <a:rPr lang="zh-CN" altLang="en-US" sz="3200" dirty="0"/>
              <a:t>明确基本概念</a:t>
            </a:r>
            <a:r>
              <a:rPr lang="en-US" altLang="zh-CN" sz="3200" b="0" baseline="30000" dirty="0"/>
              <a:t>[3]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6F412-A439-4A76-A1C7-E7BE0B5B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保研、推免资格、接收资格、保内、保外；</a:t>
            </a:r>
          </a:p>
          <a:p>
            <a:r>
              <a:rPr lang="zh-CN" altLang="en-US" sz="2400" dirty="0"/>
              <a:t>学硕、专硕、直博、硕博连读、申请考核制博士、统考制博士；</a:t>
            </a:r>
          </a:p>
          <a:p>
            <a:r>
              <a:rPr lang="zh-CN" altLang="en-US" sz="2400" dirty="0"/>
              <a:t>夏令营、预推免、九推；</a:t>
            </a:r>
          </a:p>
          <a:p>
            <a:r>
              <a:rPr lang="zh-CN" altLang="en-US" sz="2400" dirty="0"/>
              <a:t>强、弱</a:t>
            </a:r>
            <a:r>
              <a:rPr lang="en-US" altLang="zh-CN" sz="2400" dirty="0"/>
              <a:t>committee</a:t>
            </a:r>
            <a:r>
              <a:rPr lang="zh-CN" altLang="en-US" sz="2400" dirty="0"/>
              <a:t>；</a:t>
            </a:r>
          </a:p>
          <a:p>
            <a:r>
              <a:rPr lang="zh-CN" altLang="en-US" sz="2400" dirty="0"/>
              <a:t>优秀营员、递补（</a:t>
            </a:r>
            <a:r>
              <a:rPr lang="en-US" altLang="zh-CN" sz="2400" dirty="0"/>
              <a:t>waiting list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wl</a:t>
            </a:r>
            <a:r>
              <a:rPr lang="zh-CN" altLang="en-US" sz="2400" dirty="0"/>
              <a:t>）；</a:t>
            </a:r>
          </a:p>
          <a:p>
            <a:r>
              <a:rPr lang="en-US" altLang="zh-CN" sz="2400" dirty="0"/>
              <a:t>0812</a:t>
            </a:r>
            <a:r>
              <a:rPr lang="zh-CN" altLang="en-US" sz="2400" dirty="0"/>
              <a:t>、</a:t>
            </a:r>
            <a:r>
              <a:rPr lang="en-US" altLang="zh-CN" sz="2400" dirty="0"/>
              <a:t>0854</a:t>
            </a:r>
            <a:r>
              <a:rPr lang="zh-CN" altLang="en-US" sz="2400" dirty="0"/>
              <a:t>等；</a:t>
            </a:r>
          </a:p>
        </p:txBody>
      </p:sp>
    </p:spTree>
    <p:extLst>
      <p:ext uri="{BB962C8B-B14F-4D97-AF65-F5344CB8AC3E}">
        <p14:creationId xmlns:p14="http://schemas.microsoft.com/office/powerpoint/2010/main" val="263582928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CCFD3-D6E6-4448-81A8-92E391DD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推免相关</a:t>
            </a:r>
            <a:r>
              <a:rPr lang="en-US" altLang="zh-CN" sz="3200" dirty="0"/>
              <a:t> – </a:t>
            </a:r>
            <a:r>
              <a:rPr lang="zh-CN" altLang="en-US" sz="3200" dirty="0"/>
              <a:t>明确时间线</a:t>
            </a:r>
            <a:r>
              <a:rPr lang="en-US" altLang="zh-CN" sz="3200" baseline="30000" dirty="0"/>
              <a:t>[3]</a:t>
            </a:r>
            <a:endParaRPr lang="en-US" altLang="zh-CN" sz="3200" b="0" baseline="30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6F412-A439-4A76-A1C7-E7BE0B5B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大三下：</a:t>
            </a:r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月之前：准备文书（中英文简历、自我介绍、个人陈述、研究计划），可提前联系本校、外校导师实习（如外校联系导师实习一定趁早、非常重要）；</a:t>
            </a:r>
          </a:p>
          <a:p>
            <a:r>
              <a:rPr lang="en-US" altLang="zh-CN" sz="2400" dirty="0"/>
              <a:t>5-6</a:t>
            </a:r>
            <a:r>
              <a:rPr lang="zh-CN" altLang="en-US" sz="2400" dirty="0"/>
              <a:t>月：投递夏令营，复习专业课，联系导师（尤其直博一定趁早联系）；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  <a:r>
              <a:rPr lang="zh-CN" altLang="en-US" sz="2400" b="1" dirty="0">
                <a:solidFill>
                  <a:srgbClr val="FF0000"/>
                </a:solidFill>
              </a:rPr>
              <a:t>月初：第一批本校夏令营，获取本校接受资格；</a:t>
            </a:r>
          </a:p>
          <a:p>
            <a:r>
              <a:rPr lang="en-US" altLang="zh-CN" sz="2400" dirty="0"/>
              <a:t>7</a:t>
            </a:r>
            <a:r>
              <a:rPr lang="zh-CN" altLang="en-US" sz="2400" dirty="0"/>
              <a:t>月：各学校夏令营，发一部分优秀营员；</a:t>
            </a:r>
          </a:p>
        </p:txBody>
      </p:sp>
    </p:spTree>
    <p:extLst>
      <p:ext uri="{BB962C8B-B14F-4D97-AF65-F5344CB8AC3E}">
        <p14:creationId xmlns:p14="http://schemas.microsoft.com/office/powerpoint/2010/main" val="177072383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数据科学导论">
      <a:majorFont>
        <a:latin typeface="Arial Black"/>
        <a:ea typeface="微软雅黑"/>
        <a:cs typeface=""/>
      </a:majorFont>
      <a:minorFont>
        <a:latin typeface="Lucida San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2033</Words>
  <Application>Microsoft Office PowerPoint</Application>
  <PresentationFormat>宽屏</PresentationFormat>
  <Paragraphs>181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楷体</vt:lpstr>
      <vt:lpstr>Arial</vt:lpstr>
      <vt:lpstr>Arial Black</vt:lpstr>
      <vt:lpstr>Calibri</vt:lpstr>
      <vt:lpstr>Lucida Sans</vt:lpstr>
      <vt:lpstr>1_Office 主题</vt:lpstr>
      <vt:lpstr>经验交流</vt:lpstr>
      <vt:lpstr>目录</vt:lpstr>
      <vt:lpstr>自我介绍</vt:lpstr>
      <vt:lpstr>课程相关 – 基本准则</vt:lpstr>
      <vt:lpstr>课程相关 – 一些适合大二下的D类课</vt:lpstr>
      <vt:lpstr>推免相关 – 总览</vt:lpstr>
      <vt:lpstr>推免相关 – 事先声明</vt:lpstr>
      <vt:lpstr>推免相关 – 明确基本概念[3]</vt:lpstr>
      <vt:lpstr>推免相关 – 明确时间线[3]</vt:lpstr>
      <vt:lpstr>推免相关 – 明确时间线[3]</vt:lpstr>
      <vt:lpstr>推免相关 – 明确推免资格获取规则[4]</vt:lpstr>
      <vt:lpstr>推免相关 – CCF-CSP[6]</vt:lpstr>
      <vt:lpstr>推免相关 – CCF-CSP[6]</vt:lpstr>
      <vt:lpstr>竞赛相关 – 《专业赛事计分标准》总览[4]</vt:lpstr>
      <vt:lpstr>推免相关 – 明确定位 – 以本人为例</vt:lpstr>
      <vt:lpstr>推免相关 – 明确定位 – 以2018级CS为概览</vt:lpstr>
      <vt:lpstr>推免相关 – 明确需要的硬件、需要做的准备</vt:lpstr>
      <vt:lpstr>竞赛相关 – 总览</vt:lpstr>
      <vt:lpstr>竞赛相关 – 总览[4]</vt:lpstr>
      <vt:lpstr>竞赛相关 – 计算机系统能力大赛之编译系统设计赛 </vt:lpstr>
      <vt:lpstr>竞赛相关 – 计算机系统能力大赛之操作系统设计赛 </vt:lpstr>
      <vt:lpstr>竞赛相关 – 类似工程类竞赛必备的素质</vt:lpstr>
      <vt:lpstr>Any Questions？</vt:lpstr>
      <vt:lpstr>References</vt:lpstr>
      <vt:lpstr>References</vt:lpstr>
      <vt:lpstr>感谢您的倾听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 一丁</dc:creator>
  <cp:lastModifiedBy>孙 一丁</cp:lastModifiedBy>
  <cp:revision>537</cp:revision>
  <dcterms:created xsi:type="dcterms:W3CDTF">2020-08-25T03:26:09Z</dcterms:created>
  <dcterms:modified xsi:type="dcterms:W3CDTF">2022-01-21T08:03:13Z</dcterms:modified>
</cp:coreProperties>
</file>