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4" r:id="rId3"/>
    <p:sldId id="34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47" r:id="rId13"/>
    <p:sldId id="381" r:id="rId14"/>
  </p:sldIdLst>
  <p:sldSz cx="9144000" cy="6858000" type="screen4x3"/>
  <p:notesSz cx="6756400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3333CC"/>
    <a:srgbClr val="80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92" autoAdjust="0"/>
    <p:restoredTop sz="94683" autoAdjust="0"/>
  </p:normalViewPr>
  <p:slideViewPr>
    <p:cSldViewPr>
      <p:cViewPr varScale="1">
        <p:scale>
          <a:sx n="59" d="100"/>
          <a:sy n="59" d="100"/>
        </p:scale>
        <p:origin x="72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C2D34262-B2AC-4689-8C4A-50612DABDC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ED85832-1697-43C7-8C1C-818B4BEB77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477CB612-7B63-42B7-84EF-D23F2CDE6E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EFBC3E39-B8EB-4FFF-9C7C-259379D221E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4C75A43-3B78-4591-807A-69BB62A1DA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6A6CB9B-DA86-4425-BB98-B518DC9E47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D5F4D2-486A-4B16-905E-63AA5AFBFB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B2DDD7-2B8C-487A-8864-6FF9DF58C3B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1225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23B0B1CE-BB2E-4264-B5F5-CF6F328F53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7888"/>
            <a:ext cx="4953000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6697C0E0-455D-43B7-BEA6-2169EC1884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AC0D50D0-34CE-4727-8E4F-6DE24BAB0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2CFEC4-81D3-4FD0-9B8A-29137C8AFA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E82173E-B92C-475E-B1CA-AD44F35A0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AFB7BF-217F-48EB-AB52-F6D8AAEB90FE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5AB2317-87E9-4E05-A2FC-05439FFBEC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7D552C9-951F-41C3-8D97-55CB053D1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09004B1-737C-456D-B3C1-3E96901BD2E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F2C8463-BAAD-4EBF-9DB8-A57DEFCDC9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7618B20-8263-43C0-9F74-377AF9395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0BB16F1-74D7-4F27-946F-A368E07F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67EB539-B44E-464D-A48D-188141B5B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F2B60A1-DC57-4978-B0D5-47189C9D6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F73F53A-2482-4D19-BA30-04E7C6411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10A0418-2331-4505-95FC-82CCFB984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3C00001-9AF9-4E90-887F-20ECA670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0A93B8B9-FB5D-4686-919C-CE134C56C26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435C1CA-F9C8-426B-B461-BA0D48AF53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09FCC78-96D1-4017-94A7-7BE6B092EF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1981432-0F4F-4C77-B086-211A72AD66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FA3122B-C33D-46C2-81A0-F5EDC29B3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5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294CA6C-CD72-4441-AECB-AD41C43C1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61CAD96-DBD9-4D5A-B0C9-BAB1CB30EF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407FD01-E14B-47DD-94CC-F5CEA04BA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4DD74-10C2-4DE9-9FDF-241417A5B8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05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176D849-31EC-478A-98E9-6D39F57CB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0181A76-080C-464C-9775-80074D984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79A99E7-5DB2-484D-A344-32F448F1C0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73D33-D612-41B7-AF77-0E8A556F02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1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ABB1835-505F-4D41-BF86-DE61057A9F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DB707F-C6DC-4461-AF7C-A70448EFBD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B3D8BC5-C7D7-4CD2-8BA9-4D413D240D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38F8C-9FD6-47D0-BBFE-4A1078C87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38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831771D-7CA0-48F5-9077-0B2891C54D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BC829C6-BBFB-4B6F-B342-0690C0B396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18C8037-99DE-4C0A-9A14-74CC758294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805F5-CF65-4A7E-836E-27E1161551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1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E837F33-18BE-4810-8758-F3DA61571A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B618514-17E1-415F-A587-08BA213E0F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7567FDE-CC73-44EE-89EF-2E102A8C75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A90C0-B95D-4E7D-B90B-F82D3C1417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9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9ADDD56-4C05-4126-A6EA-7C1B628578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C1CF07BD-0BB7-4836-8E0A-FBA108CFD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1A030CC-176D-42D6-AF15-E09E22D224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602C-95D0-445B-BAD0-995FAD85EB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95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9DD0FBE-28DA-4988-943C-B91F31311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DE08E0A-F406-425F-AF2F-773217F580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32BE44B-5914-487D-A1EB-B501875EE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45557-B4B8-46AB-9175-35E3CCFD0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46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D4C650B-7099-453B-AF90-62C6EDCE0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FBFE9C2-27FB-4E2A-86E1-5E1654B15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A1B8055-3AD6-434E-A4C8-ABA88DD13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5282B-9634-487D-B106-040A0040EB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85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8CCDC80-19D1-4024-AD50-F7D817A4C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DCBBFC6-7D06-4B0F-AAB9-FE37884D5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BA3612E-8282-428E-960D-9944D210D7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0A44-E349-4EA0-AED1-017AE9581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26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703DA07-C47E-46E1-B7ED-F95BFF2CC7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031941F-B319-4D78-AA75-85D3CF99E2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1518077-9DBB-486E-940C-1419D04EA1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5A565-3D21-47D2-A8D4-A5710830B4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8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68964C-DFED-4A1E-8CD2-3E8BD777AA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471CB21-CEDD-4C56-9367-FF8CDBBAED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ADA1D1-B942-4B96-8EC6-F30B4108D0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06D3ED-6463-47AC-8064-CDD619CCC9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90DB48-A8C3-40E9-80AE-061DC3BCA1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2912354-8BB6-4813-9F03-1816E043FD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E628D2D-B203-479F-AED7-50A002FA63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81C0F4A-95C3-403B-8216-4F7A13DEA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BD42BBBF-935B-43DF-9A46-D83BF25E9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780940C4-74BA-4B7D-96AB-F910EB5BC7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0"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A83329FF-1A90-43B3-B7A3-45E1C1B01E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kumimoji="0"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98BEA365-6B16-4C3A-A282-36FCFA1C07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454EE7-2D6D-4EFC-9EE4-529C1854F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3A1E16D-B374-4BAE-95BD-2B12E3EB0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743200"/>
            <a:ext cx="7793037" cy="1143000"/>
          </a:xfrm>
        </p:spPr>
        <p:txBody>
          <a:bodyPr/>
          <a:lstStyle/>
          <a:p>
            <a:pPr algn="ctr" eaLnBrk="1" hangingPunct="1"/>
            <a:r>
              <a:rPr lang="zh-CN" altLang="en-US"/>
              <a:t>第二章  一个简单的编译器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484F039-8A10-477B-A7C4-67844084C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四元式定义上下文无法文法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8CC259B-C872-4334-AD14-9C7D68BAD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CN" sz="2800"/>
              <a:t>(V</a:t>
            </a:r>
            <a:r>
              <a:rPr lang="en-US" altLang="zh-CN" sz="2800" baseline="-25000"/>
              <a:t>T</a:t>
            </a:r>
            <a:r>
              <a:rPr lang="en-US" altLang="zh-CN" sz="2800"/>
              <a:t>, V</a:t>
            </a:r>
            <a:r>
              <a:rPr lang="en-US" altLang="zh-CN" sz="2800" baseline="-25000"/>
              <a:t>N</a:t>
            </a:r>
            <a:r>
              <a:rPr lang="en-US" altLang="zh-CN" sz="2800"/>
              <a:t>, S, </a:t>
            </a:r>
            <a:r>
              <a:rPr lang="en-US" altLang="zh-CN" sz="2800">
                <a:latin typeface="Monotype Corsiva" panose="03010101010201010101" pitchFamily="66" charset="0"/>
                <a:ea typeface="Batang" panose="02030600000101010101" pitchFamily="18" charset="-127"/>
              </a:rPr>
              <a:t>P</a:t>
            </a:r>
            <a:r>
              <a:rPr lang="en-US" altLang="zh-CN" sz="2800"/>
              <a:t>)</a:t>
            </a:r>
          </a:p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V</a:t>
            </a:r>
            <a:r>
              <a:rPr lang="en-US" altLang="zh-CN" sz="2800" baseline="-25000">
                <a:solidFill>
                  <a:srgbClr val="FF3300"/>
                </a:solidFill>
              </a:rPr>
              <a:t>T</a:t>
            </a:r>
            <a:r>
              <a:rPr lang="zh-CN" altLang="en-US" sz="2800"/>
              <a:t>：非空有限集，终结符号集合</a:t>
            </a:r>
          </a:p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V</a:t>
            </a:r>
            <a:r>
              <a:rPr lang="en-US" altLang="zh-CN" sz="2800" baseline="-25000">
                <a:solidFill>
                  <a:srgbClr val="FF3300"/>
                </a:solidFill>
              </a:rPr>
              <a:t>N</a:t>
            </a:r>
            <a:r>
              <a:rPr lang="zh-CN" altLang="en-US" sz="2800"/>
              <a:t>：非空有限集，非终结符号集合</a:t>
            </a:r>
          </a:p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S</a:t>
            </a:r>
            <a:r>
              <a:rPr lang="zh-CN" altLang="en-US" sz="2800"/>
              <a:t>：开始符号</a:t>
            </a:r>
          </a:p>
          <a:p>
            <a:pPr eaLnBrk="1" hangingPunct="1"/>
            <a:r>
              <a:rPr lang="en-US" altLang="zh-CN" sz="2800">
                <a:solidFill>
                  <a:srgbClr val="FF3300"/>
                </a:solidFill>
                <a:latin typeface="Monotype Corsiva" panose="03010101010201010101" pitchFamily="66" charset="0"/>
                <a:ea typeface="Batang" panose="02030600000101010101" pitchFamily="18" charset="-127"/>
              </a:rPr>
              <a:t>P</a:t>
            </a:r>
            <a:r>
              <a:rPr lang="en-US" altLang="zh-CN" sz="2800"/>
              <a:t> </a:t>
            </a:r>
            <a:r>
              <a:rPr lang="zh-CN" altLang="en-US" sz="2800"/>
              <a:t>：产生式集合（有限集）</a:t>
            </a:r>
            <a:br>
              <a:rPr lang="zh-CN" altLang="en-US" sz="2800"/>
            </a:br>
            <a:r>
              <a:rPr lang="zh-CN" altLang="en-US" sz="2800"/>
              <a:t>每个产生式形式</a:t>
            </a:r>
            <a:r>
              <a:rPr lang="en-US" altLang="zh-CN" sz="2800"/>
              <a:t>A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kumimoji="0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，其中</a:t>
            </a:r>
            <a:br>
              <a:rPr kumimoji="0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</a:br>
            <a:br>
              <a:rPr kumimoji="0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</a:br>
            <a:r>
              <a:rPr kumimoji="0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关于</a:t>
            </a:r>
            <a:r>
              <a:rPr kumimoji="0" lang="en-US" altLang="zh-CN" sz="2800">
                <a:sym typeface="Symbol" panose="05050102010706020507" pitchFamily="18" charset="2"/>
              </a:rPr>
              <a:t>A</a:t>
            </a:r>
            <a:r>
              <a:rPr kumimoji="0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的产生式</a:t>
            </a:r>
            <a:br>
              <a:rPr kumimoji="0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>
                <a:sym typeface="Symbol" panose="05050102010706020507" pitchFamily="18" charset="2"/>
              </a:rPr>
              <a:t>S</a:t>
            </a:r>
            <a:r>
              <a:rPr kumimoji="0" lang="zh-CN" altLang="en-US" sz="2800">
                <a:sym typeface="Symbol" panose="05050102010706020507" pitchFamily="18" charset="2"/>
              </a:rPr>
              <a:t>至少在某个产生式左部出现一次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302FC2ED-31E1-4C9F-9AB4-7608EDDF8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205288"/>
          <a:ext cx="3429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1384300" imgH="241300" progId="Equation.3">
                  <p:embed/>
                </p:oleObj>
              </mc:Choice>
              <mc:Fallback>
                <p:oleObj name="Equation" r:id="rId3" imgW="13843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05288"/>
                        <a:ext cx="34290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2C96846-FACF-4D18-BD3C-658D840CE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2.1  </a:t>
            </a:r>
            <a:r>
              <a:rPr lang="zh-CN" altLang="en-US"/>
              <a:t>符号约定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A23E701-51A4-4AE3-A907-18DF51C56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295400"/>
            <a:ext cx="7772400" cy="51054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i="1"/>
              <a:t>    expr</a:t>
            </a:r>
            <a:r>
              <a:rPr kumimoji="0" lang="en-US" altLang="zh-CN" sz="2800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/>
              <a:t> </a:t>
            </a:r>
            <a:r>
              <a:rPr kumimoji="0" lang="en-US" altLang="zh-CN" sz="2800" i="1">
                <a:sym typeface="Math1" pitchFamily="2" charset="2"/>
              </a:rPr>
              <a:t>expr + digit</a:t>
            </a:r>
            <a:br>
              <a:rPr kumimoji="0" lang="en-US" altLang="zh-CN" sz="2800" i="1">
                <a:sym typeface="Math1" pitchFamily="2" charset="2"/>
              </a:rPr>
            </a:br>
            <a:r>
              <a:rPr kumimoji="0" lang="en-US" altLang="zh-CN" sz="2800" i="1">
                <a:sym typeface="Math1" pitchFamily="2" charset="2"/>
              </a:rPr>
              <a:t>expr</a:t>
            </a:r>
            <a:r>
              <a:rPr kumimoji="0" lang="en-US" altLang="zh-CN" sz="2800">
                <a:sym typeface="Math1" pitchFamily="2" charset="2"/>
              </a:rPr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>
                <a:sym typeface="Math1" pitchFamily="2" charset="2"/>
              </a:rPr>
              <a:t> </a:t>
            </a:r>
            <a:r>
              <a:rPr kumimoji="0" lang="en-US" altLang="zh-CN" sz="2800" i="1">
                <a:sym typeface="Math1" pitchFamily="2" charset="2"/>
              </a:rPr>
              <a:t>expr – digit</a:t>
            </a:r>
            <a:br>
              <a:rPr kumimoji="0" lang="en-US" altLang="zh-CN" sz="2800" i="1">
                <a:sym typeface="Math1" pitchFamily="2" charset="2"/>
              </a:rPr>
            </a:br>
            <a:r>
              <a:rPr kumimoji="0" lang="en-US" altLang="zh-CN" sz="2800" i="1">
                <a:sym typeface="Math1" pitchFamily="2" charset="2"/>
              </a:rPr>
              <a:t>expr</a:t>
            </a:r>
            <a:r>
              <a:rPr kumimoji="0" lang="en-US" altLang="zh-CN" sz="2800">
                <a:sym typeface="Math1" pitchFamily="2" charset="2"/>
              </a:rPr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>
                <a:sym typeface="Math1" pitchFamily="2" charset="2"/>
              </a:rPr>
              <a:t> </a:t>
            </a:r>
            <a:r>
              <a:rPr kumimoji="0" lang="en-US" altLang="zh-CN" sz="2800" i="1">
                <a:sym typeface="Math1" pitchFamily="2" charset="2"/>
              </a:rPr>
              <a:t>digit</a:t>
            </a:r>
            <a:br>
              <a:rPr kumimoji="0" lang="en-US" altLang="zh-CN" sz="2800" i="1">
                <a:sym typeface="Math1" pitchFamily="2" charset="2"/>
              </a:rPr>
            </a:br>
            <a:r>
              <a:rPr kumimoji="0" lang="en-US" altLang="zh-CN" sz="2800" i="1">
                <a:sym typeface="Math1" pitchFamily="2" charset="2"/>
              </a:rPr>
              <a:t>digit</a:t>
            </a:r>
            <a:r>
              <a:rPr kumimoji="0" lang="en-US" altLang="zh-CN" sz="2800">
                <a:sym typeface="Math1" pitchFamily="2" charset="2"/>
              </a:rPr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b="1">
                <a:sym typeface="Math1" pitchFamily="2" charset="2"/>
              </a:rPr>
              <a:t> </a:t>
            </a:r>
            <a:r>
              <a:rPr kumimoji="0" lang="en-US" altLang="zh-CN" sz="2800">
                <a:sym typeface="Math1" pitchFamily="2" charset="2"/>
              </a:rPr>
              <a:t>0 | 1 | 2 | 3 | 4 | 5 | 6 | 7 | 8 | 9</a:t>
            </a:r>
            <a:endParaRPr lang="en-US" altLang="zh-CN" sz="2800"/>
          </a:p>
          <a:p>
            <a:pPr eaLnBrk="1" hangingPunct="1"/>
            <a:r>
              <a:rPr lang="zh-CN" altLang="en-US" sz="2800"/>
              <a:t>数字、运算符、</a:t>
            </a:r>
            <a:r>
              <a:rPr lang="zh-CN" altLang="en-US" sz="2800" b="1">
                <a:ea typeface="黑体" panose="02010609060101010101" pitchFamily="49" charset="-122"/>
              </a:rPr>
              <a:t>黑体字符串</a:t>
            </a:r>
            <a:r>
              <a:rPr lang="en-US" altLang="zh-CN" sz="2800">
                <a:latin typeface="Tahoma" panose="020B0604030504040204" pitchFamily="34" charset="0"/>
              </a:rPr>
              <a:t>——</a:t>
            </a:r>
            <a:r>
              <a:rPr lang="zh-CN" altLang="en-US" sz="2800"/>
              <a:t>终结符</a:t>
            </a:r>
          </a:p>
          <a:p>
            <a:pPr eaLnBrk="1" hangingPunct="1"/>
            <a:r>
              <a:rPr lang="zh-CN" altLang="en-US" sz="2800" i="1"/>
              <a:t>斜体字符串</a:t>
            </a:r>
            <a:r>
              <a:rPr lang="en-US" altLang="zh-CN" sz="2800">
                <a:latin typeface="Tahoma" panose="020B0604030504040204" pitchFamily="34" charset="0"/>
              </a:rPr>
              <a:t>——</a:t>
            </a:r>
            <a:r>
              <a:rPr lang="zh-CN" altLang="en-US" sz="2800"/>
              <a:t>非终结符</a:t>
            </a:r>
          </a:p>
          <a:p>
            <a:pPr eaLnBrk="1" hangingPunct="1"/>
            <a:r>
              <a:rPr lang="zh-CN" altLang="en-US" sz="2800"/>
              <a:t>左部相同可合并，</a:t>
            </a:r>
            <a:r>
              <a:rPr lang="zh-CN" altLang="en-US" sz="2800">
                <a:latin typeface="Tahoma" panose="020B0604030504040204" pitchFamily="34" charset="0"/>
              </a:rPr>
              <a:t>‘</a:t>
            </a:r>
            <a:r>
              <a:rPr lang="en-US" altLang="zh-CN" sz="2800"/>
              <a:t>|</a:t>
            </a:r>
            <a:r>
              <a:rPr lang="en-US" altLang="zh-CN" sz="2800">
                <a:latin typeface="Tahoma" panose="020B0604030504040204" pitchFamily="34" charset="0"/>
              </a:rPr>
              <a:t>’——“</a:t>
            </a:r>
            <a:r>
              <a:rPr lang="zh-CN" altLang="en-US" sz="2800"/>
              <a:t>或</a:t>
            </a:r>
            <a:r>
              <a:rPr lang="zh-CN" altLang="en-US" sz="2800">
                <a:latin typeface="Tahoma" panose="020B0604030504040204" pitchFamily="34" charset="0"/>
              </a:rPr>
              <a:t>”</a:t>
            </a:r>
            <a:r>
              <a:rPr lang="zh-CN" altLang="en-US" sz="2800"/>
              <a:t>的意思</a:t>
            </a:r>
            <a:br>
              <a:rPr lang="zh-CN" altLang="en-US" sz="2800"/>
            </a:br>
            <a:r>
              <a:rPr kumimoji="0" lang="en-US" altLang="zh-CN" sz="2800" i="1">
                <a:sym typeface="Math1" pitchFamily="2" charset="2"/>
              </a:rPr>
              <a:t>expr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>
                <a:sym typeface="Math1" pitchFamily="2" charset="2"/>
              </a:rPr>
              <a:t> expr + digit |  expr - digit | digit</a:t>
            </a:r>
            <a:r>
              <a:rPr kumimoji="0" lang="en-US" altLang="zh-CN" sz="2800">
                <a:sym typeface="Math1" pitchFamily="2" charset="2"/>
              </a:rPr>
              <a:t> </a:t>
            </a:r>
            <a:br>
              <a:rPr kumimoji="0" lang="en-US" altLang="zh-CN" sz="2800">
                <a:sym typeface="Math1" pitchFamily="2" charset="2"/>
              </a:rPr>
            </a:br>
            <a:r>
              <a:rPr kumimoji="0" lang="zh-CN" altLang="en-US" sz="2800" b="1">
                <a:solidFill>
                  <a:srgbClr val="3333CC"/>
                </a:solidFill>
                <a:ea typeface="黑体" panose="02010609060101010101" pitchFamily="49" charset="-122"/>
                <a:sym typeface="Math1" pitchFamily="2" charset="2"/>
              </a:rPr>
              <a:t>候选式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888B80E-CC5A-48E5-AAC8-C9F3CFA44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chemeClr val="tx2"/>
                </a:solidFill>
              </a:rPr>
              <a:t>CFG</a:t>
            </a:r>
            <a:r>
              <a:rPr lang="zh-CN" altLang="en-US" sz="4400">
                <a:solidFill>
                  <a:schemeClr val="tx2"/>
                </a:solidFill>
              </a:rPr>
              <a:t>的设计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AA1B8DF-7D52-4FA5-B086-AC5C852F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295400"/>
            <a:ext cx="7772400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/>
            </a:pPr>
            <a:r>
              <a:rPr lang="zh-CN" altLang="en-US" dirty="0">
                <a:ea typeface="宋体" pitchFamily="2" charset="-122"/>
                <a:sym typeface="Symbol" pitchFamily="18" charset="2"/>
              </a:rPr>
              <a:t>首先是“</a:t>
            </a:r>
            <a:r>
              <a:rPr lang="zh-CN" altLang="en-US" dirty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人会做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”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sym typeface="Symbol" pitchFamily="18" charset="2"/>
              </a:rPr>
              <a:t>我们自己先把语法概念“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什么模样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sym typeface="Symbol" pitchFamily="18" charset="2"/>
              </a:rPr>
              <a:t>”搞清楚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/>
            </a:pPr>
            <a:r>
              <a:rPr lang="zh-CN" altLang="en-US" dirty="0">
                <a:ea typeface="宋体" pitchFamily="2" charset="-122"/>
                <a:sym typeface="Symbol" pitchFamily="18" charset="2"/>
              </a:rPr>
              <a:t>然后是“</a:t>
            </a:r>
            <a:r>
              <a:rPr lang="zh-CN" altLang="en-US" dirty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让计算机会做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——</a:t>
            </a:r>
            <a:r>
              <a:rPr lang="zh-CN" altLang="en-US" dirty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符号化</a:t>
            </a:r>
            <a:endParaRPr lang="en-US" altLang="zh-CN" dirty="0">
              <a:solidFill>
                <a:schemeClr val="hlink"/>
              </a:solidFill>
              <a:ea typeface="黑体" pitchFamily="2" charset="-122"/>
              <a:sym typeface="Symbol" pitchFamily="18" charset="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sym typeface="Symbol" pitchFamily="18" charset="2"/>
              </a:rPr>
              <a:t>为这个语法概念起个名字，“模样”中的其他语法概念、单词也都有相应的</a:t>
            </a:r>
            <a:r>
              <a:rPr lang="zh-CN" altLang="en-US" sz="2400" dirty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名字</a:t>
            </a:r>
            <a:endParaRPr lang="zh-CN" altLang="en-US" dirty="0">
              <a:solidFill>
                <a:schemeClr val="hlink"/>
              </a:solidFill>
              <a:ea typeface="黑体" pitchFamily="2" charset="-122"/>
              <a:sym typeface="Symbol" pitchFamily="18" charset="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sym typeface="Symbol" pitchFamily="18" charset="2"/>
              </a:rPr>
              <a:t>将语法概念放在产生式左部</a:t>
            </a:r>
            <a:b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sym typeface="Symbol" pitchFamily="18" charset="2"/>
              </a:rPr>
            </a:b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sym typeface="Symbol" pitchFamily="18" charset="2"/>
              </a:rPr>
              <a:t>“模样”放在产生式右部</a:t>
            </a:r>
            <a:b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sym typeface="Symbol" pitchFamily="18" charset="2"/>
              </a:rPr>
            </a:b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sym typeface="Symbol" pitchFamily="18" charset="2"/>
              </a:rPr>
              <a:t>都是用名字替换掉语法概念和单词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sym typeface="Symbol" pitchFamily="18" charset="2"/>
              </a:rPr>
              <a:t>——</a:t>
            </a:r>
            <a:endParaRPr lang="zh-CN" altLang="en-US" sz="2400" dirty="0">
              <a:solidFill>
                <a:schemeClr val="folHlink"/>
              </a:solidFill>
              <a:latin typeface="+mn-lt"/>
              <a:ea typeface="+mn-ea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BD4B537-6F1F-4D22-829C-449B5D8DE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2"/>
                </a:solidFill>
              </a:rPr>
              <a:t>预习作业</a:t>
            </a:r>
            <a:r>
              <a:rPr lang="en-US" altLang="zh-CN" sz="4400">
                <a:solidFill>
                  <a:schemeClr val="tx2"/>
                </a:solidFill>
              </a:rPr>
              <a:t>——CFG</a:t>
            </a:r>
            <a:r>
              <a:rPr lang="zh-CN" altLang="en-US" sz="4400">
                <a:solidFill>
                  <a:schemeClr val="tx2"/>
                </a:solidFill>
              </a:rPr>
              <a:t>设计练习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4FA94C4-3CF1-4909-809F-C1928D474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2954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设计产生式描述</a:t>
            </a:r>
            <a:r>
              <a:rPr lang="en-US" altLang="zh-CN" sz="2400" dirty="0"/>
              <a:t>while</a:t>
            </a:r>
            <a:r>
              <a:rPr lang="zh-CN" altLang="en-US" sz="2400" dirty="0"/>
              <a:t>语句</a:t>
            </a:r>
            <a:br>
              <a:rPr lang="en-US" altLang="zh-CN" sz="2400" dirty="0"/>
            </a:br>
            <a:r>
              <a:rPr lang="en-US" altLang="zh-CN" sz="2400" b="1" dirty="0"/>
              <a:t>while</a:t>
            </a:r>
            <a:r>
              <a:rPr lang="en-US" altLang="zh-CN" sz="2400" dirty="0"/>
              <a:t> (expression) statement</a:t>
            </a:r>
            <a:br>
              <a:rPr lang="en-US" altLang="zh-CN" sz="2400" dirty="0"/>
            </a:br>
            <a:br>
              <a:rPr lang="en-US" altLang="zh-CN" sz="2400" dirty="0"/>
            </a:br>
            <a:endParaRPr kumimoji="0" lang="en-US" altLang="zh-CN" sz="2400" i="1" dirty="0">
              <a:sym typeface="Symbol" panose="05050102010706020507" pitchFamily="18" charset="2"/>
            </a:endParaRPr>
          </a:p>
          <a:p>
            <a:pPr eaLnBrk="1" hangingPunct="1">
              <a:spcAft>
                <a:spcPct val="40000"/>
              </a:spcAft>
              <a:defRPr/>
            </a:pPr>
            <a:r>
              <a:rPr kumimoji="0" lang="zh-CN" altLang="en-US" sz="2400" dirty="0">
                <a:sym typeface="Symbol" panose="05050102010706020507" pitchFamily="18" charset="2"/>
              </a:rPr>
              <a:t>设计产生式描述</a:t>
            </a:r>
            <a:r>
              <a:rPr kumimoji="0" lang="en-US" altLang="zh-CN" sz="2400" dirty="0">
                <a:sym typeface="Symbol" panose="05050102010706020507" pitchFamily="18" charset="2"/>
              </a:rPr>
              <a:t>for</a:t>
            </a:r>
            <a:r>
              <a:rPr kumimoji="0" lang="zh-CN" altLang="en-US" sz="2400">
                <a:sym typeface="Symbol" panose="05050102010706020507" pitchFamily="18" charset="2"/>
              </a:rPr>
              <a:t>语句</a:t>
            </a:r>
            <a:br>
              <a:rPr kumimoji="0" lang="en-US" altLang="zh-CN" sz="2400" b="1">
                <a:sym typeface="Symbol" panose="05050102010706020507" pitchFamily="18" charset="2"/>
              </a:rPr>
            </a:br>
            <a:r>
              <a:rPr kumimoji="0" lang="en-US" altLang="zh-CN" sz="2400" b="1" dirty="0" err="1">
                <a:sym typeface="Symbol" panose="05050102010706020507" pitchFamily="18" charset="2"/>
              </a:rPr>
              <a:t>for</a:t>
            </a:r>
            <a:r>
              <a:rPr kumimoji="0" lang="en-US" altLang="zh-CN" sz="2400" dirty="0">
                <a:sym typeface="Symbol" panose="05050102010706020507" pitchFamily="18" charset="2"/>
              </a:rPr>
              <a:t> (expression</a:t>
            </a:r>
            <a:r>
              <a:rPr kumimoji="0" lang="en-US" altLang="zh-CN" sz="2400" baseline="-25000" dirty="0"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ym typeface="Symbol" panose="05050102010706020507" pitchFamily="18" charset="2"/>
              </a:rPr>
              <a:t>; expression</a:t>
            </a:r>
            <a:r>
              <a:rPr kumimoji="0" lang="en-US" altLang="zh-CN" sz="2400" baseline="-25000" dirty="0"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ym typeface="Symbol" panose="05050102010706020507" pitchFamily="18" charset="2"/>
              </a:rPr>
              <a:t>; expression</a:t>
            </a:r>
            <a:r>
              <a:rPr kumimoji="0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0" lang="en-US" altLang="zh-CN" sz="2400" dirty="0">
                <a:sym typeface="Symbol" panose="05050102010706020507" pitchFamily="18" charset="2"/>
              </a:rPr>
              <a:t>)</a:t>
            </a:r>
            <a:br>
              <a:rPr kumimoji="0" lang="en-US" altLang="zh-CN" sz="2400" dirty="0">
                <a:sym typeface="Symbol" panose="05050102010706020507" pitchFamily="18" charset="2"/>
              </a:rPr>
            </a:br>
            <a:r>
              <a:rPr kumimoji="0" lang="en-US" altLang="zh-CN" sz="2400" dirty="0" err="1">
                <a:sym typeface="Symbol" panose="05050102010706020507" pitchFamily="18" charset="2"/>
              </a:rPr>
              <a:t>statment</a:t>
            </a:r>
            <a:endParaRPr kumimoji="0" lang="en-US" altLang="zh-CN" sz="2400" dirty="0"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br>
              <a:rPr kumimoji="0" lang="en-US" altLang="zh-CN" sz="2400" dirty="0">
                <a:sym typeface="Symbol" panose="05050102010706020507" pitchFamily="18" charset="2"/>
              </a:rPr>
            </a:br>
            <a:endParaRPr kumimoji="0" lang="en-US" altLang="zh-CN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46E5259-9D99-42AB-BAE2-0DA1088D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学习内容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98CED66-0E9C-4009-A868-5CB68D51A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pPr eaLnBrk="1" hangingPunct="1"/>
            <a:r>
              <a:rPr lang="zh-CN" altLang="en-US"/>
              <a:t>构造一个以</a:t>
            </a:r>
            <a:r>
              <a:rPr lang="zh-CN" altLang="en-US">
                <a:solidFill>
                  <a:schemeClr val="hlink"/>
                </a:solidFill>
                <a:ea typeface="黑体" panose="02010609060101010101" pitchFamily="49" charset="-122"/>
              </a:rPr>
              <a:t>语法分析器</a:t>
            </a:r>
            <a:r>
              <a:rPr lang="zh-CN" altLang="en-US"/>
              <a:t>为核心的编译器</a:t>
            </a:r>
            <a:r>
              <a:rPr lang="en-US" altLang="zh-CN"/>
              <a:t>——</a:t>
            </a:r>
            <a:r>
              <a:rPr lang="zh-CN" altLang="en-US"/>
              <a:t>将中缀表达式转换为后缀表示形式</a:t>
            </a:r>
          </a:p>
          <a:p>
            <a:pPr eaLnBrk="1" hangingPunct="1"/>
            <a:r>
              <a:rPr lang="zh-CN" altLang="en-US"/>
              <a:t>利用</a:t>
            </a:r>
            <a:r>
              <a:rPr lang="zh-CN" altLang="en-US">
                <a:solidFill>
                  <a:schemeClr val="hlink"/>
                </a:solidFill>
                <a:ea typeface="黑体" panose="02010609060101010101" pitchFamily="49" charset="-122"/>
              </a:rPr>
              <a:t>上下文无关文法</a:t>
            </a:r>
            <a:r>
              <a:rPr lang="zh-CN" altLang="en-US">
                <a:solidFill>
                  <a:srgbClr val="3333CC"/>
                </a:solidFill>
                <a:ea typeface="黑体" panose="02010609060101010101" pitchFamily="49" charset="-122"/>
              </a:rPr>
              <a:t>描述</a:t>
            </a:r>
            <a:r>
              <a:rPr lang="zh-CN" altLang="en-US"/>
              <a:t>源语言的语法结构</a:t>
            </a:r>
          </a:p>
          <a:p>
            <a:pPr eaLnBrk="1" hangingPunct="1"/>
            <a:r>
              <a:rPr lang="zh-CN" altLang="en-US"/>
              <a:t>利用</a:t>
            </a:r>
            <a:r>
              <a:rPr lang="zh-CN" altLang="en-US">
                <a:solidFill>
                  <a:schemeClr val="hlink"/>
                </a:solidFill>
                <a:ea typeface="黑体" panose="02010609060101010101" pitchFamily="49" charset="-122"/>
              </a:rPr>
              <a:t>语法制导翻译</a:t>
            </a:r>
            <a:r>
              <a:rPr lang="zh-CN" altLang="en-US"/>
              <a:t>方法进行表达式转换</a:t>
            </a:r>
          </a:p>
          <a:p>
            <a:pPr eaLnBrk="1" hangingPunct="1"/>
            <a:r>
              <a:rPr lang="zh-CN" altLang="en-US"/>
              <a:t>构造</a:t>
            </a:r>
            <a:r>
              <a:rPr lang="zh-CN" altLang="en-US">
                <a:solidFill>
                  <a:schemeClr val="hlink"/>
                </a:solidFill>
                <a:ea typeface="黑体" panose="02010609060101010101" pitchFamily="49" charset="-122"/>
              </a:rPr>
              <a:t>预测分析器</a:t>
            </a:r>
            <a:r>
              <a:rPr lang="zh-CN" altLang="en-US"/>
              <a:t>，进行</a:t>
            </a:r>
            <a:r>
              <a:rPr lang="zh-CN" altLang="en-US">
                <a:solidFill>
                  <a:srgbClr val="3333CC"/>
                </a:solidFill>
                <a:ea typeface="黑体" panose="02010609060101010101" pitchFamily="49" charset="-122"/>
              </a:rPr>
              <a:t>语法分析</a:t>
            </a:r>
            <a:r>
              <a:rPr lang="zh-CN" altLang="en-US"/>
              <a:t>，并同时进行语法制导翻译</a:t>
            </a:r>
            <a:endParaRPr lang="zh-CN" altLang="en-US">
              <a:solidFill>
                <a:srgbClr val="3333CC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1C83BC-D21F-4D37-BEC4-96A157E11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学习内容（续）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94DD7B3-3D21-4D4B-94E6-43B0B98F2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pPr eaLnBrk="1" hangingPunct="1"/>
            <a:r>
              <a:rPr lang="zh-CN" altLang="en-US"/>
              <a:t>构造更复杂的</a:t>
            </a:r>
            <a:r>
              <a:rPr lang="zh-CN" altLang="en-US">
                <a:solidFill>
                  <a:srgbClr val="FF3300"/>
                </a:solidFill>
                <a:ea typeface="黑体" panose="02010609060101010101" pitchFamily="49" charset="-122"/>
              </a:rPr>
              <a:t>词法分析器</a:t>
            </a:r>
            <a:r>
              <a:rPr lang="en-US" altLang="zh-CN"/>
              <a:t>——</a:t>
            </a:r>
            <a:r>
              <a:rPr lang="zh-CN" altLang="en-US"/>
              <a:t>消除单字符单词的限制，支持变量</a:t>
            </a:r>
          </a:p>
          <a:p>
            <a:pPr eaLnBrk="1" hangingPunct="1"/>
            <a:r>
              <a:rPr lang="zh-CN" altLang="en-US"/>
              <a:t>符号表的简单实现方法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566CC8F-BC51-43FA-B61E-7BA770C2E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 </a:t>
            </a:r>
            <a:r>
              <a:rPr lang="zh-CN" altLang="en-US"/>
              <a:t>概述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B6872C2-240D-41F3-BDCD-21609ED8A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735888" cy="4724400"/>
          </a:xfrm>
        </p:spPr>
        <p:txBody>
          <a:bodyPr/>
          <a:lstStyle/>
          <a:p>
            <a:pPr eaLnBrk="1" hangingPunct="1"/>
            <a:r>
              <a:rPr lang="zh-CN" altLang="en-US"/>
              <a:t>语法描述</a:t>
            </a:r>
            <a:br>
              <a:rPr lang="zh-CN" altLang="en-US"/>
            </a:br>
            <a:r>
              <a:rPr lang="zh-CN" altLang="en-US" b="1">
                <a:solidFill>
                  <a:srgbClr val="3333CC"/>
                </a:solidFill>
              </a:rPr>
              <a:t>上下文无关文法</a:t>
            </a:r>
            <a:r>
              <a:rPr lang="zh-CN" altLang="en-US" b="1"/>
              <a:t>，</a:t>
            </a:r>
            <a:r>
              <a:rPr lang="en-US" altLang="zh-CN">
                <a:solidFill>
                  <a:srgbClr val="FF3300"/>
                </a:solidFill>
              </a:rPr>
              <a:t>context-free grammar</a:t>
            </a:r>
            <a:br>
              <a:rPr lang="en-US" altLang="zh-CN" b="1"/>
            </a:br>
            <a:r>
              <a:rPr lang="zh-CN" altLang="en-US" b="1">
                <a:solidFill>
                  <a:srgbClr val="3333CC"/>
                </a:solidFill>
              </a:rPr>
              <a:t>巴科斯</a:t>
            </a:r>
            <a:r>
              <a:rPr lang="en-US" altLang="zh-CN" b="1">
                <a:solidFill>
                  <a:srgbClr val="3333CC"/>
                </a:solidFill>
              </a:rPr>
              <a:t>-</a:t>
            </a:r>
            <a:r>
              <a:rPr lang="zh-CN" altLang="en-US" b="1">
                <a:solidFill>
                  <a:srgbClr val="3333CC"/>
                </a:solidFill>
              </a:rPr>
              <a:t>瑙尔范式</a:t>
            </a:r>
            <a:r>
              <a:rPr lang="zh-CN" altLang="en-US" b="1"/>
              <a:t>，</a:t>
            </a:r>
            <a:r>
              <a:rPr lang="en-US" altLang="zh-CN">
                <a:solidFill>
                  <a:srgbClr val="FF3300"/>
                </a:solidFill>
              </a:rPr>
              <a:t>Backus-Naur Form</a:t>
            </a:r>
            <a:r>
              <a:rPr lang="zh-CN" altLang="en-US" b="1"/>
              <a:t>，</a:t>
            </a:r>
            <a:r>
              <a:rPr lang="en-US" altLang="zh-CN" b="1">
                <a:solidFill>
                  <a:srgbClr val="FF3300"/>
                </a:solidFill>
              </a:rPr>
              <a:t>BNF</a:t>
            </a:r>
          </a:p>
          <a:p>
            <a:pPr eaLnBrk="1" hangingPunct="1"/>
            <a:r>
              <a:rPr lang="zh-CN" altLang="en-US"/>
              <a:t>语义描述：非形式化描述</a:t>
            </a:r>
          </a:p>
          <a:p>
            <a:pPr eaLnBrk="1" hangingPunct="1"/>
            <a:r>
              <a:rPr lang="zh-CN" altLang="en-US"/>
              <a:t>辅助代码生成：</a:t>
            </a:r>
            <a:br>
              <a:rPr lang="zh-CN" altLang="en-US"/>
            </a:br>
            <a:r>
              <a:rPr lang="zh-CN" altLang="en-US" b="1">
                <a:solidFill>
                  <a:srgbClr val="3333CC"/>
                </a:solidFill>
              </a:rPr>
              <a:t>语法制导翻译</a:t>
            </a:r>
            <a:r>
              <a:rPr lang="zh-CN" altLang="en-US"/>
              <a:t>，</a:t>
            </a:r>
            <a:r>
              <a:rPr lang="en-US" altLang="zh-CN">
                <a:solidFill>
                  <a:srgbClr val="FF3300"/>
                </a:solidFill>
              </a:rPr>
              <a:t>syntax-directed translation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DAE4BFC-B5BF-4445-9F39-EF11DEFC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构造一个简单的编译器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C90B67E-58B0-4A2D-8790-213FD5496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目标：表达式中缀表示</a:t>
            </a:r>
            <a:r>
              <a:rPr lang="zh-CN" altLang="en-US">
                <a:sym typeface="Wingdings" panose="05000000000000000000" pitchFamily="2" charset="2"/>
              </a:rPr>
              <a:t>后缀表示</a:t>
            </a:r>
            <a:br>
              <a:rPr lang="zh-CN" altLang="en-US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9-5+295-2+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过程：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语法制导翻译器：语法分析＋中间代码生成</a:t>
            </a:r>
          </a:p>
        </p:txBody>
      </p:sp>
      <p:pic>
        <p:nvPicPr>
          <p:cNvPr id="10244" name="Picture 14" descr="frontend">
            <a:extLst>
              <a:ext uri="{FF2B5EF4-FFF2-40B4-BE49-F238E27FC236}">
                <a16:creationId xmlns:a16="http://schemas.microsoft.com/office/drawing/2014/main" id="{5EFF8AE4-7907-4B94-AFC2-87668577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55950"/>
            <a:ext cx="73056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47C879-4EF8-43D3-B73A-51196FBCB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 </a:t>
            </a:r>
            <a:r>
              <a:rPr lang="zh-CN" altLang="en-US"/>
              <a:t>语法定义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049FA4B-AD69-4A79-9C0C-88594B569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上下文无关文法：描述语言的语法结构</a:t>
            </a:r>
          </a:p>
          <a:p>
            <a:pPr eaLnBrk="1" hangingPunct="1"/>
            <a:r>
              <a:rPr lang="en-US" altLang="zh-CN" sz="2800" b="1"/>
              <a:t>if</a:t>
            </a:r>
            <a:r>
              <a:rPr lang="en-US" altLang="zh-CN" sz="2800"/>
              <a:t> (expression) statement </a:t>
            </a:r>
            <a:r>
              <a:rPr lang="en-US" altLang="zh-CN" sz="2800" b="1"/>
              <a:t>else</a:t>
            </a:r>
            <a:r>
              <a:rPr lang="en-US" altLang="zh-CN" sz="2800"/>
              <a:t> statement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对应的文法规则</a:t>
            </a:r>
            <a:br>
              <a:rPr lang="zh-CN" altLang="en-US" sz="2800"/>
            </a:br>
            <a:r>
              <a:rPr lang="en-US" altLang="zh-CN" sz="2800" i="1"/>
              <a:t>stmt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b="1">
                <a:sym typeface="Symbol" panose="05050102010706020507" pitchFamily="18" charset="2"/>
              </a:rPr>
              <a:t>if </a:t>
            </a:r>
            <a:r>
              <a:rPr kumimoji="0" lang="en-US" altLang="zh-CN" sz="2800">
                <a:sym typeface="Symbol" panose="05050102010706020507" pitchFamily="18" charset="2"/>
              </a:rPr>
              <a:t>( </a:t>
            </a:r>
            <a:r>
              <a:rPr kumimoji="0" lang="en-US" altLang="zh-CN" sz="2800" i="1">
                <a:sym typeface="Symbol" panose="05050102010706020507" pitchFamily="18" charset="2"/>
              </a:rPr>
              <a:t>expr </a:t>
            </a:r>
            <a:r>
              <a:rPr kumimoji="0" lang="en-US" altLang="zh-CN" sz="2800">
                <a:sym typeface="Symbol" panose="05050102010706020507" pitchFamily="18" charset="2"/>
              </a:rPr>
              <a:t>)</a:t>
            </a:r>
            <a:r>
              <a:rPr kumimoji="0" lang="en-US" altLang="zh-CN" sz="2800" b="1">
                <a:sym typeface="Symbol" panose="05050102010706020507" pitchFamily="18" charset="2"/>
              </a:rPr>
              <a:t> </a:t>
            </a:r>
            <a:r>
              <a:rPr kumimoji="0" lang="en-US" altLang="zh-CN" sz="2800" i="1">
                <a:sym typeface="Symbol" panose="05050102010706020507" pitchFamily="18" charset="2"/>
              </a:rPr>
              <a:t>stmt</a:t>
            </a:r>
            <a:r>
              <a:rPr kumimoji="0" lang="en-US" altLang="zh-CN" sz="2800" b="1">
                <a:sym typeface="Symbol" panose="05050102010706020507" pitchFamily="18" charset="2"/>
              </a:rPr>
              <a:t> else </a:t>
            </a:r>
            <a:r>
              <a:rPr kumimoji="0" lang="en-US" altLang="zh-CN" sz="2800" i="1">
                <a:sym typeface="Symbol" panose="05050102010706020507" pitchFamily="18" charset="2"/>
              </a:rPr>
              <a:t>stmt</a:t>
            </a:r>
          </a:p>
          <a:p>
            <a:pPr eaLnBrk="1" hangingPunct="1"/>
            <a:r>
              <a:rPr kumimoji="0" lang="zh-CN" altLang="en-US" sz="2800" b="1">
                <a:solidFill>
                  <a:srgbClr val="3333CC"/>
                </a:solidFill>
                <a:sym typeface="Symbol" panose="05050102010706020507" pitchFamily="18" charset="2"/>
              </a:rPr>
              <a:t>产生式</a:t>
            </a:r>
            <a:r>
              <a:rPr kumimoji="0" lang="zh-CN" altLang="en-US" sz="2800">
                <a:sym typeface="Symbol" panose="05050102010706020507" pitchFamily="18" charset="2"/>
              </a:rPr>
              <a:t>，</a:t>
            </a:r>
            <a:r>
              <a:rPr kumimoji="0" lang="en-US" altLang="zh-CN" sz="2800">
                <a:solidFill>
                  <a:srgbClr val="FF3300"/>
                </a:solidFill>
                <a:sym typeface="Symbol" panose="05050102010706020507" pitchFamily="18" charset="2"/>
              </a:rPr>
              <a:t>production</a:t>
            </a:r>
          </a:p>
          <a:p>
            <a:pPr eaLnBrk="1" hangingPunct="1"/>
            <a:r>
              <a:rPr kumimoji="0" lang="en-US" altLang="zh-CN" sz="2800" b="1">
                <a:sym typeface="Symbol" panose="05050102010706020507" pitchFamily="18" charset="2"/>
              </a:rPr>
              <a:t>if</a:t>
            </a:r>
            <a:r>
              <a:rPr kumimoji="0" lang="en-US" altLang="zh-CN" sz="2800">
                <a:sym typeface="Symbol" panose="05050102010706020507" pitchFamily="18" charset="2"/>
              </a:rPr>
              <a:t>, </a:t>
            </a:r>
            <a:r>
              <a:rPr kumimoji="0" lang="en-US" altLang="zh-CN" sz="2800" b="1">
                <a:sym typeface="Symbol" panose="05050102010706020507" pitchFamily="18" charset="2"/>
              </a:rPr>
              <a:t>else</a:t>
            </a:r>
            <a:r>
              <a:rPr kumimoji="0" lang="en-US" altLang="zh-CN" sz="2800">
                <a:latin typeface="Tahoma" panose="020B0604030504040204" pitchFamily="34" charset="0"/>
                <a:sym typeface="Symbol" panose="05050102010706020507" pitchFamily="18" charset="2"/>
              </a:rPr>
              <a:t>——</a:t>
            </a:r>
            <a:r>
              <a:rPr kumimoji="0" lang="zh-CN" altLang="en-US" sz="2800">
                <a:sym typeface="Symbol" panose="05050102010706020507" pitchFamily="18" charset="2"/>
              </a:rPr>
              <a:t>单词，终结符号，</a:t>
            </a:r>
            <a:r>
              <a:rPr kumimoji="0" lang="en-US" altLang="zh-CN" sz="2800">
                <a:solidFill>
                  <a:schemeClr val="hlink"/>
                </a:solidFill>
                <a:sym typeface="Symbol" panose="05050102010706020507" pitchFamily="18" charset="2"/>
              </a:rPr>
              <a:t>terminal</a:t>
            </a:r>
          </a:p>
          <a:p>
            <a:pPr eaLnBrk="1" hangingPunct="1"/>
            <a:r>
              <a:rPr kumimoji="0" lang="en-US" altLang="zh-CN" sz="2800" i="1">
                <a:sym typeface="Symbol" panose="05050102010706020507" pitchFamily="18" charset="2"/>
              </a:rPr>
              <a:t>expr</a:t>
            </a:r>
            <a:r>
              <a:rPr kumimoji="0" lang="en-US" altLang="zh-CN" sz="2800">
                <a:sym typeface="Symbol" panose="05050102010706020507" pitchFamily="18" charset="2"/>
              </a:rPr>
              <a:t>, </a:t>
            </a:r>
            <a:r>
              <a:rPr kumimoji="0" lang="en-US" altLang="zh-CN" sz="2800" i="1">
                <a:sym typeface="Symbol" panose="05050102010706020507" pitchFamily="18" charset="2"/>
              </a:rPr>
              <a:t>stmt</a:t>
            </a:r>
            <a:r>
              <a:rPr kumimoji="0" lang="en-US" altLang="zh-CN" sz="2800">
                <a:latin typeface="Tahoma" panose="020B0604030504040204" pitchFamily="34" charset="0"/>
                <a:sym typeface="Symbol" panose="05050102010706020507" pitchFamily="18" charset="2"/>
              </a:rPr>
              <a:t>——</a:t>
            </a:r>
            <a:r>
              <a:rPr kumimoji="0" lang="zh-CN" altLang="en-US" sz="2800">
                <a:sym typeface="Symbol" panose="05050102010706020507" pitchFamily="18" charset="2"/>
              </a:rPr>
              <a:t>单词序列，非终结符号，</a:t>
            </a:r>
            <a:r>
              <a:rPr kumimoji="0" lang="en-US" altLang="zh-CN" sz="2800">
                <a:solidFill>
                  <a:schemeClr val="hlink"/>
                </a:solidFill>
                <a:sym typeface="Symbol" panose="05050102010706020507" pitchFamily="18" charset="2"/>
              </a:rPr>
              <a:t>nonterminal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79FE2C12-9DD8-4657-B07B-DB171EAD3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2492375"/>
            <a:ext cx="173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33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具有形式为</a:t>
            </a:r>
            <a:r>
              <a:rPr lang="en-US" altLang="zh-CN" sz="2000" b="1">
                <a:solidFill>
                  <a:srgbClr val="3333CC"/>
                </a:solidFill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rgbClr val="3333CC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5301" name="Freeform 5">
            <a:extLst>
              <a:ext uri="{FF2B5EF4-FFF2-40B4-BE49-F238E27FC236}">
                <a16:creationId xmlns:a16="http://schemas.microsoft.com/office/drawing/2014/main" id="{52BA6593-E61C-4AAF-8B40-86EBD89F701D}"/>
              </a:ext>
            </a:extLst>
          </p:cNvPr>
          <p:cNvSpPr>
            <a:spLocks/>
          </p:cNvSpPr>
          <p:nvPr/>
        </p:nvSpPr>
        <p:spPr bwMode="auto">
          <a:xfrm>
            <a:off x="2362200" y="2492375"/>
            <a:ext cx="3505200" cy="620713"/>
          </a:xfrm>
          <a:custGeom>
            <a:avLst/>
            <a:gdLst>
              <a:gd name="T0" fmla="*/ 2147483646 w 2208"/>
              <a:gd name="T1" fmla="*/ 2147483646 h 391"/>
              <a:gd name="T2" fmla="*/ 2147483646 w 2208"/>
              <a:gd name="T3" fmla="*/ 2147483646 h 391"/>
              <a:gd name="T4" fmla="*/ 2147483646 w 2208"/>
              <a:gd name="T5" fmla="*/ 2147483646 h 391"/>
              <a:gd name="T6" fmla="*/ 0 w 2208"/>
              <a:gd name="T7" fmla="*/ 2147483646 h 391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391"/>
              <a:gd name="T14" fmla="*/ 2208 w 2208"/>
              <a:gd name="T15" fmla="*/ 391 h 3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391">
                <a:moveTo>
                  <a:pt x="2208" y="55"/>
                </a:moveTo>
                <a:cubicBezTo>
                  <a:pt x="2055" y="51"/>
                  <a:pt x="1612" y="0"/>
                  <a:pt x="1290" y="28"/>
                </a:cubicBezTo>
                <a:cubicBezTo>
                  <a:pt x="968" y="56"/>
                  <a:pt x="488" y="166"/>
                  <a:pt x="273" y="226"/>
                </a:cubicBezTo>
                <a:cubicBezTo>
                  <a:pt x="58" y="286"/>
                  <a:pt x="57" y="357"/>
                  <a:pt x="0" y="391"/>
                </a:cubicBezTo>
              </a:path>
            </a:pathLst>
          </a:custGeom>
          <a:noFill/>
          <a:ln w="25400" cap="flat" cmpd="sng">
            <a:solidFill>
              <a:srgbClr val="FF3300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DEA586EC-A191-4F7F-BC28-0A96AB97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780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ea typeface="隶书" panose="02010509060101010101" pitchFamily="49" charset="-122"/>
              </a:rPr>
              <a:t>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B14273D-1A9E-4C19-8027-6837EA116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上下文无关文法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C6BCB0E-72EE-4DB7-8E63-7173218DA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37125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/>
              <a:t>四个部分组成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/>
              <a:t>一组</a:t>
            </a:r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</a:rPr>
              <a:t>终结符号</a:t>
            </a:r>
            <a:r>
              <a:rPr lang="zh-CN" altLang="en-US" sz="2800"/>
              <a:t>，单词，基本符号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/>
              <a:t>一组</a:t>
            </a:r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</a:rPr>
              <a:t>非终结符号</a:t>
            </a:r>
            <a:r>
              <a:rPr lang="zh-CN" altLang="en-US" sz="2800"/>
              <a:t>（语法变量），语法范畴，语法概念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/>
              <a:t>一组</a:t>
            </a:r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</a:rPr>
              <a:t>产生式</a:t>
            </a:r>
            <a:r>
              <a:rPr lang="zh-CN" altLang="en-US" sz="2800"/>
              <a:t>，定义语法范畴</a:t>
            </a:r>
            <a:br>
              <a:rPr lang="zh-CN" altLang="en-US" sz="2800"/>
            </a:br>
            <a:r>
              <a:rPr lang="zh-CN" altLang="en-US" sz="2800"/>
              <a:t>产生式：</a:t>
            </a:r>
            <a:r>
              <a:rPr lang="en-US" altLang="zh-CN" sz="2800"/>
              <a:t>A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α</a:t>
            </a:r>
            <a:br>
              <a:rPr kumimoji="0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>
                <a:sym typeface="Symbol" panose="05050102010706020507" pitchFamily="18" charset="2"/>
              </a:rPr>
              <a:t>A</a:t>
            </a:r>
            <a:r>
              <a:rPr kumimoji="0" lang="en-US" altLang="zh-CN" sz="2800">
                <a:latin typeface="Tahoma" panose="020B0604030504040204" pitchFamily="34" charset="0"/>
                <a:sym typeface="Symbol" panose="05050102010706020507" pitchFamily="18" charset="2"/>
              </a:rPr>
              <a:t>—</a:t>
            </a:r>
            <a:r>
              <a:rPr kumimoji="0" lang="zh-CN" altLang="en-US" sz="2800">
                <a:sym typeface="Symbol" panose="05050102010706020507" pitchFamily="18" charset="2"/>
              </a:rPr>
              <a:t>一个非终结符，</a:t>
            </a:r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左部</a:t>
            </a:r>
            <a:br>
              <a:rPr kumimoji="0" lang="zh-CN" altLang="en-US" sz="2800">
                <a:sym typeface="Symbol" panose="05050102010706020507" pitchFamily="18" charset="2"/>
              </a:rPr>
            </a:br>
            <a:r>
              <a:rPr kumimoji="0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kumimoji="0" lang="en-US" altLang="zh-CN" sz="2800">
                <a:latin typeface="Tahoma" panose="020B0604030504040204" pitchFamily="34" charset="0"/>
                <a:sym typeface="Symbol" panose="05050102010706020507" pitchFamily="18" charset="2"/>
              </a:rPr>
              <a:t>—</a:t>
            </a:r>
            <a:r>
              <a:rPr kumimoji="0" lang="zh-CN" altLang="en-US" sz="2800">
                <a:sym typeface="Symbol" panose="05050102010706020507" pitchFamily="18" charset="2"/>
              </a:rPr>
              <a:t>终结符或</a:t>
            </a:r>
            <a:r>
              <a:rPr kumimoji="0" lang="en-US" altLang="zh-CN" sz="2800">
                <a:sym typeface="Symbol" panose="05050102010706020507" pitchFamily="18" charset="2"/>
              </a:rPr>
              <a:t>/</a:t>
            </a:r>
            <a:r>
              <a:rPr kumimoji="0" lang="zh-CN" altLang="en-US" sz="2800">
                <a:sym typeface="Symbol" panose="05050102010706020507" pitchFamily="18" charset="2"/>
              </a:rPr>
              <a:t>与非终结符串，</a:t>
            </a:r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右部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kumimoji="0" lang="zh-CN" altLang="en-US" sz="2800">
                <a:sym typeface="Symbol" panose="05050102010706020507" pitchFamily="18" charset="2"/>
              </a:rPr>
              <a:t>一个特定的非终结符</a:t>
            </a:r>
            <a:r>
              <a:rPr kumimoji="0" lang="en-US" altLang="zh-CN" sz="2800">
                <a:latin typeface="Tahoma" panose="020B0604030504040204" pitchFamily="34" charset="0"/>
                <a:sym typeface="Symbol" panose="05050102010706020507" pitchFamily="18" charset="2"/>
              </a:rPr>
              <a:t>——</a:t>
            </a:r>
            <a:r>
              <a:rPr kumimoji="0" lang="zh-CN" altLang="en-US" sz="2800" b="1">
                <a:solidFill>
                  <a:srgbClr val="33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开始符号</a:t>
            </a:r>
            <a:r>
              <a:rPr kumimoji="0" lang="zh-CN" altLang="en-US" sz="2800">
                <a:sym typeface="Symbol" panose="05050102010706020507" pitchFamily="18" charset="2"/>
              </a:rPr>
              <a:t>，</a:t>
            </a:r>
            <a:r>
              <a:rPr kumimoji="0" lang="en-US" altLang="zh-CN" sz="2800">
                <a:solidFill>
                  <a:srgbClr val="FF3300"/>
                </a:solidFill>
                <a:sym typeface="Symbol" panose="05050102010706020507" pitchFamily="18" charset="2"/>
              </a:rPr>
              <a:t>start symbol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0A892F7-646A-4BAB-B307-2D54AAA2E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形式化定义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224AFA8-2B99-4814-B8E2-CF55F093C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几个概念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Σ</a:t>
            </a:r>
            <a:r>
              <a:rPr lang="zh-CN" altLang="en-US" sz="2800"/>
              <a:t>：有穷</a:t>
            </a:r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</a:rPr>
              <a:t>字母表</a:t>
            </a:r>
            <a:r>
              <a:rPr lang="zh-CN" altLang="en-US" sz="2800"/>
              <a:t>，元素</a:t>
            </a:r>
            <a:r>
              <a:rPr lang="en-US" altLang="zh-CN" sz="2800">
                <a:latin typeface="Tahoma" panose="020B0604030504040204" pitchFamily="34" charset="0"/>
              </a:rPr>
              <a:t>——</a:t>
            </a:r>
            <a:r>
              <a:rPr lang="zh-CN" altLang="en-US" sz="2800"/>
              <a:t>符号</a:t>
            </a:r>
          </a:p>
          <a:p>
            <a:pPr eaLnBrk="1" hangingPunct="1"/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</a:rPr>
              <a:t>符号串</a:t>
            </a:r>
            <a:r>
              <a:rPr lang="zh-CN" altLang="en-US" sz="2800"/>
              <a:t>：</a:t>
            </a:r>
            <a:r>
              <a:rPr lang="en-US" altLang="zh-CN" sz="2800">
                <a:latin typeface="宋体" panose="02010600030101010101" pitchFamily="2" charset="-122"/>
              </a:rPr>
              <a:t>Σ</a:t>
            </a:r>
            <a:r>
              <a:rPr lang="zh-CN" altLang="en-US" sz="2800">
                <a:latin typeface="宋体" panose="02010600030101010101" pitchFamily="2" charset="-122"/>
              </a:rPr>
              <a:t>中符号构成的有穷序列</a:t>
            </a:r>
          </a:p>
          <a:p>
            <a:pPr eaLnBrk="1" hangingPunct="1"/>
            <a:r>
              <a:rPr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空字</a:t>
            </a:r>
            <a:r>
              <a:rPr lang="zh-CN" altLang="en-US" sz="2800">
                <a:latin typeface="宋体" panose="02010600030101010101" pitchFamily="2" charset="-122"/>
              </a:rPr>
              <a:t>：不含任何符号的序列，</a:t>
            </a:r>
            <a:r>
              <a:rPr lang="en-US" altLang="zh-CN" sz="2800">
                <a:latin typeface="宋体" panose="02010600030101010101" pitchFamily="2" charset="-122"/>
                <a:cs typeface="Times New Roman" panose="02020603050405020304" pitchFamily="18" charset="0"/>
              </a:rPr>
              <a:t>ε</a:t>
            </a:r>
          </a:p>
          <a:p>
            <a:pPr eaLnBrk="1" hangingPunct="1"/>
            <a:r>
              <a:rPr lang="en-US" altLang="zh-CN" sz="2800"/>
              <a:t>Σ</a:t>
            </a:r>
            <a:r>
              <a:rPr lang="en-US" altLang="zh-CN" sz="2800" baseline="30000"/>
              <a:t>*</a:t>
            </a:r>
            <a:r>
              <a:rPr lang="zh-CN" altLang="en-US" sz="2800"/>
              <a:t>：符号串全体，包括空字</a:t>
            </a:r>
          </a:p>
          <a:p>
            <a:pPr eaLnBrk="1" hangingPunct="1"/>
            <a:r>
              <a:rPr lang="en-US" altLang="zh-CN" sz="2800"/>
              <a:t>φ</a:t>
            </a:r>
            <a:r>
              <a:rPr lang="zh-CN" altLang="en-US" sz="2800"/>
              <a:t>：空集</a:t>
            </a:r>
            <a:r>
              <a:rPr lang="en-US" altLang="zh-CN" sz="2800"/>
              <a:t>{}</a:t>
            </a:r>
            <a:r>
              <a:rPr lang="zh-CN" altLang="en-US" sz="2800"/>
              <a:t>，区分</a:t>
            </a:r>
            <a:r>
              <a:rPr lang="en-US" altLang="zh-CN" sz="2800">
                <a:cs typeface="Times New Roman" panose="02020603050405020304" pitchFamily="18" charset="0"/>
              </a:rPr>
              <a:t>ε</a:t>
            </a:r>
            <a:r>
              <a:rPr lang="zh-CN" altLang="en-US" sz="2800"/>
              <a:t>，</a:t>
            </a:r>
            <a:r>
              <a:rPr lang="en-US" altLang="zh-CN" sz="2800"/>
              <a:t>{}</a:t>
            </a:r>
            <a:r>
              <a:rPr lang="zh-CN" altLang="en-US" sz="2800"/>
              <a:t>，</a:t>
            </a:r>
            <a:r>
              <a:rPr lang="en-US" altLang="zh-CN" sz="2800"/>
              <a:t>{</a:t>
            </a:r>
            <a:r>
              <a:rPr lang="en-US" altLang="zh-CN" sz="2800">
                <a:cs typeface="Times New Roman" panose="02020603050405020304" pitchFamily="18" charset="0"/>
              </a:rPr>
              <a:t>ε</a:t>
            </a:r>
            <a:r>
              <a:rPr lang="en-US" altLang="zh-CN" sz="2800"/>
              <a:t>}</a:t>
            </a:r>
          </a:p>
          <a:p>
            <a:pPr eaLnBrk="1" hangingPunct="1"/>
            <a:r>
              <a:rPr lang="en-US" altLang="zh-CN" sz="2800"/>
              <a:t>Σ</a:t>
            </a:r>
            <a:r>
              <a:rPr lang="en-US" altLang="zh-CN" sz="2800" baseline="30000"/>
              <a:t>*</a:t>
            </a:r>
            <a:r>
              <a:rPr lang="zh-CN" altLang="en-US" sz="2800"/>
              <a:t>的子集</a:t>
            </a:r>
            <a:r>
              <a:rPr lang="en-US" altLang="zh-CN" sz="2800"/>
              <a:t>U</a:t>
            </a:r>
            <a:r>
              <a:rPr lang="zh-CN" altLang="en-US" sz="2800"/>
              <a:t>、</a:t>
            </a:r>
            <a:r>
              <a:rPr lang="en-US" altLang="zh-CN" sz="2800"/>
              <a:t>V</a:t>
            </a:r>
            <a:r>
              <a:rPr lang="zh-CN" altLang="en-US" sz="2800"/>
              <a:t>的</a:t>
            </a:r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</a:rPr>
              <a:t>积</a:t>
            </a:r>
            <a:r>
              <a:rPr lang="zh-CN" altLang="en-US" sz="2800"/>
              <a:t>（</a:t>
            </a:r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</a:rPr>
              <a:t>连接</a:t>
            </a:r>
            <a:r>
              <a:rPr lang="zh-CN" altLang="en-US" sz="2800"/>
              <a:t>）</a:t>
            </a:r>
            <a:br>
              <a:rPr lang="zh-CN" altLang="en-US" sz="2800" b="1">
                <a:ea typeface="黑体" panose="02010609060101010101" pitchFamily="49" charset="-122"/>
              </a:rPr>
            </a:b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6A9BAA97-40A5-4295-8B99-664750D6D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876800"/>
          <a:ext cx="42672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1651000" imgH="215900" progId="Equation.3">
                  <p:embed/>
                </p:oleObj>
              </mc:Choice>
              <mc:Fallback>
                <p:oleObj name="Equation" r:id="rId3" imgW="16510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42672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EBEEACD-8073-4E26-B63A-0C43E63BF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几个概念（续）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C98A5CE-184C-4255-9FB5-697F35C02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UV</a:t>
            </a:r>
            <a:r>
              <a:rPr lang="en-US" altLang="zh-CN">
                <a:latin typeface="宋体" panose="02010600030101010101" pitchFamily="2" charset="-122"/>
              </a:rPr>
              <a:t>≠</a:t>
            </a:r>
            <a:r>
              <a:rPr lang="en-US" altLang="zh-CN"/>
              <a:t>VU</a:t>
            </a:r>
            <a:r>
              <a:rPr lang="zh-CN" altLang="en-US"/>
              <a:t>，</a:t>
            </a:r>
            <a:r>
              <a:rPr lang="en-US" altLang="zh-CN"/>
              <a:t>(UV)W=U(VW)</a:t>
            </a:r>
          </a:p>
          <a:p>
            <a:pPr eaLnBrk="1" hangingPunct="1"/>
            <a:r>
              <a:rPr lang="en-US" altLang="zh-CN"/>
              <a:t>V</a:t>
            </a:r>
            <a:r>
              <a:rPr lang="zh-CN" altLang="en-US"/>
              <a:t>自身的</a:t>
            </a:r>
            <a:r>
              <a:rPr lang="en-US" altLang="zh-CN"/>
              <a:t>n</a:t>
            </a:r>
            <a:r>
              <a:rPr lang="zh-CN" altLang="en-US"/>
              <a:t>次积（连接）记为</a:t>
            </a:r>
            <a:r>
              <a:rPr lang="en-US" altLang="zh-CN"/>
              <a:t>V</a:t>
            </a:r>
            <a:r>
              <a:rPr lang="en-US" altLang="zh-CN" baseline="30000"/>
              <a:t>n</a:t>
            </a:r>
            <a:endParaRPr lang="en-US" altLang="zh-CN"/>
          </a:p>
          <a:p>
            <a:pPr eaLnBrk="1" hangingPunct="1"/>
            <a:r>
              <a:rPr lang="en-US" altLang="zh-CN"/>
              <a:t>V</a:t>
            </a:r>
            <a:r>
              <a:rPr lang="en-US" altLang="zh-CN" baseline="30000"/>
              <a:t>0</a:t>
            </a:r>
            <a:r>
              <a:rPr lang="en-US" altLang="zh-CN"/>
              <a:t>={</a:t>
            </a:r>
            <a:r>
              <a:rPr lang="en-US" altLang="zh-CN">
                <a:cs typeface="Times New Roman" panose="02020603050405020304" pitchFamily="18" charset="0"/>
              </a:rPr>
              <a:t>ε</a:t>
            </a:r>
            <a:r>
              <a:rPr lang="en-US" altLang="zh-CN"/>
              <a:t>}</a:t>
            </a:r>
          </a:p>
          <a:p>
            <a:pPr eaLnBrk="1" hangingPunct="1"/>
            <a:r>
              <a:rPr lang="en-US" altLang="zh-CN"/>
              <a:t>V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3333CC"/>
                </a:solidFill>
                <a:ea typeface="黑体" panose="02010609060101010101" pitchFamily="49" charset="-122"/>
              </a:rPr>
              <a:t>闭包</a:t>
            </a:r>
            <a:r>
              <a:rPr lang="zh-CN" altLang="en-US"/>
              <a:t>（</a:t>
            </a:r>
            <a:r>
              <a:rPr lang="en-US" altLang="zh-CN">
                <a:solidFill>
                  <a:schemeClr val="hlink"/>
                </a:solidFill>
              </a:rPr>
              <a:t>closure</a:t>
            </a:r>
            <a:r>
              <a:rPr lang="zh-CN" altLang="en-US"/>
              <a:t>）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每个符号串，都是</a:t>
            </a:r>
            <a:r>
              <a:rPr lang="en-US" altLang="zh-CN"/>
              <a:t>V</a:t>
            </a:r>
            <a:r>
              <a:rPr lang="zh-CN" altLang="en-US"/>
              <a:t>中符号串有限次连接</a:t>
            </a:r>
          </a:p>
          <a:p>
            <a:pPr eaLnBrk="1" hangingPunct="1"/>
            <a:r>
              <a:rPr lang="zh-CN" altLang="en-US" b="1">
                <a:solidFill>
                  <a:srgbClr val="3333CC"/>
                </a:solidFill>
                <a:ea typeface="黑体" panose="02010609060101010101" pitchFamily="49" charset="-122"/>
              </a:rPr>
              <a:t>正则闭包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en-US" altLang="zh-CN" baseline="30000"/>
              <a:t>+</a:t>
            </a:r>
            <a:r>
              <a:rPr lang="en-US" altLang="zh-CN"/>
              <a:t>=VV</a:t>
            </a:r>
            <a:r>
              <a:rPr lang="en-US" altLang="zh-CN" baseline="30000"/>
              <a:t>*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4CD7EC74-905E-4C14-999C-50EF91F4B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581400"/>
          <a:ext cx="5181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1777229" imgH="203112" progId="Equation.3">
                  <p:embed/>
                </p:oleObj>
              </mc:Choice>
              <mc:Fallback>
                <p:oleObj name="Equation" r:id="rId3" imgW="177722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5181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m"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m"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7228</TotalTime>
  <Words>688</Words>
  <Application>Microsoft Office PowerPoint</Application>
  <PresentationFormat>全屏显示(4:3)</PresentationFormat>
  <Paragraphs>70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Times New Roman</vt:lpstr>
      <vt:lpstr>隶书</vt:lpstr>
      <vt:lpstr>Arial</vt:lpstr>
      <vt:lpstr>宋体</vt:lpstr>
      <vt:lpstr>Wingdings</vt:lpstr>
      <vt:lpstr>Tahoma</vt:lpstr>
      <vt:lpstr>黑体</vt:lpstr>
      <vt:lpstr>Symbol</vt:lpstr>
      <vt:lpstr>Monotype Corsiva</vt:lpstr>
      <vt:lpstr>Batang</vt:lpstr>
      <vt:lpstr>Math1</vt:lpstr>
      <vt:lpstr>Blends</vt:lpstr>
      <vt:lpstr>Microsoft 公式 3.0</vt:lpstr>
      <vt:lpstr>第二章  一个简单的编译器</vt:lpstr>
      <vt:lpstr>学习内容</vt:lpstr>
      <vt:lpstr>学习内容（续）</vt:lpstr>
      <vt:lpstr>2.1  概述</vt:lpstr>
      <vt:lpstr>构造一个简单的编译器</vt:lpstr>
      <vt:lpstr>2.2  语法定义</vt:lpstr>
      <vt:lpstr>上下文无关文法</vt:lpstr>
      <vt:lpstr>形式化定义</vt:lpstr>
      <vt:lpstr>几个概念（续）</vt:lpstr>
      <vt:lpstr>四元式定义上下文无法文法</vt:lpstr>
      <vt:lpstr>例2.1  符号约定</vt:lpstr>
      <vt:lpstr>PowerPoint 演示文稿</vt:lpstr>
      <vt:lpstr>PowerPoint 演示文稿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王刚</cp:lastModifiedBy>
  <cp:revision>808</cp:revision>
  <dcterms:created xsi:type="dcterms:W3CDTF">2003-06-05T11:51:39Z</dcterms:created>
  <dcterms:modified xsi:type="dcterms:W3CDTF">2020-08-26T09:12:43Z</dcterms:modified>
</cp:coreProperties>
</file>