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6" r:id="rId3"/>
    <p:sldId id="267" r:id="rId4"/>
    <p:sldId id="269" r:id="rId5"/>
    <p:sldId id="270" r:id="rId6"/>
    <p:sldId id="271" r:id="rId7"/>
    <p:sldId id="356" r:id="rId8"/>
    <p:sldId id="272" r:id="rId9"/>
    <p:sldId id="357" r:id="rId10"/>
    <p:sldId id="273" r:id="rId11"/>
    <p:sldId id="274" r:id="rId12"/>
    <p:sldId id="348" r:id="rId13"/>
    <p:sldId id="390" r:id="rId14"/>
  </p:sldIdLst>
  <p:sldSz cx="9144000" cy="6858000" type="screen4x3"/>
  <p:notesSz cx="6756400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3333CC"/>
    <a:srgbClr val="80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92" autoAdjust="0"/>
    <p:restoredTop sz="94683" autoAdjust="0"/>
  </p:normalViewPr>
  <p:slideViewPr>
    <p:cSldViewPr>
      <p:cViewPr varScale="1">
        <p:scale>
          <a:sx n="59" d="100"/>
          <a:sy n="59" d="100"/>
        </p:scale>
        <p:origin x="72" y="17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C2D34262-B2AC-4689-8C4A-50612DABDC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ED85832-1697-43C7-8C1C-818B4BEB77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477CB612-7B63-42B7-84EF-D23F2CDE6E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EFBC3E39-B8EB-4FFF-9C7C-259379D221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129FAD-A72B-4441-B6EF-FF8B56BFF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6A6CB9B-DA86-4425-BB98-B518DC9E4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D5F4D2-486A-4B16-905E-63AA5AFBFB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409EFFB-9D51-4259-91EC-ABDA50F3EFA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23B0B1CE-BB2E-4264-B5F5-CF6F328F53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5300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6697C0E0-455D-43B7-BEA6-2169EC1884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AC0D50D0-34CE-4727-8E4F-6DE24BAB0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A279EF-3288-47B0-AE91-06A681F7E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F6B5E07-1AE6-4B39-BDCC-5D3565635A2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20404A7-8BF7-41B1-A43A-4299D478B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8A88A1C-7305-41AD-BEC4-112850037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02177FBA-E28B-463D-9DCA-796FFCE86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5820F02-156A-414B-BAA1-849FBD1C3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B00BC8C-A9C5-4B44-B5E4-42D6F2FE2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27AC70A-8536-4D96-91F5-80119E19F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45E7890-1FA9-4601-A95E-B3C07489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7132E9C-DB0A-4E37-B4FC-F1D08312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12385F1-0FD5-46AA-A338-2795E13CB7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681BF1D-E5BA-4515-A803-AD8CFE0E4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62F2E94-E3C5-4D42-BDD5-083A6BB251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B60E1E8-9D73-4C7B-9822-8D9DBDE2E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DFDC7E-4E08-426C-BF10-DBDA150D00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7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7037D6-7883-40B1-AEAA-1104102154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67AFC6C-0A05-4054-83FD-410EC54FF0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4B63587-E1B2-49F8-8995-F66F5B2CD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51612-D677-47E7-B55C-0C845C76C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7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0F2232-0835-4F82-8C1E-EA8F0B0A7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11F1FF8-8D16-42FC-A31B-9C1C0BB34B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5D5158C-6516-4126-B204-D2086D896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96E0B-53B4-44E4-AAB4-9480A67093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3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6366099-56E2-4E94-8AA8-819A86344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B97A1C6-4884-47F7-B1C8-F5979EFD7A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12637C-4F7B-4E1A-BCED-ABBD4AA4A2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93CF7-E0C2-44D9-87A9-208E00435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04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7BAE498-6D96-4892-B940-13C54A7FF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9297399-82B8-49A1-A4A0-64385159E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245C21C-0C6A-4EE9-A2D0-37EED9771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A4B3-3937-47C1-A5BF-36D866FD2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3BC20CC-2252-4FFF-8F1A-1BD8AE6FA7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24F3686-F1CA-4CC2-88E4-FA2B84290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309467C-E963-460A-ABBE-68C2E3057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84C9-A81B-4B57-B922-D7361F6480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099B154-3F6F-4243-A12B-7450D1671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1110AC9-04E9-443A-AD18-0EA4300D5F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799E1C4-1EF5-4273-B549-7F752EB31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5BF8E-E9A0-434F-B7C7-308B9A377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88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4DA86E5-56D4-45EE-AC53-61FC94D0D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009B1C2-CFF3-4CC2-A461-F3B20D056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DBDC65B-8044-45D8-91DE-6016C077EA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7F915-C3C8-48CE-A6AA-CC2EAB625F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17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4AD2B35-BB50-4EB5-8201-28F33E705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AA7FCA2-A8C8-40BB-A9CA-268393553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2232CFB-543B-47BC-B08B-3AF732AA3C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B9C80-61EE-4B21-A211-13FC91A29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5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1E47CA-09BC-4E5F-BEF4-AB33D00D6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C300CDC-4B2D-4B27-9542-5595E5C47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E6BB0F1-B4D5-4345-993E-F0EC37FA9E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2AB29-7462-4E82-A5AD-7E7894D78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2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4B31E8-BC42-4657-8512-F4E775DE69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29849D2-0BDA-47E6-B340-15C618EA2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7991F8B-F986-4A95-A301-E5CD783AB7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EABF3-47C5-46D0-9F09-BE3C66101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69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68964C-DFED-4A1E-8CD2-3E8BD777AA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71CB21-CEDD-4C56-9367-FF8CDBBAED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ADA1D1-B942-4B96-8EC6-F30B4108D0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06D3ED-6463-47AC-8064-CDD619CCC9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90DB48-A8C3-40E9-80AE-061DC3BCA1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2912354-8BB6-4813-9F03-1816E043FD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E628D2D-B203-479F-AED7-50A002FA63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CA430C7-97E9-45F5-ABD8-4F3B8DEB0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C5B4C38-689D-48AF-BF7F-EB38C9B13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80940C4-74BA-4B7D-96AB-F910EB5BC7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A83329FF-1A90-43B3-B7A3-45E1C1B01E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98BEA365-6B16-4C3A-A282-36FCFA1C07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6B26D3-6352-430C-BA44-B453076AE5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DB2BFB5-2CE3-4F4E-8B7E-1278DFE36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推导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3B425DE-4675-4EC3-8EC6-E834B673F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单词串</a:t>
            </a:r>
            <a:r>
              <a:rPr lang="en-US" altLang="zh-CN" sz="2800" b="1">
                <a:solidFill>
                  <a:srgbClr val="3333CC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chemeClr val="hlink"/>
                </a:solidFill>
              </a:rPr>
              <a:t>string</a:t>
            </a:r>
            <a:r>
              <a:rPr lang="en-US" altLang="zh-CN" sz="2800" b="1">
                <a:solidFill>
                  <a:srgbClr val="3333C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/>
              <a:t>：</a:t>
            </a:r>
            <a:r>
              <a:rPr lang="en-US" altLang="zh-CN" sz="2800"/>
              <a:t>0</a:t>
            </a:r>
            <a:r>
              <a:rPr lang="zh-CN" altLang="en-US" sz="2800"/>
              <a:t>个或多个单词构成的序列</a:t>
            </a:r>
          </a:p>
          <a:p>
            <a:pPr eaLnBrk="1" hangingPunct="1"/>
            <a:r>
              <a:rPr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推导</a:t>
            </a:r>
            <a:r>
              <a:rPr lang="en-US" altLang="zh-CN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>
                <a:solidFill>
                  <a:schemeClr val="hlink"/>
                </a:solidFill>
                <a:ea typeface="黑体" panose="02010609060101010101" pitchFamily="49" charset="-122"/>
              </a:rPr>
              <a:t>derive</a:t>
            </a:r>
            <a:r>
              <a:rPr lang="en-US" altLang="zh-CN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/>
              <a:t> </a:t>
            </a:r>
          </a:p>
          <a:p>
            <a:pPr lvl="1" eaLnBrk="1" hangingPunct="1"/>
            <a:r>
              <a:rPr lang="zh-CN" altLang="en-US" sz="2400">
                <a:solidFill>
                  <a:schemeClr val="folHlink"/>
                </a:solidFill>
              </a:rPr>
              <a:t>由开始符号作为推导起点</a:t>
            </a:r>
          </a:p>
          <a:p>
            <a:pPr lvl="1" eaLnBrk="1" hangingPunct="1"/>
            <a:r>
              <a:rPr lang="zh-CN" altLang="en-US" sz="2400">
                <a:solidFill>
                  <a:schemeClr val="folHlink"/>
                </a:solidFill>
              </a:rPr>
              <a:t>用产生式右部替换左部非终结符</a:t>
            </a:r>
          </a:p>
          <a:p>
            <a:pPr lvl="1" eaLnBrk="1" hangingPunct="1"/>
            <a:r>
              <a:rPr lang="zh-CN" altLang="en-US" sz="2400">
                <a:solidFill>
                  <a:schemeClr val="folHlink"/>
                </a:solidFill>
              </a:rPr>
              <a:t>反复替换，最终得到单词串</a:t>
            </a:r>
          </a:p>
          <a:p>
            <a:pPr eaLnBrk="1" hangingPunct="1"/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语言</a:t>
            </a:r>
            <a:r>
              <a:rPr lang="en-US" altLang="zh-CN" sz="2800" b="1">
                <a:solidFill>
                  <a:srgbClr val="3333CC"/>
                </a:solidFill>
              </a:rPr>
              <a:t>(</a:t>
            </a:r>
            <a:r>
              <a:rPr lang="en-US" altLang="zh-CN" sz="2800">
                <a:solidFill>
                  <a:schemeClr val="hlink"/>
                </a:solidFill>
              </a:rPr>
              <a:t>language</a:t>
            </a:r>
            <a:r>
              <a:rPr lang="en-US" altLang="zh-CN" sz="2800" b="1">
                <a:solidFill>
                  <a:srgbClr val="3333CC"/>
                </a:solidFill>
              </a:rPr>
              <a:t>)</a:t>
            </a:r>
            <a:br>
              <a:rPr lang="en-US" altLang="zh-CN" sz="2800" b="1">
                <a:solidFill>
                  <a:srgbClr val="3333CC"/>
                </a:solidFill>
              </a:rPr>
            </a:br>
            <a:r>
              <a:rPr lang="zh-CN" altLang="en-US" sz="2800"/>
              <a:t>语法所定义的语言</a:t>
            </a:r>
            <a:r>
              <a:rPr lang="en-US" altLang="zh-CN" sz="2800"/>
              <a:t>——</a:t>
            </a:r>
            <a:r>
              <a:rPr lang="zh-CN" altLang="en-US" sz="2800"/>
              <a:t>可由开始符号推导出的所有单词串的集合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86BB1A6-C4AC-41DB-B168-AFEF07B83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2.2.4  </a:t>
            </a:r>
            <a:r>
              <a:rPr lang="zh-CN" altLang="en-US"/>
              <a:t>运算符优先级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0B99F03-05DE-4310-ACAC-64111681D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9+5*2——(9+5)*2 </a:t>
            </a:r>
            <a:r>
              <a:rPr lang="zh-CN" altLang="en-US"/>
              <a:t>还是 </a:t>
            </a:r>
            <a:r>
              <a:rPr lang="en-US" altLang="zh-CN"/>
              <a:t>9+(5*2)</a:t>
            </a:r>
            <a:r>
              <a:rPr lang="zh-CN" altLang="en-US"/>
              <a:t>？</a:t>
            </a:r>
          </a:p>
          <a:p>
            <a:pPr eaLnBrk="1" hangingPunct="1"/>
            <a:r>
              <a:rPr lang="zh-CN" altLang="en-US"/>
              <a:t>运算符优先级：*的优先级比</a:t>
            </a:r>
            <a:r>
              <a:rPr lang="en-US" altLang="zh-CN"/>
              <a:t>+</a:t>
            </a:r>
            <a:r>
              <a:rPr lang="zh-CN" altLang="en-US"/>
              <a:t>高</a:t>
            </a:r>
          </a:p>
          <a:p>
            <a:pPr eaLnBrk="1" hangingPunct="1"/>
            <a:r>
              <a:rPr lang="zh-CN" altLang="en-US"/>
              <a:t>典型的优先级</a:t>
            </a:r>
            <a:br>
              <a:rPr lang="zh-CN" altLang="en-US"/>
            </a:br>
            <a:r>
              <a:rPr lang="zh-CN" altLang="en-US"/>
              <a:t>  </a:t>
            </a:r>
            <a:r>
              <a:rPr lang="en-US" altLang="zh-CN" b="1">
                <a:solidFill>
                  <a:srgbClr val="3333CC"/>
                </a:solidFill>
              </a:rPr>
              <a:t>(   )</a:t>
            </a:r>
            <a:br>
              <a:rPr lang="en-US" altLang="zh-CN">
                <a:solidFill>
                  <a:srgbClr val="3333CC"/>
                </a:solidFill>
              </a:rPr>
            </a:br>
            <a:r>
              <a:rPr lang="en-US" altLang="zh-CN">
                <a:solidFill>
                  <a:srgbClr val="3333CC"/>
                </a:solidFill>
              </a:rPr>
              <a:t>  </a:t>
            </a:r>
            <a:r>
              <a:rPr lang="en-US" altLang="zh-CN" b="1">
                <a:solidFill>
                  <a:srgbClr val="3333CC"/>
                </a:solidFill>
              </a:rPr>
              <a:t>*  /</a:t>
            </a:r>
            <a:r>
              <a:rPr lang="en-US" altLang="zh-CN">
                <a:solidFill>
                  <a:srgbClr val="3333CC"/>
                </a:solidFill>
              </a:rPr>
              <a:t>  ——</a:t>
            </a:r>
            <a:r>
              <a:rPr lang="zh-CN" altLang="en-US">
                <a:solidFill>
                  <a:srgbClr val="FF3300"/>
                </a:solidFill>
              </a:rPr>
              <a:t>左结合</a:t>
            </a:r>
            <a:br>
              <a:rPr lang="zh-CN" altLang="en-US">
                <a:solidFill>
                  <a:srgbClr val="3333CC"/>
                </a:solidFill>
              </a:rPr>
            </a:br>
            <a:r>
              <a:rPr lang="zh-CN" altLang="en-US">
                <a:solidFill>
                  <a:srgbClr val="3333CC"/>
                </a:solidFill>
              </a:rPr>
              <a:t>  </a:t>
            </a:r>
            <a:r>
              <a:rPr lang="en-US" altLang="zh-CN" b="1">
                <a:solidFill>
                  <a:srgbClr val="3333CC"/>
                </a:solidFill>
              </a:rPr>
              <a:t>+  -</a:t>
            </a:r>
            <a:r>
              <a:rPr lang="en-US" altLang="zh-CN">
                <a:solidFill>
                  <a:srgbClr val="3333CC"/>
                </a:solidFill>
              </a:rPr>
              <a:t>  ——</a:t>
            </a:r>
            <a:r>
              <a:rPr lang="zh-CN" altLang="en-US">
                <a:solidFill>
                  <a:srgbClr val="FF3300"/>
                </a:solidFill>
              </a:rPr>
              <a:t>左结合</a:t>
            </a:r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63CCC9EE-EB5B-41EA-9E79-94D93CA3E5CB}"/>
              </a:ext>
            </a:extLst>
          </p:cNvPr>
          <p:cNvSpPr>
            <a:spLocks/>
          </p:cNvSpPr>
          <p:nvPr/>
        </p:nvSpPr>
        <p:spPr bwMode="auto">
          <a:xfrm>
            <a:off x="1219200" y="3200400"/>
            <a:ext cx="381000" cy="1219200"/>
          </a:xfrm>
          <a:prstGeom prst="leftBrace">
            <a:avLst>
              <a:gd name="adj1" fmla="val 2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48635FD-A82D-4BD8-A99C-118D467EC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结合优先级的表达式文法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909B00E-A8C6-452C-957F-61422DD74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i="1"/>
              <a:t>expr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 i="1">
                <a:sym typeface="Math1" pitchFamily="2" charset="2"/>
              </a:rPr>
              <a:t>expr + term | expr – term | term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i="1">
                <a:sym typeface="Math1" pitchFamily="2" charset="2"/>
              </a:rPr>
              <a:t>term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>
                <a:sym typeface="Math1" pitchFamily="2" charset="2"/>
              </a:rPr>
              <a:t>  </a:t>
            </a:r>
            <a:r>
              <a:rPr kumimoji="0" lang="en-US" altLang="zh-CN" sz="2800" i="1">
                <a:sym typeface="Math1" pitchFamily="2" charset="2"/>
              </a:rPr>
              <a:t>term * factor | term / factor | factor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i="1">
                <a:sym typeface="Math1" pitchFamily="2" charset="2"/>
              </a:rPr>
              <a:t>factor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>
                <a:sym typeface="Math1" pitchFamily="2" charset="2"/>
              </a:rPr>
              <a:t> </a:t>
            </a:r>
            <a:r>
              <a:rPr kumimoji="0" lang="en-US" altLang="zh-CN" sz="2800">
                <a:sym typeface="Math1" pitchFamily="2" charset="2"/>
              </a:rPr>
              <a:t> </a:t>
            </a:r>
            <a:r>
              <a:rPr kumimoji="0" lang="en-US" altLang="zh-CN" sz="2800" b="1">
                <a:ea typeface="黑体" panose="02010609060101010101" pitchFamily="49" charset="-122"/>
                <a:sym typeface="Math1" pitchFamily="2" charset="2"/>
              </a:rPr>
              <a:t>digit</a:t>
            </a:r>
            <a:r>
              <a:rPr kumimoji="0" lang="en-US" altLang="zh-CN" sz="2800" i="1">
                <a:sym typeface="Math1" pitchFamily="2" charset="2"/>
              </a:rPr>
              <a:t> | (  expr  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>
                <a:sym typeface="Math1" pitchFamily="2" charset="2"/>
              </a:rPr>
              <a:t>digit</a:t>
            </a:r>
            <a:r>
              <a:rPr kumimoji="0" lang="en-US" altLang="zh-CN" sz="2800" i="1">
                <a:sym typeface="Math1" pitchFamily="2" charset="2"/>
              </a:rPr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>
                <a:sym typeface="Math1" pitchFamily="2" charset="2"/>
              </a:rPr>
              <a:t> </a:t>
            </a:r>
            <a:r>
              <a:rPr kumimoji="0" lang="en-US" altLang="zh-CN" sz="2800">
                <a:sym typeface="Math1" pitchFamily="2" charset="2"/>
              </a:rPr>
              <a:t> 0 | 1 | 2 | 3 | … | 9</a:t>
            </a:r>
            <a:endParaRPr lang="en-US" altLang="zh-CN" sz="2800"/>
          </a:p>
          <a:p>
            <a:pPr eaLnBrk="1" hangingPunct="1"/>
            <a:r>
              <a:rPr lang="en-US" altLang="zh-CN"/>
              <a:t>expr</a:t>
            </a:r>
            <a:r>
              <a:rPr lang="zh-CN" altLang="en-US"/>
              <a:t>、</a:t>
            </a:r>
            <a:r>
              <a:rPr lang="en-US" altLang="zh-CN"/>
              <a:t>term</a:t>
            </a:r>
            <a:r>
              <a:rPr lang="zh-CN" altLang="en-US"/>
              <a:t>、</a:t>
            </a:r>
            <a:r>
              <a:rPr lang="en-US" altLang="zh-CN"/>
              <a:t>factor——</a:t>
            </a:r>
            <a:r>
              <a:rPr lang="zh-CN" altLang="en-US"/>
              <a:t>不同的优先级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5C4081E-0A47-4858-B70C-FC637A025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预习作业</a:t>
            </a:r>
            <a:r>
              <a:rPr lang="en-US" altLang="zh-CN" dirty="0"/>
              <a:t>——</a:t>
            </a:r>
            <a:r>
              <a:rPr lang="zh-CN" altLang="en-US" dirty="0"/>
              <a:t>推导练习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860D69A-E695-47FB-9A2A-30AEF19BD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对上页的算术表达式文法，给出下面句子的推导过程，画出相应的语法分析树</a:t>
            </a:r>
            <a:br>
              <a:rPr lang="en-US" altLang="zh-CN" dirty="0"/>
            </a:br>
            <a:r>
              <a:rPr lang="en-US" altLang="zh-CN" dirty="0"/>
              <a:t>7 – 3 * (4 + 6)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09B5A74-675A-4AC9-B12E-D68CAAA72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Grammar-based compression</a:t>
            </a:r>
            <a:endParaRPr lang="zh-CN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66ACED6-E8DF-4B1E-B090-D9C5B117F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i="1"/>
              <a:t>x</a:t>
            </a:r>
            <a:r>
              <a:rPr lang="en-US" altLang="zh-CN" sz="2800"/>
              <a:t>=10011100010001110001111111000</a:t>
            </a:r>
            <a:r>
              <a:rPr lang="en-US" altLang="zh-CN" sz="2800">
                <a:sym typeface="Wingdings" panose="05000000000000000000" pitchFamily="2" charset="2"/>
              </a:rPr>
              <a:t></a:t>
            </a:r>
            <a:endParaRPr lang="en-US" altLang="zh-CN" sz="28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i="1"/>
              <a:t>s</a:t>
            </a:r>
            <a:r>
              <a:rPr kumimoji="0" lang="en-US" altLang="zh-CN" sz="2800" baseline="-25000"/>
              <a:t>0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s</a:t>
            </a:r>
            <a:r>
              <a:rPr kumimoji="0" lang="en-US" altLang="zh-CN" sz="2800" baseline="-25000"/>
              <a:t>1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3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2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3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3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i="1"/>
              <a:t>s</a:t>
            </a:r>
            <a:r>
              <a:rPr kumimoji="0" lang="en-US" altLang="zh-CN" sz="2800" baseline="-25000"/>
              <a:t>1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 100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i="1"/>
              <a:t>s</a:t>
            </a:r>
            <a:r>
              <a:rPr kumimoji="0" lang="en-US" altLang="zh-CN" sz="2800" baseline="-25000"/>
              <a:t>2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s</a:t>
            </a:r>
            <a:r>
              <a:rPr kumimoji="0" lang="en-US" altLang="zh-CN" sz="2800" baseline="-25000"/>
              <a:t>1</a:t>
            </a:r>
            <a:r>
              <a:rPr kumimoji="0" lang="en-US" altLang="zh-CN" sz="2800">
                <a:sym typeface="Symbol" panose="05050102010706020507" pitchFamily="18" charset="2"/>
              </a:rPr>
              <a:t>0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i="1"/>
              <a:t>s</a:t>
            </a:r>
            <a:r>
              <a:rPr kumimoji="0" lang="en-US" altLang="zh-CN" sz="2800" baseline="-25000"/>
              <a:t>3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2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 11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kumimoji="0" lang="zh-CN" altLang="en-US" sz="2800">
                <a:sym typeface="Symbol" panose="05050102010706020507" pitchFamily="18" charset="2"/>
              </a:rPr>
              <a:t>解压</a:t>
            </a:r>
            <a:r>
              <a:rPr kumimoji="0" lang="en-US" altLang="zh-CN" sz="2800">
                <a:sym typeface="Symbol" panose="05050102010706020507" pitchFamily="18" charset="2"/>
              </a:rPr>
              <a:t>——</a:t>
            </a:r>
            <a:r>
              <a:rPr kumimoji="0" lang="zh-CN" altLang="en-US" sz="2800">
                <a:sym typeface="Symbol" panose="05050102010706020507" pitchFamily="18" charset="2"/>
              </a:rPr>
              <a:t>推导</a:t>
            </a:r>
            <a:endParaRPr kumimoji="0" lang="en-US" altLang="zh-CN" sz="280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i="1"/>
              <a:t>s</a:t>
            </a:r>
            <a:r>
              <a:rPr kumimoji="0" lang="en-US" altLang="zh-CN" sz="2800" baseline="-25000"/>
              <a:t>0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s</a:t>
            </a:r>
            <a:r>
              <a:rPr kumimoji="0" lang="en-US" altLang="zh-CN" sz="2800" baseline="-25000"/>
              <a:t>1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3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2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3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3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s</a:t>
            </a:r>
            <a:r>
              <a:rPr kumimoji="0" lang="en-US" altLang="zh-CN" sz="2800" baseline="-25000"/>
              <a:t>1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2 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2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2</a:t>
            </a:r>
            <a:r>
              <a:rPr kumimoji="0" lang="en-US" altLang="zh-CN" sz="2800" baseline="-25000"/>
              <a:t> 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2</a:t>
            </a:r>
            <a:br>
              <a:rPr kumimoji="0" lang="en-US" altLang="zh-CN" sz="2800" i="1"/>
            </a:b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1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1</a:t>
            </a:r>
            <a:r>
              <a:rPr kumimoji="0" lang="en-US" altLang="zh-CN" sz="2800">
                <a:sym typeface="Symbol" panose="05050102010706020507" pitchFamily="18" charset="2"/>
              </a:rPr>
              <a:t>0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1</a:t>
            </a:r>
            <a:r>
              <a:rPr kumimoji="0" lang="en-US" altLang="zh-CN" sz="2800">
                <a:sym typeface="Symbol" panose="05050102010706020507" pitchFamily="18" charset="2"/>
              </a:rPr>
              <a:t>0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1</a:t>
            </a:r>
            <a:r>
              <a:rPr kumimoji="0" lang="en-US" altLang="zh-CN" sz="2800">
                <a:sym typeface="Symbol" panose="05050102010706020507" pitchFamily="18" charset="2"/>
              </a:rPr>
              <a:t>0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/>
              <a:t>s</a:t>
            </a:r>
            <a:r>
              <a:rPr kumimoji="0" lang="en-US" altLang="zh-CN" sz="2800" baseline="-25000"/>
              <a:t>4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1</a:t>
            </a:r>
            <a:r>
              <a:rPr kumimoji="0" lang="en-US" altLang="zh-CN" sz="2800">
                <a:sym typeface="Symbol" panose="05050102010706020507" pitchFamily="18" charset="2"/>
              </a:rPr>
              <a:t>0</a:t>
            </a:r>
            <a:br>
              <a:rPr kumimoji="0" lang="en-US" altLang="zh-CN" sz="2800">
                <a:sym typeface="Symbol" panose="05050102010706020507" pitchFamily="18" charset="2"/>
              </a:rPr>
            </a:b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100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4</a:t>
            </a:r>
            <a:r>
              <a:rPr kumimoji="0" lang="en-US" altLang="zh-CN" sz="2800">
                <a:sym typeface="Symbol" panose="05050102010706020507" pitchFamily="18" charset="2"/>
              </a:rPr>
              <a:t>10001000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4</a:t>
            </a:r>
            <a:r>
              <a:rPr kumimoji="0" lang="en-US" altLang="zh-CN" sz="2800">
                <a:sym typeface="Symbol" panose="05050102010706020507" pitchFamily="18" charset="2"/>
              </a:rPr>
              <a:t>1000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4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4</a:t>
            </a:r>
            <a:r>
              <a:rPr kumimoji="0" lang="en-US" altLang="zh-CN" sz="2800" i="1">
                <a:solidFill>
                  <a:srgbClr val="FF0000"/>
                </a:solidFill>
              </a:rPr>
              <a:t>s</a:t>
            </a:r>
            <a:r>
              <a:rPr kumimoji="0" lang="en-US" altLang="zh-CN" sz="2800" baseline="-25000">
                <a:solidFill>
                  <a:srgbClr val="FF0000"/>
                </a:solidFill>
              </a:rPr>
              <a:t>4</a:t>
            </a:r>
            <a:r>
              <a:rPr kumimoji="0" lang="en-US" altLang="zh-CN" sz="2800">
                <a:sym typeface="Symbol" panose="05050102010706020507" pitchFamily="18" charset="2"/>
              </a:rPr>
              <a:t>1000</a:t>
            </a:r>
            <a:br>
              <a:rPr kumimoji="0" lang="en-US" altLang="zh-CN" sz="2800">
                <a:sym typeface="Symbol" panose="05050102010706020507" pitchFamily="18" charset="2"/>
              </a:rPr>
            </a:b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kumimoji="0" lang="en-US" altLang="zh-CN" sz="2800" i="1"/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100</a:t>
            </a:r>
            <a:r>
              <a:rPr kumimoji="0" lang="en-US" altLang="zh-CN" sz="2800"/>
              <a:t>11</a:t>
            </a:r>
            <a:r>
              <a:rPr kumimoji="0" lang="en-US" altLang="zh-CN" sz="2800">
                <a:sym typeface="Symbol" panose="05050102010706020507" pitchFamily="18" charset="2"/>
              </a:rPr>
              <a:t>10001000</a:t>
            </a:r>
            <a:r>
              <a:rPr kumimoji="0" lang="en-US" altLang="zh-CN" sz="2800"/>
              <a:t>11</a:t>
            </a:r>
            <a:r>
              <a:rPr kumimoji="0" lang="en-US" altLang="zh-CN" sz="2800">
                <a:sym typeface="Symbol" panose="05050102010706020507" pitchFamily="18" charset="2"/>
              </a:rPr>
              <a:t>1000</a:t>
            </a:r>
            <a:r>
              <a:rPr kumimoji="0" lang="en-US" altLang="zh-CN" sz="2800"/>
              <a:t>111111</a:t>
            </a:r>
            <a:r>
              <a:rPr kumimoji="0" lang="en-US" altLang="zh-CN" sz="2800">
                <a:sym typeface="Symbol" panose="05050102010706020507" pitchFamily="18" charset="2"/>
              </a:rPr>
              <a:t>1000</a:t>
            </a:r>
            <a:endParaRPr kumimoji="0" lang="en-US" altLang="zh-CN" sz="28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FD6A19C-9082-4250-B459-6A697E21B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2.2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8681F093-50CC-4AD1-90E3-C5651D4D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7180263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/>
              <a:t>前面定义的表达式的</a:t>
            </a:r>
            <a:r>
              <a:rPr kumimoji="0" lang="en-US" altLang="zh-CN" sz="2800"/>
              <a:t>CFG</a:t>
            </a:r>
            <a:r>
              <a:rPr kumimoji="0" lang="zh-CN" altLang="en-US" sz="2800"/>
              <a:t>，可按如下步骤推导出表达式：</a:t>
            </a:r>
            <a:r>
              <a:rPr kumimoji="0" lang="en-US" altLang="zh-CN" sz="2800"/>
              <a:t>9 - 5 + 2</a:t>
            </a:r>
          </a:p>
          <a:p>
            <a:pPr>
              <a:buClrTx/>
              <a:buSzTx/>
              <a:buFontTx/>
              <a:buNone/>
            </a:pPr>
            <a:r>
              <a:rPr kumimoji="0" lang="en-US" altLang="zh-CN" sz="2400" i="1"/>
              <a:t>expr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 i="1">
                <a:solidFill>
                  <a:srgbClr val="0066FF"/>
                </a:solidFill>
                <a:sym typeface="Math1" pitchFamily="2" charset="2"/>
              </a:rPr>
              <a:t>expr </a:t>
            </a:r>
            <a:r>
              <a:rPr kumimoji="0" lang="en-US" altLang="zh-CN" sz="2400" i="1">
                <a:sym typeface="Math1" pitchFamily="2" charset="2"/>
              </a:rPr>
              <a:t>+</a:t>
            </a:r>
            <a:r>
              <a:rPr kumimoji="0" lang="en-US" altLang="zh-CN" sz="2400" i="1">
                <a:solidFill>
                  <a:srgbClr val="0066FF"/>
                </a:solidFill>
                <a:sym typeface="Math1" pitchFamily="2" charset="2"/>
              </a:rPr>
              <a:t> </a:t>
            </a:r>
            <a:r>
              <a:rPr kumimoji="0" lang="en-US" altLang="zh-CN" sz="2400" i="1">
                <a:solidFill>
                  <a:srgbClr val="00CC00"/>
                </a:solidFill>
                <a:sym typeface="Math1" pitchFamily="2" charset="2"/>
              </a:rPr>
              <a:t>digit</a:t>
            </a:r>
            <a:r>
              <a:rPr kumimoji="0" lang="en-US" altLang="zh-CN" sz="2400">
                <a:sym typeface="Math1" pitchFamily="2" charset="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     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 </a:t>
            </a:r>
            <a:r>
              <a:rPr kumimoji="0" lang="en-US" altLang="zh-CN" sz="2400" i="1">
                <a:solidFill>
                  <a:srgbClr val="FF5050"/>
                </a:solidFill>
                <a:sym typeface="Math1" pitchFamily="2" charset="2"/>
              </a:rPr>
              <a:t>expr</a:t>
            </a:r>
            <a:r>
              <a:rPr kumimoji="0" lang="en-US" altLang="zh-CN" sz="2400" i="1">
                <a:solidFill>
                  <a:srgbClr val="0066FF"/>
                </a:solidFill>
                <a:sym typeface="Math1" pitchFamily="2" charset="2"/>
              </a:rPr>
              <a:t> - </a:t>
            </a:r>
            <a:r>
              <a:rPr kumimoji="0" lang="en-US" altLang="zh-CN" sz="2400" i="1">
                <a:solidFill>
                  <a:srgbClr val="FF5050"/>
                </a:solidFill>
                <a:sym typeface="Math1" pitchFamily="2" charset="2"/>
              </a:rPr>
              <a:t>digit</a:t>
            </a:r>
            <a:r>
              <a:rPr kumimoji="0" lang="en-US" altLang="zh-CN" sz="2400" i="1">
                <a:sym typeface="Math1" pitchFamily="2" charset="2"/>
              </a:rPr>
              <a:t> + </a:t>
            </a:r>
            <a:r>
              <a:rPr kumimoji="0" lang="en-US" altLang="zh-CN" sz="2400" i="1">
                <a:solidFill>
                  <a:srgbClr val="00CC00"/>
                </a:solidFill>
                <a:sym typeface="Math1" pitchFamily="2" charset="2"/>
              </a:rPr>
              <a:t>digit</a:t>
            </a:r>
            <a:r>
              <a:rPr kumimoji="0" lang="en-US" altLang="zh-CN" sz="2400">
                <a:sym typeface="Math1" pitchFamily="2" charset="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     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 </a:t>
            </a:r>
            <a:r>
              <a:rPr kumimoji="0" lang="en-US" altLang="zh-CN" sz="2400" i="1">
                <a:solidFill>
                  <a:srgbClr val="FF66FF"/>
                </a:solidFill>
                <a:sym typeface="Math1" pitchFamily="2" charset="2"/>
              </a:rPr>
              <a:t>digit</a:t>
            </a:r>
            <a:r>
              <a:rPr kumimoji="0" lang="en-US" altLang="zh-CN" sz="2400" i="1">
                <a:sym typeface="Math1" pitchFamily="2" charset="2"/>
              </a:rPr>
              <a:t> - </a:t>
            </a:r>
            <a:r>
              <a:rPr kumimoji="0" lang="en-US" altLang="zh-CN" sz="2400" i="1">
                <a:solidFill>
                  <a:srgbClr val="FF5050"/>
                </a:solidFill>
                <a:sym typeface="Math1" pitchFamily="2" charset="2"/>
              </a:rPr>
              <a:t>digit</a:t>
            </a:r>
            <a:r>
              <a:rPr kumimoji="0" lang="en-US" altLang="zh-CN" sz="2400" i="1">
                <a:sym typeface="Math1" pitchFamily="2" charset="2"/>
              </a:rPr>
              <a:t> + </a:t>
            </a:r>
            <a:r>
              <a:rPr kumimoji="0" lang="en-US" altLang="zh-CN" sz="2400" i="1">
                <a:solidFill>
                  <a:srgbClr val="00CC00"/>
                </a:solidFill>
                <a:sym typeface="Math1" pitchFamily="2" charset="2"/>
              </a:rPr>
              <a:t>digit</a:t>
            </a:r>
            <a:r>
              <a:rPr kumimoji="0" lang="en-US" altLang="zh-CN" sz="2400">
                <a:sym typeface="Math1" pitchFamily="2" charset="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     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>
                <a:solidFill>
                  <a:srgbClr val="FF66FF"/>
                </a:solidFill>
                <a:sym typeface="Math1" pitchFamily="2" charset="2"/>
              </a:rPr>
              <a:t> 9</a:t>
            </a:r>
            <a:r>
              <a:rPr kumimoji="0" lang="en-US" altLang="zh-CN" sz="2400">
                <a:sym typeface="Math1" pitchFamily="2" charset="2"/>
              </a:rPr>
              <a:t> - </a:t>
            </a:r>
            <a:r>
              <a:rPr kumimoji="0" lang="en-US" altLang="zh-CN" sz="2400" i="1">
                <a:solidFill>
                  <a:srgbClr val="FF5050"/>
                </a:solidFill>
                <a:sym typeface="Math1" pitchFamily="2" charset="2"/>
              </a:rPr>
              <a:t>digit </a:t>
            </a:r>
            <a:r>
              <a:rPr kumimoji="0" lang="en-US" altLang="zh-CN" sz="2400" i="1">
                <a:sym typeface="Math1" pitchFamily="2" charset="2"/>
              </a:rPr>
              <a:t>+ </a:t>
            </a:r>
            <a:r>
              <a:rPr kumimoji="0" lang="en-US" altLang="zh-CN" sz="2400" i="1">
                <a:solidFill>
                  <a:srgbClr val="00CC00"/>
                </a:solidFill>
                <a:sym typeface="Math1" pitchFamily="2" charset="2"/>
              </a:rPr>
              <a:t>digit</a:t>
            </a:r>
            <a:r>
              <a:rPr kumimoji="0" lang="en-US" altLang="zh-CN" sz="2400">
                <a:sym typeface="Math1" pitchFamily="2" charset="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     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 </a:t>
            </a:r>
            <a:r>
              <a:rPr kumimoji="0" lang="en-US" altLang="zh-CN" sz="2400">
                <a:solidFill>
                  <a:srgbClr val="FF66FF"/>
                </a:solidFill>
                <a:sym typeface="Math1" pitchFamily="2" charset="2"/>
              </a:rPr>
              <a:t>9</a:t>
            </a:r>
            <a:r>
              <a:rPr kumimoji="0" lang="en-US" altLang="zh-CN" sz="2400">
                <a:sym typeface="Math1" pitchFamily="2" charset="2"/>
              </a:rPr>
              <a:t> - </a:t>
            </a:r>
            <a:r>
              <a:rPr kumimoji="0" lang="en-US" altLang="zh-CN" sz="2400">
                <a:solidFill>
                  <a:srgbClr val="FF5050"/>
                </a:solidFill>
                <a:sym typeface="Math1" pitchFamily="2" charset="2"/>
              </a:rPr>
              <a:t>5</a:t>
            </a:r>
            <a:r>
              <a:rPr kumimoji="0" lang="en-US" altLang="zh-CN" sz="2400">
                <a:sym typeface="Math1" pitchFamily="2" charset="2"/>
              </a:rPr>
              <a:t> + </a:t>
            </a:r>
            <a:r>
              <a:rPr kumimoji="0" lang="en-US" altLang="zh-CN" sz="2400" i="1">
                <a:solidFill>
                  <a:srgbClr val="00CC00"/>
                </a:solidFill>
                <a:sym typeface="Math1" pitchFamily="2" charset="2"/>
              </a:rPr>
              <a:t>digit</a:t>
            </a:r>
            <a:r>
              <a:rPr kumimoji="0" lang="en-US" altLang="zh-CN" sz="2400">
                <a:sym typeface="Math1" pitchFamily="2" charset="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     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>
                <a:solidFill>
                  <a:srgbClr val="FF66FF"/>
                </a:solidFill>
                <a:sym typeface="Math1" pitchFamily="2" charset="2"/>
              </a:rPr>
              <a:t> 9</a:t>
            </a:r>
            <a:r>
              <a:rPr kumimoji="0" lang="en-US" altLang="zh-CN" sz="2400">
                <a:sym typeface="Math1" pitchFamily="2" charset="2"/>
              </a:rPr>
              <a:t> - </a:t>
            </a:r>
            <a:r>
              <a:rPr kumimoji="0" lang="en-US" altLang="zh-CN" sz="2400">
                <a:solidFill>
                  <a:srgbClr val="FF5050"/>
                </a:solidFill>
                <a:sym typeface="Math1" pitchFamily="2" charset="2"/>
              </a:rPr>
              <a:t>5</a:t>
            </a:r>
            <a:r>
              <a:rPr kumimoji="0" lang="en-US" altLang="zh-CN" sz="2400">
                <a:sym typeface="Math1" pitchFamily="2" charset="2"/>
              </a:rPr>
              <a:t> + </a:t>
            </a:r>
            <a:r>
              <a:rPr kumimoji="0" lang="en-US" altLang="zh-CN" sz="2400">
                <a:solidFill>
                  <a:srgbClr val="00CC00"/>
                </a:solidFill>
                <a:sym typeface="Math1" pitchFamily="2" charset="2"/>
              </a:rPr>
              <a:t>2</a:t>
            </a:r>
            <a:r>
              <a:rPr kumimoji="0" lang="en-US" altLang="zh-CN" sz="2400">
                <a:sym typeface="Math1" pitchFamily="2" charset="2"/>
              </a:rPr>
              <a:t> 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8D1494C-3E10-4332-9142-367D62CF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0"/>
            <a:ext cx="7162800" cy="3303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1475A76C-5316-4271-B55A-B5FB0469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7338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/>
              <a:t>P1 :  </a:t>
            </a:r>
            <a:r>
              <a:rPr kumimoji="0" lang="en-US" altLang="zh-CN" sz="2400" i="1"/>
              <a:t>expr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 i="1"/>
              <a:t>  </a:t>
            </a:r>
            <a:r>
              <a:rPr kumimoji="0" lang="en-US" altLang="zh-CN" sz="2400" i="1">
                <a:sym typeface="Math1" pitchFamily="2" charset="2"/>
              </a:rPr>
              <a:t>expr + digit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P2 : </a:t>
            </a:r>
            <a:r>
              <a:rPr kumimoji="0" lang="en-US" altLang="zh-CN" sz="2400" i="1">
                <a:sym typeface="Math1" pitchFamily="2" charset="2"/>
              </a:rPr>
              <a:t> expr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 </a:t>
            </a:r>
            <a:r>
              <a:rPr kumimoji="0" lang="en-US" altLang="zh-CN" sz="2400" i="1">
                <a:sym typeface="Math1" pitchFamily="2" charset="2"/>
              </a:rPr>
              <a:t>expr - digit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P3 :  </a:t>
            </a:r>
            <a:r>
              <a:rPr kumimoji="0" lang="en-US" altLang="zh-CN" sz="2400" i="1">
                <a:sym typeface="Math1" pitchFamily="2" charset="2"/>
              </a:rPr>
              <a:t>expr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 </a:t>
            </a:r>
            <a:r>
              <a:rPr kumimoji="0" lang="en-US" altLang="zh-CN" sz="2400" i="1">
                <a:sym typeface="Math1" pitchFamily="2" charset="2"/>
              </a:rPr>
              <a:t>digit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P4 : </a:t>
            </a:r>
            <a:r>
              <a:rPr kumimoji="0" lang="en-US" altLang="zh-CN" sz="2400" i="1">
                <a:sym typeface="Math1" pitchFamily="2" charset="2"/>
              </a:rPr>
              <a:t>digit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 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P4 : </a:t>
            </a:r>
            <a:r>
              <a:rPr kumimoji="0" lang="en-US" altLang="zh-CN" sz="2400" i="1">
                <a:sym typeface="Math1" pitchFamily="2" charset="2"/>
              </a:rPr>
              <a:t>digit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 5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Math1" pitchFamily="2" charset="2"/>
              </a:rPr>
              <a:t>P4 : </a:t>
            </a:r>
            <a:r>
              <a:rPr kumimoji="0" lang="en-US" altLang="zh-CN" sz="2400" i="1">
                <a:sym typeface="Math1" pitchFamily="2" charset="2"/>
              </a:rPr>
              <a:t>digit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 2</a:t>
            </a:r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080295B5-137F-4330-A43B-F1AE860D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420938"/>
            <a:ext cx="649287" cy="287337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627E70C4-6267-4F66-B5B7-93F511AA6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781300"/>
            <a:ext cx="1439862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8FF271F0-0CA6-402F-BF63-FB1535F8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454275"/>
            <a:ext cx="649287" cy="287338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7F32FD58-3197-48FC-80ED-A925DCF05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357563"/>
            <a:ext cx="1439862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5" name="Rectangle 11">
            <a:extLst>
              <a:ext uri="{FF2B5EF4-FFF2-40B4-BE49-F238E27FC236}">
                <a16:creationId xmlns:a16="http://schemas.microsoft.com/office/drawing/2014/main" id="{A523377A-A609-4CB4-A848-6D4DE0EE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2979738"/>
            <a:ext cx="649288" cy="287337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9626BDF7-EE04-418F-A5F4-2DE8A8E1B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911600"/>
            <a:ext cx="503237" cy="2222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7" name="Rectangle 13">
            <a:extLst>
              <a:ext uri="{FF2B5EF4-FFF2-40B4-BE49-F238E27FC236}">
                <a16:creationId xmlns:a16="http://schemas.microsoft.com/office/drawing/2014/main" id="{B8E27FF7-09EB-445A-BAE4-B6030FC8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3511550"/>
            <a:ext cx="649288" cy="287338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62478" name="Line 14">
            <a:extLst>
              <a:ext uri="{FF2B5EF4-FFF2-40B4-BE49-F238E27FC236}">
                <a16:creationId xmlns:a16="http://schemas.microsoft.com/office/drawing/2014/main" id="{E1A8A2BE-CEA4-4BFC-9669-DEBD9A9229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4414838"/>
            <a:ext cx="503238" cy="2222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9" name="Rectangle 15">
            <a:extLst>
              <a:ext uri="{FF2B5EF4-FFF2-40B4-BE49-F238E27FC236}">
                <a16:creationId xmlns:a16="http://schemas.microsoft.com/office/drawing/2014/main" id="{AEEC0745-7B6E-4441-B2B7-5DA5077EC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4060825"/>
            <a:ext cx="649287" cy="287338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62480" name="Line 16">
            <a:extLst>
              <a:ext uri="{FF2B5EF4-FFF2-40B4-BE49-F238E27FC236}">
                <a16:creationId xmlns:a16="http://schemas.microsoft.com/office/drawing/2014/main" id="{7A56BDA3-9B83-4D64-9B48-C7F720FC99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4941888"/>
            <a:ext cx="503237" cy="2222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1" name="Rectangle 17">
            <a:extLst>
              <a:ext uri="{FF2B5EF4-FFF2-40B4-BE49-F238E27FC236}">
                <a16:creationId xmlns:a16="http://schemas.microsoft.com/office/drawing/2014/main" id="{B84F7914-A275-4334-ACC2-4BC1264E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4592638"/>
            <a:ext cx="649287" cy="287337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62482" name="Line 18">
            <a:extLst>
              <a:ext uri="{FF2B5EF4-FFF2-40B4-BE49-F238E27FC236}">
                <a16:creationId xmlns:a16="http://schemas.microsoft.com/office/drawing/2014/main" id="{EC15F732-81FA-40AB-85D5-6166724BF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5445125"/>
            <a:ext cx="503237" cy="2222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Rectangle 19">
            <a:extLst>
              <a:ext uri="{FF2B5EF4-FFF2-40B4-BE49-F238E27FC236}">
                <a16:creationId xmlns:a16="http://schemas.microsoft.com/office/drawing/2014/main" id="{3CD7705B-00EF-4677-91B0-1D72B95A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46725"/>
            <a:ext cx="3895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i="1">
                <a:ea typeface="隶书" panose="02010509060101010101" pitchFamily="49" charset="-122"/>
              </a:rPr>
              <a:t>expr</a:t>
            </a:r>
            <a:r>
              <a:rPr kumimoji="0" lang="en-US" altLang="zh-CN" sz="2000">
                <a:ea typeface="隶书" panose="02010509060101010101" pitchFamily="49" charset="-12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Symbol" panose="05050102010706020507" pitchFamily="18" charset="2"/>
              </a:rPr>
              <a:t></a:t>
            </a:r>
            <a:r>
              <a:rPr kumimoji="0" lang="en-US" altLang="zh-CN" sz="2000">
                <a:ea typeface="隶书" panose="02010509060101010101" pitchFamily="49" charset="-122"/>
              </a:rPr>
              <a:t> </a:t>
            </a: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expr + digit</a:t>
            </a:r>
            <a:b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</a:b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expr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Symbol" panose="05050102010706020507" pitchFamily="18" charset="2"/>
              </a:rPr>
              <a:t>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expr – digit</a:t>
            </a:r>
            <a:b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</a:b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expr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Symbol" panose="05050102010706020507" pitchFamily="18" charset="2"/>
              </a:rPr>
              <a:t>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digit</a:t>
            </a:r>
            <a:b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</a:b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digit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Symbol" panose="05050102010706020507" pitchFamily="18" charset="2"/>
              </a:rPr>
              <a:t></a:t>
            </a:r>
            <a:r>
              <a:rPr kumimoji="0" lang="en-US" altLang="zh-CN" sz="2000" b="1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0 | 1 | 2 | 3 | 4 | 5 | 6 | 7 | 8 |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nimBg="1"/>
      <p:bldP spid="62473" grpId="0" animBg="1"/>
      <p:bldP spid="62475" grpId="0" animBg="1"/>
      <p:bldP spid="62477" grpId="0" animBg="1"/>
      <p:bldP spid="62479" grpId="0" animBg="1"/>
      <p:bldP spid="624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C736520-08C9-48D4-88A6-4B89175C3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2.2</a:t>
            </a:r>
            <a:r>
              <a:rPr lang="zh-CN" altLang="en-US"/>
              <a:t>（续）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24A566C2-7765-4B82-960E-BD7373EF867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165225"/>
            <a:ext cx="6477000" cy="4016375"/>
            <a:chOff x="768" y="3696"/>
            <a:chExt cx="2160" cy="1786"/>
          </a:xfrm>
        </p:grpSpPr>
        <p:sp>
          <p:nvSpPr>
            <p:cNvPr id="21508" name="Text Box 5">
              <a:extLst>
                <a:ext uri="{FF2B5EF4-FFF2-40B4-BE49-F238E27FC236}">
                  <a16:creationId xmlns:a16="http://schemas.microsoft.com/office/drawing/2014/main" id="{3F062684-75AD-4D64-89DA-5CA637DFB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9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i="1"/>
                <a:t>expr</a:t>
              </a:r>
            </a:p>
          </p:txBody>
        </p:sp>
        <p:sp>
          <p:nvSpPr>
            <p:cNvPr id="21509" name="Text Box 6">
              <a:extLst>
                <a:ext uri="{FF2B5EF4-FFF2-40B4-BE49-F238E27FC236}">
                  <a16:creationId xmlns:a16="http://schemas.microsoft.com/office/drawing/2014/main" id="{921A1284-665D-43A8-AF02-112FEA2E8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403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i="1">
                  <a:solidFill>
                    <a:srgbClr val="00CC00"/>
                  </a:solidFill>
                </a:rPr>
                <a:t>digit</a:t>
              </a:r>
              <a:endParaRPr kumimoji="0" lang="en-US" altLang="zh-CN" sz="2800" b="1" i="1"/>
            </a:p>
          </p:txBody>
        </p:sp>
        <p:sp>
          <p:nvSpPr>
            <p:cNvPr id="21510" name="Text Box 7">
              <a:extLst>
                <a:ext uri="{FF2B5EF4-FFF2-40B4-BE49-F238E27FC236}">
                  <a16:creationId xmlns:a16="http://schemas.microsoft.com/office/drawing/2014/main" id="{B2DB8D93-9547-442A-A2A0-7828E6F01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4463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i="1">
                  <a:solidFill>
                    <a:srgbClr val="FF5050"/>
                  </a:solidFill>
                </a:rPr>
                <a:t>digit</a:t>
              </a:r>
              <a:endParaRPr kumimoji="0" lang="en-US" altLang="zh-CN" sz="2800" b="1" i="1"/>
            </a:p>
          </p:txBody>
        </p:sp>
        <p:sp>
          <p:nvSpPr>
            <p:cNvPr id="21511" name="Text Box 8">
              <a:extLst>
                <a:ext uri="{FF2B5EF4-FFF2-40B4-BE49-F238E27FC236}">
                  <a16:creationId xmlns:a16="http://schemas.microsoft.com/office/drawing/2014/main" id="{13946504-60A2-4220-9DDF-C6A664834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403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i="1">
                  <a:solidFill>
                    <a:srgbClr val="0066FF"/>
                  </a:solidFill>
                </a:rPr>
                <a:t>expr</a:t>
              </a:r>
              <a:endParaRPr kumimoji="0" lang="en-US" altLang="zh-CN" sz="2800" b="1" i="1"/>
            </a:p>
          </p:txBody>
        </p:sp>
        <p:sp>
          <p:nvSpPr>
            <p:cNvPr id="21512" name="Text Box 9">
              <a:extLst>
                <a:ext uri="{FF2B5EF4-FFF2-40B4-BE49-F238E27FC236}">
                  <a16:creationId xmlns:a16="http://schemas.microsoft.com/office/drawing/2014/main" id="{D28E6D4E-32C1-47D0-AC76-D3D144A81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494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i="1">
                  <a:solidFill>
                    <a:srgbClr val="FF66FF"/>
                  </a:solidFill>
                </a:rPr>
                <a:t>digit</a:t>
              </a:r>
              <a:endParaRPr kumimoji="0" lang="en-US" altLang="zh-CN" sz="2800" b="1" i="1"/>
            </a:p>
          </p:txBody>
        </p:sp>
        <p:sp>
          <p:nvSpPr>
            <p:cNvPr id="21513" name="Text Box 10">
              <a:extLst>
                <a:ext uri="{FF2B5EF4-FFF2-40B4-BE49-F238E27FC236}">
                  <a16:creationId xmlns:a16="http://schemas.microsoft.com/office/drawing/2014/main" id="{E327D6E1-FDDB-483E-A7A5-021751695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4463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i="1">
                  <a:solidFill>
                    <a:srgbClr val="FF5050"/>
                  </a:solidFill>
                </a:rPr>
                <a:t>expr</a:t>
              </a:r>
              <a:endParaRPr kumimoji="0" lang="en-US" altLang="zh-CN" sz="2800" b="1" i="1"/>
            </a:p>
          </p:txBody>
        </p:sp>
        <p:sp>
          <p:nvSpPr>
            <p:cNvPr id="21514" name="Text Box 11">
              <a:extLst>
                <a:ext uri="{FF2B5EF4-FFF2-40B4-BE49-F238E27FC236}">
                  <a16:creationId xmlns:a16="http://schemas.microsoft.com/office/drawing/2014/main" id="{8ADD2C26-286F-4B98-9ED9-E43364CE7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5279"/>
              <a:ext cx="28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FF66FF"/>
                  </a:solidFill>
                </a:rPr>
                <a:t>9</a:t>
              </a:r>
            </a:p>
          </p:txBody>
        </p:sp>
        <p:sp>
          <p:nvSpPr>
            <p:cNvPr id="21515" name="Text Box 12">
              <a:extLst>
                <a:ext uri="{FF2B5EF4-FFF2-40B4-BE49-F238E27FC236}">
                  <a16:creationId xmlns:a16="http://schemas.microsoft.com/office/drawing/2014/main" id="{99E74B3A-8A27-4EF3-9B93-29FC394ED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4800"/>
              <a:ext cx="28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FF5050"/>
                  </a:solidFill>
                </a:rPr>
                <a:t>5</a:t>
              </a:r>
              <a:endParaRPr kumimoji="0" lang="en-US" altLang="zh-CN" sz="2400" b="1"/>
            </a:p>
          </p:txBody>
        </p:sp>
        <p:sp>
          <p:nvSpPr>
            <p:cNvPr id="21516" name="Text Box 13">
              <a:extLst>
                <a:ext uri="{FF2B5EF4-FFF2-40B4-BE49-F238E27FC236}">
                  <a16:creationId xmlns:a16="http://schemas.microsoft.com/office/drawing/2014/main" id="{130B5FD9-8231-4B5D-A662-7A248433A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4368"/>
              <a:ext cx="28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CC00"/>
                  </a:solidFill>
                </a:rPr>
                <a:t>2</a:t>
              </a:r>
            </a:p>
          </p:txBody>
        </p:sp>
        <p:sp>
          <p:nvSpPr>
            <p:cNvPr id="21517" name="Text Box 14">
              <a:extLst>
                <a:ext uri="{FF2B5EF4-FFF2-40B4-BE49-F238E27FC236}">
                  <a16:creationId xmlns:a16="http://schemas.microsoft.com/office/drawing/2014/main" id="{99734567-C607-4F98-BA1C-BEC0961A7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4416"/>
              <a:ext cx="28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/>
                <a:t>-</a:t>
              </a:r>
            </a:p>
          </p:txBody>
        </p:sp>
        <p:sp>
          <p:nvSpPr>
            <p:cNvPr id="21518" name="Text Box 15">
              <a:extLst>
                <a:ext uri="{FF2B5EF4-FFF2-40B4-BE49-F238E27FC236}">
                  <a16:creationId xmlns:a16="http://schemas.microsoft.com/office/drawing/2014/main" id="{3AC2769D-8A88-4813-B0E1-692D4C676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4080"/>
              <a:ext cx="28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/>
                <a:t>+</a:t>
              </a:r>
            </a:p>
          </p:txBody>
        </p:sp>
        <p:sp>
          <p:nvSpPr>
            <p:cNvPr id="21519" name="Line 16">
              <a:extLst>
                <a:ext uri="{FF2B5EF4-FFF2-40B4-BE49-F238E27FC236}">
                  <a16:creationId xmlns:a16="http://schemas.microsoft.com/office/drawing/2014/main" id="{FA4F8852-8DEE-4C78-AB69-CB2E2CBB8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7">
              <a:extLst>
                <a:ext uri="{FF2B5EF4-FFF2-40B4-BE49-F238E27FC236}">
                  <a16:creationId xmlns:a16="http://schemas.microsoft.com/office/drawing/2014/main" id="{5C0DB520-FAA8-4209-AA05-6DBAE1C17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38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8">
              <a:extLst>
                <a:ext uri="{FF2B5EF4-FFF2-40B4-BE49-F238E27FC236}">
                  <a16:creationId xmlns:a16="http://schemas.microsoft.com/office/drawing/2014/main" id="{482AA816-CB70-4AA3-B6F8-86E5F1E4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27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9">
              <a:extLst>
                <a:ext uri="{FF2B5EF4-FFF2-40B4-BE49-F238E27FC236}">
                  <a16:creationId xmlns:a16="http://schemas.microsoft.com/office/drawing/2014/main" id="{F28C1B30-68CB-48E0-A33D-EBECB31F4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427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0">
              <a:extLst>
                <a:ext uri="{FF2B5EF4-FFF2-40B4-BE49-F238E27FC236}">
                  <a16:creationId xmlns:a16="http://schemas.microsoft.com/office/drawing/2014/main" id="{29D9CC15-72C3-42A7-B90D-D732C74AB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21">
              <a:extLst>
                <a:ext uri="{FF2B5EF4-FFF2-40B4-BE49-F238E27FC236}">
                  <a16:creationId xmlns:a16="http://schemas.microsoft.com/office/drawing/2014/main" id="{683E7664-3BC2-4D4C-AC66-0C7374476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51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22">
              <a:extLst>
                <a:ext uri="{FF2B5EF4-FFF2-40B4-BE49-F238E27FC236}">
                  <a16:creationId xmlns:a16="http://schemas.microsoft.com/office/drawing/2014/main" id="{CDD9A2DA-4B20-47F6-A82D-3A806ECC6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47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3">
              <a:extLst>
                <a:ext uri="{FF2B5EF4-FFF2-40B4-BE49-F238E27FC236}">
                  <a16:creationId xmlns:a16="http://schemas.microsoft.com/office/drawing/2014/main" id="{98132165-7741-4D7C-8CD3-952445AC1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42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4">
              <a:extLst>
                <a:ext uri="{FF2B5EF4-FFF2-40B4-BE49-F238E27FC236}">
                  <a16:creationId xmlns:a16="http://schemas.microsoft.com/office/drawing/2014/main" id="{77142A75-8DB4-4D54-8A69-42243F2C9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42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5">
              <a:extLst>
                <a:ext uri="{FF2B5EF4-FFF2-40B4-BE49-F238E27FC236}">
                  <a16:creationId xmlns:a16="http://schemas.microsoft.com/office/drawing/2014/main" id="{E1BB15A5-E735-4967-823D-7DF886BA8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47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8BAC6C8-25C3-40FB-BC02-AFDC249C5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2.2.1  </a:t>
            </a:r>
            <a:r>
              <a:rPr lang="zh-CN" altLang="en-US"/>
              <a:t>语法分析树</a:t>
            </a:r>
            <a:r>
              <a:rPr lang="en-US" altLang="zh-CN"/>
              <a:t>(</a:t>
            </a:r>
            <a:r>
              <a:rPr lang="en-US" altLang="zh-CN">
                <a:solidFill>
                  <a:schemeClr val="hlink"/>
                </a:solidFill>
              </a:rPr>
              <a:t>parse tree</a:t>
            </a:r>
            <a:r>
              <a:rPr lang="en-US" altLang="zh-CN"/>
              <a:t>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BEF31E9-74F5-4E6E-9925-CF5EEA824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图示推导过程，推导</a:t>
            </a:r>
            <a:r>
              <a:rPr lang="zh-CN" altLang="en-US">
                <a:sym typeface="Wingdings" panose="05000000000000000000" pitchFamily="2" charset="2"/>
              </a:rPr>
              <a:t>语法树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根节点标记为开始符号</a:t>
            </a:r>
          </a:p>
          <a:p>
            <a:pPr lvl="1" eaLnBrk="1" hangingPunct="1"/>
            <a:r>
              <a:rPr lang="zh-CN" altLang="en-US"/>
              <a:t>每个叶节点用一个</a:t>
            </a:r>
            <a:r>
              <a:rPr lang="en-US" altLang="zh-CN"/>
              <a:t>T</a:t>
            </a:r>
            <a:r>
              <a:rPr lang="zh-CN" altLang="en-US"/>
              <a:t>或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  <a:r>
              <a:rPr lang="zh-CN" altLang="en-US"/>
              <a:t>标记</a:t>
            </a:r>
            <a:endParaRPr kumimoji="0" lang="zh-CN" altLang="en-US">
              <a:sym typeface="Symbol" panose="05050102010706020507" pitchFamily="18" charset="2"/>
            </a:endParaRPr>
          </a:p>
          <a:p>
            <a:pPr lvl="1" eaLnBrk="1" hangingPunct="1"/>
            <a:r>
              <a:rPr kumimoji="0" lang="zh-CN" altLang="en-US">
                <a:sym typeface="Symbol" panose="05050102010706020507" pitchFamily="18" charset="2"/>
              </a:rPr>
              <a:t>每个内部节点用一个</a:t>
            </a:r>
            <a:r>
              <a:rPr kumimoji="0" lang="en-US" altLang="zh-CN">
                <a:sym typeface="Symbol" panose="05050102010706020507" pitchFamily="18" charset="2"/>
              </a:rPr>
              <a:t>NT</a:t>
            </a:r>
            <a:r>
              <a:rPr lang="zh-CN" altLang="en-US"/>
              <a:t>标记</a:t>
            </a:r>
            <a:endParaRPr kumimoji="0" lang="zh-CN" altLang="en-US">
              <a:sym typeface="Symbol" panose="05050102010706020507" pitchFamily="18" charset="2"/>
            </a:endParaRPr>
          </a:p>
          <a:p>
            <a:pPr lvl="1" eaLnBrk="1" hangingPunct="1"/>
            <a:r>
              <a:rPr kumimoji="0" lang="zh-CN" altLang="en-US">
                <a:sym typeface="Symbol" panose="05050102010706020507" pitchFamily="18" charset="2"/>
              </a:rPr>
              <a:t>节点</a:t>
            </a:r>
            <a:r>
              <a:rPr kumimoji="0" lang="en-US" altLang="zh-CN">
                <a:sym typeface="Symbol" panose="05050102010706020507" pitchFamily="18" charset="2"/>
              </a:rPr>
              <a:t>A</a:t>
            </a:r>
            <a:r>
              <a:rPr kumimoji="0" lang="zh-CN" altLang="en-US">
                <a:sym typeface="Symbol" panose="05050102010706020507" pitchFamily="18" charset="2"/>
              </a:rPr>
              <a:t>，孩子节点</a:t>
            </a:r>
            <a:r>
              <a:rPr kumimoji="0" lang="en-US" altLang="zh-CN">
                <a:sym typeface="Symbol" panose="05050102010706020507" pitchFamily="18" charset="2"/>
              </a:rPr>
              <a:t>X</a:t>
            </a:r>
            <a:r>
              <a:rPr kumimoji="0" lang="en-US" altLang="zh-CN" baseline="-25000">
                <a:sym typeface="Symbol" panose="05050102010706020507" pitchFamily="18" charset="2"/>
              </a:rPr>
              <a:t>1</a:t>
            </a:r>
            <a:r>
              <a:rPr kumimoji="0" lang="zh-CN" altLang="en-US">
                <a:sym typeface="Symbol" panose="05050102010706020507" pitchFamily="18" charset="2"/>
              </a:rPr>
              <a:t>，</a:t>
            </a:r>
            <a:r>
              <a:rPr kumimoji="0" lang="en-US" altLang="zh-CN">
                <a:sym typeface="Symbol" panose="05050102010706020507" pitchFamily="18" charset="2"/>
              </a:rPr>
              <a:t>X</a:t>
            </a:r>
            <a:r>
              <a:rPr kumimoji="0" lang="en-US" altLang="zh-CN" baseline="-25000">
                <a:sym typeface="Symbol" panose="05050102010706020507" pitchFamily="18" charset="2"/>
              </a:rPr>
              <a:t>2</a:t>
            </a:r>
            <a:r>
              <a:rPr kumimoji="0" lang="zh-CN" altLang="en-US">
                <a:sym typeface="Symbol" panose="05050102010706020507" pitchFamily="18" charset="2"/>
              </a:rPr>
              <a:t>，</a:t>
            </a:r>
            <a:r>
              <a:rPr kumimoji="0" lang="en-US" altLang="zh-CN">
                <a:latin typeface="Tahoma" panose="020B0604030504040204" pitchFamily="34" charset="0"/>
                <a:sym typeface="Symbol" panose="05050102010706020507" pitchFamily="18" charset="2"/>
              </a:rPr>
              <a:t>…</a:t>
            </a:r>
            <a:r>
              <a:rPr kumimoji="0" lang="zh-CN" altLang="en-US">
                <a:sym typeface="Symbol" panose="05050102010706020507" pitchFamily="18" charset="2"/>
              </a:rPr>
              <a:t>，</a:t>
            </a:r>
            <a:r>
              <a:rPr kumimoji="0" lang="en-US" altLang="zh-CN">
                <a:sym typeface="Symbol" panose="05050102010706020507" pitchFamily="18" charset="2"/>
              </a:rPr>
              <a:t>X</a:t>
            </a:r>
            <a:r>
              <a:rPr kumimoji="0" lang="en-US" altLang="zh-CN" baseline="-25000">
                <a:sym typeface="Symbol" panose="05050102010706020507" pitchFamily="18" charset="2"/>
              </a:rPr>
              <a:t>n</a:t>
            </a:r>
            <a:r>
              <a:rPr kumimoji="0" lang="en-US" altLang="zh-CN">
                <a:sym typeface="Wingdings" panose="05000000000000000000" pitchFamily="2" charset="2"/>
              </a:rPr>
              <a:t></a:t>
            </a:r>
            <a:br>
              <a:rPr kumimoji="0" lang="en-US" altLang="zh-CN">
                <a:sym typeface="Wingdings" panose="05000000000000000000" pitchFamily="2" charset="2"/>
              </a:rPr>
            </a:br>
            <a:r>
              <a:rPr kumimoji="0" lang="zh-CN" altLang="en-US">
                <a:sym typeface="Wingdings" panose="05000000000000000000" pitchFamily="2" charset="2"/>
              </a:rPr>
              <a:t>节点应用了产生式</a:t>
            </a:r>
            <a:r>
              <a:rPr kumimoji="0" lang="en-US" altLang="zh-CN">
                <a:sym typeface="Symbol" panose="05050102010706020507" pitchFamily="18" charset="2"/>
              </a:rPr>
              <a:t>A</a:t>
            </a:r>
            <a:r>
              <a:rPr kumimoji="0" lang="en-US" altLang="zh-CN" b="1">
                <a:sym typeface="Symbol" panose="05050102010706020507" pitchFamily="18" charset="2"/>
              </a:rPr>
              <a:t> </a:t>
            </a:r>
            <a:r>
              <a:rPr kumimoji="0" lang="en-US" altLang="zh-CN">
                <a:sym typeface="Symbol" panose="05050102010706020507" pitchFamily="18" charset="2"/>
              </a:rPr>
              <a:t>X</a:t>
            </a:r>
            <a:r>
              <a:rPr kumimoji="0" lang="en-US" altLang="zh-CN" baseline="-25000">
                <a:sym typeface="Symbol" panose="05050102010706020507" pitchFamily="18" charset="2"/>
              </a:rPr>
              <a:t>1</a:t>
            </a:r>
            <a:r>
              <a:rPr kumimoji="0" lang="en-US" altLang="zh-CN">
                <a:sym typeface="Symbol" panose="05050102010706020507" pitchFamily="18" charset="2"/>
              </a:rPr>
              <a:t>X</a:t>
            </a:r>
            <a:r>
              <a:rPr kumimoji="0" lang="en-US" altLang="zh-CN" baseline="-25000">
                <a:sym typeface="Symbol" panose="05050102010706020507" pitchFamily="18" charset="2"/>
              </a:rPr>
              <a:t>2</a:t>
            </a:r>
            <a:r>
              <a:rPr kumimoji="0" lang="en-US" altLang="zh-CN">
                <a:latin typeface="Tahoma" panose="020B0604030504040204" pitchFamily="34" charset="0"/>
                <a:sym typeface="Symbol" panose="05050102010706020507" pitchFamily="18" charset="2"/>
              </a:rPr>
              <a:t>…</a:t>
            </a:r>
            <a:r>
              <a:rPr kumimoji="0" lang="en-US" altLang="zh-CN">
                <a:sym typeface="Symbol" panose="05050102010706020507" pitchFamily="18" charset="2"/>
              </a:rPr>
              <a:t>X</a:t>
            </a:r>
            <a:r>
              <a:rPr kumimoji="0" lang="en-US" altLang="zh-CN" baseline="-25000">
                <a:sym typeface="Symbol" panose="05050102010706020507" pitchFamily="18" charset="2"/>
              </a:rPr>
              <a:t>n</a:t>
            </a:r>
          </a:p>
          <a:p>
            <a:pPr lvl="1" eaLnBrk="1" hangingPunct="1"/>
            <a:r>
              <a:rPr kumimoji="0" lang="zh-CN" altLang="en-US">
                <a:sym typeface="Symbol" panose="05050102010706020507" pitchFamily="18" charset="2"/>
              </a:rPr>
              <a:t>对</a:t>
            </a:r>
            <a:r>
              <a:rPr kumimoji="0" lang="en-US" altLang="zh-CN">
                <a:sym typeface="Symbol" panose="05050102010706020507" pitchFamily="18" charset="2"/>
              </a:rPr>
              <a:t>A</a:t>
            </a:r>
            <a:r>
              <a:rPr kumimoji="0" lang="en-US" altLang="zh-CN" b="1">
                <a:sym typeface="Symbol" panose="05050102010706020507" pitchFamily="18" charset="2"/>
              </a:rPr>
              <a:t>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kumimoji="0" lang="zh-CN" altLang="en-US">
                <a:sym typeface="Symbol" panose="05050102010706020507" pitchFamily="18" charset="2"/>
              </a:rPr>
              <a:t>，节点</a:t>
            </a:r>
            <a:r>
              <a:rPr kumimoji="0" lang="en-US" altLang="zh-CN">
                <a:sym typeface="Symbol" panose="05050102010706020507" pitchFamily="18" charset="2"/>
              </a:rPr>
              <a:t>A</a:t>
            </a:r>
            <a:r>
              <a:rPr kumimoji="0" lang="zh-CN" altLang="en-US">
                <a:sym typeface="Symbol" panose="05050102010706020507" pitchFamily="18" charset="2"/>
              </a:rPr>
              <a:t>只有一个孩子节点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4B48907-F48B-4E2C-AD8E-7F4B0A03D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2.4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957BC7C-5525-4469-89EA-248454CD7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4038600"/>
            <a:ext cx="7812088" cy="1752600"/>
          </a:xfrm>
        </p:spPr>
        <p:txBody>
          <a:bodyPr/>
          <a:lstStyle/>
          <a:p>
            <a:pPr eaLnBrk="1" hangingPunct="1"/>
            <a:r>
              <a:rPr lang="zh-CN" altLang="en-US" sz="2800"/>
              <a:t>叶节点从左至右构成树的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输出</a:t>
            </a:r>
            <a:r>
              <a:rPr lang="zh-CN" altLang="en-US" sz="2800" b="1">
                <a:solidFill>
                  <a:srgbClr val="3333CC"/>
                </a:solidFill>
              </a:rPr>
              <a:t>（</a:t>
            </a:r>
            <a:r>
              <a:rPr lang="en-US" altLang="zh-CN" sz="2800" b="1">
                <a:solidFill>
                  <a:srgbClr val="FF3300"/>
                </a:solidFill>
              </a:rPr>
              <a:t>yield</a:t>
            </a:r>
            <a:r>
              <a:rPr lang="zh-CN" altLang="en-US" sz="2800" b="1">
                <a:solidFill>
                  <a:srgbClr val="3333CC"/>
                </a:solidFill>
              </a:rPr>
              <a:t>）</a:t>
            </a:r>
            <a:br>
              <a:rPr lang="zh-CN" altLang="en-US" sz="2800"/>
            </a:br>
            <a:r>
              <a:rPr lang="zh-CN" altLang="en-US" sz="2800">
                <a:sym typeface="Wingdings" panose="05000000000000000000" pitchFamily="2" charset="2"/>
              </a:rPr>
              <a:t>开始符号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推导出</a:t>
            </a:r>
            <a:r>
              <a:rPr lang="zh-CN" altLang="en-US" sz="2800" b="1">
                <a:solidFill>
                  <a:srgbClr val="3333CC"/>
                </a:solidFill>
                <a:sym typeface="Wingdings" panose="05000000000000000000" pitchFamily="2" charset="2"/>
              </a:rPr>
              <a:t>（</a:t>
            </a: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生成</a:t>
            </a:r>
            <a:r>
              <a:rPr lang="zh-CN" altLang="en-US" sz="2800" b="1">
                <a:solidFill>
                  <a:srgbClr val="3333CC"/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2800">
                <a:sym typeface="Wingdings" panose="05000000000000000000" pitchFamily="2" charset="2"/>
              </a:rPr>
              <a:t>的单词串</a:t>
            </a:r>
          </a:p>
          <a:p>
            <a:pPr eaLnBrk="1" hangingPunct="1"/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语言</a:t>
            </a:r>
            <a:r>
              <a:rPr lang="zh-CN" altLang="en-US" sz="2800">
                <a:sym typeface="Wingdings" panose="05000000000000000000" pitchFamily="2" charset="2"/>
              </a:rPr>
              <a:t>：语法分析树生成的单词串集合</a:t>
            </a:r>
            <a:endParaRPr lang="zh-CN" altLang="en-US" sz="2800"/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E767B360-5F9D-4255-9B14-40053A2C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1219200"/>
            <a:ext cx="1433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i="1"/>
              <a:t>expr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6E43FF26-F0D0-4564-9FA0-7EAEEB54A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1747838"/>
            <a:ext cx="1433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i="1">
                <a:solidFill>
                  <a:srgbClr val="00CC00"/>
                </a:solidFill>
              </a:rPr>
              <a:t>digit</a:t>
            </a:r>
            <a:endParaRPr kumimoji="0" lang="en-US" altLang="zh-CN" sz="2800" b="1" i="1"/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CD910CDC-9384-4805-B495-3CCF70C1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425700"/>
            <a:ext cx="1433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i="1">
                <a:solidFill>
                  <a:srgbClr val="FF5050"/>
                </a:solidFill>
              </a:rPr>
              <a:t>digit</a:t>
            </a:r>
            <a:endParaRPr kumimoji="0" lang="en-US" altLang="zh-CN" sz="2800" b="1" i="1"/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B6CF5CA5-BC59-4F24-969B-6BEE4C506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1747838"/>
            <a:ext cx="1435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i="1">
                <a:solidFill>
                  <a:srgbClr val="0066FF"/>
                </a:solidFill>
              </a:rPr>
              <a:t>expr</a:t>
            </a:r>
            <a:endParaRPr kumimoji="0" lang="en-US" altLang="zh-CN" sz="2800" b="1" i="1"/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4B06CB15-B393-417C-81D7-7F48A501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82938"/>
            <a:ext cx="1433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i="1">
                <a:solidFill>
                  <a:srgbClr val="FF66FF"/>
                </a:solidFill>
              </a:rPr>
              <a:t>digit</a:t>
            </a:r>
            <a:endParaRPr kumimoji="0" lang="en-US" altLang="zh-CN" sz="2800" b="1" i="1"/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D672C70F-6882-4849-B70C-073597BB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700"/>
            <a:ext cx="143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i="1">
                <a:solidFill>
                  <a:srgbClr val="FF5050"/>
                </a:solidFill>
              </a:rPr>
              <a:t>expr</a:t>
            </a:r>
            <a:endParaRPr kumimoji="0" lang="en-US" altLang="zh-CN" sz="2800" b="1" i="1"/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FE773981-F6C7-4064-B2E0-9C6F0C90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3709988"/>
            <a:ext cx="78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66FF"/>
                </a:solidFill>
              </a:rPr>
              <a:t>9</a:t>
            </a: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FD7E493F-E176-42A9-9B81-97516A42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2955925"/>
            <a:ext cx="7826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5050"/>
                </a:solidFill>
              </a:rPr>
              <a:t>5</a:t>
            </a:r>
            <a:endParaRPr kumimoji="0" lang="en-US" altLang="zh-CN" sz="2400" b="1"/>
          </a:p>
        </p:txBody>
      </p:sp>
      <p:sp>
        <p:nvSpPr>
          <p:cNvPr id="66573" name="Text Box 13">
            <a:extLst>
              <a:ext uri="{FF2B5EF4-FFF2-40B4-BE49-F238E27FC236}">
                <a16:creationId xmlns:a16="http://schemas.microsoft.com/office/drawing/2014/main" id="{28FDD23D-343E-44BA-8AB5-477BE146F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2276475"/>
            <a:ext cx="7826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971AE06F-6640-4337-AD3C-09DF3F31D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2351088"/>
            <a:ext cx="7826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/>
              <a:t>-</a:t>
            </a:r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804F7826-A43D-43E3-B4F0-4716A235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1824038"/>
            <a:ext cx="78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/>
              <a:t>+</a:t>
            </a:r>
          </a:p>
        </p:txBody>
      </p:sp>
      <p:sp>
        <p:nvSpPr>
          <p:cNvPr id="66576" name="Line 16">
            <a:extLst>
              <a:ext uri="{FF2B5EF4-FFF2-40B4-BE49-F238E27FC236}">
                <a16:creationId xmlns:a16="http://schemas.microsoft.com/office/drawing/2014/main" id="{6E824E87-9FB0-46DE-B917-B852537FA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8" y="1520825"/>
            <a:ext cx="78105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Line 17">
            <a:extLst>
              <a:ext uri="{FF2B5EF4-FFF2-40B4-BE49-F238E27FC236}">
                <a16:creationId xmlns:a16="http://schemas.microsoft.com/office/drawing/2014/main" id="{4678104A-4705-41FF-B850-CA4375E496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8000" y="1520825"/>
            <a:ext cx="782638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Line 18">
            <a:extLst>
              <a:ext uri="{FF2B5EF4-FFF2-40B4-BE49-F238E27FC236}">
                <a16:creationId xmlns:a16="http://schemas.microsoft.com/office/drawing/2014/main" id="{D06BB8FE-CA1E-432E-A4AA-4087DB61C1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3" y="2125663"/>
            <a:ext cx="782637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8F173DAD-7A7D-47EF-9010-73BE2826A1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22725" y="2125663"/>
            <a:ext cx="782638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0" name="Line 20">
            <a:extLst>
              <a:ext uri="{FF2B5EF4-FFF2-40B4-BE49-F238E27FC236}">
                <a16:creationId xmlns:a16="http://schemas.microsoft.com/office/drawing/2014/main" id="{8DF1FD6A-9DB0-4BD1-AF9D-28912DCBC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159702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1">
            <a:extLst>
              <a:ext uri="{FF2B5EF4-FFF2-40B4-BE49-F238E27FC236}">
                <a16:creationId xmlns:a16="http://schemas.microsoft.com/office/drawing/2014/main" id="{C416AF59-5EAD-4B62-8527-112F5140D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9038" y="3560763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Line 22">
            <a:extLst>
              <a:ext uri="{FF2B5EF4-FFF2-40B4-BE49-F238E27FC236}">
                <a16:creationId xmlns:a16="http://schemas.microsoft.com/office/drawing/2014/main" id="{1779F471-E145-4629-BC97-905062618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80511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Line 23">
            <a:extLst>
              <a:ext uri="{FF2B5EF4-FFF2-40B4-BE49-F238E27FC236}">
                <a16:creationId xmlns:a16="http://schemas.microsoft.com/office/drawing/2014/main" id="{E84C9865-F693-4628-BD63-26F7146AE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8" y="2125663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4" name="Line 24">
            <a:extLst>
              <a:ext uri="{FF2B5EF4-FFF2-40B4-BE49-F238E27FC236}">
                <a16:creationId xmlns:a16="http://schemas.microsoft.com/office/drawing/2014/main" id="{822DF72E-4723-461D-8D75-EDF2F13E7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5" y="2125663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5" name="Line 25">
            <a:extLst>
              <a:ext uri="{FF2B5EF4-FFF2-40B4-BE49-F238E27FC236}">
                <a16:creationId xmlns:a16="http://schemas.microsoft.com/office/drawing/2014/main" id="{B71C0133-FA63-4345-8121-1FCF24410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9038" y="2805113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D0A74486-016B-4CEB-9DE2-7D696040B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2954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solidFill>
                  <a:srgbClr val="3333CC"/>
                </a:solidFill>
              </a:rPr>
              <a:t>expr</a:t>
            </a:r>
            <a:r>
              <a:rPr kumimoji="0" lang="en-US" altLang="zh-CN" sz="2000" b="1">
                <a:solidFill>
                  <a:srgbClr val="3333CC"/>
                </a:solidFill>
              </a:rPr>
              <a:t> </a:t>
            </a:r>
            <a:r>
              <a:rPr kumimoji="0" lang="en-US" altLang="zh-CN" sz="2000" b="1">
                <a:solidFill>
                  <a:srgbClr val="3333CC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000" b="1">
                <a:solidFill>
                  <a:srgbClr val="3333CC"/>
                </a:solidFill>
              </a:rPr>
              <a:t> </a:t>
            </a:r>
            <a:r>
              <a:rPr kumimoji="0" lang="en-US" altLang="zh-CN" sz="2000" b="1" i="1">
                <a:solidFill>
                  <a:srgbClr val="3333CC"/>
                </a:solidFill>
                <a:sym typeface="Math1" pitchFamily="2" charset="2"/>
              </a:rPr>
              <a:t>expr + digit</a:t>
            </a:r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258FF6FF-F060-44AD-BCF4-449A55ECD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solidFill>
                  <a:srgbClr val="3333CC"/>
                </a:solidFill>
                <a:sym typeface="Math1" pitchFamily="2" charset="2"/>
              </a:rPr>
              <a:t>expr</a:t>
            </a:r>
            <a:r>
              <a:rPr kumimoji="0" lang="en-US" altLang="zh-CN" sz="2000" b="1">
                <a:solidFill>
                  <a:srgbClr val="3333CC"/>
                </a:solidFill>
                <a:sym typeface="Math1" pitchFamily="2" charset="2"/>
              </a:rPr>
              <a:t> </a:t>
            </a:r>
            <a:r>
              <a:rPr kumimoji="0" lang="en-US" altLang="zh-CN" sz="2000" b="1">
                <a:solidFill>
                  <a:srgbClr val="3333CC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000" b="1">
                <a:solidFill>
                  <a:srgbClr val="3333CC"/>
                </a:solidFill>
                <a:sym typeface="Math1" pitchFamily="2" charset="2"/>
              </a:rPr>
              <a:t> </a:t>
            </a:r>
            <a:r>
              <a:rPr kumimoji="0" lang="en-US" altLang="zh-CN" sz="2000" b="1" i="1">
                <a:solidFill>
                  <a:srgbClr val="3333CC"/>
                </a:solidFill>
                <a:sym typeface="Math1" pitchFamily="2" charset="2"/>
              </a:rPr>
              <a:t>expr – digit</a:t>
            </a:r>
          </a:p>
        </p:txBody>
      </p:sp>
      <p:sp>
        <p:nvSpPr>
          <p:cNvPr id="66588" name="Line 28">
            <a:extLst>
              <a:ext uri="{FF2B5EF4-FFF2-40B4-BE49-F238E27FC236}">
                <a16:creationId xmlns:a16="http://schemas.microsoft.com/office/drawing/2014/main" id="{75B94746-3B60-46FD-BC41-B1FA80B0F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447800"/>
            <a:ext cx="838200" cy="762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9" name="Line 29">
            <a:extLst>
              <a:ext uri="{FF2B5EF4-FFF2-40B4-BE49-F238E27FC236}">
                <a16:creationId xmlns:a16="http://schemas.microsoft.com/office/drawing/2014/main" id="{7F08B005-E71D-4607-AA5A-0B45F63E58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1752600"/>
            <a:ext cx="533400" cy="3048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68" grpId="0"/>
      <p:bldP spid="66569" grpId="0"/>
      <p:bldP spid="66570" grpId="0"/>
      <p:bldP spid="66571" grpId="0"/>
      <p:bldP spid="66572" grpId="0"/>
      <p:bldP spid="66573" grpId="0"/>
      <p:bldP spid="66574" grpId="0"/>
      <p:bldP spid="66575" grpId="0"/>
      <p:bldP spid="66586" grpId="0"/>
      <p:bldP spid="665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F50DDC6-F78A-42ED-93D6-43500ABE5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2.2.2  </a:t>
            </a:r>
            <a:r>
              <a:rPr lang="zh-CN" altLang="en-US"/>
              <a:t>二义性（</a:t>
            </a:r>
            <a:r>
              <a:rPr lang="en-US" altLang="zh-CN">
                <a:solidFill>
                  <a:srgbClr val="FF3300"/>
                </a:solidFill>
              </a:rPr>
              <a:t>ambiguity</a:t>
            </a:r>
            <a:r>
              <a:rPr lang="zh-CN" altLang="en-US"/>
              <a:t>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604FC1B-8394-4933-A56D-A9DA5CD87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多个语法分析树生成相同的单词串</a:t>
            </a:r>
            <a:br>
              <a:rPr lang="zh-CN" altLang="en-US"/>
            </a:br>
            <a:r>
              <a:rPr lang="en-US" altLang="zh-CN">
                <a:latin typeface="Tahoma" panose="020B060403050404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/>
              <a:t>多个意义</a:t>
            </a:r>
          </a:p>
          <a:p>
            <a:pPr eaLnBrk="1" hangingPunct="1"/>
            <a:r>
              <a:rPr lang="zh-CN" altLang="en-US"/>
              <a:t>定义无歧义语法或用附加规则消除歧义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9EB91FA-BC6B-497E-9E30-FB392B5B7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2.5</a:t>
            </a:r>
          </a:p>
        </p:txBody>
      </p:sp>
      <p:grpSp>
        <p:nvGrpSpPr>
          <p:cNvPr id="25603" name="Group 4">
            <a:extLst>
              <a:ext uri="{FF2B5EF4-FFF2-40B4-BE49-F238E27FC236}">
                <a16:creationId xmlns:a16="http://schemas.microsoft.com/office/drawing/2014/main" id="{FFB7302F-C674-4B7C-AEF9-2CE3395ED06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90763"/>
            <a:ext cx="3198813" cy="2281237"/>
            <a:chOff x="144" y="1104"/>
            <a:chExt cx="1824" cy="1047"/>
          </a:xfrm>
        </p:grpSpPr>
        <p:sp>
          <p:nvSpPr>
            <p:cNvPr id="25625" name="Text Box 5">
              <a:extLst>
                <a:ext uri="{FF2B5EF4-FFF2-40B4-BE49-F238E27FC236}">
                  <a16:creationId xmlns:a16="http://schemas.microsoft.com/office/drawing/2014/main" id="{9E4313EF-5749-4842-B7DD-1AD0DD5C7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680"/>
              <a:ext cx="52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66FF"/>
                  </a:solidFill>
                </a:rPr>
                <a:t>expr</a:t>
              </a:r>
            </a:p>
          </p:txBody>
        </p:sp>
        <p:sp>
          <p:nvSpPr>
            <p:cNvPr id="25626" name="Text Box 6">
              <a:extLst>
                <a:ext uri="{FF2B5EF4-FFF2-40B4-BE49-F238E27FC236}">
                  <a16:creationId xmlns:a16="http://schemas.microsoft.com/office/drawing/2014/main" id="{772BF5A6-FCF5-4F39-98CD-BE6EA3A5A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680"/>
              <a:ext cx="52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66FF"/>
                  </a:solidFill>
                </a:rPr>
                <a:t>expr</a:t>
              </a:r>
            </a:p>
          </p:txBody>
        </p:sp>
        <p:sp>
          <p:nvSpPr>
            <p:cNvPr id="25627" name="Text Box 7">
              <a:extLst>
                <a:ext uri="{FF2B5EF4-FFF2-40B4-BE49-F238E27FC236}">
                  <a16:creationId xmlns:a16="http://schemas.microsoft.com/office/drawing/2014/main" id="{201CD944-0DD2-4111-9F09-DA0E66B82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40"/>
              <a:ext cx="52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66FF"/>
                  </a:solidFill>
                </a:rPr>
                <a:t>expr</a:t>
              </a:r>
            </a:p>
          </p:txBody>
        </p:sp>
        <p:sp>
          <p:nvSpPr>
            <p:cNvPr id="25628" name="Text Box 8">
              <a:extLst>
                <a:ext uri="{FF2B5EF4-FFF2-40B4-BE49-F238E27FC236}">
                  <a16:creationId xmlns:a16="http://schemas.microsoft.com/office/drawing/2014/main" id="{B4672CA7-42BC-47B2-888D-6BCD8AC6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40"/>
              <a:ext cx="52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66FF"/>
                  </a:solidFill>
                </a:rPr>
                <a:t>expr</a:t>
              </a:r>
            </a:p>
          </p:txBody>
        </p:sp>
        <p:sp>
          <p:nvSpPr>
            <p:cNvPr id="25629" name="Text Box 9">
              <a:extLst>
                <a:ext uri="{FF2B5EF4-FFF2-40B4-BE49-F238E27FC236}">
                  <a16:creationId xmlns:a16="http://schemas.microsoft.com/office/drawing/2014/main" id="{50A62ACD-1B7E-49DC-B639-5695F8367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52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66FF"/>
                  </a:solidFill>
                </a:rPr>
                <a:t>expr</a:t>
              </a:r>
            </a:p>
          </p:txBody>
        </p:sp>
        <p:sp>
          <p:nvSpPr>
            <p:cNvPr id="25630" name="Text Box 10">
              <a:extLst>
                <a:ext uri="{FF2B5EF4-FFF2-40B4-BE49-F238E27FC236}">
                  <a16:creationId xmlns:a16="http://schemas.microsoft.com/office/drawing/2014/main" id="{21A09FC5-CA27-43C9-B9A6-A2248078E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44"/>
              <a:ext cx="2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+</a:t>
              </a:r>
            </a:p>
          </p:txBody>
        </p:sp>
        <p:sp>
          <p:nvSpPr>
            <p:cNvPr id="25631" name="Text Box 11">
              <a:extLst>
                <a:ext uri="{FF2B5EF4-FFF2-40B4-BE49-F238E27FC236}">
                  <a16:creationId xmlns:a16="http://schemas.microsoft.com/office/drawing/2014/main" id="{18FDC967-C2F2-45F0-8A97-AF53F94E8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2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2</a:t>
              </a:r>
            </a:p>
          </p:txBody>
        </p:sp>
        <p:sp>
          <p:nvSpPr>
            <p:cNvPr id="25632" name="Text Box 12">
              <a:extLst>
                <a:ext uri="{FF2B5EF4-FFF2-40B4-BE49-F238E27FC236}">
                  <a16:creationId xmlns:a16="http://schemas.microsoft.com/office/drawing/2014/main" id="{EF362E28-D137-425D-B08F-243D7B4C2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32"/>
              <a:ext cx="2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-</a:t>
              </a:r>
            </a:p>
          </p:txBody>
        </p:sp>
        <p:sp>
          <p:nvSpPr>
            <p:cNvPr id="25633" name="Text Box 13">
              <a:extLst>
                <a:ext uri="{FF2B5EF4-FFF2-40B4-BE49-F238E27FC236}">
                  <a16:creationId xmlns:a16="http://schemas.microsoft.com/office/drawing/2014/main" id="{25CFFA44-06A2-4171-9DE8-189CCF706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68"/>
              <a:ext cx="2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5</a:t>
              </a:r>
            </a:p>
          </p:txBody>
        </p:sp>
        <p:sp>
          <p:nvSpPr>
            <p:cNvPr id="25634" name="Text Box 14">
              <a:extLst>
                <a:ext uri="{FF2B5EF4-FFF2-40B4-BE49-F238E27FC236}">
                  <a16:creationId xmlns:a16="http://schemas.microsoft.com/office/drawing/2014/main" id="{28F1E317-6C8E-42EF-A5C4-702348726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68"/>
              <a:ext cx="2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9</a:t>
              </a:r>
            </a:p>
          </p:txBody>
        </p:sp>
        <p:sp>
          <p:nvSpPr>
            <p:cNvPr id="25635" name="Line 15">
              <a:extLst>
                <a:ext uri="{FF2B5EF4-FFF2-40B4-BE49-F238E27FC236}">
                  <a16:creationId xmlns:a16="http://schemas.microsoft.com/office/drawing/2014/main" id="{9A3D4751-6B2F-4C1D-ACEF-5F69362EB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9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16">
              <a:extLst>
                <a:ext uri="{FF2B5EF4-FFF2-40B4-BE49-F238E27FC236}">
                  <a16:creationId xmlns:a16="http://schemas.microsoft.com/office/drawing/2014/main" id="{9E78BBC7-3FA4-4240-8B59-09934E672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17">
              <a:extLst>
                <a:ext uri="{FF2B5EF4-FFF2-40B4-BE49-F238E27FC236}">
                  <a16:creationId xmlns:a16="http://schemas.microsoft.com/office/drawing/2014/main" id="{0210BCD7-2DEE-4BA4-936B-AC6CC7D7C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18">
              <a:extLst>
                <a:ext uri="{FF2B5EF4-FFF2-40B4-BE49-F238E27FC236}">
                  <a16:creationId xmlns:a16="http://schemas.microsoft.com/office/drawing/2014/main" id="{90C0F5CF-F0EC-4BD2-B138-B94ED02FC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19">
              <a:extLst>
                <a:ext uri="{FF2B5EF4-FFF2-40B4-BE49-F238E27FC236}">
                  <a16:creationId xmlns:a16="http://schemas.microsoft.com/office/drawing/2014/main" id="{312ECB33-1083-4640-9ED7-C4F3ECCC9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20">
              <a:extLst>
                <a:ext uri="{FF2B5EF4-FFF2-40B4-BE49-F238E27FC236}">
                  <a16:creationId xmlns:a16="http://schemas.microsoft.com/office/drawing/2014/main" id="{6CFBE4B1-F62D-44F1-AE6E-831FC4CFF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21">
              <a:extLst>
                <a:ext uri="{FF2B5EF4-FFF2-40B4-BE49-F238E27FC236}">
                  <a16:creationId xmlns:a16="http://schemas.microsoft.com/office/drawing/2014/main" id="{67699108-A746-4857-B160-2C95F3036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2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Line 22">
              <a:extLst>
                <a:ext uri="{FF2B5EF4-FFF2-40B4-BE49-F238E27FC236}">
                  <a16:creationId xmlns:a16="http://schemas.microsoft.com/office/drawing/2014/main" id="{E5A796F7-C8AA-4836-97FD-185E98D9D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63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Line 23">
              <a:extLst>
                <a:ext uri="{FF2B5EF4-FFF2-40B4-BE49-F238E27FC236}">
                  <a16:creationId xmlns:a16="http://schemas.microsoft.com/office/drawing/2014/main" id="{71EB5A19-C61D-42EA-AB79-1CC343287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6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Group 26">
            <a:extLst>
              <a:ext uri="{FF2B5EF4-FFF2-40B4-BE49-F238E27FC236}">
                <a16:creationId xmlns:a16="http://schemas.microsoft.com/office/drawing/2014/main" id="{4B079C22-8C7C-4D88-B4D0-5E3B0E114D4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214563"/>
            <a:ext cx="3200400" cy="2300287"/>
            <a:chOff x="3312" y="1440"/>
            <a:chExt cx="1824" cy="1044"/>
          </a:xfrm>
        </p:grpSpPr>
        <p:sp>
          <p:nvSpPr>
            <p:cNvPr id="25606" name="Text Box 27">
              <a:extLst>
                <a:ext uri="{FF2B5EF4-FFF2-40B4-BE49-F238E27FC236}">
                  <a16:creationId xmlns:a16="http://schemas.microsoft.com/office/drawing/2014/main" id="{E1C2E6B7-A807-4BB9-AF68-9945CCAFE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608" y="2016"/>
              <a:ext cx="52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CC00"/>
                  </a:solidFill>
                </a:rPr>
                <a:t>expr</a:t>
              </a:r>
              <a:endParaRPr kumimoji="0" lang="en-US" altLang="zh-CN" sz="2000" b="1" i="1">
                <a:solidFill>
                  <a:srgbClr val="0066FF"/>
                </a:solidFill>
              </a:endParaRPr>
            </a:p>
          </p:txBody>
        </p:sp>
        <p:sp>
          <p:nvSpPr>
            <p:cNvPr id="25607" name="Text Box 28">
              <a:extLst>
                <a:ext uri="{FF2B5EF4-FFF2-40B4-BE49-F238E27FC236}">
                  <a16:creationId xmlns:a16="http://schemas.microsoft.com/office/drawing/2014/main" id="{1EF2AF8C-5D7E-40B7-9DE1-93B4893EB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41" y="2016"/>
              <a:ext cx="52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CC00"/>
                  </a:solidFill>
                </a:rPr>
                <a:t>expr</a:t>
              </a:r>
              <a:endParaRPr kumimoji="0" lang="en-US" altLang="zh-CN" sz="2000" b="1" i="1">
                <a:solidFill>
                  <a:srgbClr val="0066FF"/>
                </a:solidFill>
              </a:endParaRPr>
            </a:p>
          </p:txBody>
        </p:sp>
        <p:sp>
          <p:nvSpPr>
            <p:cNvPr id="25608" name="Text Box 29">
              <a:extLst>
                <a:ext uri="{FF2B5EF4-FFF2-40B4-BE49-F238E27FC236}">
                  <a16:creationId xmlns:a16="http://schemas.microsoft.com/office/drawing/2014/main" id="{A02EB521-9263-49A0-B8C6-B6BCB4B47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72" y="1776"/>
              <a:ext cx="52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CC00"/>
                  </a:solidFill>
                </a:rPr>
                <a:t>expr</a:t>
              </a:r>
              <a:endParaRPr kumimoji="0" lang="en-US" altLang="zh-CN" sz="2000" b="1" i="1">
                <a:solidFill>
                  <a:srgbClr val="0066FF"/>
                </a:solidFill>
              </a:endParaRPr>
            </a:p>
          </p:txBody>
        </p:sp>
        <p:sp>
          <p:nvSpPr>
            <p:cNvPr id="25609" name="Text Box 30">
              <a:extLst>
                <a:ext uri="{FF2B5EF4-FFF2-40B4-BE49-F238E27FC236}">
                  <a16:creationId xmlns:a16="http://schemas.microsoft.com/office/drawing/2014/main" id="{45B5A22C-3BDE-4818-9CA9-B5304237F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12" y="1776"/>
              <a:ext cx="52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CC00"/>
                  </a:solidFill>
                </a:rPr>
                <a:t>expr</a:t>
              </a:r>
              <a:endParaRPr kumimoji="0" lang="en-US" altLang="zh-CN" sz="2000" b="1" i="1">
                <a:solidFill>
                  <a:srgbClr val="0066FF"/>
                </a:solidFill>
              </a:endParaRPr>
            </a:p>
          </p:txBody>
        </p:sp>
        <p:sp>
          <p:nvSpPr>
            <p:cNvPr id="25610" name="Text Box 31">
              <a:extLst>
                <a:ext uri="{FF2B5EF4-FFF2-40B4-BE49-F238E27FC236}">
                  <a16:creationId xmlns:a16="http://schemas.microsoft.com/office/drawing/2014/main" id="{9A8D3677-AC21-4E90-BA31-A430D8462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44" y="1440"/>
              <a:ext cx="52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CC00"/>
                  </a:solidFill>
                </a:rPr>
                <a:t>expr</a:t>
              </a:r>
              <a:endParaRPr kumimoji="0" lang="en-US" altLang="zh-CN" sz="2000" b="1" i="1">
                <a:solidFill>
                  <a:srgbClr val="0066FF"/>
                </a:solidFill>
              </a:endParaRPr>
            </a:p>
          </p:txBody>
        </p:sp>
        <p:sp>
          <p:nvSpPr>
            <p:cNvPr id="25611" name="Text Box 32">
              <a:extLst>
                <a:ext uri="{FF2B5EF4-FFF2-40B4-BE49-F238E27FC236}">
                  <a16:creationId xmlns:a16="http://schemas.microsoft.com/office/drawing/2014/main" id="{B7AD9A25-E21D-48C2-917E-9E9824943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89" y="1632"/>
              <a:ext cx="24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-</a:t>
              </a:r>
            </a:p>
          </p:txBody>
        </p:sp>
        <p:sp>
          <p:nvSpPr>
            <p:cNvPr id="25612" name="Text Box 33">
              <a:extLst>
                <a:ext uri="{FF2B5EF4-FFF2-40B4-BE49-F238E27FC236}">
                  <a16:creationId xmlns:a16="http://schemas.microsoft.com/office/drawing/2014/main" id="{C5CBA734-F639-4684-A017-DF8A37A6D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05" y="2016"/>
              <a:ext cx="23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9</a:t>
              </a:r>
            </a:p>
          </p:txBody>
        </p:sp>
        <p:sp>
          <p:nvSpPr>
            <p:cNvPr id="25613" name="Text Box 34">
              <a:extLst>
                <a:ext uri="{FF2B5EF4-FFF2-40B4-BE49-F238E27FC236}">
                  <a16:creationId xmlns:a16="http://schemas.microsoft.com/office/drawing/2014/main" id="{6FEF2108-FBC7-49E7-B97B-EFEC87B37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64" y="1968"/>
              <a:ext cx="24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+</a:t>
              </a:r>
            </a:p>
          </p:txBody>
        </p:sp>
        <p:sp>
          <p:nvSpPr>
            <p:cNvPr id="25614" name="Text Box 35">
              <a:extLst>
                <a:ext uri="{FF2B5EF4-FFF2-40B4-BE49-F238E27FC236}">
                  <a16:creationId xmlns:a16="http://schemas.microsoft.com/office/drawing/2014/main" id="{E4FAB75D-864C-44D5-AABD-954F6333F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33" y="2304"/>
              <a:ext cx="24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5</a:t>
              </a:r>
            </a:p>
          </p:txBody>
        </p:sp>
        <p:sp>
          <p:nvSpPr>
            <p:cNvPr id="25615" name="Text Box 36">
              <a:extLst>
                <a:ext uri="{FF2B5EF4-FFF2-40B4-BE49-F238E27FC236}">
                  <a16:creationId xmlns:a16="http://schemas.microsoft.com/office/drawing/2014/main" id="{3B47B2BC-2257-445B-A9C6-B40928ABF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801" y="2304"/>
              <a:ext cx="24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2</a:t>
              </a:r>
            </a:p>
          </p:txBody>
        </p:sp>
        <p:sp>
          <p:nvSpPr>
            <p:cNvPr id="25616" name="Line 37">
              <a:extLst>
                <a:ext uri="{FF2B5EF4-FFF2-40B4-BE49-F238E27FC236}">
                  <a16:creationId xmlns:a16="http://schemas.microsoft.com/office/drawing/2014/main" id="{A7B0F97C-E386-450A-9956-EF530EBBE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38">
              <a:extLst>
                <a:ext uri="{FF2B5EF4-FFF2-40B4-BE49-F238E27FC236}">
                  <a16:creationId xmlns:a16="http://schemas.microsoft.com/office/drawing/2014/main" id="{3B8A5DB5-EA5A-4ACC-B650-156E0CAA1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6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39">
              <a:extLst>
                <a:ext uri="{FF2B5EF4-FFF2-40B4-BE49-F238E27FC236}">
                  <a16:creationId xmlns:a16="http://schemas.microsoft.com/office/drawing/2014/main" id="{F2225F22-ECBC-4060-B45F-9FCEEA4A0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40">
              <a:extLst>
                <a:ext uri="{FF2B5EF4-FFF2-40B4-BE49-F238E27FC236}">
                  <a16:creationId xmlns:a16="http://schemas.microsoft.com/office/drawing/2014/main" id="{98BC6747-CDC1-4585-8E78-2E189FA27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41">
              <a:extLst>
                <a:ext uri="{FF2B5EF4-FFF2-40B4-BE49-F238E27FC236}">
                  <a16:creationId xmlns:a16="http://schemas.microsoft.com/office/drawing/2014/main" id="{C90276AB-E500-4471-9A1C-4B05429BF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42">
              <a:extLst>
                <a:ext uri="{FF2B5EF4-FFF2-40B4-BE49-F238E27FC236}">
                  <a16:creationId xmlns:a16="http://schemas.microsoft.com/office/drawing/2014/main" id="{2E34E835-611B-4550-9114-26E0F9DAD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43">
              <a:extLst>
                <a:ext uri="{FF2B5EF4-FFF2-40B4-BE49-F238E27FC236}">
                  <a16:creationId xmlns:a16="http://schemas.microsoft.com/office/drawing/2014/main" id="{3BDB0F9D-65EC-4770-BF72-C0D2D728F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44">
              <a:extLst>
                <a:ext uri="{FF2B5EF4-FFF2-40B4-BE49-F238E27FC236}">
                  <a16:creationId xmlns:a16="http://schemas.microsoft.com/office/drawing/2014/main" id="{F72DABEB-4A77-4AA9-94BA-552208593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45">
              <a:extLst>
                <a:ext uri="{FF2B5EF4-FFF2-40B4-BE49-F238E27FC236}">
                  <a16:creationId xmlns:a16="http://schemas.microsoft.com/office/drawing/2014/main" id="{2C144EA4-EDE0-4343-9AFB-0FF064BCA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01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5" name="Rectangle 46">
            <a:extLst>
              <a:ext uri="{FF2B5EF4-FFF2-40B4-BE49-F238E27FC236}">
                <a16:creationId xmlns:a16="http://schemas.microsoft.com/office/drawing/2014/main" id="{20967C30-20AC-4ADC-A8D0-AE0B9C4DC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i="1"/>
              <a:t>expr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 i="1"/>
              <a:t> 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 i="1">
                <a:sym typeface="Math1" pitchFamily="2" charset="2"/>
              </a:rPr>
              <a:t>expr + expr | expr – expr</a:t>
            </a:r>
            <a:r>
              <a:rPr kumimoji="0" lang="en-US" altLang="zh-CN" sz="2400">
                <a:sym typeface="Math1" pitchFamily="2" charset="2"/>
              </a:rPr>
              <a:t> | 0 | 1 | …| 9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E05660E-17AC-4827-8D9A-2F13D758D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2.2.3  </a:t>
            </a:r>
            <a:r>
              <a:rPr lang="zh-CN" altLang="en-US"/>
              <a:t>运算符的结合率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8B381D8-55D8-4BCA-B79D-1FE4C6122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5688" y="3657600"/>
            <a:ext cx="6818312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9-5-2——(9-5)-2 </a:t>
            </a:r>
            <a:r>
              <a:rPr lang="zh-CN" altLang="en-US"/>
              <a:t>还是 </a:t>
            </a:r>
            <a:r>
              <a:rPr lang="en-US" altLang="zh-CN"/>
              <a:t>9-(5-2)</a:t>
            </a:r>
            <a:r>
              <a:rPr lang="zh-CN" altLang="en-US"/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左结合（</a:t>
            </a:r>
            <a:r>
              <a:rPr lang="en-US" altLang="zh-CN">
                <a:solidFill>
                  <a:schemeClr val="hlink"/>
                </a:solidFill>
              </a:rPr>
              <a:t>left associative</a:t>
            </a:r>
            <a:r>
              <a:rPr lang="zh-CN" altLang="en-US"/>
              <a:t>）：</a:t>
            </a:r>
            <a:r>
              <a:rPr lang="en-US" altLang="zh-CN"/>
              <a:t>+, -, *, /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右结合（</a:t>
            </a:r>
            <a:r>
              <a:rPr lang="en-US" altLang="zh-CN">
                <a:solidFill>
                  <a:schemeClr val="hlink"/>
                </a:solidFill>
              </a:rPr>
              <a:t>right associative</a:t>
            </a:r>
            <a:r>
              <a:rPr lang="zh-CN" altLang="en-US"/>
              <a:t>）：</a:t>
            </a:r>
            <a:r>
              <a:rPr lang="en-US" altLang="zh-CN"/>
              <a:t>^, =</a:t>
            </a:r>
          </a:p>
        </p:txBody>
      </p:sp>
      <p:grpSp>
        <p:nvGrpSpPr>
          <p:cNvPr id="26628" name="Group 26">
            <a:extLst>
              <a:ext uri="{FF2B5EF4-FFF2-40B4-BE49-F238E27FC236}">
                <a16:creationId xmlns:a16="http://schemas.microsoft.com/office/drawing/2014/main" id="{0D449CD2-CC3F-4F56-B306-F40911D71D5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03325"/>
            <a:ext cx="3429000" cy="2911475"/>
            <a:chOff x="768" y="3696"/>
            <a:chExt cx="2160" cy="1834"/>
          </a:xfrm>
        </p:grpSpPr>
        <p:sp>
          <p:nvSpPr>
            <p:cNvPr id="26630" name="Text Box 27">
              <a:extLst>
                <a:ext uri="{FF2B5EF4-FFF2-40B4-BE49-F238E27FC236}">
                  <a16:creationId xmlns:a16="http://schemas.microsoft.com/office/drawing/2014/main" id="{0423B381-D524-4EAB-B03A-E3D6EF0B8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i="1"/>
                <a:t>expr</a:t>
              </a:r>
            </a:p>
          </p:txBody>
        </p:sp>
        <p:sp>
          <p:nvSpPr>
            <p:cNvPr id="26631" name="Text Box 28">
              <a:extLst>
                <a:ext uri="{FF2B5EF4-FFF2-40B4-BE49-F238E27FC236}">
                  <a16:creationId xmlns:a16="http://schemas.microsoft.com/office/drawing/2014/main" id="{45398B02-74EF-492A-880C-B9E88368A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403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i="1">
                  <a:solidFill>
                    <a:srgbClr val="00CC00"/>
                  </a:solidFill>
                </a:rPr>
                <a:t>digit</a:t>
              </a:r>
              <a:endParaRPr kumimoji="0" lang="en-US" altLang="zh-CN" sz="2400" b="1" i="1"/>
            </a:p>
          </p:txBody>
        </p:sp>
        <p:sp>
          <p:nvSpPr>
            <p:cNvPr id="26632" name="Text Box 29">
              <a:extLst>
                <a:ext uri="{FF2B5EF4-FFF2-40B4-BE49-F238E27FC236}">
                  <a16:creationId xmlns:a16="http://schemas.microsoft.com/office/drawing/2014/main" id="{8BD019A2-A76B-4DC8-B160-2F4A87DF5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446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i="1">
                  <a:solidFill>
                    <a:srgbClr val="FF5050"/>
                  </a:solidFill>
                </a:rPr>
                <a:t>digit</a:t>
              </a:r>
              <a:endParaRPr kumimoji="0" lang="en-US" altLang="zh-CN" sz="2400" b="1" i="1"/>
            </a:p>
          </p:txBody>
        </p:sp>
        <p:sp>
          <p:nvSpPr>
            <p:cNvPr id="26633" name="Text Box 30">
              <a:extLst>
                <a:ext uri="{FF2B5EF4-FFF2-40B4-BE49-F238E27FC236}">
                  <a16:creationId xmlns:a16="http://schemas.microsoft.com/office/drawing/2014/main" id="{668CB14C-0464-4902-9056-D6AF4D0AF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403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i="1">
                  <a:solidFill>
                    <a:srgbClr val="0066FF"/>
                  </a:solidFill>
                </a:rPr>
                <a:t>expr</a:t>
              </a:r>
              <a:endParaRPr kumimoji="0" lang="en-US" altLang="zh-CN" sz="2400" b="1" i="1"/>
            </a:p>
          </p:txBody>
        </p:sp>
        <p:sp>
          <p:nvSpPr>
            <p:cNvPr id="26634" name="Text Box 31">
              <a:extLst>
                <a:ext uri="{FF2B5EF4-FFF2-40B4-BE49-F238E27FC236}">
                  <a16:creationId xmlns:a16="http://schemas.microsoft.com/office/drawing/2014/main" id="{DA048811-A57C-4214-860C-1CCE8055A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494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i="1">
                  <a:solidFill>
                    <a:srgbClr val="FF66FF"/>
                  </a:solidFill>
                </a:rPr>
                <a:t>digit</a:t>
              </a:r>
              <a:endParaRPr kumimoji="0" lang="en-US" altLang="zh-CN" sz="2400" b="1" i="1"/>
            </a:p>
          </p:txBody>
        </p:sp>
        <p:sp>
          <p:nvSpPr>
            <p:cNvPr id="26635" name="Text Box 32">
              <a:extLst>
                <a:ext uri="{FF2B5EF4-FFF2-40B4-BE49-F238E27FC236}">
                  <a16:creationId xmlns:a16="http://schemas.microsoft.com/office/drawing/2014/main" id="{A0F2F3D2-E998-4B1A-9221-2FC28078B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446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i="1">
                  <a:solidFill>
                    <a:srgbClr val="FF5050"/>
                  </a:solidFill>
                </a:rPr>
                <a:t>expr</a:t>
              </a:r>
              <a:endParaRPr kumimoji="0" lang="en-US" altLang="zh-CN" sz="2400" b="1" i="1"/>
            </a:p>
          </p:txBody>
        </p:sp>
        <p:sp>
          <p:nvSpPr>
            <p:cNvPr id="26636" name="Text Box 33">
              <a:extLst>
                <a:ext uri="{FF2B5EF4-FFF2-40B4-BE49-F238E27FC236}">
                  <a16:creationId xmlns:a16="http://schemas.microsoft.com/office/drawing/2014/main" id="{CA96ACC3-BF3C-41D9-8015-20FCF864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52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FF66FF"/>
                  </a:solidFill>
                </a:rPr>
                <a:t>9</a:t>
              </a:r>
            </a:p>
          </p:txBody>
        </p:sp>
        <p:sp>
          <p:nvSpPr>
            <p:cNvPr id="26637" name="Text Box 34">
              <a:extLst>
                <a:ext uri="{FF2B5EF4-FFF2-40B4-BE49-F238E27FC236}">
                  <a16:creationId xmlns:a16="http://schemas.microsoft.com/office/drawing/2014/main" id="{FEEBB701-7030-4316-A51A-2E555FA89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480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FF5050"/>
                  </a:solidFill>
                </a:rPr>
                <a:t>5</a:t>
              </a:r>
              <a:endParaRPr kumimoji="0" lang="en-US" altLang="zh-CN" sz="2000" b="1"/>
            </a:p>
          </p:txBody>
        </p:sp>
        <p:sp>
          <p:nvSpPr>
            <p:cNvPr id="26638" name="Text Box 35">
              <a:extLst>
                <a:ext uri="{FF2B5EF4-FFF2-40B4-BE49-F238E27FC236}">
                  <a16:creationId xmlns:a16="http://schemas.microsoft.com/office/drawing/2014/main" id="{13F6D624-F7F8-4F39-95F3-F4EE58FD9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436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CC00"/>
                  </a:solidFill>
                </a:rPr>
                <a:t>2</a:t>
              </a:r>
            </a:p>
          </p:txBody>
        </p:sp>
        <p:sp>
          <p:nvSpPr>
            <p:cNvPr id="26639" name="Text Box 36">
              <a:extLst>
                <a:ext uri="{FF2B5EF4-FFF2-40B4-BE49-F238E27FC236}">
                  <a16:creationId xmlns:a16="http://schemas.microsoft.com/office/drawing/2014/main" id="{106B5EC5-539D-4ED8-991D-939387C36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44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-</a:t>
              </a:r>
            </a:p>
          </p:txBody>
        </p:sp>
        <p:sp>
          <p:nvSpPr>
            <p:cNvPr id="26640" name="Text Box 37">
              <a:extLst>
                <a:ext uri="{FF2B5EF4-FFF2-40B4-BE49-F238E27FC236}">
                  <a16:creationId xmlns:a16="http://schemas.microsoft.com/office/drawing/2014/main" id="{35088322-9CDF-4B6F-A546-047B65BA7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40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-</a:t>
              </a:r>
            </a:p>
          </p:txBody>
        </p:sp>
        <p:sp>
          <p:nvSpPr>
            <p:cNvPr id="26641" name="Line 38">
              <a:extLst>
                <a:ext uri="{FF2B5EF4-FFF2-40B4-BE49-F238E27FC236}">
                  <a16:creationId xmlns:a16="http://schemas.microsoft.com/office/drawing/2014/main" id="{E759071E-EA36-4CF2-912C-60ED0428E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39">
              <a:extLst>
                <a:ext uri="{FF2B5EF4-FFF2-40B4-BE49-F238E27FC236}">
                  <a16:creationId xmlns:a16="http://schemas.microsoft.com/office/drawing/2014/main" id="{AE2650F5-DAE9-4569-88AA-833480FCA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38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40">
              <a:extLst>
                <a:ext uri="{FF2B5EF4-FFF2-40B4-BE49-F238E27FC236}">
                  <a16:creationId xmlns:a16="http://schemas.microsoft.com/office/drawing/2014/main" id="{4D98C09B-0C1A-4811-AEB9-0166C6B90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27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41">
              <a:extLst>
                <a:ext uri="{FF2B5EF4-FFF2-40B4-BE49-F238E27FC236}">
                  <a16:creationId xmlns:a16="http://schemas.microsoft.com/office/drawing/2014/main" id="{C8A5C907-A2C1-441D-BDDF-C098763BF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427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42">
              <a:extLst>
                <a:ext uri="{FF2B5EF4-FFF2-40B4-BE49-F238E27FC236}">
                  <a16:creationId xmlns:a16="http://schemas.microsoft.com/office/drawing/2014/main" id="{2A69B1A2-479B-42E8-9CF0-5BAAED511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43">
              <a:extLst>
                <a:ext uri="{FF2B5EF4-FFF2-40B4-BE49-F238E27FC236}">
                  <a16:creationId xmlns:a16="http://schemas.microsoft.com/office/drawing/2014/main" id="{6235FB95-7A5E-4771-BF25-66D0F8BAD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51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Line 44">
              <a:extLst>
                <a:ext uri="{FF2B5EF4-FFF2-40B4-BE49-F238E27FC236}">
                  <a16:creationId xmlns:a16="http://schemas.microsoft.com/office/drawing/2014/main" id="{0B793CF1-38EC-4D1C-A434-DDDEB1556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47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Line 45">
              <a:extLst>
                <a:ext uri="{FF2B5EF4-FFF2-40B4-BE49-F238E27FC236}">
                  <a16:creationId xmlns:a16="http://schemas.microsoft.com/office/drawing/2014/main" id="{B71BA86F-4C3A-4141-A9BA-4FA37E264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42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Line 46">
              <a:extLst>
                <a:ext uri="{FF2B5EF4-FFF2-40B4-BE49-F238E27FC236}">
                  <a16:creationId xmlns:a16="http://schemas.microsoft.com/office/drawing/2014/main" id="{697302ED-8460-4059-B8C5-9F3410C8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42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47">
              <a:extLst>
                <a:ext uri="{FF2B5EF4-FFF2-40B4-BE49-F238E27FC236}">
                  <a16:creationId xmlns:a16="http://schemas.microsoft.com/office/drawing/2014/main" id="{5E742A7B-DC21-4634-A5AE-C0270AEF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47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49">
            <a:extLst>
              <a:ext uri="{FF2B5EF4-FFF2-40B4-BE49-F238E27FC236}">
                <a16:creationId xmlns:a16="http://schemas.microsoft.com/office/drawing/2014/main" id="{58951918-4693-4944-8960-01B4AB5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341438"/>
            <a:ext cx="3895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i="1">
                <a:ea typeface="隶书" panose="02010509060101010101" pitchFamily="49" charset="-122"/>
              </a:rPr>
              <a:t>expr</a:t>
            </a:r>
            <a:r>
              <a:rPr kumimoji="0" lang="en-US" altLang="zh-CN" sz="2000">
                <a:ea typeface="隶书" panose="02010509060101010101" pitchFamily="49" charset="-12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Symbol" panose="05050102010706020507" pitchFamily="18" charset="2"/>
              </a:rPr>
              <a:t></a:t>
            </a:r>
            <a:r>
              <a:rPr kumimoji="0" lang="en-US" altLang="zh-CN" sz="2000">
                <a:ea typeface="隶书" panose="02010509060101010101" pitchFamily="49" charset="-122"/>
              </a:rPr>
              <a:t> </a:t>
            </a: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expr + digit</a:t>
            </a:r>
            <a:b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</a:b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expr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Symbol" panose="05050102010706020507" pitchFamily="18" charset="2"/>
              </a:rPr>
              <a:t>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expr – digit</a:t>
            </a:r>
            <a:b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</a:b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expr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Symbol" panose="05050102010706020507" pitchFamily="18" charset="2"/>
              </a:rPr>
              <a:t>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digit</a:t>
            </a:r>
            <a:b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</a:br>
            <a:r>
              <a:rPr kumimoji="0" lang="en-US" altLang="zh-CN" sz="2000" i="1">
                <a:ea typeface="隶书" panose="02010509060101010101" pitchFamily="49" charset="-122"/>
                <a:sym typeface="Math1" pitchFamily="2" charset="2"/>
              </a:rPr>
              <a:t>digit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Symbol" panose="05050102010706020507" pitchFamily="18" charset="2"/>
              </a:rPr>
              <a:t></a:t>
            </a:r>
            <a:r>
              <a:rPr kumimoji="0" lang="en-US" altLang="zh-CN" sz="2000" b="1">
                <a:ea typeface="隶书" panose="02010509060101010101" pitchFamily="49" charset="-122"/>
                <a:sym typeface="Math1" pitchFamily="2" charset="2"/>
              </a:rPr>
              <a:t> </a:t>
            </a:r>
            <a:r>
              <a:rPr kumimoji="0" lang="en-US" altLang="zh-CN" sz="2000">
                <a:ea typeface="隶书" panose="02010509060101010101" pitchFamily="49" charset="-122"/>
                <a:sym typeface="Math1" pitchFamily="2" charset="2"/>
              </a:rPr>
              <a:t>0 | 1 | 2 | 3 | 4 | 5 | 6 | 7 | 8 |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3133CD6-B77E-4F4D-8C25-11C220C19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右结合例</a:t>
            </a:r>
          </a:p>
        </p:txBody>
      </p:sp>
      <p:sp>
        <p:nvSpPr>
          <p:cNvPr id="27651" name="Text Box 5">
            <a:extLst>
              <a:ext uri="{FF2B5EF4-FFF2-40B4-BE49-F238E27FC236}">
                <a16:creationId xmlns:a16="http://schemas.microsoft.com/office/drawing/2014/main" id="{E52AE478-6702-414B-8F9F-9ED60CC9638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589338" y="12033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/>
              <a:t>asgn</a:t>
            </a: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B80C8827-E7FF-477A-87D5-C25E5486707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43200" y="17367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/>
              <a:t>var</a:t>
            </a:r>
          </a:p>
        </p:txBody>
      </p:sp>
      <p:sp>
        <p:nvSpPr>
          <p:cNvPr id="27653" name="Text Box 7">
            <a:extLst>
              <a:ext uri="{FF2B5EF4-FFF2-40B4-BE49-F238E27FC236}">
                <a16:creationId xmlns:a16="http://schemas.microsoft.com/office/drawing/2014/main" id="{B4301B85-9C41-4A5C-B89F-C53650962B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10000" y="24225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/>
              <a:t>var</a:t>
            </a:r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id="{995BDF6D-8468-413D-9C09-41816763C3E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25963" y="17367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ea typeface="隶书" panose="02010509060101010101" pitchFamily="49" charset="-122"/>
              </a:rPr>
              <a:t>asgn</a:t>
            </a:r>
          </a:p>
        </p:txBody>
      </p:sp>
      <p:sp>
        <p:nvSpPr>
          <p:cNvPr id="27655" name="Text Box 9">
            <a:extLst>
              <a:ext uri="{FF2B5EF4-FFF2-40B4-BE49-F238E27FC236}">
                <a16:creationId xmlns:a16="http://schemas.microsoft.com/office/drawing/2014/main" id="{018DE88F-AD53-4792-8B90-65C9EE56337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34000" y="31845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/>
              <a:t>var</a:t>
            </a:r>
          </a:p>
        </p:txBody>
      </p:sp>
      <p:sp>
        <p:nvSpPr>
          <p:cNvPr id="27656" name="Text Box 10">
            <a:extLst>
              <a:ext uri="{FF2B5EF4-FFF2-40B4-BE49-F238E27FC236}">
                <a16:creationId xmlns:a16="http://schemas.microsoft.com/office/drawing/2014/main" id="{31FD3769-C7DA-4EE5-81FD-DFE41AB8C6C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34000" y="24225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/>
              <a:t>asgn</a:t>
            </a:r>
          </a:p>
        </p:txBody>
      </p:sp>
      <p:sp>
        <p:nvSpPr>
          <p:cNvPr id="27657" name="Text Box 11">
            <a:extLst>
              <a:ext uri="{FF2B5EF4-FFF2-40B4-BE49-F238E27FC236}">
                <a16:creationId xmlns:a16="http://schemas.microsoft.com/office/drawing/2014/main" id="{41349E4C-6FA5-48D7-B2A8-A054AA06D0B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86400" y="3717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/>
              <a:t>c</a:t>
            </a:r>
          </a:p>
        </p:txBody>
      </p:sp>
      <p:sp>
        <p:nvSpPr>
          <p:cNvPr id="27658" name="Text Box 12">
            <a:extLst>
              <a:ext uri="{FF2B5EF4-FFF2-40B4-BE49-F238E27FC236}">
                <a16:creationId xmlns:a16="http://schemas.microsoft.com/office/drawing/2014/main" id="{731B6DF9-CE7A-467D-974C-4E94CCD4253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62400" y="2955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/>
              <a:t>b</a:t>
            </a:r>
          </a:p>
        </p:txBody>
      </p:sp>
      <p:sp>
        <p:nvSpPr>
          <p:cNvPr id="27659" name="Text Box 13">
            <a:extLst>
              <a:ext uri="{FF2B5EF4-FFF2-40B4-BE49-F238E27FC236}">
                <a16:creationId xmlns:a16="http://schemas.microsoft.com/office/drawing/2014/main" id="{AA220C10-95D8-409A-93C7-6F46F318939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95600" y="22701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/>
              <a:t>a</a:t>
            </a:r>
            <a:endParaRPr kumimoji="0" lang="en-US" altLang="zh-CN" sz="2000" b="1">
              <a:solidFill>
                <a:srgbClr val="00CC00"/>
              </a:solidFill>
            </a:endParaRPr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id="{12005706-3D9D-4770-BEFC-BEF94A1101C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24400" y="2346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/>
              <a:t>=</a:t>
            </a:r>
          </a:p>
        </p:txBody>
      </p:sp>
      <p:sp>
        <p:nvSpPr>
          <p:cNvPr id="27661" name="Text Box 15">
            <a:extLst>
              <a:ext uri="{FF2B5EF4-FFF2-40B4-BE49-F238E27FC236}">
                <a16:creationId xmlns:a16="http://schemas.microsoft.com/office/drawing/2014/main" id="{EE85939F-A9BD-4AEC-8DA3-A23C95FD0A5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10000" y="1812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/>
              <a:t>=</a:t>
            </a:r>
          </a:p>
        </p:txBody>
      </p:sp>
      <p:sp>
        <p:nvSpPr>
          <p:cNvPr id="27662" name="Line 16">
            <a:extLst>
              <a:ext uri="{FF2B5EF4-FFF2-40B4-BE49-F238E27FC236}">
                <a16:creationId xmlns:a16="http://schemas.microsoft.com/office/drawing/2014/main" id="{863D5B01-1B07-4423-849C-588176740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50812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7">
            <a:extLst>
              <a:ext uri="{FF2B5EF4-FFF2-40B4-BE49-F238E27FC236}">
                <a16:creationId xmlns:a16="http://schemas.microsoft.com/office/drawing/2014/main" id="{3CA200A1-E02B-4067-B295-7862A589F3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150812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8">
            <a:extLst>
              <a:ext uri="{FF2B5EF4-FFF2-40B4-BE49-F238E27FC236}">
                <a16:creationId xmlns:a16="http://schemas.microsoft.com/office/drawing/2014/main" id="{A8534CE5-DE89-4FE0-A07D-F0D12CB1B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11772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9">
            <a:extLst>
              <a:ext uri="{FF2B5EF4-FFF2-40B4-BE49-F238E27FC236}">
                <a16:creationId xmlns:a16="http://schemas.microsoft.com/office/drawing/2014/main" id="{3506F5CD-C5A4-4096-8985-A42E10BFA6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11772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62B90AF0-CCB2-4D50-B392-7B80C6625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1584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21">
            <a:extLst>
              <a:ext uri="{FF2B5EF4-FFF2-40B4-BE49-F238E27FC236}">
                <a16:creationId xmlns:a16="http://schemas.microsoft.com/office/drawing/2014/main" id="{35197148-CD94-4683-B580-3CEEF4CD0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565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22">
            <a:extLst>
              <a:ext uri="{FF2B5EF4-FFF2-40B4-BE49-F238E27FC236}">
                <a16:creationId xmlns:a16="http://schemas.microsoft.com/office/drawing/2014/main" id="{F7395E72-9C6B-4B13-BD00-AC0349FEA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803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3">
            <a:extLst>
              <a:ext uri="{FF2B5EF4-FFF2-40B4-BE49-F238E27FC236}">
                <a16:creationId xmlns:a16="http://schemas.microsoft.com/office/drawing/2014/main" id="{5C1BE982-C14E-4669-AAC7-2D1EDFDC7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117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4">
            <a:extLst>
              <a:ext uri="{FF2B5EF4-FFF2-40B4-BE49-F238E27FC236}">
                <a16:creationId xmlns:a16="http://schemas.microsoft.com/office/drawing/2014/main" id="{B2369FAA-F328-4005-A6A9-83FAE10225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117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Line 25">
            <a:extLst>
              <a:ext uri="{FF2B5EF4-FFF2-40B4-BE49-F238E27FC236}">
                <a16:creationId xmlns:a16="http://schemas.microsoft.com/office/drawing/2014/main" id="{3FDD0473-472E-438C-90AA-A2FC55BCB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803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Text Box 48">
            <a:extLst>
              <a:ext uri="{FF2B5EF4-FFF2-40B4-BE49-F238E27FC236}">
                <a16:creationId xmlns:a16="http://schemas.microsoft.com/office/drawing/2014/main" id="{0BA05CEC-549C-42B3-AA96-B59E6448C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10000"/>
            <a:ext cx="381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/>
              <a:t>asgn</a:t>
            </a:r>
            <a:r>
              <a:rPr kumimoji="0" lang="en-US" altLang="zh-CN" sz="2000"/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000"/>
              <a:t> </a:t>
            </a:r>
            <a:r>
              <a:rPr kumimoji="0" lang="en-US" altLang="zh-CN" sz="2400" i="1">
                <a:sym typeface="Math1" pitchFamily="2" charset="2"/>
              </a:rPr>
              <a:t>var = asgn | var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Math1" pitchFamily="2" charset="2"/>
              </a:rPr>
              <a:t>var</a:t>
            </a:r>
            <a:r>
              <a:rPr kumimoji="0" lang="en-US" altLang="zh-CN" sz="2400">
                <a:sym typeface="Math1" pitchFamily="2" charset="2"/>
              </a:rPr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ym typeface="Math1" pitchFamily="2" charset="2"/>
              </a:rPr>
              <a:t>  a | b | c | …| 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m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m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7228</TotalTime>
  <Words>702</Words>
  <Application>Microsoft Office PowerPoint</Application>
  <PresentationFormat>全屏显示(4:3)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Times New Roman</vt:lpstr>
      <vt:lpstr>隶书</vt:lpstr>
      <vt:lpstr>Arial</vt:lpstr>
      <vt:lpstr>宋体</vt:lpstr>
      <vt:lpstr>Wingdings</vt:lpstr>
      <vt:lpstr>Tahoma</vt:lpstr>
      <vt:lpstr>黑体</vt:lpstr>
      <vt:lpstr>Symbol</vt:lpstr>
      <vt:lpstr>Monotype Corsiva</vt:lpstr>
      <vt:lpstr>Batang</vt:lpstr>
      <vt:lpstr>Math1</vt:lpstr>
      <vt:lpstr>Courier New</vt:lpstr>
      <vt:lpstr>Microsoft Yahei</vt:lpstr>
      <vt:lpstr>Blends</vt:lpstr>
      <vt:lpstr>推导</vt:lpstr>
      <vt:lpstr>例2.2</vt:lpstr>
      <vt:lpstr>例2.2（续）</vt:lpstr>
      <vt:lpstr>2.2.1  语法分析树(parse tree)</vt:lpstr>
      <vt:lpstr>例2.4</vt:lpstr>
      <vt:lpstr>2.2.2  二义性（ambiguity）</vt:lpstr>
      <vt:lpstr>例2.5</vt:lpstr>
      <vt:lpstr>2.2.3  运算符的结合率</vt:lpstr>
      <vt:lpstr>右结合例</vt:lpstr>
      <vt:lpstr>2.2.4  运算符优先级</vt:lpstr>
      <vt:lpstr>结合优先级的表达式文法</vt:lpstr>
      <vt:lpstr>预习作业——推导练习</vt:lpstr>
      <vt:lpstr>Grammar-based compression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王刚</cp:lastModifiedBy>
  <cp:revision>810</cp:revision>
  <dcterms:created xsi:type="dcterms:W3CDTF">2003-06-05T11:51:39Z</dcterms:created>
  <dcterms:modified xsi:type="dcterms:W3CDTF">2020-08-26T09:19:05Z</dcterms:modified>
</cp:coreProperties>
</file>