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75" r:id="rId2"/>
    <p:sldId id="342" r:id="rId3"/>
    <p:sldId id="276" r:id="rId4"/>
    <p:sldId id="277" r:id="rId5"/>
    <p:sldId id="358" r:id="rId6"/>
    <p:sldId id="278" r:id="rId7"/>
    <p:sldId id="359" r:id="rId8"/>
    <p:sldId id="351" r:id="rId9"/>
    <p:sldId id="279" r:id="rId10"/>
    <p:sldId id="280" r:id="rId11"/>
    <p:sldId id="284" r:id="rId12"/>
  </p:sldIdLst>
  <p:sldSz cx="9144000" cy="6858000" type="screen4x3"/>
  <p:notesSz cx="6756400" cy="98679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  <a:srgbClr val="3333CC"/>
    <a:srgbClr val="800000"/>
    <a:srgbClr val="99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892" autoAdjust="0"/>
    <p:restoredTop sz="94683" autoAdjust="0"/>
  </p:normalViewPr>
  <p:slideViewPr>
    <p:cSldViewPr>
      <p:cViewPr varScale="1">
        <p:scale>
          <a:sx n="75" d="100"/>
          <a:sy n="75" d="100"/>
        </p:scale>
        <p:origin x="31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C2D34262-B2AC-4689-8C4A-50612DABDCE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4ED85832-1697-43C7-8C1C-818B4BEB770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6196" name="Rectangle 4">
            <a:extLst>
              <a:ext uri="{FF2B5EF4-FFF2-40B4-BE49-F238E27FC236}">
                <a16:creationId xmlns:a16="http://schemas.microsoft.com/office/drawing/2014/main" id="{477CB612-7B63-42B7-84EF-D23F2CDE6EF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273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6197" name="Rectangle 5">
            <a:extLst>
              <a:ext uri="{FF2B5EF4-FFF2-40B4-BE49-F238E27FC236}">
                <a16:creationId xmlns:a16="http://schemas.microsoft.com/office/drawing/2014/main" id="{EFBC3E39-B8EB-4FFF-9C7C-259379D221E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374188"/>
            <a:ext cx="29273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62A67E8-E9B1-456E-AE2B-5067ED43D6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C6A6CB9B-DA86-4425-BB98-B518DC9E47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0D5F4D2-486A-4B16-905E-63AA5AFBFB6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29050" y="0"/>
            <a:ext cx="29273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0213044-0678-44C5-A381-76B1E9490BD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23B0B1CE-BB2E-4264-B5F5-CF6F328F539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687888"/>
            <a:ext cx="4953000" cy="444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6697C0E0-455D-43B7-BEA6-2169EC1884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4188"/>
            <a:ext cx="29273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AC0D50D0-34CE-4727-8E4F-6DE24BAB06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50" y="9374188"/>
            <a:ext cx="29273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286BC90-E0EB-411D-AC5A-666AF37766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2141821-B0C5-452E-9468-26E890C1BECA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D2C78D9B-61AA-4FBE-AC0E-EF3D57D359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09A1FF23-4744-475F-BF7D-DBC693CE2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E667909B-48F2-4801-ACA2-2AE21942B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EB5AA9DA-42DD-4109-9410-076F2445DC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F87BD1A0-8EC1-463A-B27E-E6029D951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05989373-A3BE-4740-A131-262FB4730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63DAE2F0-C91B-497C-A60F-65D8F22F1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2873409A-AC76-467A-9540-D43423B11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05500E7B-35B7-4099-A51E-A553E833621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C1B9C0D0-7D46-4EE3-AE75-5E2D68D5B2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B1726EE5-04B4-45E3-A50D-4EDD99637E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B7E17142-F07C-49A8-B10F-05FE0144B1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AFFA1A7-B7E0-417B-8505-605C34D07E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746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B547982-0AE8-42E8-9777-21614894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AD67A5D-FA8D-4ADB-A1F4-AF438A817E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B951C28-A6F7-4C85-B056-FB5669B45A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1D0DD-81E6-4F72-8F32-8F6325A2BA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19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76200"/>
            <a:ext cx="1951038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76200"/>
            <a:ext cx="5700712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A53ADB2-C53F-4787-A407-70A05E315B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1C8DFCD-7897-4F18-8DD8-6575D5169D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4F61BD4-CF69-42A2-B939-C1646C77C5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C72AA-3E65-44DE-9C2F-A3BA4B1438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881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7CAA205-1526-45C3-A1C2-0601EFD61A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211D7C7-020F-4CD0-8A28-42B65FFCA4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EEB19C7-FA67-4E83-B41A-0D63F46317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9B9E6-99EA-450E-941B-511DD75630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659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D2FD752-6835-49CD-A9A6-DA50871721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31CA982-2937-4A7F-99AA-726E7DB5CF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85AFDE4-FBD2-4B7A-AD4C-CC17C80B5E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4E6AD-A6E0-4388-A8C2-59F147E0D2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06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5F4245F-C63C-471A-8A10-22599CDABA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A2F0BFC-E224-4B04-BFFA-3B381C01A0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DB2EB05-9B3C-437D-812F-7D31074A8B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BDD64-676F-4459-A179-51850AA457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221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F3073144-B024-41CE-84E7-898F7C992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D0CAC316-FEBC-4ADC-96AD-700E3F8BFA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2F22EC9-1462-4B27-B897-C2A51FE01D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F42F6-717A-45F2-A030-B27A2F483B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90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4D707675-0281-4964-ABD7-D0DC77EDBA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B0280EA-16BE-4236-8C4F-9B32E21CB6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95AA8FA-BBB5-463A-A714-EAC95E8B40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4838C-DEB9-406D-94C8-615CEB3A5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252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8E095D81-AA88-4337-A455-AE30948AA5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AE62C8F4-9461-415D-A803-21DD36DB2D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5616BA01-F0D1-4140-8817-A73CAB79A6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61A76-0425-487B-BA6A-0C7587F78D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524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D49BB04-247A-43DA-A5C9-36DBA8E631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0B13668-2B8A-4F3C-9E67-C3789EABD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1407D08-2CE2-4FF9-BB2E-9F03CD6C81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71418-1337-4D73-B9A0-3E31F93BFE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516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E0C84EC-17DA-40D7-BD7D-CECD491BBB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940AA1F-F609-4C74-86AE-3D98DF920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E582148-21F4-408B-B69E-5F96C7EA39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862AF-A0E6-459D-AA26-C4F1048CFC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829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168964C-DFED-4A1E-8CD2-3E8BD777AAC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5572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471CB21-CEDD-4C56-9367-FF8CDBBAED6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5572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7ADA1D1-B942-4B96-8EC6-F30B4108D0B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9794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906D3ED-6463-47AC-8064-CDD619CCC9C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9794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C90DB48-A8C3-40E9-80AE-061DC3BCA1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9064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B2912354-8BB6-4813-9F03-1816E043FD1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4492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1E628D2D-B203-479F-AED7-50A002FA638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398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64C90CC4-B1E2-455A-99DA-DBC5224A9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7620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2B010BC4-4726-40E7-92B4-7FBA093E8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780940C4-74BA-4B7D-96AB-F910EB5BC75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kumimoji="0" sz="14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A83329FF-1A90-43B3-B7A3-45E1C1B01E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kumimoji="0" sz="14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3" name="Rectangle 13">
            <a:extLst>
              <a:ext uri="{FF2B5EF4-FFF2-40B4-BE49-F238E27FC236}">
                <a16:creationId xmlns:a16="http://schemas.microsoft.com/office/drawing/2014/main" id="{98BEA365-6B16-4C3A-A282-36FCFA1C07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kumimoji="0" sz="14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678C06-CD80-4E5F-8AC2-15381E5682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5000"/>
        <a:buFont typeface="Wingdings" panose="05000000000000000000" pitchFamily="2" charset="2"/>
        <a:buChar char="m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9000"/>
        <a:buFont typeface="Wingdings" panose="05000000000000000000" pitchFamily="2" charset="2"/>
        <a:buChar char="q"/>
        <a:defRPr kumimoji="1" sz="2800">
          <a:solidFill>
            <a:srgbClr val="3333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Ø"/>
        <a:defRPr kumimoji="1" sz="2400">
          <a:solidFill>
            <a:srgbClr val="FF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F0C439B-C38D-4AEB-BD66-FFC3FE75BD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  </a:t>
            </a:r>
            <a:r>
              <a:rPr lang="zh-CN" altLang="en-US"/>
              <a:t>语法制导翻译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48EF899-DB10-47F5-B8EF-E5F8E667FF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953000"/>
          </a:xfrm>
        </p:spPr>
        <p:txBody>
          <a:bodyPr/>
          <a:lstStyle/>
          <a:p>
            <a:pPr eaLnBrk="1" hangingPunct="1"/>
            <a:r>
              <a:rPr lang="zh-CN" altLang="en-US" sz="2800"/>
              <a:t>翻译：为生成代码，需保存语言结构的类型、代码位置、代码数量等</a:t>
            </a:r>
          </a:p>
          <a:p>
            <a:pPr eaLnBrk="1" hangingPunct="1"/>
            <a:r>
              <a:rPr lang="zh-CN" altLang="en-US" sz="2800"/>
              <a:t>属性</a:t>
            </a:r>
            <a:r>
              <a:rPr lang="en-US" altLang="zh-CN" sz="2800"/>
              <a:t>(</a:t>
            </a:r>
            <a:r>
              <a:rPr lang="en-US" altLang="zh-CN" sz="2800">
                <a:solidFill>
                  <a:srgbClr val="FF3300"/>
                </a:solidFill>
              </a:rPr>
              <a:t>attribute</a:t>
            </a:r>
            <a:r>
              <a:rPr lang="en-US" altLang="zh-CN" sz="2800"/>
              <a:t>)</a:t>
            </a:r>
            <a:r>
              <a:rPr lang="zh-CN" altLang="en-US" sz="2800"/>
              <a:t>：类型、串、内存位置等</a:t>
            </a:r>
          </a:p>
          <a:p>
            <a:pPr eaLnBrk="1" hangingPunct="1"/>
            <a:r>
              <a:rPr lang="zh-CN" altLang="en-US" sz="2800" b="1">
                <a:solidFill>
                  <a:srgbClr val="3333CC"/>
                </a:solidFill>
                <a:ea typeface="黑体" panose="02010609060101010101" pitchFamily="49" charset="-122"/>
              </a:rPr>
              <a:t>语法制导翻译</a:t>
            </a:r>
            <a:br>
              <a:rPr lang="zh-CN" altLang="en-US" sz="2800"/>
            </a:br>
            <a:r>
              <a:rPr lang="en-US" altLang="zh-CN" sz="2800">
                <a:solidFill>
                  <a:srgbClr val="FF3300"/>
                </a:solidFill>
              </a:rPr>
              <a:t>syntax-directed translation</a:t>
            </a:r>
          </a:p>
          <a:p>
            <a:pPr lvl="1" eaLnBrk="1" hangingPunct="1"/>
            <a:r>
              <a:rPr lang="zh-CN" altLang="en-US" sz="2400" b="1">
                <a:ea typeface="黑体" panose="02010609060101010101" pitchFamily="49" charset="-122"/>
              </a:rPr>
              <a:t>语法制导定义</a:t>
            </a:r>
            <a:br>
              <a:rPr lang="zh-CN" altLang="en-US" sz="2400"/>
            </a:br>
            <a:r>
              <a:rPr lang="en-US" altLang="zh-CN" sz="2400">
                <a:solidFill>
                  <a:srgbClr val="FF3300"/>
                </a:solidFill>
              </a:rPr>
              <a:t>syntax-directed definition</a:t>
            </a:r>
            <a:br>
              <a:rPr lang="en-US" altLang="zh-CN" sz="2400"/>
            </a:br>
            <a:r>
              <a:rPr lang="zh-CN" altLang="en-US" sz="2400"/>
              <a:t>属性与语法结构相关联</a:t>
            </a:r>
            <a:r>
              <a:rPr lang="zh-CN" altLang="en-US" sz="2400">
                <a:sym typeface="Wingdings" panose="05000000000000000000" pitchFamily="2" charset="2"/>
              </a:rPr>
              <a:t>指明翻译方法</a:t>
            </a:r>
          </a:p>
          <a:p>
            <a:pPr lvl="1" eaLnBrk="1" hangingPunct="1"/>
            <a:r>
              <a:rPr lang="zh-CN" altLang="en-US" sz="2400" b="1">
                <a:ea typeface="黑体" panose="02010609060101010101" pitchFamily="49" charset="-122"/>
                <a:sym typeface="Wingdings" panose="05000000000000000000" pitchFamily="2" charset="2"/>
              </a:rPr>
              <a:t>翻译模式</a:t>
            </a:r>
            <a:r>
              <a:rPr lang="zh-CN" altLang="en-US" sz="2400">
                <a:sym typeface="Wingdings" panose="05000000000000000000" pitchFamily="2" charset="2"/>
              </a:rPr>
              <a:t>，</a:t>
            </a:r>
            <a:r>
              <a:rPr lang="en-US" altLang="zh-CN" sz="2400">
                <a:solidFill>
                  <a:srgbClr val="FF3300"/>
                </a:solidFill>
                <a:sym typeface="Wingdings" panose="05000000000000000000" pitchFamily="2" charset="2"/>
              </a:rPr>
              <a:t>translation scheme</a:t>
            </a:r>
            <a:endParaRPr lang="en-US" altLang="zh-CN" sz="240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>
            <a:extLst>
              <a:ext uri="{FF2B5EF4-FFF2-40B4-BE49-F238E27FC236}">
                <a16:creationId xmlns:a16="http://schemas.microsoft.com/office/drawing/2014/main" id="{3EDA9E88-4FCF-4977-A23D-14C00C034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13716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kern="0" dirty="0"/>
              <a:t>注释语法分析树</a:t>
            </a:r>
            <a:endParaRPr lang="en-US" altLang="zh-CN" kern="0" dirty="0"/>
          </a:p>
          <a:p>
            <a:pPr lvl="1" eaLnBrk="1" hangingPunct="1"/>
            <a:r>
              <a:rPr lang="zh-CN" altLang="en-US" kern="0" dirty="0"/>
              <a:t>对句子进行分析，画出语法分析树</a:t>
            </a:r>
            <a:endParaRPr lang="en-US" altLang="zh-CN" kern="0" dirty="0"/>
          </a:p>
          <a:p>
            <a:pPr lvl="1" eaLnBrk="1" hangingPunct="1"/>
            <a:r>
              <a:rPr lang="zh-CN" altLang="en-US" kern="0" dirty="0"/>
              <a:t>利用语法制导定义计算树中每个节点的属性值，属性依赖关系决定计算顺序</a:t>
            </a:r>
            <a:r>
              <a:rPr lang="en-US" altLang="zh-CN" kern="0" dirty="0"/>
              <a:t>——</a:t>
            </a:r>
            <a:r>
              <a:rPr lang="zh-CN" altLang="en-US" kern="0" dirty="0"/>
              <a:t>综合属性，父节点依赖孩子节点，自底向上计算</a:t>
            </a:r>
            <a:endParaRPr lang="en-US" altLang="zh-CN" kern="0" dirty="0"/>
          </a:p>
          <a:p>
            <a:pPr lvl="1" eaLnBrk="1" hangingPunct="1"/>
            <a:r>
              <a:rPr lang="zh-CN" altLang="en-US" kern="0" dirty="0"/>
              <a:t>根节点的属性值即为翻译结果</a:t>
            </a:r>
            <a:endParaRPr lang="en-US" altLang="zh-CN" kern="0" dirty="0"/>
          </a:p>
          <a:p>
            <a:pPr eaLnBrk="1" hangingPunct="1"/>
            <a:r>
              <a:rPr lang="zh-CN" altLang="en-US" kern="0" dirty="0"/>
              <a:t>对句子</a:t>
            </a:r>
            <a:r>
              <a:rPr lang="en-US" altLang="zh-CN" kern="0" dirty="0"/>
              <a:t>9-5+2</a:t>
            </a:r>
            <a:r>
              <a:rPr lang="zh-CN" altLang="en-US" kern="0"/>
              <a:t>，给出其注释语法分析树</a:t>
            </a:r>
            <a:endParaRPr lang="zh-CN" altLang="en-US" kern="0" dirty="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1F46F213-5CF0-4BFB-8281-121FF34235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预习作业</a:t>
            </a:r>
            <a:r>
              <a:rPr lang="en-US" altLang="zh-CN" dirty="0"/>
              <a:t>——</a:t>
            </a:r>
            <a:r>
              <a:rPr lang="zh-CN" altLang="en-US" dirty="0"/>
              <a:t>注释语法分析树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36D4AED-FE42-41F4-B368-3B173ECB0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2.3.4  </a:t>
            </a:r>
            <a:r>
              <a:rPr lang="zh-CN" altLang="en-US"/>
              <a:t>语法制导定义的实现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114FABFF-54EE-4DB9-ADFA-3E6E30357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876800"/>
          </a:xfrm>
        </p:spPr>
        <p:txBody>
          <a:bodyPr/>
          <a:lstStyle/>
          <a:p>
            <a:pPr eaLnBrk="1" hangingPunct="1"/>
            <a:r>
              <a:rPr lang="zh-CN" altLang="en-US" dirty="0"/>
              <a:t>树的遍历：计算完所有孩子节点的属性，父节点才能计算自身属性</a:t>
            </a:r>
          </a:p>
          <a:p>
            <a:pPr eaLnBrk="1" hangingPunct="1"/>
            <a:r>
              <a:rPr lang="zh-CN" altLang="en-US" dirty="0"/>
              <a:t>后序遍历，深度优先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void visit(node n)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b="1" dirty="0"/>
              <a:t>for</a:t>
            </a:r>
            <a:r>
              <a:rPr lang="en-US" altLang="zh-CN" sz="2400" dirty="0"/>
              <a:t> n</a:t>
            </a:r>
            <a:r>
              <a:rPr lang="zh-CN" altLang="en-US" sz="2400" dirty="0"/>
              <a:t>的每个孩子</a:t>
            </a:r>
            <a:r>
              <a:rPr lang="en-US" altLang="zh-CN" sz="2400" dirty="0"/>
              <a:t>m</a:t>
            </a:r>
            <a:r>
              <a:rPr lang="zh-CN" altLang="en-US" sz="2400" dirty="0"/>
              <a:t>（从左至右的顺序）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		</a:t>
            </a:r>
            <a:r>
              <a:rPr lang="en-US" altLang="zh-CN" sz="2400" dirty="0"/>
              <a:t>visit(m);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利用</a:t>
            </a:r>
            <a:r>
              <a:rPr lang="en-US" altLang="zh-CN" sz="2400" dirty="0"/>
              <a:t>n</a:t>
            </a:r>
            <a:r>
              <a:rPr lang="zh-CN" altLang="en-US" sz="2400" dirty="0"/>
              <a:t>的语义规则计算其属性值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9E48433-EECB-4B26-9427-E831CC3299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怎么设计语法制导翻译程序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B298236-6D07-4F15-9D60-5A7664BAD5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257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首先还是“</a:t>
            </a:r>
            <a:r>
              <a:rPr lang="zh-CN" altLang="en-US" sz="2800" kern="1200" dirty="0">
                <a:solidFill>
                  <a:schemeClr val="hlink"/>
                </a:solidFill>
                <a:ea typeface="黑体" pitchFamily="2" charset="-122"/>
                <a:sym typeface="Symbol" pitchFamily="18" charset="2"/>
              </a:rPr>
              <a:t>人会做</a:t>
            </a:r>
            <a:r>
              <a:rPr lang="zh-CN" altLang="en-US" sz="2800" dirty="0"/>
              <a:t>”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zh-CN" altLang="en-US" sz="2400" dirty="0"/>
              <a:t>设计文法</a:t>
            </a:r>
          </a:p>
          <a:p>
            <a:pPr lvl="1" eaLnBrk="1" hangingPunct="1">
              <a:defRPr/>
            </a:pPr>
            <a:r>
              <a:rPr lang="zh-CN" altLang="en-US" sz="2400" dirty="0"/>
              <a:t>程序员自己先理清翻译的方法</a:t>
            </a:r>
            <a:r>
              <a:rPr lang="en-US" altLang="zh-CN" sz="2400" dirty="0"/>
              <a:t>——</a:t>
            </a:r>
            <a:r>
              <a:rPr lang="zh-CN" altLang="en-US" sz="2400" dirty="0"/>
              <a:t>每个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语法结构</a:t>
            </a:r>
            <a:r>
              <a:rPr lang="zh-CN" altLang="en-US" sz="2400" dirty="0"/>
              <a:t>如何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翻译</a:t>
            </a:r>
          </a:p>
          <a:p>
            <a:pPr eaLnBrk="1" hangingPunct="1">
              <a:defRPr/>
            </a:pPr>
            <a:r>
              <a:rPr lang="zh-CN" altLang="en-US" sz="2800" dirty="0"/>
              <a:t>然后“</a:t>
            </a:r>
            <a:r>
              <a:rPr lang="zh-CN" altLang="en-US" sz="2800" kern="1200" dirty="0">
                <a:solidFill>
                  <a:schemeClr val="hlink"/>
                </a:solidFill>
                <a:ea typeface="黑体" pitchFamily="2" charset="-122"/>
                <a:sym typeface="Symbol" pitchFamily="18" charset="2"/>
              </a:rPr>
              <a:t>让计算机会做</a:t>
            </a:r>
            <a:r>
              <a:rPr lang="zh-CN" altLang="en-US" sz="2800" dirty="0"/>
              <a:t>”</a:t>
            </a:r>
            <a:endParaRPr lang="en-US" altLang="zh-CN" sz="2800" dirty="0"/>
          </a:p>
          <a:p>
            <a:pPr lvl="1" eaLnBrk="1" hangingPunct="1">
              <a:defRPr/>
            </a:pPr>
            <a:r>
              <a:rPr lang="zh-CN" altLang="en-US" sz="2400" dirty="0"/>
              <a:t>设计文法符号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属性</a:t>
            </a:r>
            <a:r>
              <a:rPr lang="zh-CN" altLang="en-US" sz="2400" dirty="0"/>
              <a:t>，表示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翻译结果</a:t>
            </a:r>
          </a:p>
          <a:p>
            <a:pPr lvl="1" eaLnBrk="1" hangingPunct="1">
              <a:defRPr/>
            </a:pPr>
            <a:r>
              <a:rPr lang="zh-CN" altLang="en-US" sz="2400" dirty="0"/>
              <a:t>把翻译方法转换为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语义规则</a:t>
            </a:r>
            <a:r>
              <a:rPr lang="zh-CN" altLang="en-US" sz="2400" dirty="0"/>
              <a:t>（语义动作）</a:t>
            </a:r>
            <a:r>
              <a:rPr lang="en-US" altLang="zh-CN" sz="2400" dirty="0"/>
              <a:t>——</a:t>
            </a:r>
            <a:r>
              <a:rPr lang="zh-CN" altLang="en-US" sz="2400" dirty="0"/>
              <a:t>属性的运算，将其附着于产生式</a:t>
            </a:r>
          </a:p>
          <a:p>
            <a:pPr lvl="1" eaLnBrk="1" hangingPunct="1">
              <a:defRPr/>
            </a:pPr>
            <a:r>
              <a:rPr lang="zh-CN" altLang="en-US" sz="2400" dirty="0"/>
              <a:t>手工编写或利用自动生成工具形成语法分析程序，语义规则（语义动作）嵌入到程序的恰当位置，恰好实现了翻译方法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28D5CA9-B324-47CF-8E6F-23C6030697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2.3.1  </a:t>
            </a:r>
            <a:r>
              <a:rPr lang="zh-CN" altLang="en-US"/>
              <a:t>表达式的后缀表示法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CEC330E-D4FA-4FEB-838C-67D4D198D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105400"/>
          </a:xfrm>
        </p:spPr>
        <p:txBody>
          <a:bodyPr/>
          <a:lstStyle/>
          <a:p>
            <a:pPr marL="609600" indent="-609600" eaLnBrk="1" hangingPunct="1"/>
            <a:r>
              <a:rPr lang="zh-CN" altLang="en-US" sz="2800"/>
              <a:t>表达式</a:t>
            </a:r>
            <a:r>
              <a:rPr lang="en-US" altLang="zh-CN" sz="2800"/>
              <a:t>E</a:t>
            </a:r>
            <a:r>
              <a:rPr lang="zh-CN" altLang="en-US" sz="2800"/>
              <a:t>的后缀形式</a:t>
            </a:r>
            <a:r>
              <a:rPr lang="en-US" altLang="zh-CN" sz="2800"/>
              <a:t>Postfix(E)</a:t>
            </a:r>
            <a:r>
              <a:rPr lang="zh-CN" altLang="en-US" sz="2800"/>
              <a:t>如何生成：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zh-CN" sz="2400"/>
              <a:t>E</a:t>
            </a:r>
            <a:r>
              <a:rPr lang="zh-CN" altLang="en-US" sz="2400"/>
              <a:t>为变量或常量：</a:t>
            </a:r>
            <a:r>
              <a:rPr lang="en-US" altLang="zh-CN" sz="2400"/>
              <a:t>Postfix(E) = E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zh-CN" sz="2400"/>
              <a:t>E = E</a:t>
            </a:r>
            <a:r>
              <a:rPr lang="en-US" altLang="zh-CN" sz="2400" baseline="-25000"/>
              <a:t>1</a:t>
            </a:r>
            <a:r>
              <a:rPr lang="en-US" altLang="zh-CN" sz="2400"/>
              <a:t> </a:t>
            </a:r>
            <a:r>
              <a:rPr lang="en-US" altLang="zh-CN" sz="2400" b="1"/>
              <a:t>op</a:t>
            </a:r>
            <a:r>
              <a:rPr lang="en-US" altLang="zh-CN" sz="2400"/>
              <a:t> E</a:t>
            </a:r>
            <a:r>
              <a:rPr lang="en-US" altLang="zh-CN" sz="2400" baseline="-25000"/>
              <a:t>2</a:t>
            </a:r>
            <a:r>
              <a:rPr lang="zh-CN" altLang="en-US" sz="2400"/>
              <a:t>，</a:t>
            </a:r>
            <a:r>
              <a:rPr lang="en-US" altLang="zh-CN" sz="2400" b="1"/>
              <a:t>op</a:t>
            </a:r>
            <a:r>
              <a:rPr lang="en-US" altLang="zh-CN" sz="2400">
                <a:sym typeface="Wingdings" panose="05000000000000000000" pitchFamily="2" charset="2"/>
              </a:rPr>
              <a:t>—</a:t>
            </a:r>
            <a:r>
              <a:rPr lang="zh-CN" altLang="en-US" sz="2400"/>
              <a:t>二元运算符，</a:t>
            </a:r>
            <a:r>
              <a:rPr lang="en-US" altLang="zh-CN" sz="2400"/>
              <a:t>E</a:t>
            </a:r>
            <a:r>
              <a:rPr lang="en-US" altLang="zh-CN" sz="2400" baseline="-25000"/>
              <a:t>1</a:t>
            </a:r>
            <a:r>
              <a:rPr lang="zh-CN" altLang="en-US" sz="2400"/>
              <a:t>、</a:t>
            </a:r>
            <a:r>
              <a:rPr lang="en-US" altLang="zh-CN" sz="2400"/>
              <a:t>E</a:t>
            </a:r>
            <a:r>
              <a:rPr lang="en-US" altLang="zh-CN" sz="2400" baseline="-25000"/>
              <a:t>2</a:t>
            </a:r>
            <a:r>
              <a:rPr lang="en-US" altLang="zh-CN" sz="2400">
                <a:sym typeface="Wingdings" panose="05000000000000000000" pitchFamily="2" charset="2"/>
              </a:rPr>
              <a:t>—</a:t>
            </a:r>
            <a:r>
              <a:rPr lang="zh-CN" altLang="en-US" sz="2400">
                <a:sym typeface="Wingdings" panose="05000000000000000000" pitchFamily="2" charset="2"/>
              </a:rPr>
              <a:t>子</a:t>
            </a:r>
            <a:r>
              <a:rPr lang="zh-CN" altLang="en-US" sz="2400"/>
              <a:t>表达式：</a:t>
            </a:r>
            <a:br>
              <a:rPr lang="zh-CN" altLang="en-US" sz="2400">
                <a:sym typeface="Wingdings" panose="05000000000000000000" pitchFamily="2" charset="2"/>
              </a:rPr>
            </a:br>
            <a:r>
              <a:rPr lang="en-US" altLang="zh-CN" sz="2400"/>
              <a:t>Postfix(E) = Postfix(E</a:t>
            </a:r>
            <a:r>
              <a:rPr lang="en-US" altLang="zh-CN" sz="2400" baseline="-25000"/>
              <a:t>1</a:t>
            </a:r>
            <a:r>
              <a:rPr lang="en-US" altLang="zh-CN" sz="2400"/>
              <a:t> </a:t>
            </a:r>
            <a:r>
              <a:rPr lang="en-US" altLang="zh-CN" sz="2400" b="1"/>
              <a:t>op</a:t>
            </a:r>
            <a:r>
              <a:rPr lang="en-US" altLang="zh-CN" sz="2400"/>
              <a:t> E</a:t>
            </a:r>
            <a:r>
              <a:rPr lang="en-US" altLang="zh-CN" sz="2400" baseline="-25000"/>
              <a:t>2</a:t>
            </a:r>
            <a:r>
              <a:rPr lang="en-US" altLang="zh-CN" sz="2400"/>
              <a:t>)</a:t>
            </a:r>
            <a:br>
              <a:rPr lang="en-US" altLang="zh-CN" sz="2400"/>
            </a:br>
            <a:r>
              <a:rPr lang="en-US" altLang="zh-CN" sz="2400"/>
              <a:t>= Postfix(E</a:t>
            </a:r>
            <a:r>
              <a:rPr lang="en-US" altLang="zh-CN" sz="2400" baseline="-25000"/>
              <a:t>1</a:t>
            </a:r>
            <a:r>
              <a:rPr lang="en-US" altLang="zh-CN" sz="2400"/>
              <a:t>) Postfix(E</a:t>
            </a:r>
            <a:r>
              <a:rPr lang="en-US" altLang="zh-CN" sz="2400" baseline="-25000"/>
              <a:t>2</a:t>
            </a:r>
            <a:r>
              <a:rPr lang="en-US" altLang="zh-CN" sz="2400"/>
              <a:t>) </a:t>
            </a:r>
            <a:r>
              <a:rPr lang="en-US" altLang="zh-CN" sz="2400" b="1"/>
              <a:t>op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zh-CN" sz="2400"/>
              <a:t>E = (E</a:t>
            </a:r>
            <a:r>
              <a:rPr lang="en-US" altLang="zh-CN" sz="2400" baseline="-25000"/>
              <a:t>1</a:t>
            </a:r>
            <a:r>
              <a:rPr lang="en-US" altLang="zh-CN" sz="2400"/>
              <a:t>)</a:t>
            </a:r>
            <a:r>
              <a:rPr lang="zh-CN" altLang="en-US" sz="2400"/>
              <a:t>：</a:t>
            </a:r>
            <a:br>
              <a:rPr lang="zh-CN" altLang="en-US" sz="2400">
                <a:sym typeface="Wingdings" panose="05000000000000000000" pitchFamily="2" charset="2"/>
              </a:rPr>
            </a:br>
            <a:r>
              <a:rPr lang="en-US" altLang="zh-CN" sz="2400"/>
              <a:t>Postfix(E) = Postfix(E</a:t>
            </a:r>
            <a:r>
              <a:rPr lang="en-US" altLang="zh-CN" sz="2400" baseline="-25000"/>
              <a:t>1</a:t>
            </a:r>
            <a:r>
              <a:rPr lang="en-US" altLang="zh-CN" sz="2400"/>
              <a:t>)</a:t>
            </a:r>
          </a:p>
          <a:p>
            <a:pPr marL="609600" indent="-609600" eaLnBrk="1" hangingPunct="1"/>
            <a:r>
              <a:rPr lang="en-US" altLang="zh-CN" sz="2800"/>
              <a:t>(9 - 5) + 2 </a:t>
            </a:r>
            <a:r>
              <a:rPr lang="en-US" altLang="zh-CN" sz="2800">
                <a:sym typeface="Wingdings" panose="05000000000000000000" pitchFamily="2" charset="2"/>
              </a:rPr>
              <a:t> 9 5 - 2 +</a:t>
            </a:r>
            <a:br>
              <a:rPr lang="en-US" altLang="zh-CN" sz="2800">
                <a:sym typeface="Wingdings" panose="05000000000000000000" pitchFamily="2" charset="2"/>
              </a:rPr>
            </a:br>
            <a:r>
              <a:rPr lang="en-US" altLang="zh-CN" sz="2800">
                <a:sym typeface="Wingdings" panose="05000000000000000000" pitchFamily="2" charset="2"/>
              </a:rPr>
              <a:t>9 - (5 + 2)  9 5 2 + -</a:t>
            </a:r>
            <a:endParaRPr lang="en-US" altLang="zh-CN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DCE1D8D-D17F-41A6-818A-96CDF1F8B7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2.3.2  </a:t>
            </a:r>
            <a:r>
              <a:rPr lang="zh-CN" altLang="en-US"/>
              <a:t>语法制导定义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F61BAE3-A02A-4223-9BF7-14AD531D48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800600"/>
          </a:xfrm>
        </p:spPr>
        <p:txBody>
          <a:bodyPr/>
          <a:lstStyle/>
          <a:p>
            <a:pPr marL="609600" indent="-609600" eaLnBrk="1" hangingPunct="1"/>
            <a:r>
              <a:rPr lang="zh-CN" altLang="en-US"/>
              <a:t>基于语言的上下文无关文法</a:t>
            </a:r>
          </a:p>
          <a:p>
            <a:pPr marL="609600" indent="-609600" eaLnBrk="1" hangingPunct="1"/>
            <a:r>
              <a:rPr lang="zh-CN" altLang="en-US"/>
              <a:t>语法符号</a:t>
            </a:r>
            <a:r>
              <a:rPr lang="en-US" altLang="zh-CN">
                <a:latin typeface="Tahoma" panose="020B0604030504040204" pitchFamily="34" charset="0"/>
              </a:rPr>
              <a:t>——</a:t>
            </a:r>
            <a:r>
              <a:rPr lang="zh-CN" altLang="en-US"/>
              <a:t>一组属性</a:t>
            </a:r>
          </a:p>
          <a:p>
            <a:pPr marL="609600" indent="-609600" eaLnBrk="1" hangingPunct="1"/>
            <a:r>
              <a:rPr lang="zh-CN" altLang="en-US"/>
              <a:t>产生式</a:t>
            </a:r>
            <a:r>
              <a:rPr lang="en-US" altLang="zh-CN">
                <a:latin typeface="Tahoma" panose="020B0604030504040204" pitchFamily="34" charset="0"/>
              </a:rPr>
              <a:t>——</a:t>
            </a:r>
            <a:r>
              <a:rPr lang="zh-CN" altLang="en-US"/>
              <a:t>一组</a:t>
            </a:r>
            <a:r>
              <a:rPr lang="zh-CN" altLang="en-US" b="1">
                <a:solidFill>
                  <a:srgbClr val="3333CC"/>
                </a:solidFill>
                <a:ea typeface="黑体" panose="02010609060101010101" pitchFamily="49" charset="-122"/>
              </a:rPr>
              <a:t>语义规则</a:t>
            </a:r>
            <a:r>
              <a:rPr lang="en-US" altLang="zh-CN"/>
              <a:t>(</a:t>
            </a:r>
            <a:r>
              <a:rPr lang="en-US" altLang="zh-CN">
                <a:solidFill>
                  <a:srgbClr val="FF3300"/>
                </a:solidFill>
              </a:rPr>
              <a:t>semantic rule</a:t>
            </a:r>
            <a:r>
              <a:rPr lang="en-US" altLang="zh-CN"/>
              <a:t>)</a:t>
            </a:r>
            <a:br>
              <a:rPr lang="en-US" altLang="zh-CN"/>
            </a:br>
            <a:r>
              <a:rPr lang="en-US" altLang="zh-CN">
                <a:latin typeface="Tahoma" panose="020B0604030504040204" pitchFamily="34" charset="0"/>
              </a:rPr>
              <a:t>——</a:t>
            </a:r>
            <a:r>
              <a:rPr lang="zh-CN" altLang="en-US"/>
              <a:t>属性值计算规则</a:t>
            </a:r>
          </a:p>
          <a:p>
            <a:pPr marL="609600" indent="-609600" eaLnBrk="1" hangingPunct="1"/>
            <a:r>
              <a:rPr lang="en-US" altLang="zh-CN"/>
              <a:t>CFG+</a:t>
            </a:r>
            <a:r>
              <a:rPr lang="zh-CN" altLang="en-US"/>
              <a:t>语义规则</a:t>
            </a:r>
            <a:r>
              <a:rPr lang="zh-CN" altLang="en-US">
                <a:sym typeface="Wingdings" panose="05000000000000000000" pitchFamily="2" charset="2"/>
              </a:rPr>
              <a:t>语法制导定义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739733CB-A2AB-40A7-A5AA-922FBDF71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8288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3333CC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关联</a:t>
            </a:r>
          </a:p>
        </p:txBody>
      </p:sp>
      <p:sp>
        <p:nvSpPr>
          <p:cNvPr id="22533" name="Text Box 6">
            <a:extLst>
              <a:ext uri="{FF2B5EF4-FFF2-40B4-BE49-F238E27FC236}">
                <a16:creationId xmlns:a16="http://schemas.microsoft.com/office/drawing/2014/main" id="{8A02E380-8AE9-4B0D-BFA2-152F757EE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3622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3333CC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关联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7CB66E6-4318-45F5-B96F-A5579D637C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语法制导翻译的基本过程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CE1F59A-DA82-4707-BDF9-7BD822CD7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081588"/>
          </a:xfrm>
        </p:spPr>
        <p:txBody>
          <a:bodyPr/>
          <a:lstStyle/>
          <a:p>
            <a:pPr marL="609600" indent="-609600" eaLnBrk="1" hangingPunct="1"/>
            <a:r>
              <a:rPr lang="zh-CN" altLang="en-US">
                <a:sym typeface="Wingdings" panose="05000000000000000000" pitchFamily="2" charset="2"/>
              </a:rPr>
              <a:t>翻译</a:t>
            </a:r>
            <a:r>
              <a:rPr lang="en-US" altLang="zh-CN">
                <a:latin typeface="Tahoma" panose="020B0604030504040204" pitchFamily="34" charset="0"/>
                <a:sym typeface="Wingdings" panose="05000000000000000000" pitchFamily="2" charset="2"/>
              </a:rPr>
              <a:t>——</a:t>
            </a:r>
            <a:r>
              <a:rPr lang="zh-CN" altLang="en-US">
                <a:sym typeface="Wingdings" panose="05000000000000000000" pitchFamily="2" charset="2"/>
              </a:rPr>
              <a:t>输入输出映射过程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>
                <a:sym typeface="Wingdings" panose="05000000000000000000" pitchFamily="2" charset="2"/>
              </a:rPr>
              <a:t>输入单词串</a:t>
            </a:r>
            <a:r>
              <a:rPr lang="en-US" altLang="zh-CN">
                <a:sym typeface="Wingdings" panose="05000000000000000000" pitchFamily="2" charset="2"/>
              </a:rPr>
              <a:t>x</a:t>
            </a:r>
            <a:r>
              <a:rPr lang="zh-CN" altLang="en-US">
                <a:sym typeface="Wingdings" panose="05000000000000000000" pitchFamily="2" charset="2"/>
              </a:rPr>
              <a:t>语法分析树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>
                <a:sym typeface="Wingdings" panose="05000000000000000000" pitchFamily="2" charset="2"/>
              </a:rPr>
              <a:t>节点</a:t>
            </a:r>
            <a:r>
              <a:rPr lang="en-US" altLang="zh-CN">
                <a:sym typeface="Wingdings" panose="05000000000000000000" pitchFamily="2" charset="2"/>
              </a:rPr>
              <a:t>n</a:t>
            </a:r>
            <a:r>
              <a:rPr lang="zh-CN" altLang="en-US">
                <a:sym typeface="Wingdings" panose="05000000000000000000" pitchFamily="2" charset="2"/>
              </a:rPr>
              <a:t>标记为</a:t>
            </a:r>
            <a:r>
              <a:rPr lang="en-US" altLang="zh-CN">
                <a:sym typeface="Wingdings" panose="05000000000000000000" pitchFamily="2" charset="2"/>
              </a:rPr>
              <a:t>X</a:t>
            </a:r>
            <a:r>
              <a:rPr lang="zh-CN" altLang="en-US">
                <a:sym typeface="Wingdings" panose="05000000000000000000" pitchFamily="2" charset="2"/>
              </a:rPr>
              <a:t>，</a:t>
            </a:r>
            <a:r>
              <a:rPr lang="en-US" altLang="zh-CN">
                <a:sym typeface="Wingdings" panose="05000000000000000000" pitchFamily="2" charset="2"/>
              </a:rPr>
              <a:t>X.a</a:t>
            </a:r>
            <a:r>
              <a:rPr lang="en-US" altLang="zh-CN">
                <a:latin typeface="Tahoma" panose="020B0604030504040204" pitchFamily="34" charset="0"/>
                <a:sym typeface="Wingdings" panose="05000000000000000000" pitchFamily="2" charset="2"/>
              </a:rPr>
              <a:t>——</a:t>
            </a:r>
            <a:r>
              <a:rPr lang="en-US" altLang="zh-CN">
                <a:sym typeface="Wingdings" panose="05000000000000000000" pitchFamily="2" charset="2"/>
              </a:rPr>
              <a:t>X</a:t>
            </a:r>
            <a:r>
              <a:rPr lang="zh-CN" altLang="en-US">
                <a:sym typeface="Wingdings" panose="05000000000000000000" pitchFamily="2" charset="2"/>
              </a:rPr>
              <a:t>的属性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>
                <a:sym typeface="Wingdings" panose="05000000000000000000" pitchFamily="2" charset="2"/>
              </a:rPr>
              <a:t>计算节点</a:t>
            </a:r>
            <a:r>
              <a:rPr lang="en-US" altLang="zh-CN">
                <a:sym typeface="Wingdings" panose="05000000000000000000" pitchFamily="2" charset="2"/>
              </a:rPr>
              <a:t>n</a:t>
            </a:r>
            <a:r>
              <a:rPr lang="zh-CN" altLang="en-US">
                <a:sym typeface="Wingdings" panose="05000000000000000000" pitchFamily="2" charset="2"/>
              </a:rPr>
              <a:t>的</a:t>
            </a:r>
            <a:r>
              <a:rPr lang="en-US" altLang="zh-CN">
                <a:sym typeface="Wingdings" panose="05000000000000000000" pitchFamily="2" charset="2"/>
              </a:rPr>
              <a:t>X.a</a:t>
            </a:r>
            <a:r>
              <a:rPr lang="zh-CN" altLang="en-US">
                <a:sym typeface="Wingdings" panose="05000000000000000000" pitchFamily="2" charset="2"/>
              </a:rPr>
              <a:t>的值</a:t>
            </a:r>
            <a:r>
              <a:rPr lang="en-US" altLang="zh-CN">
                <a:latin typeface="Tahoma" panose="020B0604030504040204" pitchFamily="34" charset="0"/>
                <a:sym typeface="Wingdings" panose="05000000000000000000" pitchFamily="2" charset="2"/>
              </a:rPr>
              <a:t>——</a:t>
            </a:r>
            <a:r>
              <a:rPr lang="zh-CN" altLang="en-US">
                <a:sym typeface="Wingdings" panose="05000000000000000000" pitchFamily="2" charset="2"/>
              </a:rPr>
              <a:t>利用</a:t>
            </a:r>
            <a:r>
              <a:rPr lang="en-US" altLang="zh-CN">
                <a:sym typeface="Wingdings" panose="05000000000000000000" pitchFamily="2" charset="2"/>
              </a:rPr>
              <a:t>X</a:t>
            </a:r>
            <a:r>
              <a:rPr lang="zh-CN" altLang="en-US">
                <a:sym typeface="Wingdings" panose="05000000000000000000" pitchFamily="2" charset="2"/>
              </a:rPr>
              <a:t>产生式的语义规则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>
                <a:latin typeface="Tahoma" panose="020B0604030504040204" pitchFamily="34" charset="0"/>
                <a:sym typeface="Wingdings" panose="05000000000000000000" pitchFamily="2" charset="2"/>
              </a:rPr>
              <a:t>“</a:t>
            </a:r>
            <a:r>
              <a:rPr lang="zh-CN" altLang="en-US">
                <a:sym typeface="Wingdings" panose="05000000000000000000" pitchFamily="2" charset="2"/>
              </a:rPr>
              <a:t>注释语法分析树</a:t>
            </a:r>
            <a:r>
              <a:rPr lang="zh-CN" altLang="en-US">
                <a:latin typeface="Tahoma" panose="020B0604030504040204" pitchFamily="34" charset="0"/>
                <a:sym typeface="Wingdings" panose="05000000000000000000" pitchFamily="2" charset="2"/>
              </a:rPr>
              <a:t>”</a:t>
            </a:r>
            <a:r>
              <a:rPr lang="zh-CN" altLang="en-US">
                <a:sym typeface="Wingdings" panose="05000000000000000000" pitchFamily="2" charset="2"/>
              </a:rPr>
              <a:t>（</a:t>
            </a:r>
            <a:r>
              <a:rPr lang="en-US" altLang="zh-CN">
                <a:solidFill>
                  <a:srgbClr val="FF3300"/>
                </a:solidFill>
                <a:sym typeface="Wingdings" panose="05000000000000000000" pitchFamily="2" charset="2"/>
              </a:rPr>
              <a:t>annotated parse tree</a:t>
            </a:r>
            <a:r>
              <a:rPr lang="zh-CN" altLang="en-US">
                <a:sym typeface="Wingdings" panose="05000000000000000000" pitchFamily="2" charset="2"/>
              </a:rPr>
              <a:t>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45B3DBA-BEA1-4AA4-ABB7-6FDC5315E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2.3.3  </a:t>
            </a:r>
            <a:r>
              <a:rPr lang="zh-CN" altLang="en-US"/>
              <a:t>综合属性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86559B7-BBD8-4E29-BA00-5F2B298C9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FF3300"/>
                </a:solidFill>
              </a:rPr>
              <a:t>synthesized attributes</a:t>
            </a:r>
            <a:r>
              <a:rPr lang="zh-CN" altLang="en-US"/>
              <a:t>：</a:t>
            </a:r>
            <a:br>
              <a:rPr lang="zh-CN" altLang="en-US"/>
            </a:br>
            <a:r>
              <a:rPr lang="zh-CN" altLang="en-US"/>
              <a:t>节点属性值由其</a:t>
            </a:r>
            <a:r>
              <a:rPr lang="zh-CN" altLang="en-US">
                <a:solidFill>
                  <a:schemeClr val="folHlink"/>
                </a:solidFill>
                <a:ea typeface="黑体" panose="02010609060101010101" pitchFamily="49" charset="-122"/>
              </a:rPr>
              <a:t>孩子节点</a:t>
            </a:r>
            <a:r>
              <a:rPr lang="zh-CN" altLang="en-US"/>
              <a:t>属性值所决定</a:t>
            </a:r>
          </a:p>
          <a:p>
            <a:pPr eaLnBrk="1" hangingPunct="1"/>
            <a:r>
              <a:rPr lang="zh-CN" altLang="en-US"/>
              <a:t>自底向上（</a:t>
            </a:r>
            <a:r>
              <a:rPr lang="en-US" altLang="zh-CN">
                <a:solidFill>
                  <a:srgbClr val="FF3300"/>
                </a:solidFill>
              </a:rPr>
              <a:t>bottom-up</a:t>
            </a:r>
            <a:r>
              <a:rPr lang="zh-CN" altLang="en-US"/>
              <a:t>）计算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5131A68-D5E9-4621-9BDE-D4D7778892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2.6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82C5968-71CD-428A-BE0F-E7409AF0A4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105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r>
              <a:rPr lang="en-US" altLang="zh-CN" i="1"/>
              <a:t>expr</a:t>
            </a:r>
            <a:r>
              <a:rPr lang="zh-CN" altLang="en-US"/>
              <a:t>、</a:t>
            </a:r>
            <a:r>
              <a:rPr lang="en-US" altLang="zh-CN" i="1"/>
              <a:t>term</a:t>
            </a:r>
            <a:r>
              <a:rPr lang="zh-CN" altLang="en-US"/>
              <a:t>都设置属性</a:t>
            </a:r>
            <a:r>
              <a:rPr lang="en-US" altLang="zh-CN"/>
              <a:t>t——</a:t>
            </a:r>
            <a:r>
              <a:rPr lang="zh-CN" altLang="en-US"/>
              <a:t>字符串型，表示表达式的后缀表示形式</a:t>
            </a:r>
          </a:p>
        </p:txBody>
      </p:sp>
      <p:grpSp>
        <p:nvGrpSpPr>
          <p:cNvPr id="25604" name="Group 4">
            <a:extLst>
              <a:ext uri="{FF2B5EF4-FFF2-40B4-BE49-F238E27FC236}">
                <a16:creationId xmlns:a16="http://schemas.microsoft.com/office/drawing/2014/main" id="{7027C836-E923-4564-BC38-0D13B652B965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524000"/>
            <a:ext cx="6019800" cy="1066800"/>
            <a:chOff x="1152" y="2592"/>
            <a:chExt cx="3792" cy="672"/>
          </a:xfrm>
        </p:grpSpPr>
        <p:sp>
          <p:nvSpPr>
            <p:cNvPr id="25605" name="Rectangle 5">
              <a:extLst>
                <a:ext uri="{FF2B5EF4-FFF2-40B4-BE49-F238E27FC236}">
                  <a16:creationId xmlns:a16="http://schemas.microsoft.com/office/drawing/2014/main" id="{65A68D9E-CAB6-4D8A-8140-E92D661ED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614"/>
              <a:ext cx="3708" cy="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800" i="1"/>
                <a:t>expr </a:t>
              </a:r>
              <a:r>
                <a:rPr kumimoji="0" lang="en-US" altLang="zh-CN" sz="2800">
                  <a:sym typeface="Symbol" panose="05050102010706020507" pitchFamily="18" charset="2"/>
                </a:rPr>
                <a:t></a:t>
              </a:r>
              <a:r>
                <a:rPr kumimoji="0" lang="en-US" altLang="zh-CN" sz="2800" i="1"/>
                <a:t> </a:t>
              </a:r>
              <a:r>
                <a:rPr kumimoji="0" lang="en-US" altLang="zh-CN" sz="2800" i="1">
                  <a:sym typeface="Math1" pitchFamily="2" charset="2"/>
                </a:rPr>
                <a:t>expr – term | expr + term | term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800" i="1">
                  <a:sym typeface="Math1" pitchFamily="2" charset="2"/>
                </a:rPr>
                <a:t>term</a:t>
              </a:r>
              <a:r>
                <a:rPr kumimoji="0" lang="en-US" altLang="zh-CN" sz="2800">
                  <a:sym typeface="Math1" pitchFamily="2" charset="2"/>
                </a:rPr>
                <a:t> </a:t>
              </a:r>
              <a:r>
                <a:rPr kumimoji="0" lang="en-US" altLang="zh-CN" sz="2800">
                  <a:sym typeface="Symbol" panose="05050102010706020507" pitchFamily="18" charset="2"/>
                </a:rPr>
                <a:t></a:t>
              </a:r>
              <a:r>
                <a:rPr kumimoji="0" lang="en-US" altLang="zh-CN" sz="2800">
                  <a:sym typeface="Math1" pitchFamily="2" charset="2"/>
                </a:rPr>
                <a:t>  0 | 1 | 2 | 3 | … | 9</a:t>
              </a:r>
            </a:p>
          </p:txBody>
        </p:sp>
        <p:sp>
          <p:nvSpPr>
            <p:cNvPr id="25606" name="Rectangle 6">
              <a:extLst>
                <a:ext uri="{FF2B5EF4-FFF2-40B4-BE49-F238E27FC236}">
                  <a16:creationId xmlns:a16="http://schemas.microsoft.com/office/drawing/2014/main" id="{369C429A-AD2B-4277-9FD0-03A8D9B96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592"/>
              <a:ext cx="3792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0AF9E0C-7758-4F3C-A077-9B91D4DEA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翻译方法</a:t>
            </a:r>
            <a:r>
              <a:rPr lang="zh-CN" altLang="en-US">
                <a:sym typeface="Wingdings" panose="05000000000000000000" pitchFamily="2" charset="2"/>
              </a:rPr>
              <a:t>语义规则</a:t>
            </a:r>
            <a:endParaRPr lang="zh-CN" altLang="en-US"/>
          </a:p>
        </p:txBody>
      </p:sp>
      <p:sp>
        <p:nvSpPr>
          <p:cNvPr id="26627" name="Text Box 5">
            <a:extLst>
              <a:ext uri="{FF2B5EF4-FFF2-40B4-BE49-F238E27FC236}">
                <a16:creationId xmlns:a16="http://schemas.microsoft.com/office/drawing/2014/main" id="{B39DBFCD-7F36-4754-995C-079364756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887538"/>
            <a:ext cx="152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3333CC"/>
                </a:solidFill>
                <a:latin typeface="Tahoma" panose="020B0604030504040204" pitchFamily="34" charset="0"/>
              </a:rPr>
              <a:t>9 + 5</a:t>
            </a:r>
          </a:p>
        </p:txBody>
      </p:sp>
      <p:sp>
        <p:nvSpPr>
          <p:cNvPr id="39940" name="Text Box 8">
            <a:extLst>
              <a:ext uri="{FF2B5EF4-FFF2-40B4-BE49-F238E27FC236}">
                <a16:creationId xmlns:a16="http://schemas.microsoft.com/office/drawing/2014/main" id="{A8F48685-7D3F-4F04-9CFA-A8A0E5B6F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106738"/>
            <a:ext cx="2286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3333CC"/>
                </a:solidFill>
                <a:latin typeface="Tahoma" panose="020B0604030504040204" pitchFamily="34" charset="0"/>
              </a:rPr>
              <a:t>E : E</a:t>
            </a:r>
            <a:r>
              <a:rPr lang="en-US" altLang="zh-CN" baseline="-25000">
                <a:solidFill>
                  <a:srgbClr val="3333CC"/>
                </a:solidFill>
                <a:latin typeface="Tahoma" panose="020B0604030504040204" pitchFamily="34" charset="0"/>
              </a:rPr>
              <a:t>1</a:t>
            </a:r>
            <a:r>
              <a:rPr lang="en-US" altLang="zh-CN">
                <a:solidFill>
                  <a:srgbClr val="3333CC"/>
                </a:solidFill>
                <a:latin typeface="Tahoma" panose="020B0604030504040204" pitchFamily="34" charset="0"/>
              </a:rPr>
              <a:t> + E</a:t>
            </a:r>
            <a:r>
              <a:rPr lang="en-US" altLang="zh-CN" baseline="-25000">
                <a:solidFill>
                  <a:srgbClr val="3333CC"/>
                </a:solidFill>
                <a:latin typeface="Tahoma" panose="020B0604030504040204" pitchFamily="34" charset="0"/>
              </a:rPr>
              <a:t>2</a:t>
            </a:r>
            <a:endParaRPr lang="en-US" altLang="zh-CN">
              <a:solidFill>
                <a:srgbClr val="3333CC"/>
              </a:solidFill>
              <a:latin typeface="Tahoma" panose="020B0604030504040204" pitchFamily="34" charset="0"/>
            </a:endParaRPr>
          </a:p>
        </p:txBody>
      </p:sp>
      <p:sp>
        <p:nvSpPr>
          <p:cNvPr id="39941" name="Line 9">
            <a:extLst>
              <a:ext uri="{FF2B5EF4-FFF2-40B4-BE49-F238E27FC236}">
                <a16:creationId xmlns:a16="http://schemas.microsoft.com/office/drawing/2014/main" id="{7B1010A8-6DA1-4A01-A651-6532C7BE10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573338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2" name="Line 10">
            <a:extLst>
              <a:ext uri="{FF2B5EF4-FFF2-40B4-BE49-F238E27FC236}">
                <a16:creationId xmlns:a16="http://schemas.microsoft.com/office/drawing/2014/main" id="{415E5C42-2E7D-44A4-9DEE-5C0966327F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2573338"/>
            <a:ext cx="838200" cy="6413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3" name="Line 11">
            <a:extLst>
              <a:ext uri="{FF2B5EF4-FFF2-40B4-BE49-F238E27FC236}">
                <a16:creationId xmlns:a16="http://schemas.microsoft.com/office/drawing/2014/main" id="{A5E2F928-AD49-4A8B-A543-59728A6742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344738"/>
            <a:ext cx="381000" cy="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4" name="Line 12">
            <a:extLst>
              <a:ext uri="{FF2B5EF4-FFF2-40B4-BE49-F238E27FC236}">
                <a16:creationId xmlns:a16="http://schemas.microsoft.com/office/drawing/2014/main" id="{F9AFDC15-D3D4-43D9-8293-AA29045814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344738"/>
            <a:ext cx="3810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5" name="Line 13">
            <a:extLst>
              <a:ext uri="{FF2B5EF4-FFF2-40B4-BE49-F238E27FC236}">
                <a16:creationId xmlns:a16="http://schemas.microsoft.com/office/drawing/2014/main" id="{90E5E4E5-96E8-48B6-AA1E-9CC6784B7E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05000" y="2344738"/>
            <a:ext cx="228600" cy="86995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6" name="Line 14">
            <a:extLst>
              <a:ext uri="{FF2B5EF4-FFF2-40B4-BE49-F238E27FC236}">
                <a16:creationId xmlns:a16="http://schemas.microsoft.com/office/drawing/2014/main" id="{FD28F85E-D416-4599-8341-CCB3DC5D8B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67000" y="2344738"/>
            <a:ext cx="381000" cy="86995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5" name="Text Box 15">
            <a:extLst>
              <a:ext uri="{FF2B5EF4-FFF2-40B4-BE49-F238E27FC236}">
                <a16:creationId xmlns:a16="http://schemas.microsoft.com/office/drawing/2014/main" id="{00809FAE-24CE-4B74-83B5-0E8A14C81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87538"/>
            <a:ext cx="152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3333CC"/>
                </a:solidFill>
                <a:latin typeface="Tahoma" panose="020B0604030504040204" pitchFamily="34" charset="0"/>
              </a:rPr>
              <a:t>9 5 +</a:t>
            </a:r>
          </a:p>
        </p:txBody>
      </p:sp>
      <p:sp>
        <p:nvSpPr>
          <p:cNvPr id="39948" name="Text Box 16">
            <a:extLst>
              <a:ext uri="{FF2B5EF4-FFF2-40B4-BE49-F238E27FC236}">
                <a16:creationId xmlns:a16="http://schemas.microsoft.com/office/drawing/2014/main" id="{98513B5E-C484-4970-9916-C13F8D5F9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228975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  <a:latin typeface="Tahoma" panose="020B0604030504040204" pitchFamily="34" charset="0"/>
              </a:rPr>
              <a:t>Post(E) = Post(E</a:t>
            </a:r>
            <a:r>
              <a:rPr lang="en-US" altLang="zh-CN" sz="2400" baseline="-25000">
                <a:solidFill>
                  <a:srgbClr val="3333CC"/>
                </a:solidFill>
                <a:latin typeface="Tahoma" panose="020B0604030504040204" pitchFamily="34" charset="0"/>
              </a:rPr>
              <a:t>1</a:t>
            </a:r>
            <a:r>
              <a:rPr lang="en-US" altLang="zh-CN" sz="2400">
                <a:solidFill>
                  <a:srgbClr val="3333CC"/>
                </a:solidFill>
                <a:latin typeface="Tahoma" panose="020B0604030504040204" pitchFamily="34" charset="0"/>
              </a:rPr>
              <a:t>) Post(E</a:t>
            </a:r>
            <a:r>
              <a:rPr lang="en-US" altLang="zh-CN" sz="2400" baseline="-25000">
                <a:solidFill>
                  <a:srgbClr val="3333CC"/>
                </a:solidFill>
                <a:latin typeface="Tahoma" panose="020B0604030504040204" pitchFamily="34" charset="0"/>
              </a:rPr>
              <a:t>2</a:t>
            </a:r>
            <a:r>
              <a:rPr lang="en-US" altLang="zh-CN" sz="2400">
                <a:solidFill>
                  <a:srgbClr val="3333CC"/>
                </a:solidFill>
                <a:latin typeface="Tahoma" panose="020B0604030504040204" pitchFamily="34" charset="0"/>
              </a:rPr>
              <a:t>) +</a:t>
            </a:r>
          </a:p>
        </p:txBody>
      </p:sp>
      <p:sp>
        <p:nvSpPr>
          <p:cNvPr id="39949" name="Line 17">
            <a:extLst>
              <a:ext uri="{FF2B5EF4-FFF2-40B4-BE49-F238E27FC236}">
                <a16:creationId xmlns:a16="http://schemas.microsoft.com/office/drawing/2014/main" id="{86CF2B72-271A-4657-ACAC-EE627114CF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73338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0" name="Line 18">
            <a:extLst>
              <a:ext uri="{FF2B5EF4-FFF2-40B4-BE49-F238E27FC236}">
                <a16:creationId xmlns:a16="http://schemas.microsoft.com/office/drawing/2014/main" id="{95C7F178-D34D-4A29-B01D-D557BB55BC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2573338"/>
            <a:ext cx="1295400" cy="7175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1" name="Line 19">
            <a:extLst>
              <a:ext uri="{FF2B5EF4-FFF2-40B4-BE49-F238E27FC236}">
                <a16:creationId xmlns:a16="http://schemas.microsoft.com/office/drawing/2014/main" id="{FA2CD671-B8BA-4309-B3DB-11137BAF24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347913"/>
            <a:ext cx="381000" cy="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2" name="Line 20">
            <a:extLst>
              <a:ext uri="{FF2B5EF4-FFF2-40B4-BE49-F238E27FC236}">
                <a16:creationId xmlns:a16="http://schemas.microsoft.com/office/drawing/2014/main" id="{E850CB66-FCD0-48EA-A2AA-BD63742D43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347913"/>
            <a:ext cx="3810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3" name="Line 21">
            <a:extLst>
              <a:ext uri="{FF2B5EF4-FFF2-40B4-BE49-F238E27FC236}">
                <a16:creationId xmlns:a16="http://schemas.microsoft.com/office/drawing/2014/main" id="{EACF084C-D52D-461B-B162-A97EFC5C68E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91200" y="2344738"/>
            <a:ext cx="685800" cy="94615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4" name="Line 22">
            <a:extLst>
              <a:ext uri="{FF2B5EF4-FFF2-40B4-BE49-F238E27FC236}">
                <a16:creationId xmlns:a16="http://schemas.microsoft.com/office/drawing/2014/main" id="{8AD5BEDB-0FE9-492B-B26D-913B2A4052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72200" y="2314575"/>
            <a:ext cx="1447800" cy="976313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5" name="Text Box 23">
            <a:extLst>
              <a:ext uri="{FF2B5EF4-FFF2-40B4-BE49-F238E27FC236}">
                <a16:creationId xmlns:a16="http://schemas.microsoft.com/office/drawing/2014/main" id="{945906E6-7B7C-4431-AEAE-6013D8503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052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3333CC"/>
                </a:solidFill>
                <a:latin typeface="Tahoma" panose="020B0604030504040204" pitchFamily="34" charset="0"/>
              </a:rPr>
              <a:t>expr </a:t>
            </a:r>
            <a:r>
              <a:rPr kumimoji="0" lang="en-US" altLang="zh-CN" sz="2800">
                <a:solidFill>
                  <a:srgbClr val="3333CC"/>
                </a:solidFill>
                <a:sym typeface="Symbol" panose="05050102010706020507" pitchFamily="18" charset="2"/>
              </a:rPr>
              <a:t> </a:t>
            </a:r>
            <a:r>
              <a:rPr kumimoji="0" lang="en-US" altLang="zh-CN" sz="2800">
                <a:solidFill>
                  <a:srgbClr val="3333CC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expr + term</a:t>
            </a:r>
            <a:endParaRPr kumimoji="0" lang="en-US" altLang="zh-CN" sz="2800">
              <a:solidFill>
                <a:srgbClr val="3333CC"/>
              </a:solidFill>
              <a:sym typeface="Symbol" panose="05050102010706020507" pitchFamily="18" charset="2"/>
            </a:endParaRPr>
          </a:p>
        </p:txBody>
      </p:sp>
      <p:sp>
        <p:nvSpPr>
          <p:cNvPr id="39956" name="Line 25">
            <a:extLst>
              <a:ext uri="{FF2B5EF4-FFF2-40B4-BE49-F238E27FC236}">
                <a16:creationId xmlns:a16="http://schemas.microsoft.com/office/drawing/2014/main" id="{22C52D69-C496-409B-AE95-682243231E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3533775"/>
            <a:ext cx="685800" cy="82391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7" name="Line 26">
            <a:extLst>
              <a:ext uri="{FF2B5EF4-FFF2-40B4-BE49-F238E27FC236}">
                <a16:creationId xmlns:a16="http://schemas.microsoft.com/office/drawing/2014/main" id="{A9C2BEF7-4A0B-408E-9828-F6B8261EF0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533775"/>
            <a:ext cx="0" cy="82391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8" name="Line 27">
            <a:extLst>
              <a:ext uri="{FF2B5EF4-FFF2-40B4-BE49-F238E27FC236}">
                <a16:creationId xmlns:a16="http://schemas.microsoft.com/office/drawing/2014/main" id="{0DF0B563-F2AF-42B2-84C9-F9CA7DED2C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24200" y="3609975"/>
            <a:ext cx="228600" cy="74771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9" name="Text Box 28">
            <a:extLst>
              <a:ext uri="{FF2B5EF4-FFF2-40B4-BE49-F238E27FC236}">
                <a16:creationId xmlns:a16="http://schemas.microsoft.com/office/drawing/2014/main" id="{A688259C-5421-40A0-B1B2-BE0E41D5E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205288"/>
            <a:ext cx="48498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3333CC"/>
                </a:solidFill>
                <a:latin typeface="Tahoma" panose="020B0604030504040204" pitchFamily="34" charset="0"/>
              </a:rPr>
              <a:t>expr.t=</a:t>
            </a:r>
            <a:r>
              <a:rPr kumimoji="0" lang="en-US" altLang="zh-CN" sz="2800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  <a:r>
              <a:rPr kumimoji="0" lang="en-US" altLang="zh-CN" sz="2800">
                <a:solidFill>
                  <a:srgbClr val="3333CC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expr.t || term.t || ‘+’</a:t>
            </a:r>
            <a:endParaRPr kumimoji="0" lang="en-US" altLang="zh-CN" sz="2800">
              <a:solidFill>
                <a:srgbClr val="3333CC"/>
              </a:solidFill>
              <a:sym typeface="Symbol" panose="05050102010706020507" pitchFamily="18" charset="2"/>
            </a:endParaRPr>
          </a:p>
        </p:txBody>
      </p:sp>
      <p:sp>
        <p:nvSpPr>
          <p:cNvPr id="39960" name="Line 29">
            <a:extLst>
              <a:ext uri="{FF2B5EF4-FFF2-40B4-BE49-F238E27FC236}">
                <a16:creationId xmlns:a16="http://schemas.microsoft.com/office/drawing/2014/main" id="{2DD1672D-995C-4128-8B22-A6D5F3850B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3609975"/>
            <a:ext cx="228600" cy="74771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1" name="Line 30">
            <a:extLst>
              <a:ext uri="{FF2B5EF4-FFF2-40B4-BE49-F238E27FC236}">
                <a16:creationId xmlns:a16="http://schemas.microsoft.com/office/drawing/2014/main" id="{7CA769CA-1F11-426B-B89C-ECF94D9DC6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3562350"/>
            <a:ext cx="228600" cy="8715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2" name="Line 31">
            <a:extLst>
              <a:ext uri="{FF2B5EF4-FFF2-40B4-BE49-F238E27FC236}">
                <a16:creationId xmlns:a16="http://schemas.microsoft.com/office/drawing/2014/main" id="{0BCE3DF3-703A-4C3C-BA8D-B0F8918C34D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91400" y="3533775"/>
            <a:ext cx="0" cy="82391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1" name="Text Box 32">
            <a:extLst>
              <a:ext uri="{FF2B5EF4-FFF2-40B4-BE49-F238E27FC236}">
                <a16:creationId xmlns:a16="http://schemas.microsoft.com/office/drawing/2014/main" id="{F4E1856D-7964-46A1-A137-4D0C1812A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01738"/>
            <a:ext cx="152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3333CC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中缀</a:t>
            </a:r>
          </a:p>
        </p:txBody>
      </p:sp>
      <p:sp>
        <p:nvSpPr>
          <p:cNvPr id="26652" name="Text Box 33">
            <a:extLst>
              <a:ext uri="{FF2B5EF4-FFF2-40B4-BE49-F238E27FC236}">
                <a16:creationId xmlns:a16="http://schemas.microsoft.com/office/drawing/2014/main" id="{0E50ACCB-1938-478E-A95C-C98DCEE27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201738"/>
            <a:ext cx="152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3333CC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后缀</a:t>
            </a:r>
          </a:p>
        </p:txBody>
      </p:sp>
      <p:sp>
        <p:nvSpPr>
          <p:cNvPr id="26653" name="Line 9">
            <a:extLst>
              <a:ext uri="{FF2B5EF4-FFF2-40B4-BE49-F238E27FC236}">
                <a16:creationId xmlns:a16="http://schemas.microsoft.com/office/drawing/2014/main" id="{BD20E2ED-A6BE-459F-9816-D2417FA4C2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205038"/>
            <a:ext cx="19431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id="{A64185B2-C630-4935-A7ED-2E608BDE8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025" y="1743075"/>
            <a:ext cx="2085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solidFill>
                  <a:schemeClr val="accent4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人做某个实例翻译</a:t>
            </a:r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B24BD203-90AB-47C9-BF61-B3019F00E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2632075"/>
            <a:ext cx="1247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solidFill>
                  <a:schemeClr val="accent4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语法抽象</a:t>
            </a: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D7D0764C-FD4F-42AC-968B-7D740DFD7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565400"/>
            <a:ext cx="2266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solidFill>
                  <a:schemeClr val="accent4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语法对应的翻译方法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88D058DF-612E-4F77-B35B-84F238EC1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" y="3575050"/>
            <a:ext cx="1247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solidFill>
                  <a:schemeClr val="accent4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符号化为产生式</a:t>
            </a:r>
          </a:p>
        </p:txBody>
      </p:sp>
      <p:sp>
        <p:nvSpPr>
          <p:cNvPr id="35" name="Text Box 32">
            <a:extLst>
              <a:ext uri="{FF2B5EF4-FFF2-40B4-BE49-F238E27FC236}">
                <a16:creationId xmlns:a16="http://schemas.microsoft.com/office/drawing/2014/main" id="{7D165B9F-86E1-487E-B0BD-645A363FC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3773488"/>
            <a:ext cx="2266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solidFill>
                  <a:schemeClr val="accent4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符号化为语义规则</a:t>
            </a:r>
          </a:p>
        </p:txBody>
      </p:sp>
      <p:sp>
        <p:nvSpPr>
          <p:cNvPr id="36" name="Text Box 32">
            <a:extLst>
              <a:ext uri="{FF2B5EF4-FFF2-40B4-BE49-F238E27FC236}">
                <a16:creationId xmlns:a16="http://schemas.microsoft.com/office/drawing/2014/main" id="{EEDE25F3-EB2E-4497-AFA0-2EBD17B9C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2475" y="4943475"/>
            <a:ext cx="1784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solidFill>
                  <a:schemeClr val="accent4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属性，表示翻译</a:t>
            </a:r>
            <a:br>
              <a:rPr lang="en-US" altLang="zh-CN" sz="1800" dirty="0">
                <a:solidFill>
                  <a:schemeClr val="accent4"/>
                </a:solidFill>
                <a:latin typeface="Tahoma" panose="020B0604030504040204" pitchFamily="34" charset="0"/>
                <a:ea typeface="黑体" panose="02010609060101010101" pitchFamily="49" charset="-122"/>
              </a:rPr>
            </a:br>
            <a:r>
              <a:rPr lang="zh-CN" altLang="en-US" sz="1800" dirty="0">
                <a:solidFill>
                  <a:schemeClr val="accent4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结果即后缀串</a:t>
            </a:r>
            <a:endParaRPr lang="en-US" altLang="zh-CN" sz="1800" dirty="0">
              <a:solidFill>
                <a:schemeClr val="accent4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37" name="Line 18">
            <a:extLst>
              <a:ext uri="{FF2B5EF4-FFF2-40B4-BE49-F238E27FC236}">
                <a16:creationId xmlns:a16="http://schemas.microsoft.com/office/drawing/2014/main" id="{1D6FEE09-1B52-4698-978A-AFFD04EE15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3075" y="4645025"/>
            <a:ext cx="720725" cy="3508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Text Box 32">
            <a:extLst>
              <a:ext uri="{FF2B5EF4-FFF2-40B4-BE49-F238E27FC236}">
                <a16:creationId xmlns:a16="http://schemas.microsoft.com/office/drawing/2014/main" id="{976652E6-166B-43D9-8F41-FA93BA831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413375"/>
            <a:ext cx="192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solidFill>
                  <a:schemeClr val="accent4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翻译方法表示为</a:t>
            </a:r>
            <a:br>
              <a:rPr lang="en-US" altLang="zh-CN" sz="1800" dirty="0">
                <a:solidFill>
                  <a:schemeClr val="accent4"/>
                </a:solidFill>
                <a:latin typeface="Tahoma" panose="020B0604030504040204" pitchFamily="34" charset="0"/>
                <a:ea typeface="黑体" panose="02010609060101010101" pitchFamily="49" charset="-122"/>
              </a:rPr>
            </a:br>
            <a:r>
              <a:rPr lang="zh-CN" altLang="en-US" sz="1800" dirty="0">
                <a:solidFill>
                  <a:schemeClr val="accent4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属性字符串运算</a:t>
            </a:r>
            <a:endParaRPr lang="en-US" altLang="zh-CN" sz="1800" dirty="0">
              <a:solidFill>
                <a:schemeClr val="accent4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39" name="Line 18">
            <a:extLst>
              <a:ext uri="{FF2B5EF4-FFF2-40B4-BE49-F238E27FC236}">
                <a16:creationId xmlns:a16="http://schemas.microsoft.com/office/drawing/2014/main" id="{E60D399B-8094-4092-849C-BF172C5980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88125" y="4710113"/>
            <a:ext cx="652463" cy="7572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/>
      <p:bldP spid="39948" grpId="0"/>
      <p:bldP spid="39955" grpId="0"/>
      <p:bldP spid="39959" grpId="0"/>
      <p:bldP spid="32" grpId="0"/>
      <p:bldP spid="33" grpId="0"/>
      <p:bldP spid="34" grpId="0"/>
      <p:bldP spid="35" grpId="0"/>
      <p:bldP spid="36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6F66CE9-7914-407C-B866-22122D04C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2.6</a:t>
            </a:r>
            <a:r>
              <a:rPr lang="zh-CN" altLang="en-US"/>
              <a:t>（续）</a:t>
            </a:r>
          </a:p>
        </p:txBody>
      </p:sp>
      <p:sp>
        <p:nvSpPr>
          <p:cNvPr id="27651" name="Text Box 50">
            <a:extLst>
              <a:ext uri="{FF2B5EF4-FFF2-40B4-BE49-F238E27FC236}">
                <a16:creationId xmlns:a16="http://schemas.microsoft.com/office/drawing/2014/main" id="{B8B103A4-17C5-45E8-B1EF-2FCE313E2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444625"/>
            <a:ext cx="8077200" cy="33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 b="1"/>
              <a:t>Production                          Semantic Rule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i="1"/>
              <a:t>expr </a:t>
            </a:r>
            <a:r>
              <a:rPr kumimoji="0" lang="en-US" altLang="zh-CN" sz="2400">
                <a:sym typeface="Symbol" panose="05050102010706020507" pitchFamily="18" charset="2"/>
              </a:rPr>
              <a:t></a:t>
            </a:r>
            <a:r>
              <a:rPr kumimoji="0" lang="en-US" altLang="zh-CN" sz="2400" i="1">
                <a:sym typeface="Symbol" panose="05050102010706020507" pitchFamily="18" charset="2"/>
              </a:rPr>
              <a:t> expr</a:t>
            </a:r>
            <a:r>
              <a:rPr kumimoji="0" lang="en-US" altLang="zh-CN" sz="2400" baseline="-25000">
                <a:sym typeface="Symbol" panose="05050102010706020507" pitchFamily="18" charset="2"/>
              </a:rPr>
              <a:t>1</a:t>
            </a:r>
            <a:r>
              <a:rPr kumimoji="0" lang="en-US" altLang="zh-CN" sz="2400" i="1">
                <a:sym typeface="Symbol" panose="05050102010706020507" pitchFamily="18" charset="2"/>
              </a:rPr>
              <a:t> + term     	expr.t = expr</a:t>
            </a:r>
            <a:r>
              <a:rPr kumimoji="0" lang="en-US" altLang="zh-CN" sz="2400" baseline="-25000">
                <a:sym typeface="Symbol" panose="05050102010706020507" pitchFamily="18" charset="2"/>
              </a:rPr>
              <a:t>1</a:t>
            </a:r>
            <a:r>
              <a:rPr kumimoji="0" lang="en-US" altLang="zh-CN" sz="2400" i="1">
                <a:sym typeface="Symbol" panose="05050102010706020507" pitchFamily="18" charset="2"/>
              </a:rPr>
              <a:t>.t || term.t || ‘+’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i="1">
                <a:sym typeface="Symbol" panose="05050102010706020507" pitchFamily="18" charset="2"/>
              </a:rPr>
              <a:t>expr </a:t>
            </a:r>
            <a:r>
              <a:rPr kumimoji="0" lang="en-US" altLang="zh-CN" sz="2400">
                <a:sym typeface="Symbol" panose="05050102010706020507" pitchFamily="18" charset="2"/>
              </a:rPr>
              <a:t></a:t>
            </a:r>
            <a:r>
              <a:rPr kumimoji="0" lang="en-US" altLang="zh-CN" sz="2400" i="1">
                <a:sym typeface="Symbol" panose="05050102010706020507" pitchFamily="18" charset="2"/>
              </a:rPr>
              <a:t> expr</a:t>
            </a:r>
            <a:r>
              <a:rPr kumimoji="0" lang="en-US" altLang="zh-CN" sz="2400" baseline="-25000">
                <a:sym typeface="Symbol" panose="05050102010706020507" pitchFamily="18" charset="2"/>
              </a:rPr>
              <a:t>1</a:t>
            </a:r>
            <a:r>
              <a:rPr kumimoji="0" lang="en-US" altLang="zh-CN" sz="2400" i="1">
                <a:sym typeface="Symbol" panose="05050102010706020507" pitchFamily="18" charset="2"/>
              </a:rPr>
              <a:t> – term      	expr.t = expr</a:t>
            </a:r>
            <a:r>
              <a:rPr kumimoji="0" lang="en-US" altLang="zh-CN" sz="2400" baseline="-25000">
                <a:sym typeface="Symbol" panose="05050102010706020507" pitchFamily="18" charset="2"/>
              </a:rPr>
              <a:t>1</a:t>
            </a:r>
            <a:r>
              <a:rPr kumimoji="0" lang="en-US" altLang="zh-CN" sz="2400" i="1">
                <a:sym typeface="Symbol" panose="05050102010706020507" pitchFamily="18" charset="2"/>
              </a:rPr>
              <a:t>.t || term.t || ’-’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i="1">
                <a:sym typeface="Symbol" panose="05050102010706020507" pitchFamily="18" charset="2"/>
              </a:rPr>
              <a:t>expr </a:t>
            </a:r>
            <a:r>
              <a:rPr kumimoji="0" lang="en-US" altLang="zh-CN" sz="2400">
                <a:sym typeface="Symbol" panose="05050102010706020507" pitchFamily="18" charset="2"/>
              </a:rPr>
              <a:t></a:t>
            </a:r>
            <a:r>
              <a:rPr kumimoji="0" lang="en-US" altLang="zh-CN" sz="2400" i="1">
                <a:sym typeface="Symbol" panose="05050102010706020507" pitchFamily="18" charset="2"/>
              </a:rPr>
              <a:t> term                  	expr.t = term.t</a:t>
            </a:r>
          </a:p>
          <a:p>
            <a:pPr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i="1">
                <a:sym typeface="Symbol" panose="05050102010706020507" pitchFamily="18" charset="2"/>
              </a:rPr>
              <a:t>term </a:t>
            </a:r>
            <a:r>
              <a:rPr kumimoji="0" lang="en-US" altLang="zh-CN" sz="2400">
                <a:sym typeface="Symbol" panose="05050102010706020507" pitchFamily="18" charset="2"/>
              </a:rPr>
              <a:t></a:t>
            </a:r>
            <a:r>
              <a:rPr kumimoji="0" lang="en-US" altLang="zh-CN" sz="2400" i="1">
                <a:sym typeface="Symbol" panose="05050102010706020507" pitchFamily="18" charset="2"/>
              </a:rPr>
              <a:t> </a:t>
            </a:r>
            <a:r>
              <a:rPr kumimoji="0" lang="en-US" altLang="zh-CN" sz="2400">
                <a:sym typeface="Symbol" panose="05050102010706020507" pitchFamily="18" charset="2"/>
              </a:rPr>
              <a:t>0</a:t>
            </a:r>
            <a:r>
              <a:rPr kumimoji="0" lang="en-US" altLang="zh-CN" sz="2400" i="1">
                <a:sym typeface="Symbol" panose="05050102010706020507" pitchFamily="18" charset="2"/>
              </a:rPr>
              <a:t>                     	term.t = ‘</a:t>
            </a:r>
            <a:r>
              <a:rPr kumimoji="0" lang="en-US" altLang="zh-CN" sz="2400">
                <a:sym typeface="Symbol" panose="05050102010706020507" pitchFamily="18" charset="2"/>
              </a:rPr>
              <a:t>0</a:t>
            </a:r>
            <a:r>
              <a:rPr kumimoji="0" lang="en-US" altLang="zh-CN" sz="2400" i="1">
                <a:sym typeface="Symbol" panose="05050102010706020507" pitchFamily="18" charset="2"/>
              </a:rPr>
              <a:t>’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i="1">
                <a:sym typeface="Symbol" panose="05050102010706020507" pitchFamily="18" charset="2"/>
              </a:rPr>
              <a:t>term </a:t>
            </a:r>
            <a:r>
              <a:rPr kumimoji="0" lang="en-US" altLang="zh-CN" sz="2400">
                <a:sym typeface="Symbol" panose="05050102010706020507" pitchFamily="18" charset="2"/>
              </a:rPr>
              <a:t></a:t>
            </a:r>
            <a:r>
              <a:rPr kumimoji="0" lang="en-US" altLang="zh-CN" sz="2400" i="1">
                <a:sym typeface="Symbol" panose="05050102010706020507" pitchFamily="18" charset="2"/>
              </a:rPr>
              <a:t> </a:t>
            </a:r>
            <a:r>
              <a:rPr kumimoji="0" lang="en-US" altLang="zh-CN" sz="2400">
                <a:sym typeface="Symbol" panose="05050102010706020507" pitchFamily="18" charset="2"/>
              </a:rPr>
              <a:t>1 </a:t>
            </a:r>
            <a:r>
              <a:rPr kumimoji="0" lang="en-US" altLang="zh-CN" sz="2400" i="1">
                <a:sym typeface="Symbol" panose="05050102010706020507" pitchFamily="18" charset="2"/>
              </a:rPr>
              <a:t>                  	    	term.t = ‘</a:t>
            </a:r>
            <a:r>
              <a:rPr kumimoji="0" lang="en-US" altLang="zh-CN" sz="2400">
                <a:sym typeface="Symbol" panose="05050102010706020507" pitchFamily="18" charset="2"/>
              </a:rPr>
              <a:t>1</a:t>
            </a:r>
            <a:r>
              <a:rPr kumimoji="0" lang="en-US" altLang="zh-CN" sz="2400" i="1">
                <a:sym typeface="Symbol" panose="05050102010706020507" pitchFamily="18" charset="2"/>
              </a:rPr>
              <a:t>’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i="1">
                <a:sym typeface="Symbol" panose="05050102010706020507" pitchFamily="18" charset="2"/>
              </a:rPr>
              <a:t>….                                 	….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i="1">
                <a:sym typeface="Symbol" panose="05050102010706020507" pitchFamily="18" charset="2"/>
              </a:rPr>
              <a:t>term </a:t>
            </a:r>
            <a:r>
              <a:rPr kumimoji="0" lang="en-US" altLang="zh-CN" sz="2400">
                <a:sym typeface="Symbol" panose="05050102010706020507" pitchFamily="18" charset="2"/>
              </a:rPr>
              <a:t></a:t>
            </a:r>
            <a:r>
              <a:rPr kumimoji="0" lang="en-US" altLang="zh-CN" sz="2400" i="1">
                <a:sym typeface="Symbol" panose="05050102010706020507" pitchFamily="18" charset="2"/>
              </a:rPr>
              <a:t> </a:t>
            </a:r>
            <a:r>
              <a:rPr kumimoji="0" lang="en-US" altLang="zh-CN" sz="2400">
                <a:sym typeface="Symbol" panose="05050102010706020507" pitchFamily="18" charset="2"/>
              </a:rPr>
              <a:t>9</a:t>
            </a:r>
            <a:r>
              <a:rPr kumimoji="0" lang="en-US" altLang="zh-CN" sz="2400" i="1">
                <a:sym typeface="Symbol" panose="05050102010706020507" pitchFamily="18" charset="2"/>
              </a:rPr>
              <a:t>                       	term.t = ‘</a:t>
            </a:r>
            <a:r>
              <a:rPr kumimoji="0" lang="en-US" altLang="zh-CN" sz="2400">
                <a:sym typeface="Symbol" panose="05050102010706020507" pitchFamily="18" charset="2"/>
              </a:rPr>
              <a:t>9</a:t>
            </a:r>
            <a:r>
              <a:rPr kumimoji="0" lang="en-US" altLang="zh-CN" sz="2400" i="1">
                <a:sym typeface="Symbol" panose="05050102010706020507" pitchFamily="18" charset="2"/>
              </a:rPr>
              <a:t>’</a:t>
            </a:r>
          </a:p>
        </p:txBody>
      </p:sp>
      <p:sp>
        <p:nvSpPr>
          <p:cNvPr id="27652" name="Line 51">
            <a:extLst>
              <a:ext uri="{FF2B5EF4-FFF2-40B4-BE49-F238E27FC236}">
                <a16:creationId xmlns:a16="http://schemas.microsoft.com/office/drawing/2014/main" id="{2B67EB67-8700-4B2B-94DA-8AD9B36EEB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49225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3" name="Line 52">
            <a:extLst>
              <a:ext uri="{FF2B5EF4-FFF2-40B4-BE49-F238E27FC236}">
                <a16:creationId xmlns:a16="http://schemas.microsoft.com/office/drawing/2014/main" id="{9CCA898C-7C6E-4807-AE8B-3AB04CFB2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3716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4" name="Line 53">
            <a:extLst>
              <a:ext uri="{FF2B5EF4-FFF2-40B4-BE49-F238E27FC236}">
                <a16:creationId xmlns:a16="http://schemas.microsoft.com/office/drawing/2014/main" id="{E7AF2B0F-F374-42F1-83FE-63B670AEB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52578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5" name="Line 54">
            <a:extLst>
              <a:ext uri="{FF2B5EF4-FFF2-40B4-BE49-F238E27FC236}">
                <a16:creationId xmlns:a16="http://schemas.microsoft.com/office/drawing/2014/main" id="{DE0EB670-ADA5-439A-B6ED-DCEF94E8D3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979613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6" name="Line 55">
            <a:extLst>
              <a:ext uri="{FF2B5EF4-FFF2-40B4-BE49-F238E27FC236}">
                <a16:creationId xmlns:a16="http://schemas.microsoft.com/office/drawing/2014/main" id="{28BCA26C-E92C-41ED-978D-60FB64ACFA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5" y="1492250"/>
            <a:ext cx="0" cy="376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3300"/>
          </a:buClr>
          <a:buSzPct val="75000"/>
          <a:buFont typeface="Wingdings" pitchFamily="2" charset="2"/>
          <a:buChar char="m"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3300"/>
          </a:buClr>
          <a:buSzPct val="75000"/>
          <a:buFont typeface="Wingdings" pitchFamily="2" charset="2"/>
          <a:buChar char="m"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7259</TotalTime>
  <Words>744</Words>
  <Application>Microsoft Office PowerPoint</Application>
  <PresentationFormat>全屏显示(4:3)</PresentationFormat>
  <Paragraphs>80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黑体</vt:lpstr>
      <vt:lpstr>隶书</vt:lpstr>
      <vt:lpstr>宋体</vt:lpstr>
      <vt:lpstr>Math1</vt:lpstr>
      <vt:lpstr>Symbol</vt:lpstr>
      <vt:lpstr>Tahoma</vt:lpstr>
      <vt:lpstr>Times New Roman</vt:lpstr>
      <vt:lpstr>Wingdings</vt:lpstr>
      <vt:lpstr>Blends</vt:lpstr>
      <vt:lpstr>2.3  语法制导翻译</vt:lpstr>
      <vt:lpstr>怎么设计语法制导翻译程序</vt:lpstr>
      <vt:lpstr>2.3.1  表达式的后缀表示法</vt:lpstr>
      <vt:lpstr>2.3.2  语法制导定义</vt:lpstr>
      <vt:lpstr>语法制导翻译的基本过程</vt:lpstr>
      <vt:lpstr>2.3.3  综合属性</vt:lpstr>
      <vt:lpstr>例2.6</vt:lpstr>
      <vt:lpstr>翻译方法语义规则</vt:lpstr>
      <vt:lpstr>例2.6（续）</vt:lpstr>
      <vt:lpstr>预习作业——注释语法分析树</vt:lpstr>
      <vt:lpstr>2.3.4  语法制导定义的实现</vt:lpstr>
    </vt:vector>
  </TitlesOfParts>
  <Company>南开大学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介绍</dc:title>
  <dc:creator>王刚</dc:creator>
  <cp:lastModifiedBy>王 刚</cp:lastModifiedBy>
  <cp:revision>813</cp:revision>
  <dcterms:created xsi:type="dcterms:W3CDTF">2003-06-05T11:51:39Z</dcterms:created>
  <dcterms:modified xsi:type="dcterms:W3CDTF">2020-08-27T02:27:52Z</dcterms:modified>
</cp:coreProperties>
</file>