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85" r:id="rId2"/>
    <p:sldId id="286" r:id="rId3"/>
    <p:sldId id="287" r:id="rId4"/>
    <p:sldId id="288" r:id="rId5"/>
    <p:sldId id="350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2" r:id="rId14"/>
    <p:sldId id="391" r:id="rId15"/>
    <p:sldId id="393" r:id="rId16"/>
    <p:sldId id="394" r:id="rId17"/>
    <p:sldId id="395" r:id="rId18"/>
    <p:sldId id="396" r:id="rId19"/>
  </p:sldIdLst>
  <p:sldSz cx="9144000" cy="6858000" type="screen4x3"/>
  <p:notesSz cx="6756400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92" autoAdjust="0"/>
    <p:restoredTop sz="94683" autoAdjust="0"/>
  </p:normalViewPr>
  <p:slideViewPr>
    <p:cSldViewPr>
      <p:cViewPr varScale="1">
        <p:scale>
          <a:sx n="84" d="100"/>
          <a:sy n="84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2D34262-B2AC-4689-8C4A-50612DABD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ED85832-1697-43C7-8C1C-818B4BEB77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477CB612-7B63-42B7-84EF-D23F2CDE6E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EFBC3E39-B8EB-4FFF-9C7C-259379D221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54455A-0F77-4D3C-A8E3-645048A94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6A6CB9B-DA86-4425-BB98-B518DC9E4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D5F4D2-486A-4B16-905E-63AA5AFBFB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2B879F-4D28-4DA3-B7E2-B26FEABB2F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3B0B1CE-BB2E-4264-B5F5-CF6F328F53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300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697C0E0-455D-43B7-BEA6-2169EC1884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AC0D50D0-34CE-4727-8E4F-6DE24BAB0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0FB90C-A780-4913-BF17-942579AC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F48806C-69DE-4707-A2C7-049473AFB6B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F5A9FA9-0A92-4F1E-844A-C1BA2306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F7BCB8D0-492C-4CEC-BBFB-90DE12373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69133AC-0090-49A4-93AF-15FF15CAC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809E697-24F1-40F0-86B9-53B9D1FED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F85D0BC-3C37-4F1E-9248-232529788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F05F36F-1CB9-459B-9AAF-D6C4DB941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15EBD03-80D8-4617-B2F1-DC5D8F14F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AD2B780-7B8E-431F-AF88-846069D9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65490B6-C463-4994-B576-A642487D3C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EB88946-52DA-44B6-8F79-2176B4F27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992AC99-B5FB-4140-A7B8-E7D3CB501B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6CCB564-04B5-4A8E-A3ED-A795A2FA1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3F7CDDD-F51F-42A8-B4AC-0494BF57E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0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3D84E7-6C66-4A17-9114-157C9ABFC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26176B-2224-4EBD-A8F1-07592EA61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61D37BD-34CB-4EE1-90F1-67B25A2D5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B0C83-0FC8-4060-9A38-90B5E46EE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9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B870C3-B46E-48F3-91AF-97A45A88E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A7C8BEC-70B1-440C-8C3C-BE48339CA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FA8AF1B-6C32-4496-B66A-0B051918E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8E4D5-0562-4BCB-8D79-4DDD3C8E2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82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8F4209-D7EA-4887-8222-5D9FE4534A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29DA61-FDD6-4E9D-9A42-A2528FCF8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E23A97-21B1-4085-882E-6D91D5070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23BED-D474-4A3F-9634-40E16383A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6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BC9308-5914-4BB7-B285-402EC91BA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125B5A-F865-4017-AE1B-13289533D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3D1263-EE12-46F2-8141-5FB1137F2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FF9A-FEEE-44D8-AA41-6C4379E8FC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879AFAF-F2E2-4BEF-8112-4467D6022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2DC96D3-E8F8-4EDC-A0A4-842620C27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382835C-E721-49C1-AC5F-5DE40E50E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79F7B-B3BC-46E4-913D-4109C246A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0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872755-A36E-4AB3-AA5E-38EB4E430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F8420B-D85E-4149-B1BE-AEFC59C47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1E17CC-9DA5-4526-9585-52748BEF7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9CAA-438D-40D4-805E-34E851A85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3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67CF92A-DE21-4344-82FA-56C3421F0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8D5B39F-5859-4897-8781-8F45BEE0C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8D50A31-69C7-4A73-B33F-BEE40AA2E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A2174-8DAA-4230-9352-810F69CEF7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6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E86E7C7-2FC0-4175-A8D5-58107B35A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EF84D71-60BA-406B-A59E-A3F6E5859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8D33162-AC2F-4B84-800E-7B5123DA0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61CC0-7B65-4880-9679-80EA1A2CF3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5430D55-1F4B-4CA6-8AF3-CE0CA2628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ED20EC7-1894-4875-A396-3AE030761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654E6-7B66-48B8-AA71-A44492230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20388-858F-4FAB-9948-C63C52BE3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7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7276B29-C347-4A99-9692-84F3C4107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616669-2E91-47B3-A293-3E757F6DD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11ADC31-140D-4A7A-9C60-B15CBE465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D3B9-ECB5-4364-8B28-E604C116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39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68964C-DFED-4A1E-8CD2-3E8BD777AA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71CB21-CEDD-4C56-9367-FF8CDBBAED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ADA1D1-B942-4B96-8EC6-F30B4108D0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06D3ED-6463-47AC-8064-CDD619CCC9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90DB48-A8C3-40E9-80AE-061DC3BCA1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2912354-8BB6-4813-9F03-1816E043FD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E628D2D-B203-479F-AED7-50A002FA63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7F3E3AC-C554-43F0-BF6E-3DABC1607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09B73C0-0110-4F01-BAE5-F166FBF4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80940C4-74BA-4B7D-96AB-F910EB5BC7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A83329FF-1A90-43B3-B7A3-45E1C1B01E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98BEA365-6B16-4C3A-A282-36FCFA1C07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13E088-8A6E-49BC-8BD1-C0AD90526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C4F3F5E-0DFC-4FC8-8764-720ECFCC6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2.3.5  </a:t>
            </a:r>
            <a:r>
              <a:rPr lang="zh-CN" altLang="en-US"/>
              <a:t>翻译模式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E85672F-3C0D-4A97-99EF-ACA84BC0E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translation scheme</a:t>
            </a:r>
            <a:endParaRPr lang="en-US" altLang="zh-CN" sz="2800"/>
          </a:p>
          <a:p>
            <a:pPr eaLnBrk="1" hangingPunct="1"/>
            <a:r>
              <a:rPr lang="zh-CN" altLang="en-US" sz="2800"/>
              <a:t>同样基于上下文无关文法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语义动作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rgbClr val="FF3300"/>
                </a:solidFill>
              </a:rPr>
              <a:t>semantic action</a:t>
            </a:r>
            <a:r>
              <a:rPr lang="zh-CN" altLang="en-US" sz="2800"/>
              <a:t>，程序片断）嵌入产生式的右部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 </a:t>
            </a:r>
            <a:r>
              <a:rPr kumimoji="0" lang="en-US" altLang="zh-CN" sz="2400" i="1">
                <a:sym typeface="Symbol" panose="05050102010706020507" pitchFamily="18" charset="2"/>
              </a:rPr>
              <a:t>rest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+ term </a:t>
            </a:r>
            <a:r>
              <a:rPr kumimoji="0" lang="en-US" altLang="zh-CN" sz="2400">
                <a:sym typeface="Symbol" panose="05050102010706020507" pitchFamily="18" charset="2"/>
              </a:rPr>
              <a:t>{ print(‘+’) }</a:t>
            </a:r>
            <a:r>
              <a:rPr kumimoji="0" lang="en-US" altLang="zh-CN" sz="2400" i="1">
                <a:sym typeface="Symbol" panose="05050102010706020507" pitchFamily="18" charset="2"/>
              </a:rPr>
              <a:t> rest</a:t>
            </a:r>
            <a:r>
              <a:rPr kumimoji="0" lang="en-US" altLang="zh-CN" sz="2400" i="1" baseline="-25000"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 </a:t>
            </a:r>
            <a:endParaRPr lang="en-US" altLang="zh-CN" sz="24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800"/>
              <a:t>语法分析树添加额外节点</a:t>
            </a:r>
          </a:p>
          <a:p>
            <a:pPr eaLnBrk="1" hangingPunct="1"/>
            <a:r>
              <a:rPr lang="zh-CN" altLang="en-US" sz="2800"/>
              <a:t>指明了语义动作执行顺序</a:t>
            </a:r>
          </a:p>
        </p:txBody>
      </p:sp>
      <p:grpSp>
        <p:nvGrpSpPr>
          <p:cNvPr id="20484" name="Group 13">
            <a:extLst>
              <a:ext uri="{FF2B5EF4-FFF2-40B4-BE49-F238E27FC236}">
                <a16:creationId xmlns:a16="http://schemas.microsoft.com/office/drawing/2014/main" id="{2780F803-6BD6-4EAA-A8EA-B1871AA9AEC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544888"/>
            <a:ext cx="5943600" cy="1331912"/>
            <a:chOff x="1008" y="2137"/>
            <a:chExt cx="3744" cy="839"/>
          </a:xfrm>
        </p:grpSpPr>
        <p:sp>
          <p:nvSpPr>
            <p:cNvPr id="20485" name="Text Box 4">
              <a:extLst>
                <a:ext uri="{FF2B5EF4-FFF2-40B4-BE49-F238E27FC236}">
                  <a16:creationId xmlns:a16="http://schemas.microsoft.com/office/drawing/2014/main" id="{DCD3FC53-6C0D-4B37-B5E7-99F5A15F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137"/>
              <a:ext cx="1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rest</a:t>
              </a:r>
            </a:p>
          </p:txBody>
        </p:sp>
        <p:sp>
          <p:nvSpPr>
            <p:cNvPr id="20486" name="Text Box 5">
              <a:extLst>
                <a:ext uri="{FF2B5EF4-FFF2-40B4-BE49-F238E27FC236}">
                  <a16:creationId xmlns:a16="http://schemas.microsoft.com/office/drawing/2014/main" id="{D3C37CCB-DDD5-44EF-835D-426ECDA66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term</a:t>
              </a:r>
            </a:p>
          </p:txBody>
        </p:sp>
        <p:sp>
          <p:nvSpPr>
            <p:cNvPr id="20487" name="Text Box 6">
              <a:extLst>
                <a:ext uri="{FF2B5EF4-FFF2-40B4-BE49-F238E27FC236}">
                  <a16:creationId xmlns:a16="http://schemas.microsoft.com/office/drawing/2014/main" id="{802DB10D-42AD-429E-9674-880A16C03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688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{ print(‘+’) }</a:t>
              </a:r>
            </a:p>
          </p:txBody>
        </p:sp>
        <p:sp>
          <p:nvSpPr>
            <p:cNvPr id="20488" name="Line 7">
              <a:extLst>
                <a:ext uri="{FF2B5EF4-FFF2-40B4-BE49-F238E27FC236}">
                  <a16:creationId xmlns:a16="http://schemas.microsoft.com/office/drawing/2014/main" id="{543E28F3-DC9D-4FDA-B117-FC832A681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2416"/>
              <a:ext cx="41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8">
              <a:extLst>
                <a:ext uri="{FF2B5EF4-FFF2-40B4-BE49-F238E27FC236}">
                  <a16:creationId xmlns:a16="http://schemas.microsoft.com/office/drawing/2014/main" id="{6C7D4644-530C-4223-BB67-4FFDF9E3A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16"/>
              <a:ext cx="984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9">
              <a:extLst>
                <a:ext uri="{FF2B5EF4-FFF2-40B4-BE49-F238E27FC236}">
                  <a16:creationId xmlns:a16="http://schemas.microsoft.com/office/drawing/2014/main" id="{E0A588FD-9091-4017-8EFB-C7184AE0A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416"/>
              <a:ext cx="984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0">
              <a:extLst>
                <a:ext uri="{FF2B5EF4-FFF2-40B4-BE49-F238E27FC236}">
                  <a16:creationId xmlns:a16="http://schemas.microsoft.com/office/drawing/2014/main" id="{21260C60-EDB7-4BD1-B30C-35AE739BC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5" y="2416"/>
              <a:ext cx="41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Text Box 11">
              <a:extLst>
                <a:ext uri="{FF2B5EF4-FFF2-40B4-BE49-F238E27FC236}">
                  <a16:creationId xmlns:a16="http://schemas.microsoft.com/office/drawing/2014/main" id="{BDFD3048-DE61-4DEA-8060-360CA356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+</a:t>
              </a:r>
            </a:p>
          </p:txBody>
        </p:sp>
        <p:sp>
          <p:nvSpPr>
            <p:cNvPr id="20493" name="Text Box 12">
              <a:extLst>
                <a:ext uri="{FF2B5EF4-FFF2-40B4-BE49-F238E27FC236}">
                  <a16:creationId xmlns:a16="http://schemas.microsoft.com/office/drawing/2014/main" id="{F952B912-F369-4683-AF9E-5ECA3EFBB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68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rest</a:t>
              </a:r>
              <a:r>
                <a:rPr kumimoji="0" lang="en-US" altLang="zh-CN" sz="2400" i="1" baseline="-25000"/>
                <a:t>1</a:t>
              </a:r>
              <a:endParaRPr kumimoji="0" lang="en-US" altLang="zh-CN" sz="2400" i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5D23761-5548-4222-98BA-5C7CFCE6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例：简单表达式计算（续）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C04DE2-501E-448D-99D4-F38DCB5FC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lines	:	lines expr '\n'	{ printf("%g\n", $2);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lines '\n'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expr	:	expr '+' expr	{ $$ = $1 + $3;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expr '-' expr	{ $$ = $1 - $3;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expr '*' expr	{ $$ = $1 * $3;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expr '/' expr	{ $$ = $1 / $3;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'(' expr ')'	{ $$ = $2;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'-' expr %prec UMINUS	{ $$ = -$2;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NUMBER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;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28285D80-5578-43DC-9BF6-6B85F7687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516563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表达式的上下文无关文法</a:t>
            </a:r>
            <a:r>
              <a:rPr kumimoji="0" lang="en-US" altLang="zh-CN" sz="2000" b="1">
                <a:solidFill>
                  <a:srgbClr val="3333CC"/>
                </a:solidFill>
              </a:rPr>
              <a:t>/</a:t>
            </a:r>
            <a:r>
              <a:rPr kumimoji="0" lang="zh-CN" altLang="en-US" sz="2000" b="1">
                <a:solidFill>
                  <a:srgbClr val="3333CC"/>
                </a:solidFill>
              </a:rPr>
              <a:t>翻译模式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6613" name="Line 5">
            <a:extLst>
              <a:ext uri="{FF2B5EF4-FFF2-40B4-BE49-F238E27FC236}">
                <a16:creationId xmlns:a16="http://schemas.microsoft.com/office/drawing/2014/main" id="{255F7BE9-3047-4781-8D9B-47E8990A7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797425"/>
            <a:ext cx="509587" cy="8001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536E2BA-4ECB-4FD1-AD9D-C9B413CEC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例：简单表达式计算（续）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79A3C29-D440-4EC1-BBF8-8AE57627F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NUMBER	:	'0'				{ $$ = 0.0;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'1'				{ $$ = 1.0;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'2'				{ $$ = 2.0;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'3'				{ $$ = 3.0;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'4'				{ $$ = 4.0;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'5'				{ $$ = 5.0;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'6'				{ $$ = 6.0;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'7'				{ $$ = 7.0;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'8'				{ $$ = 8.0;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|	'9'				{ $$ = 9.0;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%%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37AFB58-F388-45AE-B27D-D52B53D9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例：简单表达式计算（续）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AA039D0-AE6B-4FA6-ACA4-D2DE4430B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int yygettoken(void)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{	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return getchar();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	return yyparse();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77266428-B02A-48DA-8C7B-F092917E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16113"/>
            <a:ext cx="2362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还没有完整的词法分析器，简单地令每个字符是一个单词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5E74C8A-A195-4EF4-9E30-803818163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463" y="2068513"/>
            <a:ext cx="838200" cy="76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62" name="Text Box 6">
            <a:extLst>
              <a:ext uri="{FF2B5EF4-FFF2-40B4-BE49-F238E27FC236}">
                <a16:creationId xmlns:a16="http://schemas.microsoft.com/office/drawing/2014/main" id="{15D85B99-9DD5-4EB1-AA55-EF81AF24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149725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调用语法分析（翻译）器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8663" name="Line 7">
            <a:extLst>
              <a:ext uri="{FF2B5EF4-FFF2-40B4-BE49-F238E27FC236}">
                <a16:creationId xmlns:a16="http://schemas.microsoft.com/office/drawing/2014/main" id="{FD3A0157-CD0E-4067-9BC4-9D1C3419E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789363"/>
            <a:ext cx="652463" cy="512762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DF843380-5A27-4211-896E-840FEEF30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版本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5BA1CBD0-0576-4891-8D60-3B54C7BE4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/****************************************************************************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expr.y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ParserWizard generated YACC file.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Date: 2016</a:t>
            </a:r>
            <a:r>
              <a:rPr kumimoji="0" lang="zh-CN" altLang="en-US" sz="2000">
                <a:latin typeface="Courier New" panose="02070309020205020404" pitchFamily="49" charset="0"/>
              </a:rPr>
              <a:t>年</a:t>
            </a:r>
            <a:r>
              <a:rPr kumimoji="0" lang="en-US" altLang="zh-CN" sz="2000">
                <a:latin typeface="Courier New" panose="02070309020205020404" pitchFamily="49" charset="0"/>
              </a:rPr>
              <a:t>10</a:t>
            </a:r>
            <a:r>
              <a:rPr kumimoji="0" lang="zh-CN" altLang="en-US" sz="2000">
                <a:latin typeface="Courier New" panose="02070309020205020404" pitchFamily="49" charset="0"/>
              </a:rPr>
              <a:t>月</a:t>
            </a:r>
            <a:r>
              <a:rPr kumimoji="0" lang="en-US" altLang="zh-CN" sz="2000">
                <a:latin typeface="Courier New" panose="02070309020205020404" pitchFamily="49" charset="0"/>
              </a:rPr>
              <a:t>18</a:t>
            </a:r>
            <a:r>
              <a:rPr kumimoji="0" lang="zh-CN" altLang="en-US" sz="2000">
                <a:latin typeface="Courier New" panose="02070309020205020404" pitchFamily="49" charset="0"/>
              </a:rPr>
              <a:t>日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zh-CN" altLang="en-US" sz="2000">
                <a:latin typeface="Courier New" panose="02070309020205020404" pitchFamily="49" charset="0"/>
              </a:rPr>
              <a:t>****************************************************************************</a:t>
            </a:r>
            <a:r>
              <a:rPr kumimoji="0" lang="en-US" altLang="zh-CN" sz="2000">
                <a:latin typeface="Courier New" panose="02070309020205020404" pitchFamily="49" charset="0"/>
              </a:rPr>
              <a:t>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#include &lt;iostream&gt;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#include &lt;cctype&gt;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using namespace std;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%}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0" lang="zh-CN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1EF33918-1593-4D24-A093-5CE6F1202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版本（续）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9C5F74B-F144-46D9-974B-31AB2262D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%include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#ifndef YYSTYPE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#define YYSTYPE double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#endif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 parser name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%name expr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 class definition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	// place any extra class members here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	virtual int yygettoken();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}</a:t>
            </a:r>
            <a:endParaRPr kumimoji="0" lang="zh-CN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0D1B48A6-5F75-4307-B565-FF851AB5C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版本（续）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6891170A-0CC6-4C85-A6B7-1DAFDDCBD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	// place any extra initialisation code here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 destructor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	// place any extra cleanup code here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 place any declarations here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//%token NUMBER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%left '+' '-'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%left '*' '/'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%right UMINUS</a:t>
            </a:r>
            <a:endParaRPr kumimoji="0" lang="zh-CN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F05267C-8798-4106-BF45-B60EA6BFA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版本（续）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95C2023F-CABF-4464-8B74-27D52A3A0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lines	:	lines expr '\n'	{ cout &lt;&lt; $2 &lt;&lt; endl;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lines '\n'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;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16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expr	:	expr '+' expr	{ $$ = $1 + $3;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expr '-' expr	{ $$ = $1 - $3;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expr '*' expr	{ $$ = $1 * $3;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expr '/' expr	{ $$ = $1 / $3;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'(' expr ')'	{ $$ = $2;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'-' expr %prec UMINUS	{ $$ = -$2;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NUMBER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;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A7CB1CBE-8FFD-42D7-9B34-38CCCD639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版本（续）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6ECD80E7-C315-4AFB-B928-2751C76F7E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NUMBER	:	'0'				{ $$ = 0.0;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'1'				{ $$ = 1.0;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'2'				{ $$ = 2.0;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'3'				{ $$ = 3.0;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'4'				{ $$ = 4.0;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'5'				{ $$ = 5.0;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'6'				{ $$ = 6.0;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'7'				{ $$ = 7.0;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'8'				{ $$ = 8.0;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|	'9'				{ $$ = 9.0;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;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EE3A6E9-F973-4CA6-B3A1-2A219C594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版本（续）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08E4C9B2-6D1D-4448-8F17-EF2BBEA9D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int YYPARSERNAME::yygettoken()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// place your token retrieving code here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return getchar();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zh-CN" sz="1600"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int main(void)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int n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expr parser;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if (parser.yycreate())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	n = parser.yyparse();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return n;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914D07C-6573-4F16-8E2C-C19EE8BB2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2.3.6  </a:t>
            </a:r>
            <a:r>
              <a:rPr lang="zh-CN" altLang="en-US"/>
              <a:t>执行翻译模式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A1605F4-A8E2-40D7-8953-9B178BFDB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语义动作的执行顺序非常重要</a:t>
            </a:r>
          </a:p>
          <a:p>
            <a:pPr eaLnBrk="1" hangingPunct="1"/>
            <a:r>
              <a:rPr lang="zh-CN" altLang="en-US" sz="2800"/>
              <a:t>语法制导定义的特性</a:t>
            </a:r>
            <a:r>
              <a:rPr lang="en-US" altLang="zh-CN" sz="2800"/>
              <a:t>——</a:t>
            </a:r>
            <a:r>
              <a:rPr lang="zh-CN" altLang="en-US" sz="2800"/>
              <a:t>简单性</a:t>
            </a:r>
            <a:br>
              <a:rPr lang="zh-CN" altLang="en-US" sz="2800"/>
            </a:br>
            <a:r>
              <a:rPr lang="zh-CN" altLang="en-US" sz="2800"/>
              <a:t>左部的翻译（后缀字符串）＝右部终结符的翻译按产生式中顺序连接</a:t>
            </a:r>
          </a:p>
          <a:p>
            <a:pPr eaLnBrk="1" hangingPunct="1"/>
            <a:r>
              <a:rPr lang="zh-CN" altLang="en-US" sz="2800"/>
              <a:t>用翻译模式实现语法制导定义</a:t>
            </a:r>
          </a:p>
          <a:p>
            <a:pPr lvl="1" eaLnBrk="1" hangingPunct="1"/>
            <a:r>
              <a:rPr lang="zh-CN" altLang="en-US" sz="2400"/>
              <a:t>语义动作</a:t>
            </a:r>
            <a:r>
              <a:rPr lang="en-US" altLang="zh-CN" sz="2400"/>
              <a:t>——</a:t>
            </a:r>
            <a:r>
              <a:rPr lang="zh-CN" altLang="en-US" sz="2400"/>
              <a:t>打印额外字符串</a:t>
            </a:r>
          </a:p>
          <a:p>
            <a:pPr lvl="1" eaLnBrk="1" hangingPunct="1"/>
            <a:r>
              <a:rPr lang="zh-CN" altLang="en-US" sz="2400"/>
              <a:t>按照字符串在语法制导定义中的顺序</a:t>
            </a:r>
          </a:p>
          <a:p>
            <a:pPr lvl="1" eaLnBrk="1" hangingPunct="1"/>
            <a:r>
              <a:rPr kumimoji="0" lang="en-US" altLang="zh-CN" sz="2400" i="1">
                <a:solidFill>
                  <a:schemeClr val="tx1"/>
                </a:solidFill>
              </a:rPr>
              <a:t>rest </a:t>
            </a:r>
            <a:r>
              <a:rPr kumimoji="0"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olidFill>
                  <a:schemeClr val="tx1"/>
                </a:solidFill>
                <a:sym typeface="Symbol" panose="05050102010706020507" pitchFamily="18" charset="2"/>
              </a:rPr>
              <a:t>  + term rest</a:t>
            </a:r>
            <a:r>
              <a:rPr kumimoji="0" lang="en-US" altLang="zh-CN" sz="2400" i="1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olidFill>
                  <a:schemeClr val="tx1"/>
                </a:solidFill>
                <a:sym typeface="Symbol" panose="05050102010706020507" pitchFamily="18" charset="2"/>
              </a:rPr>
              <a:t>     rest.t := term.t || ‘+’ || rest</a:t>
            </a:r>
            <a:r>
              <a:rPr kumimoji="0" lang="en-US" altLang="zh-CN" sz="2400" i="1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olidFill>
                  <a:schemeClr val="tx1"/>
                </a:solidFill>
                <a:sym typeface="Symbol" panose="05050102010706020507" pitchFamily="18" charset="2"/>
              </a:rPr>
              <a:t>.t</a:t>
            </a:r>
            <a:r>
              <a:rPr kumimoji="0"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br>
              <a:rPr kumimoji="0"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kumimoji="0" lang="en-US" altLang="zh-CN" sz="2400" i="1">
                <a:solidFill>
                  <a:schemeClr val="tx1"/>
                </a:solidFill>
                <a:sym typeface="Symbol" panose="05050102010706020507" pitchFamily="18" charset="2"/>
              </a:rPr>
              <a:t>rest </a:t>
            </a:r>
            <a:r>
              <a:rPr kumimoji="0"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olidFill>
                  <a:schemeClr val="tx1"/>
                </a:solidFill>
                <a:sym typeface="Symbol" panose="05050102010706020507" pitchFamily="18" charset="2"/>
              </a:rPr>
              <a:t> + term </a:t>
            </a:r>
            <a:r>
              <a:rPr kumimoji="0"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{ print(‘+’) }</a:t>
            </a:r>
            <a:r>
              <a:rPr kumimoji="0" lang="en-US" altLang="zh-CN" sz="2400" i="1">
                <a:solidFill>
                  <a:schemeClr val="tx1"/>
                </a:solidFill>
                <a:sym typeface="Symbol" panose="05050102010706020507" pitchFamily="18" charset="2"/>
              </a:rPr>
              <a:t> rest</a:t>
            </a:r>
            <a:r>
              <a:rPr kumimoji="0" lang="en-US" altLang="zh-CN" sz="2400" i="1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4F0305-95C8-41B9-852D-3E2C6FF0F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2.8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E6F66E0-4E2F-48B8-B66F-E328FE51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/>
              <a:t>expr </a:t>
            </a:r>
            <a:r>
              <a:rPr kumimoji="0" lang="en-US" altLang="zh-CN" sz="2400">
                <a:sym typeface="Symbol" panose="05050102010706020507" pitchFamily="18" charset="2"/>
              </a:rPr>
              <a:t> </a:t>
            </a:r>
            <a:r>
              <a:rPr kumimoji="0" lang="en-US" altLang="zh-CN" sz="2400" i="1">
                <a:sym typeface="Symbol" panose="05050102010706020507" pitchFamily="18" charset="2"/>
              </a:rPr>
              <a:t>expr + term  </a:t>
            </a:r>
            <a:r>
              <a:rPr kumimoji="0" lang="en-US" altLang="zh-CN" sz="2400">
                <a:sym typeface="Symbol" panose="05050102010706020507" pitchFamily="18" charset="2"/>
              </a:rPr>
              <a:t>{</a:t>
            </a:r>
            <a:r>
              <a:rPr kumimoji="0" lang="en-US" altLang="zh-CN" sz="2400" i="1">
                <a:sym typeface="Symbol" panose="05050102010706020507" pitchFamily="18" charset="2"/>
              </a:rPr>
              <a:t>print</a:t>
            </a:r>
            <a:r>
              <a:rPr kumimoji="0" lang="en-US" altLang="zh-CN" sz="2400">
                <a:sym typeface="Symbol" panose="05050102010706020507" pitchFamily="18" charset="2"/>
              </a:rPr>
              <a:t>(‘+’)}</a:t>
            </a:r>
            <a:endParaRPr kumimoji="0" lang="en-US" altLang="zh-CN" sz="2400" i="1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Symbol" panose="05050102010706020507" pitchFamily="18" charset="2"/>
              </a:rPr>
              <a:t>         </a:t>
            </a:r>
            <a:r>
              <a:rPr kumimoji="0" lang="en-US" altLang="zh-CN" sz="2400" i="1">
                <a:sym typeface="Symbol" panose="05050102010706020507" pitchFamily="18" charset="2"/>
              </a:rPr>
              <a:t>expr - term    </a:t>
            </a:r>
            <a:r>
              <a:rPr kumimoji="0" lang="en-US" altLang="zh-CN" sz="2400">
                <a:sym typeface="Symbol" panose="05050102010706020507" pitchFamily="18" charset="2"/>
              </a:rPr>
              <a:t>{</a:t>
            </a:r>
            <a:r>
              <a:rPr kumimoji="0" lang="en-US" altLang="zh-CN" sz="2400" i="1">
                <a:sym typeface="Symbol" panose="05050102010706020507" pitchFamily="18" charset="2"/>
              </a:rPr>
              <a:t>print</a:t>
            </a:r>
            <a:r>
              <a:rPr kumimoji="0" lang="en-US" altLang="zh-CN" sz="2400">
                <a:sym typeface="Symbol" panose="05050102010706020507" pitchFamily="18" charset="2"/>
              </a:rPr>
              <a:t>(‘-’)}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ym typeface="Symbol" panose="05050102010706020507" pitchFamily="18" charset="2"/>
              </a:rPr>
              <a:t>         </a:t>
            </a:r>
            <a:r>
              <a:rPr kumimoji="0" lang="en-US" altLang="zh-CN" sz="2400" i="1">
                <a:sym typeface="Symbol" panose="05050102010706020507" pitchFamily="18" charset="2"/>
              </a:rPr>
              <a:t>term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term </a:t>
            </a:r>
            <a:r>
              <a:rPr kumimoji="0" lang="en-US" altLang="zh-CN" sz="2400">
                <a:sym typeface="Symbol" panose="05050102010706020507" pitchFamily="18" charset="2"/>
              </a:rPr>
              <a:t> </a:t>
            </a:r>
            <a:r>
              <a:rPr kumimoji="0" lang="en-US" altLang="zh-CN" sz="2400" i="1">
                <a:sym typeface="Symbol" panose="05050102010706020507" pitchFamily="18" charset="2"/>
              </a:rPr>
              <a:t>0                   </a:t>
            </a:r>
            <a:r>
              <a:rPr kumimoji="0" lang="en-US" altLang="zh-CN" sz="2400">
                <a:sym typeface="Symbol" panose="05050102010706020507" pitchFamily="18" charset="2"/>
              </a:rPr>
              <a:t>{</a:t>
            </a:r>
            <a:r>
              <a:rPr kumimoji="0" lang="en-US" altLang="zh-CN" sz="2400" i="1">
                <a:sym typeface="Symbol" panose="05050102010706020507" pitchFamily="18" charset="2"/>
              </a:rPr>
              <a:t>print</a:t>
            </a:r>
            <a:r>
              <a:rPr kumimoji="0" lang="en-US" altLang="zh-CN" sz="2400">
                <a:sym typeface="Symbol" panose="05050102010706020507" pitchFamily="18" charset="2"/>
              </a:rPr>
              <a:t>(‘0’)}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term </a:t>
            </a:r>
            <a:r>
              <a:rPr kumimoji="0" lang="en-US" altLang="zh-CN" sz="2400">
                <a:sym typeface="Symbol" panose="05050102010706020507" pitchFamily="18" charset="2"/>
              </a:rPr>
              <a:t> 1</a:t>
            </a:r>
            <a:r>
              <a:rPr kumimoji="0" lang="en-US" altLang="zh-CN" sz="2400" i="1">
                <a:sym typeface="Symbol" panose="05050102010706020507" pitchFamily="18" charset="2"/>
              </a:rPr>
              <a:t>                   </a:t>
            </a:r>
            <a:r>
              <a:rPr kumimoji="0" lang="en-US" altLang="zh-CN" sz="2400">
                <a:sym typeface="Symbol" panose="05050102010706020507" pitchFamily="18" charset="2"/>
              </a:rPr>
              <a:t>{</a:t>
            </a:r>
            <a:r>
              <a:rPr kumimoji="0" lang="en-US" altLang="zh-CN" sz="2400" i="1">
                <a:sym typeface="Symbol" panose="05050102010706020507" pitchFamily="18" charset="2"/>
              </a:rPr>
              <a:t>print</a:t>
            </a:r>
            <a:r>
              <a:rPr kumimoji="0" lang="en-US" altLang="zh-CN" sz="2400">
                <a:sym typeface="Symbol" panose="05050102010706020507" pitchFamily="18" charset="2"/>
              </a:rPr>
              <a:t>(‘1’)}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…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term </a:t>
            </a:r>
            <a:r>
              <a:rPr kumimoji="0" lang="en-US" altLang="zh-CN" sz="2400">
                <a:sym typeface="Symbol" panose="05050102010706020507" pitchFamily="18" charset="2"/>
              </a:rPr>
              <a:t> 9</a:t>
            </a:r>
            <a:r>
              <a:rPr kumimoji="0" lang="en-US" altLang="zh-CN" sz="2400" i="1">
                <a:sym typeface="Symbol" panose="05050102010706020507" pitchFamily="18" charset="2"/>
              </a:rPr>
              <a:t>                   </a:t>
            </a:r>
            <a:r>
              <a:rPr kumimoji="0" lang="en-US" altLang="zh-CN" sz="2400">
                <a:sym typeface="Symbol" panose="05050102010706020507" pitchFamily="18" charset="2"/>
              </a:rPr>
              <a:t>{</a:t>
            </a:r>
            <a:r>
              <a:rPr kumimoji="0" lang="en-US" altLang="zh-CN" sz="2400" i="1">
                <a:sym typeface="Symbol" panose="05050102010706020507" pitchFamily="18" charset="2"/>
              </a:rPr>
              <a:t>print</a:t>
            </a:r>
            <a:r>
              <a:rPr kumimoji="0" lang="en-US" altLang="zh-CN" sz="2400">
                <a:sym typeface="Symbol" panose="05050102010706020507" pitchFamily="18" charset="2"/>
              </a:rPr>
              <a:t>(‘9’)}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2B8413F-AEC8-41C4-96C5-508F8DF9A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带语义动作的语法分析树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6CB7A41-E689-49AB-9F62-1B2CCF1E0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4518025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“</a:t>
            </a:r>
            <a:r>
              <a:rPr lang="zh-CN" altLang="en-US"/>
              <a:t>由左至右”执行语义动作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边进行语法分析，边执行语义动作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7C939121-E213-4F3F-B033-B87C1936D48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146175"/>
            <a:ext cx="7391400" cy="3151188"/>
            <a:chOff x="288" y="3936"/>
            <a:chExt cx="3312" cy="1685"/>
          </a:xfrm>
        </p:grpSpPr>
        <p:sp>
          <p:nvSpPr>
            <p:cNvPr id="23557" name="Text Box 5">
              <a:extLst>
                <a:ext uri="{FF2B5EF4-FFF2-40B4-BE49-F238E27FC236}">
                  <a16:creationId xmlns:a16="http://schemas.microsoft.com/office/drawing/2014/main" id="{4CE97AD3-9722-47BF-9729-1DA279ADC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136"/>
              <a:ext cx="62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term</a:t>
              </a:r>
            </a:p>
          </p:txBody>
        </p:sp>
        <p:sp>
          <p:nvSpPr>
            <p:cNvPr id="23558" name="Text Box 6">
              <a:extLst>
                <a:ext uri="{FF2B5EF4-FFF2-40B4-BE49-F238E27FC236}">
                  <a16:creationId xmlns:a16="http://schemas.microsoft.com/office/drawing/2014/main" id="{BE44832C-07DD-4935-9FAD-BD686134F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4320"/>
              <a:ext cx="6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term</a:t>
              </a:r>
            </a:p>
          </p:txBody>
        </p:sp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id="{432707AC-0A06-4CF4-AD7E-1F0A16250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4800"/>
              <a:ext cx="62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term</a:t>
              </a:r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DE575BEE-7D99-4CB1-B514-04BFF46D9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4800"/>
              <a:ext cx="62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expr</a:t>
              </a:r>
            </a:p>
          </p:txBody>
        </p:sp>
        <p:sp>
          <p:nvSpPr>
            <p:cNvPr id="23561" name="Text Box 9">
              <a:extLst>
                <a:ext uri="{FF2B5EF4-FFF2-40B4-BE49-F238E27FC236}">
                  <a16:creationId xmlns:a16="http://schemas.microsoft.com/office/drawing/2014/main" id="{84714104-DCBA-48B5-A9D1-377A49C8A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320"/>
              <a:ext cx="6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expr</a:t>
              </a:r>
            </a:p>
          </p:txBody>
        </p:sp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id="{2FF32395-7F22-4E83-97C7-304A40F97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936"/>
              <a:ext cx="6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/>
                <a:t>expr</a:t>
              </a:r>
            </a:p>
          </p:txBody>
        </p:sp>
        <p:sp>
          <p:nvSpPr>
            <p:cNvPr id="23563" name="Text Box 11">
              <a:extLst>
                <a:ext uri="{FF2B5EF4-FFF2-40B4-BE49-F238E27FC236}">
                  <a16:creationId xmlns:a16="http://schemas.microsoft.com/office/drawing/2014/main" id="{B78A19E9-40F2-4E06-A924-6F188C8C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376"/>
              <a:ext cx="28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9</a:t>
              </a:r>
            </a:p>
          </p:txBody>
        </p:sp>
        <p:sp>
          <p:nvSpPr>
            <p:cNvPr id="23564" name="Text Box 12">
              <a:extLst>
                <a:ext uri="{FF2B5EF4-FFF2-40B4-BE49-F238E27FC236}">
                  <a16:creationId xmlns:a16="http://schemas.microsoft.com/office/drawing/2014/main" id="{22D33002-191A-4DEF-BF05-756D982A8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5040"/>
              <a:ext cx="28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5</a:t>
              </a:r>
            </a:p>
          </p:txBody>
        </p:sp>
        <p:sp>
          <p:nvSpPr>
            <p:cNvPr id="23565" name="Text Box 13">
              <a:extLst>
                <a:ext uri="{FF2B5EF4-FFF2-40B4-BE49-F238E27FC236}">
                  <a16:creationId xmlns:a16="http://schemas.microsoft.com/office/drawing/2014/main" id="{92ACE5BA-FE24-4E54-8393-1F0A0991B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4560"/>
              <a:ext cx="28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2</a:t>
              </a:r>
            </a:p>
          </p:txBody>
        </p:sp>
        <p:sp>
          <p:nvSpPr>
            <p:cNvPr id="23566" name="Text Box 14">
              <a:extLst>
                <a:ext uri="{FF2B5EF4-FFF2-40B4-BE49-F238E27FC236}">
                  <a16:creationId xmlns:a16="http://schemas.microsoft.com/office/drawing/2014/main" id="{E231C3BA-AF3B-47C9-8649-67C5146BB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608"/>
              <a:ext cx="28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-</a:t>
              </a:r>
            </a:p>
          </p:txBody>
        </p:sp>
        <p:sp>
          <p:nvSpPr>
            <p:cNvPr id="23567" name="Text Box 15">
              <a:extLst>
                <a:ext uri="{FF2B5EF4-FFF2-40B4-BE49-F238E27FC236}">
                  <a16:creationId xmlns:a16="http://schemas.microsoft.com/office/drawing/2014/main" id="{E58F2625-6B5D-4A46-B629-0E3ACE7F6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224"/>
              <a:ext cx="28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+</a:t>
              </a:r>
            </a:p>
          </p:txBody>
        </p:sp>
        <p:sp>
          <p:nvSpPr>
            <p:cNvPr id="23568" name="Text Box 16">
              <a:extLst>
                <a:ext uri="{FF2B5EF4-FFF2-40B4-BE49-F238E27FC236}">
                  <a16:creationId xmlns:a16="http://schemas.microsoft.com/office/drawing/2014/main" id="{68F97514-0496-4D39-AE98-349F1D044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4560"/>
              <a:ext cx="76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{</a:t>
              </a:r>
              <a:r>
                <a:rPr kumimoji="0" lang="en-US" altLang="zh-CN" sz="2400" i="1"/>
                <a:t>print</a:t>
              </a:r>
              <a:r>
                <a:rPr kumimoji="0" lang="en-US" altLang="zh-CN" sz="2400"/>
                <a:t>(‘-’)}</a:t>
              </a:r>
            </a:p>
          </p:txBody>
        </p:sp>
        <p:sp>
          <p:nvSpPr>
            <p:cNvPr id="23569" name="Text Box 17">
              <a:extLst>
                <a:ext uri="{FF2B5EF4-FFF2-40B4-BE49-F238E27FC236}">
                  <a16:creationId xmlns:a16="http://schemas.microsoft.com/office/drawing/2014/main" id="{575C32D0-D554-4E5B-AC5F-E27525E42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5376"/>
              <a:ext cx="7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{</a:t>
              </a:r>
              <a:r>
                <a:rPr kumimoji="0" lang="en-US" altLang="zh-CN" sz="2400" i="1"/>
                <a:t>print</a:t>
              </a:r>
              <a:r>
                <a:rPr kumimoji="0" lang="en-US" altLang="zh-CN" sz="2400"/>
                <a:t>(‘9’)}</a:t>
              </a:r>
            </a:p>
          </p:txBody>
        </p:sp>
        <p:sp>
          <p:nvSpPr>
            <p:cNvPr id="23570" name="Text Box 18">
              <a:extLst>
                <a:ext uri="{FF2B5EF4-FFF2-40B4-BE49-F238E27FC236}">
                  <a16:creationId xmlns:a16="http://schemas.microsoft.com/office/drawing/2014/main" id="{39016E16-F89F-4AFE-A550-88B1B099C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5040"/>
              <a:ext cx="7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{</a:t>
              </a:r>
              <a:r>
                <a:rPr kumimoji="0" lang="en-US" altLang="zh-CN" sz="2400" i="1"/>
                <a:t>print</a:t>
              </a:r>
              <a:r>
                <a:rPr kumimoji="0" lang="en-US" altLang="zh-CN" sz="2400"/>
                <a:t>(‘5’)}</a:t>
              </a:r>
            </a:p>
          </p:txBody>
        </p:sp>
        <p:sp>
          <p:nvSpPr>
            <p:cNvPr id="23571" name="Text Box 19">
              <a:extLst>
                <a:ext uri="{FF2B5EF4-FFF2-40B4-BE49-F238E27FC236}">
                  <a16:creationId xmlns:a16="http://schemas.microsoft.com/office/drawing/2014/main" id="{9F7CB96D-19FF-4290-900D-68A447585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" y="4560"/>
              <a:ext cx="7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{</a:t>
              </a:r>
              <a:r>
                <a:rPr kumimoji="0" lang="en-US" altLang="zh-CN" sz="2400" i="1"/>
                <a:t>print</a:t>
              </a:r>
              <a:r>
                <a:rPr kumimoji="0" lang="en-US" altLang="zh-CN" sz="2400"/>
                <a:t>(‘2’)}</a:t>
              </a:r>
            </a:p>
          </p:txBody>
        </p:sp>
        <p:sp>
          <p:nvSpPr>
            <p:cNvPr id="23572" name="Text Box 20">
              <a:extLst>
                <a:ext uri="{FF2B5EF4-FFF2-40B4-BE49-F238E27FC236}">
                  <a16:creationId xmlns:a16="http://schemas.microsoft.com/office/drawing/2014/main" id="{D3BB4079-F49A-4498-9A7D-CB5134C23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4032"/>
              <a:ext cx="7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/>
                <a:t>{</a:t>
              </a:r>
              <a:r>
                <a:rPr kumimoji="0" lang="en-US" altLang="zh-CN" sz="2400" i="1"/>
                <a:t>print</a:t>
              </a:r>
              <a:r>
                <a:rPr kumimoji="0" lang="en-US" altLang="zh-CN" sz="2400"/>
                <a:t>(‘+’)}</a:t>
              </a:r>
            </a:p>
          </p:txBody>
        </p:sp>
        <p:sp>
          <p:nvSpPr>
            <p:cNvPr id="23573" name="Line 21">
              <a:extLst>
                <a:ext uri="{FF2B5EF4-FFF2-40B4-BE49-F238E27FC236}">
                  <a16:creationId xmlns:a16="http://schemas.microsoft.com/office/drawing/2014/main" id="{454FC910-E589-4810-9EB8-3DC0A4CFC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53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2">
              <a:extLst>
                <a:ext uri="{FF2B5EF4-FFF2-40B4-BE49-F238E27FC236}">
                  <a16:creationId xmlns:a16="http://schemas.microsoft.com/office/drawing/2014/main" id="{C488E1A1-2824-4F55-B448-8BDF72A5D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45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122C4FFD-8651-49A3-AFF5-E850FB5E1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9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4">
              <a:extLst>
                <a:ext uri="{FF2B5EF4-FFF2-40B4-BE49-F238E27FC236}">
                  <a16:creationId xmlns:a16="http://schemas.microsoft.com/office/drawing/2014/main" id="{FF0D50F6-E948-4ABD-B6CF-3F0273A36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4512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25">
              <a:extLst>
                <a:ext uri="{FF2B5EF4-FFF2-40B4-BE49-F238E27FC236}">
                  <a16:creationId xmlns:a16="http://schemas.microsoft.com/office/drawing/2014/main" id="{68251E75-D617-4DC3-B828-53C129679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51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6">
              <a:extLst>
                <a:ext uri="{FF2B5EF4-FFF2-40B4-BE49-F238E27FC236}">
                  <a16:creationId xmlns:a16="http://schemas.microsoft.com/office/drawing/2014/main" id="{D9F72633-3E38-40BE-8AC3-498F0DBED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49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7">
              <a:extLst>
                <a:ext uri="{FF2B5EF4-FFF2-40B4-BE49-F238E27FC236}">
                  <a16:creationId xmlns:a16="http://schemas.microsoft.com/office/drawing/2014/main" id="{5CD86BC2-5031-49FB-B673-233C5F422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45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8">
              <a:extLst>
                <a:ext uri="{FF2B5EF4-FFF2-40B4-BE49-F238E27FC236}">
                  <a16:creationId xmlns:a16="http://schemas.microsoft.com/office/drawing/2014/main" id="{8AD843A6-8E33-4FA1-9ED0-975AB8FF2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41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29">
              <a:extLst>
                <a:ext uri="{FF2B5EF4-FFF2-40B4-BE49-F238E27FC236}">
                  <a16:creationId xmlns:a16="http://schemas.microsoft.com/office/drawing/2014/main" id="{B817D985-AF27-4E2B-8445-2DB310D3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12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30">
              <a:extLst>
                <a:ext uri="{FF2B5EF4-FFF2-40B4-BE49-F238E27FC236}">
                  <a16:creationId xmlns:a16="http://schemas.microsoft.com/office/drawing/2014/main" id="{44C2AED9-F790-4C2F-8B98-726B4E4C2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4080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0A8B69D6-AB41-4553-AA21-5A32C1424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49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70985C2D-C503-4308-A002-35E78655D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53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3">
              <a:extLst>
                <a:ext uri="{FF2B5EF4-FFF2-40B4-BE49-F238E27FC236}">
                  <a16:creationId xmlns:a16="http://schemas.microsoft.com/office/drawing/2014/main" id="{DB94AD1C-992E-4DA7-9DAE-47AB15C32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446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4">
              <a:extLst>
                <a:ext uri="{FF2B5EF4-FFF2-40B4-BE49-F238E27FC236}">
                  <a16:creationId xmlns:a16="http://schemas.microsoft.com/office/drawing/2014/main" id="{B1FBE576-75E4-44FA-9AB1-6C2D18C24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45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5">
              <a:extLst>
                <a:ext uri="{FF2B5EF4-FFF2-40B4-BE49-F238E27FC236}">
                  <a16:creationId xmlns:a16="http://schemas.microsoft.com/office/drawing/2014/main" id="{0D6C590A-E81C-42BE-A932-6C3FA946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408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CB86ED5-C15D-4EF3-9264-ED51C46E6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——</a:t>
            </a:r>
            <a:r>
              <a:rPr lang="zh-CN" altLang="en-US" dirty="0"/>
              <a:t>翻译模式练习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4CEB4FF-9ABD-46F5-B38B-861F3B0DB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构造翻译模式，中缀</a:t>
            </a:r>
            <a:r>
              <a:rPr lang="zh-CN" altLang="en-US" dirty="0">
                <a:sym typeface="Wingdings" panose="05000000000000000000" pitchFamily="2" charset="2"/>
              </a:rPr>
              <a:t>前缀</a:t>
            </a:r>
            <a:br>
              <a:rPr lang="zh-CN" altLang="en-US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构造</a:t>
            </a:r>
            <a:r>
              <a:rPr lang="en-US" altLang="zh-CN" dirty="0">
                <a:sym typeface="Wingdings" panose="05000000000000000000" pitchFamily="2" charset="2"/>
              </a:rPr>
              <a:t>9-5*2</a:t>
            </a:r>
            <a:r>
              <a:rPr lang="zh-CN" altLang="en-US">
                <a:sym typeface="Wingdings" panose="05000000000000000000" pitchFamily="2" charset="2"/>
              </a:rPr>
              <a:t>的带语义动作的语法分析树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dirty="0"/>
              <a:t>CFG</a:t>
            </a:r>
            <a:r>
              <a:rPr lang="zh-CN" altLang="en-US" dirty="0"/>
              <a:t>与中缀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后缀的例子是一样的，描述的都是中缀表达式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dirty="0"/>
              <a:t>语义动作是否变化？</a:t>
            </a:r>
            <a:br>
              <a:rPr lang="en-US" altLang="zh-CN" dirty="0"/>
            </a:br>
            <a:r>
              <a:rPr lang="zh-CN" altLang="en-US" dirty="0"/>
              <a:t>还是打印数字和运算符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语义动作的嵌入位置怎么变化？</a:t>
            </a:r>
            <a:br>
              <a:rPr lang="en-US" altLang="zh-CN" dirty="0"/>
            </a:br>
            <a:r>
              <a:rPr lang="zh-CN" altLang="en-US" dirty="0"/>
              <a:t>前缀</a:t>
            </a:r>
            <a:r>
              <a:rPr lang="en-US" altLang="zh-CN" dirty="0"/>
              <a:t>——</a:t>
            </a:r>
            <a:r>
              <a:rPr lang="zh-CN" altLang="en-US" dirty="0"/>
              <a:t>运算符的打印在运算对象打印之前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5A0982-566D-4836-8094-60294198F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Yacc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C9FC0F2-7861-4C3E-8809-C2055B0D8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语法分析器自动生成工具</a:t>
            </a:r>
          </a:p>
        </p:txBody>
      </p:sp>
      <p:pic>
        <p:nvPicPr>
          <p:cNvPr id="25604" name="Picture 4" descr="yacc">
            <a:extLst>
              <a:ext uri="{FF2B5EF4-FFF2-40B4-BE49-F238E27FC236}">
                <a16:creationId xmlns:a16="http://schemas.microsoft.com/office/drawing/2014/main" id="{4677F737-C872-43FE-81D7-63F9F6AF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45623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7" name="Text Box 5">
            <a:extLst>
              <a:ext uri="{FF2B5EF4-FFF2-40B4-BE49-F238E27FC236}">
                <a16:creationId xmlns:a16="http://schemas.microsoft.com/office/drawing/2014/main" id="{2981A28D-7493-4741-959C-8C22E920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62877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语法分析器源程序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2518" name="Line 6">
            <a:extLst>
              <a:ext uri="{FF2B5EF4-FFF2-40B4-BE49-F238E27FC236}">
                <a16:creationId xmlns:a16="http://schemas.microsoft.com/office/drawing/2014/main" id="{9F0A45C4-342A-4B68-89A3-DBA11DB2D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1989138"/>
            <a:ext cx="288925" cy="4318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id="{1FC4C802-8433-4570-9946-70DB4EE9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32125"/>
            <a:ext cx="284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语法分析器可执行程序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2520" name="Line 8">
            <a:extLst>
              <a:ext uri="{FF2B5EF4-FFF2-40B4-BE49-F238E27FC236}">
                <a16:creationId xmlns:a16="http://schemas.microsoft.com/office/drawing/2014/main" id="{6188F0AE-6E97-44AC-AF75-03629FD2FA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3357563"/>
            <a:ext cx="360362" cy="2159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9" name="矩形 1">
            <a:extLst>
              <a:ext uri="{FF2B5EF4-FFF2-40B4-BE49-F238E27FC236}">
                <a16:creationId xmlns:a16="http://schemas.microsoft.com/office/drawing/2014/main" id="{CD455AEF-494D-4107-8B75-BFD804783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492375"/>
            <a:ext cx="11731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隶书" panose="02010509060101010101" pitchFamily="49" charset="-122"/>
              </a:rPr>
              <a:t>myyacc.y</a:t>
            </a:r>
            <a:endParaRPr lang="zh-CN" altLang="en-US" sz="200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F104FAE-F60A-49E0-A85B-51163520B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Yacc</a:t>
            </a:r>
            <a:r>
              <a:rPr lang="zh-CN" altLang="en-US"/>
              <a:t>程序结构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2B82733-9408-48D7-AD92-500C1566E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定义段：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C</a:t>
            </a:r>
            <a:r>
              <a:rPr lang="zh-CN" altLang="en-US" sz="2000"/>
              <a:t>语言代码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定义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%%</a:t>
            </a:r>
            <a:br>
              <a:rPr lang="en-US" altLang="zh-CN" sz="2000"/>
            </a:b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规则段：语法规则、翻译模式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%%</a:t>
            </a:r>
            <a:br>
              <a:rPr lang="en-US" altLang="zh-CN" sz="2000"/>
            </a:b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用户子程序段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036167B-FC25-47DA-AC8A-E90C73F58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例：简单表达式计算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3C510C-6D13-4215-ADF1-C82330160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/****************************************************************************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expr.y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ParserWizard generated YACC file.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Date: 2005</a:t>
            </a:r>
            <a:r>
              <a:rPr kumimoji="0" lang="zh-CN" altLang="en-US" sz="2000">
                <a:latin typeface="Courier New" panose="02070309020205020404" pitchFamily="49" charset="0"/>
              </a:rPr>
              <a:t>年</a:t>
            </a:r>
            <a:r>
              <a:rPr kumimoji="0" lang="en-US" altLang="zh-CN" sz="2000">
                <a:latin typeface="Courier New" panose="02070309020205020404" pitchFamily="49" charset="0"/>
              </a:rPr>
              <a:t>8</a:t>
            </a:r>
            <a:r>
              <a:rPr kumimoji="0" lang="zh-CN" altLang="en-US" sz="2000">
                <a:latin typeface="Courier New" panose="02070309020205020404" pitchFamily="49" charset="0"/>
              </a:rPr>
              <a:t>月</a:t>
            </a:r>
            <a:r>
              <a:rPr kumimoji="0" lang="en-US" altLang="zh-CN" sz="2000">
                <a:latin typeface="Courier New" panose="02070309020205020404" pitchFamily="49" charset="0"/>
              </a:rPr>
              <a:t>22</a:t>
            </a:r>
            <a:r>
              <a:rPr kumimoji="0" lang="zh-CN" altLang="en-US" sz="2000">
                <a:latin typeface="Courier New" panose="02070309020205020404" pitchFamily="49" charset="0"/>
              </a:rPr>
              <a:t>日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zh-CN" altLang="en-US" sz="2000">
                <a:latin typeface="Courier New" panose="02070309020205020404" pitchFamily="49" charset="0"/>
              </a:rPr>
              <a:t>****************************************************************************</a:t>
            </a:r>
            <a:r>
              <a:rPr kumimoji="0" lang="en-US" altLang="zh-CN" sz="2000">
                <a:latin typeface="Courier New" panose="02070309020205020404" pitchFamily="49" charset="0"/>
              </a:rPr>
              <a:t>/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#include &lt;ctype.h&gt;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%}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76D79AD0-AAB7-44D4-A140-DDE03D64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581525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直接复制到语法分析程序中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4565" name="Line 5">
            <a:extLst>
              <a:ext uri="{FF2B5EF4-FFF2-40B4-BE49-F238E27FC236}">
                <a16:creationId xmlns:a16="http://schemas.microsoft.com/office/drawing/2014/main" id="{0103A5F4-5DA6-43EE-953B-538BFE317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0363" y="4733925"/>
            <a:ext cx="838200" cy="76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D84B91C-73E3-4E86-BC58-0A8BAA790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例：简单表达式计算（续）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E27E011-5444-4B0F-BCD9-AC9EC839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%include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#ifndef YYSTYPE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#define YYSTYPE double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#endif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//%token NUMBER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%left '+' '-'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%left '*' '/'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%right UMINUS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%%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82F59EAE-EBF3-4B22-AFB0-88FDCCD8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989138"/>
            <a:ext cx="25209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我们要翻译的结果是什么？表达式值！</a:t>
            </a:r>
            <a:br>
              <a:rPr kumimoji="0" lang="zh-CN" altLang="en-US" sz="2000" b="1">
                <a:solidFill>
                  <a:srgbClr val="3333CC"/>
                </a:solidFill>
              </a:rPr>
            </a:br>
            <a:r>
              <a:rPr kumimoji="0" lang="zh-CN" altLang="en-US" sz="2000" b="1">
                <a:solidFill>
                  <a:srgbClr val="3333CC"/>
                </a:solidFill>
              </a:rPr>
              <a:t>所以类型是</a:t>
            </a:r>
            <a:r>
              <a:rPr kumimoji="0" lang="en-US" altLang="zh-CN" sz="2000" b="1">
                <a:solidFill>
                  <a:srgbClr val="3333CC"/>
                </a:solidFill>
              </a:rPr>
              <a:t>double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3333CC"/>
                </a:solidFill>
              </a:rPr>
              <a:t>YYSTYPE</a:t>
            </a:r>
            <a:r>
              <a:rPr kumimoji="0" lang="zh-CN" altLang="en-US" sz="2000" b="1">
                <a:solidFill>
                  <a:srgbClr val="3333CC"/>
                </a:solidFill>
              </a:rPr>
              <a:t>是翻译结果的类型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195589" name="Line 5">
            <a:extLst>
              <a:ext uri="{FF2B5EF4-FFF2-40B4-BE49-F238E27FC236}">
                <a16:creationId xmlns:a16="http://schemas.microsoft.com/office/drawing/2014/main" id="{43ACB96B-1224-4496-A42F-F1F9F56204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3600" y="2141538"/>
            <a:ext cx="838200" cy="76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C5EC1156-6695-48A3-ADFD-26085B86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05263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运算符优先级</a:t>
            </a:r>
            <a:br>
              <a:rPr kumimoji="0" lang="en-US" altLang="zh-CN" sz="2000" b="1">
                <a:solidFill>
                  <a:srgbClr val="3333CC"/>
                </a:solidFill>
                <a:sym typeface="Math1" pitchFamily="2" charset="2"/>
              </a:rPr>
            </a:br>
            <a:r>
              <a:rPr kumimoji="0" lang="zh-CN" altLang="en-US" sz="2000" b="1">
                <a:solidFill>
                  <a:srgbClr val="3333CC"/>
                </a:solidFill>
                <a:sym typeface="Math1" pitchFamily="2" charset="2"/>
              </a:rPr>
              <a:t>前</a:t>
            </a:r>
            <a:r>
              <a:rPr kumimoji="0" lang="en-US" altLang="zh-CN" sz="2000" b="1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kumimoji="0" lang="zh-CN" altLang="en-US" sz="2000" b="1">
                <a:solidFill>
                  <a:srgbClr val="3333CC"/>
                </a:solidFill>
                <a:sym typeface="Wingdings" panose="05000000000000000000" pitchFamily="2" charset="2"/>
              </a:rPr>
              <a:t>后，低</a:t>
            </a:r>
            <a:r>
              <a:rPr kumimoji="0" lang="en-US" altLang="zh-CN" sz="2000" b="1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kumimoji="0" lang="zh-CN" altLang="en-US" sz="2000" b="1">
                <a:solidFill>
                  <a:srgbClr val="3333CC"/>
                </a:solidFill>
                <a:sym typeface="Wingdings" panose="05000000000000000000" pitchFamily="2" charset="2"/>
              </a:rPr>
              <a:t>高</a:t>
            </a:r>
            <a:endParaRPr kumimoji="0" lang="en-US" altLang="zh-CN" sz="2000" b="1">
              <a:solidFill>
                <a:srgbClr val="3333CC"/>
              </a:solidFill>
            </a:endParaRPr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832994A1-CEC5-49D0-9D52-5122331C6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8" y="4157663"/>
            <a:ext cx="838200" cy="76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5FD4BCA-AD08-436C-96EC-7AB72B30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12875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3333CC"/>
                </a:solidFill>
              </a:rPr>
              <a:t>复制到头文件中</a:t>
            </a:r>
            <a:endParaRPr kumimoji="0" lang="zh-CN" altLang="en-US" sz="2000" b="1">
              <a:solidFill>
                <a:srgbClr val="3333CC"/>
              </a:solidFill>
              <a:sym typeface="Math1" pitchFamily="2" charset="2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B80F72BF-966E-45F3-9F3D-5786AD259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1636713"/>
            <a:ext cx="939800" cy="2794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90" grpId="0"/>
      <p:bldP spid="8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7237</TotalTime>
  <Words>1348</Words>
  <Application>Microsoft Office PowerPoint</Application>
  <PresentationFormat>全屏显示(4:3)</PresentationFormat>
  <Paragraphs>225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Math1</vt:lpstr>
      <vt:lpstr>黑体</vt:lpstr>
      <vt:lpstr>隶书</vt:lpstr>
      <vt:lpstr>宋体</vt:lpstr>
      <vt:lpstr>Courier New</vt:lpstr>
      <vt:lpstr>Symbol</vt:lpstr>
      <vt:lpstr>Tahoma</vt:lpstr>
      <vt:lpstr>Times New Roman</vt:lpstr>
      <vt:lpstr>Wingdings</vt:lpstr>
      <vt:lpstr>Blends</vt:lpstr>
      <vt:lpstr>2.3.5  翻译模式</vt:lpstr>
      <vt:lpstr>2.3.6  执行翻译模式</vt:lpstr>
      <vt:lpstr>例2.8</vt:lpstr>
      <vt:lpstr>带语义动作的语法分析树</vt:lpstr>
      <vt:lpstr>预习作业——翻译模式练习</vt:lpstr>
      <vt:lpstr>Yacc</vt:lpstr>
      <vt:lpstr>Yacc程序结构</vt:lpstr>
      <vt:lpstr>例：简单表达式计算</vt:lpstr>
      <vt:lpstr>例：简单表达式计算（续）</vt:lpstr>
      <vt:lpstr>例：简单表达式计算（续）</vt:lpstr>
      <vt:lpstr>例：简单表达式计算（续）</vt:lpstr>
      <vt:lpstr>例：简单表达式计算（续）</vt:lpstr>
      <vt:lpstr>C++版本</vt:lpstr>
      <vt:lpstr>C++版本（续）</vt:lpstr>
      <vt:lpstr>C++版本（续）</vt:lpstr>
      <vt:lpstr>C++版本（续）</vt:lpstr>
      <vt:lpstr>C++版本（续）</vt:lpstr>
      <vt:lpstr>C++版本（续）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815</cp:revision>
  <dcterms:created xsi:type="dcterms:W3CDTF">2003-06-05T11:51:39Z</dcterms:created>
  <dcterms:modified xsi:type="dcterms:W3CDTF">2020-09-08T02:43:55Z</dcterms:modified>
</cp:coreProperties>
</file>