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1647" r:id="rId2"/>
    <p:sldId id="1684" r:id="rId3"/>
    <p:sldId id="1648" r:id="rId4"/>
    <p:sldId id="1649" r:id="rId5"/>
    <p:sldId id="1650" r:id="rId6"/>
    <p:sldId id="1651" r:id="rId7"/>
    <p:sldId id="1652" r:id="rId8"/>
    <p:sldId id="1653" r:id="rId9"/>
    <p:sldId id="1654" r:id="rId10"/>
    <p:sldId id="1715" r:id="rId11"/>
    <p:sldId id="1686" r:id="rId12"/>
    <p:sldId id="1687" r:id="rId13"/>
    <p:sldId id="1688" r:id="rId14"/>
    <p:sldId id="1689" r:id="rId15"/>
    <p:sldId id="1701" r:id="rId16"/>
    <p:sldId id="1704" r:id="rId17"/>
    <p:sldId id="1703" r:id="rId18"/>
    <p:sldId id="1702" r:id="rId19"/>
    <p:sldId id="1705" r:id="rId20"/>
    <p:sldId id="1706" r:id="rId21"/>
    <p:sldId id="1707" r:id="rId22"/>
    <p:sldId id="1708" r:id="rId23"/>
    <p:sldId id="1709" r:id="rId24"/>
    <p:sldId id="1710" r:id="rId25"/>
    <p:sldId id="1711" r:id="rId26"/>
    <p:sldId id="171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09B7"/>
    <a:srgbClr val="FF00FF"/>
    <a:srgbClr val="7E0C6E"/>
    <a:srgbClr val="FE4365"/>
    <a:srgbClr val="83AF9B"/>
    <a:srgbClr val="F9CDAD"/>
    <a:srgbClr val="C8C8A9"/>
    <a:srgbClr val="FD9D9A"/>
    <a:srgbClr val="DFD1E1"/>
    <a:srgbClr val="CBB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9" autoAdjust="0"/>
    <p:restoredTop sz="95710" autoAdjust="0"/>
  </p:normalViewPr>
  <p:slideViewPr>
    <p:cSldViewPr snapToGrid="0">
      <p:cViewPr varScale="1">
        <p:scale>
          <a:sx n="115" d="100"/>
          <a:sy n="115" d="100"/>
        </p:scale>
        <p:origin x="1392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06BB4-2C65-4E2B-839D-4CED5A4305D5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5FF09-559A-413E-B23E-0DFCD03CD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34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w.c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B240076B-0ACA-411F-91A9-4EFB7CDFE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C51DBF7-B9E1-44CE-8E5C-730B5090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00000"/>
              </a:lnSpc>
              <a:buClrTx/>
              <a:buSzTx/>
            </a:pP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、互联网发展</a:t>
            </a:r>
          </a:p>
          <a:p>
            <a:pPr lvl="1" algn="just">
              <a:lnSpc>
                <a:spcPct val="100000"/>
              </a:lnSpc>
              <a:buClrTx/>
              <a:buSzTx/>
            </a:pPr>
            <a:r>
              <a:rPr lang="zh-CN" altLang="en-US" dirty="0">
                <a:sym typeface="+mn-ea"/>
              </a:rPr>
              <a:t>Hosts.txt文件变得</a:t>
            </a:r>
            <a:r>
              <a:rPr kumimoji="1" lang="en-US" altLang="zh-CN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越来越大</a:t>
            </a:r>
            <a:endParaRPr lang="zh-CN" altLang="en-US" b="1" dirty="0">
              <a:solidFill>
                <a:srgbClr val="FF0000"/>
              </a:solidFill>
              <a:latin typeface="Times New Roman" panose="02020603050405020304" charset="0"/>
              <a:ea typeface="+mn-ea"/>
              <a:sym typeface="+mn-ea"/>
            </a:endParaRPr>
          </a:p>
          <a:p>
            <a:pPr lvl="1" algn="just">
              <a:lnSpc>
                <a:spcPct val="100000"/>
              </a:lnSpc>
              <a:buClrTx/>
              <a:buSzTx/>
            </a:pPr>
            <a:r>
              <a:rPr lang="zh-CN" altLang="en-US" dirty="0">
                <a:sym typeface="+mn-ea"/>
              </a:rPr>
              <a:t>需要</a:t>
            </a:r>
            <a:r>
              <a:rPr kumimoji="1" lang="en-US" altLang="zh-CN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集中管理</a:t>
            </a:r>
            <a:r>
              <a:rPr lang="zh-CN" altLang="en-US" dirty="0">
                <a:sym typeface="+mn-ea"/>
              </a:rPr>
              <a:t>来防止主机名冲突</a:t>
            </a:r>
          </a:p>
          <a:p>
            <a:pPr algn="just">
              <a:lnSpc>
                <a:spcPct val="100000"/>
              </a:lnSpc>
              <a:buClrTx/>
              <a:buSzTx/>
            </a:pP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、1987年发布了域名系统的RFC文档（RFC1034、RFC1035）</a:t>
            </a:r>
            <a:endParaRPr lang="zh-CN" altLang="en-US" dirty="0"/>
          </a:p>
          <a:p>
            <a:pPr lvl="1" algn="just">
              <a:lnSpc>
                <a:spcPct val="100000"/>
              </a:lnSpc>
              <a:buClrTx/>
              <a:buSzTx/>
            </a:pPr>
            <a:r>
              <a:rPr lang="zh-CN" altLang="en-US" dirty="0">
                <a:sym typeface="+mn-ea"/>
              </a:rPr>
              <a:t>采用了一种</a:t>
            </a:r>
            <a:r>
              <a:rPr kumimoji="1" lang="en-US" altLang="zh-CN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层次的、基于域</a:t>
            </a:r>
            <a:r>
              <a:rPr lang="zh-CN" altLang="en-US" dirty="0">
                <a:sym typeface="+mn-ea"/>
              </a:rPr>
              <a:t>的命名模式，并使用</a:t>
            </a:r>
            <a:r>
              <a:rPr kumimoji="1" lang="en-US" altLang="zh-CN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分布式数据库系统</a:t>
            </a:r>
            <a:r>
              <a:rPr lang="zh-CN" altLang="en-US" dirty="0">
                <a:sym typeface="+mn-ea"/>
              </a:rPr>
              <a:t>实现</a:t>
            </a:r>
          </a:p>
          <a:p>
            <a:pPr lvl="1" algn="just">
              <a:lnSpc>
                <a:spcPct val="100000"/>
              </a:lnSpc>
              <a:buClrTx/>
              <a:buSzTx/>
            </a:pPr>
            <a:r>
              <a:rPr lang="zh-CN" altLang="en-US" dirty="0">
                <a:sym typeface="+mn-ea"/>
              </a:rPr>
              <a:t>主要用途是将</a:t>
            </a:r>
            <a:r>
              <a:rPr kumimoji="1" lang="en-US" altLang="zh-CN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主机名映射成IP地址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EDBF4CDF-F3FA-407F-86B8-388CF2ED1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985D7-2DC4-4AE2-AF47-9810C47DCACC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372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B240076B-0ACA-411F-91A9-4EFB7CDFE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C51DBF7-B9E1-44CE-8E5C-730B5090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zh-CN" altLang="en-US" sz="1200" dirty="0"/>
              <a:t>反复解析：</a:t>
            </a:r>
            <a:endParaRPr lang="en-US" altLang="zh-CN" sz="1200" dirty="0"/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/>
              <a:t>contacted server replies with name of server to contact</a:t>
            </a: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/>
              <a:t>I don’t know this name, but ask this server</a:t>
            </a: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endParaRPr lang="en-US" altLang="zh-CN" sz="1200" dirty="0"/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zh-CN" altLang="en-US" sz="1200" dirty="0"/>
              <a:t>递归解析：</a:t>
            </a:r>
            <a:endParaRPr lang="en-US" altLang="zh-CN" sz="1200" dirty="0"/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>
                <a:ea typeface="宋体" pitchFamily="2" charset="-122"/>
              </a:rPr>
              <a:t>puts burden of name resolution on contacted name server</a:t>
            </a: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>
                <a:ea typeface="宋体" pitchFamily="2" charset="-122"/>
              </a:rPr>
              <a:t>heavy load?</a:t>
            </a:r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EDBF4CDF-F3FA-407F-86B8-388CF2ED1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985D7-2DC4-4AE2-AF47-9810C47DCACC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988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B240076B-0ACA-411F-91A9-4EFB7CDFE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C51DBF7-B9E1-44CE-8E5C-730B5090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zh-CN" altLang="en-US" sz="1200" dirty="0"/>
              <a:t>反复解析：</a:t>
            </a:r>
            <a:endParaRPr lang="en-US" altLang="zh-CN" sz="1200" dirty="0"/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/>
              <a:t>contacted server replies with name of server to contact</a:t>
            </a: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/>
              <a:t>I don’t know this name, but ask this server</a:t>
            </a: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endParaRPr lang="en-US" altLang="zh-CN" sz="1200" dirty="0"/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zh-CN" altLang="en-US" sz="1200" dirty="0"/>
              <a:t>递归解析：</a:t>
            </a:r>
            <a:endParaRPr lang="en-US" altLang="zh-CN" sz="1200" dirty="0"/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>
                <a:ea typeface="宋体" pitchFamily="2" charset="-122"/>
              </a:rPr>
              <a:t>puts burden of name resolution on contacted name server</a:t>
            </a: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>
                <a:ea typeface="宋体" pitchFamily="2" charset="-122"/>
              </a:rPr>
              <a:t>heavy load?</a:t>
            </a:r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EDBF4CDF-F3FA-407F-86B8-388CF2ED1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985D7-2DC4-4AE2-AF47-9810C47DCACC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25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B240076B-0ACA-411F-91A9-4EFB7CDFE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C51DBF7-B9E1-44CE-8E5C-730B5090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zh-CN" altLang="en-US" sz="1200" dirty="0"/>
              <a:t>反复解析：</a:t>
            </a:r>
            <a:endParaRPr lang="en-US" altLang="zh-CN" sz="1200" dirty="0"/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/>
              <a:t>contacted server replies with name of server to contact</a:t>
            </a: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/>
              <a:t>I don’t know this name, but ask this server</a:t>
            </a: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endParaRPr lang="en-US" altLang="zh-CN" sz="1200" dirty="0"/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zh-CN" altLang="en-US" sz="1200" dirty="0"/>
              <a:t>递归解析：</a:t>
            </a:r>
            <a:endParaRPr lang="en-US" altLang="zh-CN" sz="1200" dirty="0"/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>
                <a:ea typeface="宋体" pitchFamily="2" charset="-122"/>
              </a:rPr>
              <a:t>puts burden of name resolution on contacted name server</a:t>
            </a: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>
                <a:ea typeface="宋体" pitchFamily="2" charset="-122"/>
              </a:rPr>
              <a:t>heavy load?</a:t>
            </a:r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EDBF4CDF-F3FA-407F-86B8-388CF2ED1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985D7-2DC4-4AE2-AF47-9810C47DCACC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618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B240076B-0ACA-411F-91A9-4EFB7CDFE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C51DBF7-B9E1-44CE-8E5C-730B5090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zh-CN" altLang="en-US" sz="1200" dirty="0"/>
              <a:t>反复解析：</a:t>
            </a:r>
            <a:endParaRPr lang="en-US" altLang="zh-CN" sz="1200" dirty="0"/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/>
              <a:t>contacted server replies with name of server to contact</a:t>
            </a: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/>
              <a:t>I don’t know this name, but ask this server</a:t>
            </a: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endParaRPr lang="en-US" altLang="zh-CN" sz="1200" dirty="0"/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zh-CN" altLang="en-US" sz="1200" dirty="0"/>
              <a:t>递归解析：</a:t>
            </a:r>
            <a:endParaRPr lang="en-US" altLang="zh-CN" sz="1200" dirty="0"/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>
                <a:ea typeface="宋体" pitchFamily="2" charset="-122"/>
              </a:rPr>
              <a:t>puts burden of name resolution on contacted name server</a:t>
            </a: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>
                <a:ea typeface="宋体" pitchFamily="2" charset="-122"/>
              </a:rPr>
              <a:t>heavy load?</a:t>
            </a:r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EDBF4CDF-F3FA-407F-86B8-388CF2ED1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985D7-2DC4-4AE2-AF47-9810C47DCACC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760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B240076B-0ACA-411F-91A9-4EFB7CDFE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C51DBF7-B9E1-44CE-8E5C-730B5090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zh-CN" altLang="en-US" sz="1200" dirty="0">
                <a:ea typeface="宋体" pitchFamily="2" charset="-122"/>
              </a:rPr>
              <a:t>实际的缓存有多级：</a:t>
            </a:r>
            <a:endParaRPr lang="en-US" altLang="zh-CN" sz="1200" dirty="0">
              <a:ea typeface="宋体" pitchFamily="2" charset="-122"/>
            </a:endParaRP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endParaRPr lang="en-US" altLang="zh-CN" sz="1200" dirty="0">
              <a:ea typeface="宋体" pitchFamily="2" charset="-122"/>
            </a:endParaRP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>
                <a:ea typeface="宋体" pitchFamily="2" charset="-122"/>
              </a:rPr>
              <a:t>1</a:t>
            </a:r>
            <a:r>
              <a:rPr lang="zh-CN" altLang="en-US" sz="1200" dirty="0">
                <a:ea typeface="宋体" pitchFamily="2" charset="-122"/>
              </a:rPr>
              <a:t>、本地服务器缓存</a:t>
            </a:r>
            <a:endParaRPr lang="en-US" altLang="zh-CN" sz="1200" dirty="0">
              <a:ea typeface="宋体" pitchFamily="2" charset="-122"/>
            </a:endParaRP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>
                <a:ea typeface="宋体" pitchFamily="2" charset="-122"/>
              </a:rPr>
              <a:t>2</a:t>
            </a:r>
            <a:r>
              <a:rPr lang="zh-CN" altLang="en-US" sz="1200" dirty="0">
                <a:ea typeface="宋体" pitchFamily="2" charset="-122"/>
              </a:rPr>
              <a:t>、主机操作系统缓存</a:t>
            </a:r>
            <a:endParaRPr lang="en-US" altLang="zh-CN" sz="1200" dirty="0">
              <a:ea typeface="宋体" pitchFamily="2" charset="-122"/>
            </a:endParaRP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>
                <a:ea typeface="宋体" pitchFamily="2" charset="-122"/>
              </a:rPr>
              <a:t>3</a:t>
            </a:r>
            <a:r>
              <a:rPr lang="zh-CN" altLang="en-US" sz="1200" dirty="0">
                <a:ea typeface="宋体" pitchFamily="2" charset="-122"/>
              </a:rPr>
              <a:t>、各应用缓存</a:t>
            </a:r>
            <a:endParaRPr lang="en-US" altLang="zh-CN" sz="1200" dirty="0">
              <a:ea typeface="宋体" pitchFamily="2" charset="-122"/>
            </a:endParaRPr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EDBF4CDF-F3FA-407F-86B8-388CF2ED1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985D7-2DC4-4AE2-AF47-9810C47DCACC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789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B240076B-0ACA-411F-91A9-4EFB7CDFE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C51DBF7-B9E1-44CE-8E5C-730B5090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zh-CN" altLang="en-US" sz="1200" dirty="0">
                <a:ea typeface="宋体" pitchFamily="2" charset="-122"/>
              </a:rPr>
              <a:t>实际的缓存有多级：</a:t>
            </a:r>
            <a:endParaRPr lang="en-US" altLang="zh-CN" sz="1200" dirty="0">
              <a:ea typeface="宋体" pitchFamily="2" charset="-122"/>
            </a:endParaRP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endParaRPr lang="en-US" altLang="zh-CN" sz="1200" dirty="0">
              <a:ea typeface="宋体" pitchFamily="2" charset="-122"/>
            </a:endParaRP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>
                <a:ea typeface="宋体" pitchFamily="2" charset="-122"/>
              </a:rPr>
              <a:t>1</a:t>
            </a:r>
            <a:r>
              <a:rPr lang="zh-CN" altLang="en-US" sz="1200" dirty="0">
                <a:ea typeface="宋体" pitchFamily="2" charset="-122"/>
              </a:rPr>
              <a:t>、本地服务器缓存</a:t>
            </a:r>
            <a:endParaRPr lang="en-US" altLang="zh-CN" sz="1200" dirty="0">
              <a:ea typeface="宋体" pitchFamily="2" charset="-122"/>
            </a:endParaRP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>
                <a:ea typeface="宋体" pitchFamily="2" charset="-122"/>
              </a:rPr>
              <a:t>2</a:t>
            </a:r>
            <a:r>
              <a:rPr lang="zh-CN" altLang="en-US" sz="1200" dirty="0">
                <a:ea typeface="宋体" pitchFamily="2" charset="-122"/>
              </a:rPr>
              <a:t>、主机操作系统缓存</a:t>
            </a:r>
            <a:endParaRPr lang="en-US" altLang="zh-CN" sz="1200" dirty="0">
              <a:ea typeface="宋体" pitchFamily="2" charset="-122"/>
            </a:endParaRP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>
                <a:ea typeface="宋体" pitchFamily="2" charset="-122"/>
              </a:rPr>
              <a:t>3</a:t>
            </a:r>
            <a:r>
              <a:rPr lang="zh-CN" altLang="en-US" sz="1200" dirty="0">
                <a:ea typeface="宋体" pitchFamily="2" charset="-122"/>
              </a:rPr>
              <a:t>、各应用缓存</a:t>
            </a:r>
            <a:endParaRPr lang="en-US" altLang="zh-CN" sz="1200" dirty="0">
              <a:ea typeface="宋体" pitchFamily="2" charset="-122"/>
            </a:endParaRPr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EDBF4CDF-F3FA-407F-86B8-388CF2ED1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985D7-2DC4-4AE2-AF47-9810C47DCACC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92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B240076B-0ACA-411F-91A9-4EFB7CDFE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C51DBF7-B9E1-44CE-8E5C-730B5090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zh-CN" altLang="en-US" sz="1200" dirty="0">
                <a:ea typeface="宋体" pitchFamily="2" charset="-122"/>
              </a:rPr>
              <a:t>实际的缓存有多级：</a:t>
            </a:r>
            <a:endParaRPr lang="en-US" altLang="zh-CN" sz="1200" dirty="0">
              <a:ea typeface="宋体" pitchFamily="2" charset="-122"/>
            </a:endParaRP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endParaRPr lang="en-US" altLang="zh-CN" sz="1200" dirty="0">
              <a:ea typeface="宋体" pitchFamily="2" charset="-122"/>
            </a:endParaRP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>
                <a:ea typeface="宋体" pitchFamily="2" charset="-122"/>
              </a:rPr>
              <a:t>1</a:t>
            </a:r>
            <a:r>
              <a:rPr lang="zh-CN" altLang="en-US" sz="1200" dirty="0">
                <a:ea typeface="宋体" pitchFamily="2" charset="-122"/>
              </a:rPr>
              <a:t>、本地服务器缓存</a:t>
            </a:r>
            <a:endParaRPr lang="en-US" altLang="zh-CN" sz="1200" dirty="0">
              <a:ea typeface="宋体" pitchFamily="2" charset="-122"/>
            </a:endParaRP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>
                <a:ea typeface="宋体" pitchFamily="2" charset="-122"/>
              </a:rPr>
              <a:t>2</a:t>
            </a:r>
            <a:r>
              <a:rPr lang="zh-CN" altLang="en-US" sz="1200" dirty="0">
                <a:ea typeface="宋体" pitchFamily="2" charset="-122"/>
              </a:rPr>
              <a:t>、主机操作系统缓存</a:t>
            </a:r>
            <a:endParaRPr lang="en-US" altLang="zh-CN" sz="1200" dirty="0">
              <a:ea typeface="宋体" pitchFamily="2" charset="-122"/>
            </a:endParaRP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>
                <a:ea typeface="宋体" pitchFamily="2" charset="-122"/>
              </a:rPr>
              <a:t>3</a:t>
            </a:r>
            <a:r>
              <a:rPr lang="zh-CN" altLang="en-US" sz="1200" dirty="0">
                <a:ea typeface="宋体" pitchFamily="2" charset="-122"/>
              </a:rPr>
              <a:t>、各应用缓存</a:t>
            </a:r>
            <a:endParaRPr lang="en-US" altLang="zh-CN" sz="1200" dirty="0">
              <a:ea typeface="宋体" pitchFamily="2" charset="-122"/>
            </a:endParaRPr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EDBF4CDF-F3FA-407F-86B8-388CF2ED1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985D7-2DC4-4AE2-AF47-9810C47DCACC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3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B240076B-0ACA-411F-91A9-4EFB7CDFE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C51DBF7-B9E1-44CE-8E5C-730B5090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zh-CN" altLang="en-US" sz="1200" dirty="0">
                <a:ea typeface="宋体" pitchFamily="2" charset="-122"/>
              </a:rPr>
              <a:t>实际的缓存有多级：</a:t>
            </a:r>
            <a:endParaRPr lang="en-US" altLang="zh-CN" sz="1200" dirty="0">
              <a:ea typeface="宋体" pitchFamily="2" charset="-122"/>
            </a:endParaRP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endParaRPr lang="en-US" altLang="zh-CN" sz="1200" dirty="0">
              <a:ea typeface="宋体" pitchFamily="2" charset="-122"/>
            </a:endParaRP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>
                <a:ea typeface="宋体" pitchFamily="2" charset="-122"/>
              </a:rPr>
              <a:t>1</a:t>
            </a:r>
            <a:r>
              <a:rPr lang="zh-CN" altLang="en-US" sz="1200" dirty="0">
                <a:ea typeface="宋体" pitchFamily="2" charset="-122"/>
              </a:rPr>
              <a:t>、本地服务器缓存</a:t>
            </a:r>
            <a:endParaRPr lang="en-US" altLang="zh-CN" sz="1200" dirty="0">
              <a:ea typeface="宋体" pitchFamily="2" charset="-122"/>
            </a:endParaRP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>
                <a:ea typeface="宋体" pitchFamily="2" charset="-122"/>
              </a:rPr>
              <a:t>2</a:t>
            </a:r>
            <a:r>
              <a:rPr lang="zh-CN" altLang="en-US" sz="1200" dirty="0">
                <a:ea typeface="宋体" pitchFamily="2" charset="-122"/>
              </a:rPr>
              <a:t>、主机操作系统缓存</a:t>
            </a:r>
            <a:endParaRPr lang="en-US" altLang="zh-CN" sz="1200" dirty="0">
              <a:ea typeface="宋体" pitchFamily="2" charset="-122"/>
            </a:endParaRP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>
                <a:ea typeface="宋体" pitchFamily="2" charset="-122"/>
              </a:rPr>
              <a:t>3</a:t>
            </a:r>
            <a:r>
              <a:rPr lang="zh-CN" altLang="en-US" sz="1200" dirty="0">
                <a:ea typeface="宋体" pitchFamily="2" charset="-122"/>
              </a:rPr>
              <a:t>、各应用缓存</a:t>
            </a:r>
            <a:endParaRPr lang="en-US" altLang="zh-CN" sz="1200" dirty="0">
              <a:ea typeface="宋体" pitchFamily="2" charset="-122"/>
            </a:endParaRPr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EDBF4CDF-F3FA-407F-86B8-388CF2ED1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985D7-2DC4-4AE2-AF47-9810C47DCACC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525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B240076B-0ACA-411F-91A9-4EFB7CDFE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C51DBF7-B9E1-44CE-8E5C-730B5090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zh-CN" altLang="en-US" sz="1200" dirty="0">
                <a:ea typeface="宋体" pitchFamily="2" charset="-122"/>
              </a:rPr>
              <a:t>实际的缓存有多级：</a:t>
            </a:r>
            <a:endParaRPr lang="en-US" altLang="zh-CN" sz="1200" dirty="0">
              <a:ea typeface="宋体" pitchFamily="2" charset="-122"/>
            </a:endParaRP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endParaRPr lang="en-US" altLang="zh-CN" sz="1200" dirty="0">
              <a:ea typeface="宋体" pitchFamily="2" charset="-122"/>
            </a:endParaRP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>
                <a:ea typeface="宋体" pitchFamily="2" charset="-122"/>
              </a:rPr>
              <a:t>1</a:t>
            </a:r>
            <a:r>
              <a:rPr lang="zh-CN" altLang="en-US" sz="1200" dirty="0">
                <a:ea typeface="宋体" pitchFamily="2" charset="-122"/>
              </a:rPr>
              <a:t>、本地服务器缓存</a:t>
            </a:r>
            <a:endParaRPr lang="en-US" altLang="zh-CN" sz="1200" dirty="0">
              <a:ea typeface="宋体" pitchFamily="2" charset="-122"/>
            </a:endParaRP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>
                <a:ea typeface="宋体" pitchFamily="2" charset="-122"/>
              </a:rPr>
              <a:t>2</a:t>
            </a:r>
            <a:r>
              <a:rPr lang="zh-CN" altLang="en-US" sz="1200" dirty="0">
                <a:ea typeface="宋体" pitchFamily="2" charset="-122"/>
              </a:rPr>
              <a:t>、主机操作系统缓存</a:t>
            </a:r>
            <a:endParaRPr lang="en-US" altLang="zh-CN" sz="1200" dirty="0">
              <a:ea typeface="宋体" pitchFamily="2" charset="-122"/>
            </a:endParaRPr>
          </a:p>
          <a:p>
            <a:pPr>
              <a:buClr>
                <a:srgbClr val="0000FF"/>
              </a:buClr>
              <a:buSzPct val="90000"/>
              <a:buFont typeface="ZapfDingbats" pitchFamily="82" charset="2"/>
              <a:buNone/>
            </a:pPr>
            <a:r>
              <a:rPr lang="en-US" altLang="zh-CN" sz="1200" dirty="0">
                <a:ea typeface="宋体" pitchFamily="2" charset="-122"/>
              </a:rPr>
              <a:t>3</a:t>
            </a:r>
            <a:r>
              <a:rPr lang="zh-CN" altLang="en-US" sz="1200" dirty="0">
                <a:ea typeface="宋体" pitchFamily="2" charset="-122"/>
              </a:rPr>
              <a:t>、各应用缓存</a:t>
            </a:r>
            <a:endParaRPr lang="en-US" altLang="zh-CN" sz="1200" dirty="0">
              <a:ea typeface="宋体" pitchFamily="2" charset="-122"/>
            </a:endParaRPr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EDBF4CDF-F3FA-407F-86B8-388CF2ED1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985D7-2DC4-4AE2-AF47-9810C47DCACC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921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B240076B-0ACA-411F-91A9-4EFB7CDFE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C51DBF7-B9E1-44CE-8E5C-730B5090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EDBF4CDF-F3FA-407F-86B8-388CF2ED1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985D7-2DC4-4AE2-AF47-9810C47DCACC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206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B240076B-0ACA-411F-91A9-4EFB7CDFE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C51DBF7-B9E1-44CE-8E5C-730B5090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EDBF4CDF-F3FA-407F-86B8-388CF2ED1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985D7-2DC4-4AE2-AF47-9810C47DCACC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981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B240076B-0ACA-411F-91A9-4EFB7CDFE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C51DBF7-B9E1-44CE-8E5C-730B5090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EDBF4CDF-F3FA-407F-86B8-388CF2ED1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985D7-2DC4-4AE2-AF47-9810C47DCACC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82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B240076B-0ACA-411F-91A9-4EFB7CDFE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C51DBF7-B9E1-44CE-8E5C-730B5090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EDBF4CDF-F3FA-407F-86B8-388CF2ED1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985D7-2DC4-4AE2-AF47-9810C47DCACC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099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B240076B-0ACA-411F-91A9-4EFB7CDFE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C51DBF7-B9E1-44CE-8E5C-730B5090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EDBF4CDF-F3FA-407F-86B8-388CF2ED1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985D7-2DC4-4AE2-AF47-9810C47DCACC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827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B240076B-0ACA-411F-91A9-4EFB7CDFE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C51DBF7-B9E1-44CE-8E5C-730B5090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EDBF4CDF-F3FA-407F-86B8-388CF2ED1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985D7-2DC4-4AE2-AF47-9810C47DCACC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54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B240076B-0ACA-411F-91A9-4EFB7CDFE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C51DBF7-B9E1-44CE-8E5C-730B5090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EDBF4CDF-F3FA-407F-86B8-388CF2ED1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985D7-2DC4-4AE2-AF47-9810C47DCACC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16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B240076B-0ACA-411F-91A9-4EFB7CDFE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C51DBF7-B9E1-44CE-8E5C-730B5090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EDBF4CDF-F3FA-407F-86B8-388CF2ED1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985D7-2DC4-4AE2-AF47-9810C47DCACC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94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B240076B-0ACA-411F-91A9-4EFB7CDFE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C51DBF7-B9E1-44CE-8E5C-730B5090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8129" indent="-358129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2200" dirty="0"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cs typeface="Times New Roman" panose="02020603050405020304" pitchFamily="18" charset="0"/>
              </a:rPr>
              <a:t>、可以支持大规模、快速扩展的名字集合，不需要中心站点的支持</a:t>
            </a:r>
            <a:endParaRPr lang="en-US" altLang="zh-CN" sz="2200" dirty="0">
              <a:cs typeface="Times New Roman" panose="02020603050405020304" pitchFamily="18" charset="0"/>
            </a:endParaRPr>
          </a:p>
          <a:p>
            <a:pPr marL="358129" indent="-358129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1800" dirty="0">
                <a:cs typeface="Times New Roman" panose="02020603050405020304" pitchFamily="18" charset="0"/>
              </a:rPr>
              <a:t>通过部分名字空间的授权实现非集中是管理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marL="358129" indent="-358129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1800" dirty="0">
                <a:cs typeface="Times New Roman" panose="02020603050405020304" pitchFamily="18" charset="0"/>
              </a:rPr>
              <a:t>名字到地址的映射可以通过分布方式实现</a:t>
            </a:r>
            <a:endParaRPr lang="zh-CN" altLang="en-US" dirty="0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EDBF4CDF-F3FA-407F-86B8-388CF2ED1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985D7-2DC4-4AE2-AF47-9810C47DCACC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440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B240076B-0ACA-411F-91A9-4EFB7CDFE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C51DBF7-B9E1-44CE-8E5C-730B5090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EDBF4CDF-F3FA-407F-86B8-388CF2ED1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985D7-2DC4-4AE2-AF47-9810C47DCACC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44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B240076B-0ACA-411F-91A9-4EFB7CDFE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C51DBF7-B9E1-44CE-8E5C-730B5090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Whois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查询：中国万网（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www.zw.cn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）、站长之家（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whois.chinaz.com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EDBF4CDF-F3FA-407F-86B8-388CF2ED1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985D7-2DC4-4AE2-AF47-9810C47DCACC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9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B240076B-0ACA-411F-91A9-4EFB7CDFE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C51DBF7-B9E1-44CE-8E5C-730B5090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EDBF4CDF-F3FA-407F-86B8-388CF2ED1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985D7-2DC4-4AE2-AF47-9810C47DCACC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900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B240076B-0ACA-411F-91A9-4EFB7CDFE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C51DBF7-B9E1-44CE-8E5C-730B5090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EDBF4CDF-F3FA-407F-86B8-388CF2ED1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985D7-2DC4-4AE2-AF47-9810C47DCACC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600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B240076B-0ACA-411F-91A9-4EFB7CDFE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C51DBF7-B9E1-44CE-8E5C-730B5090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EDBF4CDF-F3FA-407F-86B8-388CF2ED1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985D7-2DC4-4AE2-AF47-9810C47DCACC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8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B240076B-0ACA-411F-91A9-4EFB7CDFE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C51DBF7-B9E1-44CE-8E5C-730B5090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EDBF4CDF-F3FA-407F-86B8-388CF2ED1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985D7-2DC4-4AE2-AF47-9810C47DCACC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725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78581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481761" y="26197"/>
            <a:ext cx="548949" cy="520015"/>
            <a:chOff x="2603366" y="22110"/>
            <a:chExt cx="879202" cy="892290"/>
          </a:xfrm>
        </p:grpSpPr>
        <p:sp>
          <p:nvSpPr>
            <p:cNvPr id="9" name="椭圆 8"/>
            <p:cNvSpPr/>
            <p:nvPr/>
          </p:nvSpPr>
          <p:spPr>
            <a:xfrm>
              <a:off x="2603366" y="22110"/>
              <a:ext cx="879201" cy="8922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Picture 2" descr="https://gss0.bdstatic.com/94o3dSag_xI4khGkpoWK1HF6hhy/baike/c0%3Dbaike150%2C5%2C5%2C150%2C50/sign=c622cca4b5014a9095334eefc81e5277/562c11dfa9ec8a13bb1224f6fb03918fa0ecc098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 flipV="1">
              <a:off x="2603367" y="22110"/>
              <a:ext cx="879201" cy="89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文本框 10"/>
          <p:cNvSpPr txBox="1"/>
          <p:nvPr userDrawn="1"/>
        </p:nvSpPr>
        <p:spPr>
          <a:xfrm>
            <a:off x="471949" y="1368"/>
            <a:ext cx="725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6604937"/>
            <a:ext cx="9144000" cy="253064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日期占位符 8"/>
          <p:cNvSpPr txBox="1">
            <a:spLocks/>
          </p:cNvSpPr>
          <p:nvPr userDrawn="1"/>
        </p:nvSpPr>
        <p:spPr>
          <a:xfrm>
            <a:off x="471949" y="6604936"/>
            <a:ext cx="2057400" cy="2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0FA613-B9E4-4FBF-8914-673569737EED}" type="datetime1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/>
              <a:t>2022/10/7</a:t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灯片编号占位符 10"/>
          <p:cNvSpPr txBox="1">
            <a:spLocks/>
          </p:cNvSpPr>
          <p:nvPr userDrawn="1"/>
        </p:nvSpPr>
        <p:spPr>
          <a:xfrm>
            <a:off x="7086600" y="6599473"/>
            <a:ext cx="2057400" cy="258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5C4720-E5E3-47C1-B89A-421EF3B8B01B}" type="slidenum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/>
              <a:t>‹#›</a:t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B28F47-0014-4EFB-9109-AE5A4681AFC7}"/>
              </a:ext>
            </a:extLst>
          </p:cNvPr>
          <p:cNvSpPr txBox="1">
            <a:spLocks/>
          </p:cNvSpPr>
          <p:nvPr userDrawn="1"/>
        </p:nvSpPr>
        <p:spPr>
          <a:xfrm>
            <a:off x="2464025" y="6587335"/>
            <a:ext cx="4094570" cy="258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计算机网络与信息安全研究室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968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1925" y="4110038"/>
            <a:ext cx="2057400" cy="6481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354859-E1D3-43E9-846F-9A4943AFBB76}" type="datetime1">
              <a:rPr lang="zh-CN" altLang="en-US" smtClean="0"/>
              <a:pPr/>
              <a:t>2022/10/7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8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628775"/>
            <a:ext cx="4208463" cy="4467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628775"/>
            <a:ext cx="4208462" cy="4467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67C8103-21E6-446A-9CEC-C8D3D49E4E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F7E0A-5E79-486D-BEFA-661F9440F7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85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FAA85-7752-4E72-9050-47523BB43BAD}" type="datetime1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C4720-E5E3-47C1-B89A-421EF3B8B0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E615AC-9BB3-40DC-8932-B96B1180BF08}"/>
              </a:ext>
            </a:extLst>
          </p:cNvPr>
          <p:cNvSpPr/>
          <p:nvPr userDrawn="1"/>
        </p:nvSpPr>
        <p:spPr>
          <a:xfrm>
            <a:off x="0" y="0"/>
            <a:ext cx="9144000" cy="578581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41CC01-681B-4A72-A12A-6B48AD55992E}"/>
              </a:ext>
            </a:extLst>
          </p:cNvPr>
          <p:cNvGrpSpPr/>
          <p:nvPr userDrawn="1"/>
        </p:nvGrpSpPr>
        <p:grpSpPr>
          <a:xfrm>
            <a:off x="8481761" y="26197"/>
            <a:ext cx="548949" cy="520015"/>
            <a:chOff x="2603366" y="22110"/>
            <a:chExt cx="879202" cy="89229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2DC98C9-5C6B-43CE-B4FE-0E636EFB74EB}"/>
                </a:ext>
              </a:extLst>
            </p:cNvPr>
            <p:cNvSpPr/>
            <p:nvPr/>
          </p:nvSpPr>
          <p:spPr>
            <a:xfrm>
              <a:off x="2603366" y="22110"/>
              <a:ext cx="879201" cy="8922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Picture 2" descr="https://gss0.bdstatic.com/94o3dSag_xI4khGkpoWK1HF6hhy/baike/c0%3Dbaike150%2C5%2C5%2C150%2C50/sign=c622cca4b5014a9095334eefc81e5277/562c11dfa9ec8a13bb1224f6fb03918fa0ecc098.jpg">
              <a:extLst>
                <a:ext uri="{FF2B5EF4-FFF2-40B4-BE49-F238E27FC236}">
                  <a16:creationId xmlns:a16="http://schemas.microsoft.com/office/drawing/2014/main" id="{2338FB51-A6EB-43BC-BFF8-865309829E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 flipV="1">
              <a:off x="2603367" y="22110"/>
              <a:ext cx="879201" cy="89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9A13220-393A-4901-B964-C462684A07D4}"/>
              </a:ext>
            </a:extLst>
          </p:cNvPr>
          <p:cNvSpPr txBox="1"/>
          <p:nvPr userDrawn="1"/>
        </p:nvSpPr>
        <p:spPr>
          <a:xfrm>
            <a:off x="471949" y="1368"/>
            <a:ext cx="725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05C098-4A3F-45C8-AD5A-1B0CC9D82C44}"/>
              </a:ext>
            </a:extLst>
          </p:cNvPr>
          <p:cNvSpPr/>
          <p:nvPr userDrawn="1"/>
        </p:nvSpPr>
        <p:spPr>
          <a:xfrm>
            <a:off x="0" y="6604937"/>
            <a:ext cx="9144000" cy="253064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日期占位符 8">
            <a:extLst>
              <a:ext uri="{FF2B5EF4-FFF2-40B4-BE49-F238E27FC236}">
                <a16:creationId xmlns:a16="http://schemas.microsoft.com/office/drawing/2014/main" id="{EE61AAFC-D5F5-4AF9-8132-E49A3363102A}"/>
              </a:ext>
            </a:extLst>
          </p:cNvPr>
          <p:cNvSpPr txBox="1">
            <a:spLocks/>
          </p:cNvSpPr>
          <p:nvPr userDrawn="1"/>
        </p:nvSpPr>
        <p:spPr>
          <a:xfrm>
            <a:off x="471949" y="6604936"/>
            <a:ext cx="2057400" cy="2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0FA613-B9E4-4FBF-8914-673569737EED}" type="datetime1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/>
              <a:t>2022/10/7</a:t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灯片编号占位符 10">
            <a:extLst>
              <a:ext uri="{FF2B5EF4-FFF2-40B4-BE49-F238E27FC236}">
                <a16:creationId xmlns:a16="http://schemas.microsoft.com/office/drawing/2014/main" id="{F7ECEEA5-AD0B-4EEF-AD12-7A05EFA7AF0D}"/>
              </a:ext>
            </a:extLst>
          </p:cNvPr>
          <p:cNvSpPr txBox="1">
            <a:spLocks/>
          </p:cNvSpPr>
          <p:nvPr userDrawn="1"/>
        </p:nvSpPr>
        <p:spPr>
          <a:xfrm>
            <a:off x="7086600" y="6599473"/>
            <a:ext cx="2057400" cy="258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5C4720-E5E3-47C1-B89A-421EF3B8B01B}" type="slidenum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/>
              <a:t>‹#›</a:t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B58D73D-AE44-4628-B15C-06575F9F730D}"/>
              </a:ext>
            </a:extLst>
          </p:cNvPr>
          <p:cNvSpPr txBox="1">
            <a:spLocks/>
          </p:cNvSpPr>
          <p:nvPr userDrawn="1"/>
        </p:nvSpPr>
        <p:spPr>
          <a:xfrm>
            <a:off x="2464025" y="6587335"/>
            <a:ext cx="4094570" cy="258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计算机网络与信息安全研究室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76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77C77FB-5484-400F-8BE7-6520DAA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643" y="609599"/>
            <a:ext cx="8410714" cy="830471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域名系统概述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18F83A-3B41-472B-93F3-546F35E666F0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838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58925CD-2577-4E76-AD8B-D520A3A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43" y="1392445"/>
            <a:ext cx="8401050" cy="449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tabLst>
                <a:tab pos="715963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213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tabLst>
                <a:tab pos="715963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marL="358129" indent="-358129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2200" dirty="0">
                <a:cs typeface="Times New Roman" panose="02020603050405020304" pitchFamily="18" charset="0"/>
              </a:rPr>
              <a:t>互联网中使用</a:t>
            </a:r>
            <a:r>
              <a:rPr lang="en-US" altLang="zh-CN" sz="2200" dirty="0">
                <a:cs typeface="Times New Roman" panose="02020603050405020304" pitchFamily="18" charset="0"/>
              </a:rPr>
              <a:t>IP</a:t>
            </a:r>
            <a:r>
              <a:rPr lang="zh-CN" altLang="en-US" sz="2200" dirty="0">
                <a:cs typeface="Times New Roman" panose="02020603050405020304" pitchFamily="18" charset="0"/>
              </a:rPr>
              <a:t>地址寻址主机（例如：</a:t>
            </a:r>
            <a:r>
              <a:rPr lang="en-US" altLang="zh-CN" sz="2200" dirty="0">
                <a:cs typeface="Times New Roman" panose="02020603050405020304" pitchFamily="18" charset="0"/>
              </a:rPr>
              <a:t>IP</a:t>
            </a:r>
            <a:r>
              <a:rPr lang="zh-CN" altLang="en-US" sz="2200" dirty="0">
                <a:cs typeface="Times New Roman" panose="02020603050405020304" pitchFamily="18" charset="0"/>
              </a:rPr>
              <a:t>数据包转发）</a:t>
            </a:r>
            <a:endParaRPr lang="en-US" altLang="zh-CN" sz="2200" dirty="0">
              <a:cs typeface="Times New Roman" panose="02020603050405020304" pitchFamily="18" charset="0"/>
            </a:endParaRPr>
          </a:p>
          <a:p>
            <a:pPr marL="358129" indent="-358129">
              <a:lnSpc>
                <a:spcPts val="3200"/>
              </a:lnSpc>
              <a:spcBef>
                <a:spcPts val="1200"/>
              </a:spcBef>
              <a:buClr>
                <a:srgbClr val="C00000"/>
              </a:buClr>
            </a:pPr>
            <a:r>
              <a:rPr lang="zh-CN" altLang="en-US" sz="2200" dirty="0">
                <a:cs typeface="Times New Roman" panose="02020603050405020304" pitchFamily="18" charset="0"/>
              </a:rPr>
              <a:t>为了方便记忆，每台提供服务的主机通常会有一个或多个名字</a:t>
            </a:r>
            <a:endParaRPr lang="en-US" altLang="zh-CN" sz="2200" dirty="0">
              <a:cs typeface="Times New Roman" panose="02020603050405020304" pitchFamily="18" charset="0"/>
            </a:endParaRPr>
          </a:p>
          <a:p>
            <a:pPr marL="628650" lvl="1" indent="-271463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1800" dirty="0"/>
              <a:t>例如：访问学院网站，输入名字</a:t>
            </a:r>
            <a:r>
              <a:rPr lang="en-US" altLang="zh-CN" sz="1800" dirty="0">
                <a:cs typeface="Times New Roman" panose="02020603050405020304" pitchFamily="18" charset="0"/>
              </a:rPr>
              <a:t>cc.nankai.edu.cn</a:t>
            </a:r>
          </a:p>
          <a:p>
            <a:pPr marL="960437" lvl="2" indent="-271463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1600" dirty="0">
                <a:solidFill>
                  <a:srgbClr val="00B0F0"/>
                </a:solidFill>
                <a:cs typeface="Times New Roman" panose="02020603050405020304" pitchFamily="18" charset="0"/>
              </a:rPr>
              <a:t>对应的</a:t>
            </a:r>
            <a:r>
              <a:rPr lang="en-US" altLang="zh-CN" sz="1600" dirty="0">
                <a:solidFill>
                  <a:srgbClr val="00B0F0"/>
                </a:solidFill>
                <a:cs typeface="Times New Roman" panose="02020603050405020304" pitchFamily="18" charset="0"/>
              </a:rPr>
              <a:t>IPv4</a:t>
            </a:r>
            <a:r>
              <a:rPr lang="zh-CN" altLang="en-US" sz="1600" dirty="0">
                <a:solidFill>
                  <a:srgbClr val="00B0F0"/>
                </a:solidFill>
                <a:cs typeface="Times New Roman" panose="02020603050405020304" pitchFamily="18" charset="0"/>
              </a:rPr>
              <a:t>地址：</a:t>
            </a:r>
            <a:r>
              <a:rPr lang="en-US" altLang="zh-CN" sz="1600" dirty="0">
                <a:solidFill>
                  <a:srgbClr val="00B0F0"/>
                </a:solidFill>
                <a:cs typeface="Times New Roman" panose="02020603050405020304" pitchFamily="18" charset="0"/>
              </a:rPr>
              <a:t>222.30.45.190</a:t>
            </a:r>
          </a:p>
          <a:p>
            <a:pPr marL="960437" lvl="2" indent="-271463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1600" dirty="0">
                <a:solidFill>
                  <a:srgbClr val="00B0F0"/>
                </a:solidFill>
                <a:cs typeface="Times New Roman" panose="02020603050405020304" pitchFamily="18" charset="0"/>
              </a:rPr>
              <a:t>对应的</a:t>
            </a:r>
            <a:r>
              <a:rPr lang="en-US" altLang="zh-CN" sz="1600" dirty="0">
                <a:solidFill>
                  <a:srgbClr val="00B0F0"/>
                </a:solidFill>
                <a:cs typeface="Times New Roman" panose="02020603050405020304" pitchFamily="18" charset="0"/>
              </a:rPr>
              <a:t>IPv6</a:t>
            </a:r>
            <a:r>
              <a:rPr lang="zh-CN" altLang="en-US" sz="1600" dirty="0">
                <a:solidFill>
                  <a:srgbClr val="00B0F0"/>
                </a:solidFill>
                <a:cs typeface="Times New Roman" panose="02020603050405020304" pitchFamily="18" charset="0"/>
              </a:rPr>
              <a:t>地址：</a:t>
            </a:r>
            <a:r>
              <a:rPr lang="en-US" altLang="zh-CN" sz="1600" dirty="0">
                <a:solidFill>
                  <a:srgbClr val="00B0F0"/>
                </a:solidFill>
                <a:cs typeface="Times New Roman" panose="02020603050405020304" pitchFamily="18" charset="0"/>
              </a:rPr>
              <a:t>2001:250:401:d450::190</a:t>
            </a:r>
          </a:p>
          <a:p>
            <a:pPr marL="358129" indent="-358129">
              <a:lnSpc>
                <a:spcPts val="3200"/>
              </a:lnSpc>
              <a:spcBef>
                <a:spcPts val="1200"/>
              </a:spcBef>
              <a:buClr>
                <a:srgbClr val="C00000"/>
              </a:buClr>
            </a:pPr>
            <a:r>
              <a:rPr lang="zh-CN" altLang="en-US" sz="2400" dirty="0">
                <a:cs typeface="Times New Roman" panose="02020603050405020304" pitchFamily="18" charset="0"/>
              </a:rPr>
              <a:t>如何将名字映射到地址？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628650" lvl="1" indent="-271463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1800" dirty="0">
                <a:cs typeface="Times New Roman" panose="02020603050405020304" pitchFamily="18" charset="0"/>
              </a:rPr>
              <a:t>早期的集中式管理和发布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marL="960437" lvl="2" indent="-271463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1600" dirty="0"/>
              <a:t>本地存储</a:t>
            </a:r>
            <a:r>
              <a:rPr lang="en-US" altLang="zh-CN" sz="1600" dirty="0"/>
              <a:t>Hosts</a:t>
            </a:r>
            <a:r>
              <a:rPr lang="zh-CN" altLang="en-US" sz="1600" dirty="0"/>
              <a:t>文件，实现名字到地址的静态映射</a:t>
            </a:r>
            <a:endParaRPr lang="en-US" altLang="zh-CN" sz="1600" dirty="0"/>
          </a:p>
          <a:p>
            <a:pPr marL="960437" lvl="2" indent="-271463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1600" dirty="0"/>
              <a:t>可以通过</a:t>
            </a:r>
            <a:r>
              <a:rPr lang="en-US" altLang="zh-CN" sz="1600" dirty="0"/>
              <a:t>FTP</a:t>
            </a:r>
            <a:r>
              <a:rPr lang="zh-CN" altLang="en-US" sz="1600" dirty="0"/>
              <a:t>服务为连入</a:t>
            </a:r>
            <a:r>
              <a:rPr lang="en-US" altLang="zh-CN" sz="1600" dirty="0"/>
              <a:t>Internet</a:t>
            </a:r>
            <a:r>
              <a:rPr lang="zh-CN" altLang="en-US" sz="1600" dirty="0"/>
              <a:t>的主机提供域名的发布和下载</a:t>
            </a:r>
            <a:endParaRPr lang="en-US" altLang="zh-CN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0AF2FB-FF3B-4BD1-B926-3E8EE6FE4F1B}"/>
              </a:ext>
            </a:extLst>
          </p:cNvPr>
          <p:cNvSpPr txBox="1"/>
          <p:nvPr/>
        </p:nvSpPr>
        <p:spPr>
          <a:xfrm>
            <a:off x="5170251" y="2986710"/>
            <a:ext cx="38065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查询命令：</a:t>
            </a:r>
            <a:r>
              <a:rPr lang="en-US" altLang="zh-CN" dirty="0" err="1"/>
              <a:t>nslookup</a:t>
            </a:r>
            <a:r>
              <a:rPr lang="en-US" altLang="zh-CN" dirty="0"/>
              <a:t> cc.nankai.edu.cn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09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77C77FB-5484-400F-8BE7-6520DAA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643" y="609599"/>
            <a:ext cx="8410714" cy="830471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DNS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域名解析示例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18F83A-3B41-472B-93F3-546F35E666F0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838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58925CD-2577-4E76-AD8B-D520A3A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43" y="1359108"/>
            <a:ext cx="3737681" cy="327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tabLst>
                <a:tab pos="715963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213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tabLst>
                <a:tab pos="715963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marL="358129" indent="-358129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2200" dirty="0">
                <a:cs typeface="Times New Roman" panose="02020603050405020304" pitchFamily="18" charset="0"/>
              </a:rPr>
              <a:t>例如：</a:t>
            </a:r>
            <a:endParaRPr lang="en-US" altLang="zh-CN" sz="2200" dirty="0">
              <a:cs typeface="Times New Roman" panose="02020603050405020304" pitchFamily="18" charset="0"/>
            </a:endParaRPr>
          </a:p>
          <a:p>
            <a:pPr marL="804217" lvl="1" indent="-358129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1800" dirty="0">
                <a:cs typeface="Times New Roman" panose="02020603050405020304" pitchFamily="18" charset="0"/>
              </a:rPr>
              <a:t>tsinghua.edu.cn</a:t>
            </a:r>
            <a:r>
              <a:rPr lang="zh-CN" altLang="en-US" sz="1800" dirty="0">
                <a:cs typeface="Times New Roman" panose="02020603050405020304" pitchFamily="18" charset="0"/>
              </a:rPr>
              <a:t>域中的主机要解析</a:t>
            </a:r>
            <a:r>
              <a:rPr lang="en-US" altLang="zh-CN" sz="1800" dirty="0">
                <a:cs typeface="Times New Roman" panose="02020603050405020304" pitchFamily="18" charset="0"/>
              </a:rPr>
              <a:t>www.nankai.edu.cn</a:t>
            </a:r>
            <a:r>
              <a:rPr lang="zh-CN" altLang="en-US" sz="1800" dirty="0">
                <a:cs typeface="Times New Roman" panose="02020603050405020304" pitchFamily="18" charset="0"/>
              </a:rPr>
              <a:t>对应的</a:t>
            </a:r>
            <a:r>
              <a:rPr lang="en-US" altLang="zh-CN" sz="1800" dirty="0">
                <a:cs typeface="Times New Roman" panose="02020603050405020304" pitchFamily="18" charset="0"/>
              </a:rPr>
              <a:t>IP</a:t>
            </a:r>
            <a:r>
              <a:rPr lang="zh-CN" altLang="en-US" sz="1800" dirty="0">
                <a:cs typeface="Times New Roman" panose="02020603050405020304" pitchFamily="18" charset="0"/>
              </a:rPr>
              <a:t>地址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marL="358129" indent="-358129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2200" dirty="0">
                <a:cs typeface="Times New Roman" panose="02020603050405020304" pitchFamily="18" charset="0"/>
              </a:rPr>
              <a:t>解析过程</a:t>
            </a:r>
            <a:endParaRPr lang="en-US" altLang="zh-CN" sz="2200" dirty="0">
              <a:cs typeface="Times New Roman" panose="02020603050405020304" pitchFamily="18" charset="0"/>
            </a:endParaRPr>
          </a:p>
          <a:p>
            <a:pPr marL="804217" lvl="1" indent="-358129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1800" b="1" dirty="0">
                <a:solidFill>
                  <a:srgbClr val="C00000"/>
                </a:solidFill>
                <a:cs typeface="Times New Roman" panose="02020603050405020304" pitchFamily="18" charset="0"/>
              </a:rPr>
              <a:t>反复解析</a:t>
            </a:r>
            <a:endParaRPr lang="en-US" altLang="zh-CN" sz="1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804217" lvl="1" indent="-358129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1800" dirty="0">
                <a:cs typeface="Times New Roman" panose="02020603050405020304" pitchFamily="18" charset="0"/>
              </a:rPr>
              <a:t>递归解析</a:t>
            </a:r>
            <a:endParaRPr lang="en-US" altLang="zh-CN" sz="1800" dirty="0"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4838229" y="4809359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229" y="4809359"/>
                        <a:ext cx="8334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820250" y="5520559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请求主机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420966" y="6161909"/>
            <a:ext cx="21739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www.nankai.edu.cn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6962304" y="5609459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2304" y="5609459"/>
                        <a:ext cx="8334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085879" y="2734496"/>
            <a:ext cx="369887" cy="657225"/>
            <a:chOff x="4180" y="783"/>
            <a:chExt cx="150" cy="307"/>
          </a:xfrm>
        </p:grpSpPr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639916" y="920024"/>
            <a:ext cx="1625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根域名服务器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 flipV="1">
            <a:off x="5173191" y="3421884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5338112" y="1829257"/>
            <a:ext cx="800612" cy="8469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5533214" y="2993054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 flipV="1">
            <a:off x="5535141" y="3112941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458941" y="1955034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5287491" y="3450459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281040" y="3229482"/>
            <a:ext cx="1800227" cy="6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tsinghua.edu.cn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本地域名服务器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4855695" y="400137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444462" y="1944409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5797305" y="2267249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6151053" y="2651419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171729" y="3078984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6229672" y="362055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6200304" y="1315271"/>
            <a:ext cx="369887" cy="657225"/>
            <a:chOff x="4180" y="783"/>
            <a:chExt cx="150" cy="307"/>
          </a:xfrm>
        </p:grpSpPr>
        <p:sp>
          <p:nvSpPr>
            <p:cNvPr id="36" name="AutoShape 3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AutoShape 3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2"/>
          <p:cNvGrpSpPr>
            <a:grpSpLocks/>
          </p:cNvGrpSpPr>
          <p:nvPr/>
        </p:nvGrpSpPr>
        <p:grpSpPr bwMode="auto">
          <a:xfrm>
            <a:off x="7028979" y="2744021"/>
            <a:ext cx="369887" cy="657225"/>
            <a:chOff x="4180" y="783"/>
            <a:chExt cx="150" cy="307"/>
          </a:xfrm>
        </p:grpSpPr>
        <p:sp>
          <p:nvSpPr>
            <p:cNvPr id="45" name="AutoShape 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AutoShape 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1"/>
          <p:cNvGrpSpPr>
            <a:grpSpLocks/>
          </p:cNvGrpSpPr>
          <p:nvPr/>
        </p:nvGrpSpPr>
        <p:grpSpPr bwMode="auto">
          <a:xfrm>
            <a:off x="7009929" y="4363271"/>
            <a:ext cx="369887" cy="657225"/>
            <a:chOff x="4180" y="783"/>
            <a:chExt cx="150" cy="307"/>
          </a:xfrm>
        </p:grpSpPr>
        <p:sp>
          <p:nvSpPr>
            <p:cNvPr id="54" name="AutoShape 5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AutoShape 5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Text Box 60"/>
          <p:cNvSpPr txBox="1">
            <a:spLocks noChangeArrowheads="1"/>
          </p:cNvSpPr>
          <p:nvPr/>
        </p:nvSpPr>
        <p:spPr bwMode="auto">
          <a:xfrm>
            <a:off x="7332286" y="4314743"/>
            <a:ext cx="18117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nankai.edu.cn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授权域名服务器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auto">
          <a:xfrm>
            <a:off x="5942952" y="4016244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5312321" y="3993094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>
            <a:off x="5496687" y="3287582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 flipH="1" flipV="1">
            <a:off x="5420678" y="3381833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Text Box 65"/>
          <p:cNvSpPr txBox="1">
            <a:spLocks noChangeArrowheads="1"/>
          </p:cNvSpPr>
          <p:nvPr/>
        </p:nvSpPr>
        <p:spPr bwMode="auto">
          <a:xfrm>
            <a:off x="6400329" y="2358259"/>
            <a:ext cx="2011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TLD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域名服务器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8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9" grpId="0"/>
      <p:bldP spid="30" grpId="0"/>
      <p:bldP spid="31" grpId="0"/>
      <p:bldP spid="32" grpId="0"/>
      <p:bldP spid="33" grpId="0"/>
      <p:bldP spid="34" grpId="0"/>
      <p:bldP spid="63" grpId="0"/>
      <p:bldP spid="64" grpId="0"/>
      <p:bldP spid="65" grpId="0" animBg="1"/>
      <p:bldP spid="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77C77FB-5484-400F-8BE7-6520DAA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643" y="609599"/>
            <a:ext cx="8410714" cy="830471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DNS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域名解析示例（续）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18F83A-3B41-472B-93F3-546F35E666F0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838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58925CD-2577-4E76-AD8B-D520A3A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43" y="1359108"/>
            <a:ext cx="3737681" cy="327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tabLst>
                <a:tab pos="715963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213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tabLst>
                <a:tab pos="715963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marL="358129" indent="-358129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2200" dirty="0">
                <a:cs typeface="Times New Roman" panose="02020603050405020304" pitchFamily="18" charset="0"/>
              </a:rPr>
              <a:t>例如：</a:t>
            </a:r>
            <a:endParaRPr lang="en-US" altLang="zh-CN" sz="2200" dirty="0">
              <a:cs typeface="Times New Roman" panose="02020603050405020304" pitchFamily="18" charset="0"/>
            </a:endParaRPr>
          </a:p>
          <a:p>
            <a:pPr marL="804217" lvl="1" indent="-358129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1800" dirty="0">
                <a:cs typeface="Times New Roman" panose="02020603050405020304" pitchFamily="18" charset="0"/>
              </a:rPr>
              <a:t>tsinghua.edu.cn</a:t>
            </a:r>
            <a:r>
              <a:rPr lang="zh-CN" altLang="en-US" sz="1800" dirty="0">
                <a:cs typeface="Times New Roman" panose="02020603050405020304" pitchFamily="18" charset="0"/>
              </a:rPr>
              <a:t>域中的主机要解析</a:t>
            </a:r>
            <a:r>
              <a:rPr lang="en-US" altLang="zh-CN" sz="1800" dirty="0">
                <a:cs typeface="Times New Roman" panose="02020603050405020304" pitchFamily="18" charset="0"/>
              </a:rPr>
              <a:t>www.nankai.edu.cn</a:t>
            </a:r>
            <a:r>
              <a:rPr lang="zh-CN" altLang="en-US" sz="1800" dirty="0">
                <a:cs typeface="Times New Roman" panose="02020603050405020304" pitchFamily="18" charset="0"/>
              </a:rPr>
              <a:t>对应的</a:t>
            </a:r>
            <a:r>
              <a:rPr lang="en-US" altLang="zh-CN" sz="1800" dirty="0">
                <a:cs typeface="Times New Roman" panose="02020603050405020304" pitchFamily="18" charset="0"/>
              </a:rPr>
              <a:t>IP</a:t>
            </a:r>
            <a:r>
              <a:rPr lang="zh-CN" altLang="en-US" sz="1800" dirty="0">
                <a:cs typeface="Times New Roman" panose="02020603050405020304" pitchFamily="18" charset="0"/>
              </a:rPr>
              <a:t>地址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marL="358129" indent="-358129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2200" dirty="0">
                <a:cs typeface="Times New Roman" panose="02020603050405020304" pitchFamily="18" charset="0"/>
              </a:rPr>
              <a:t>解析过程</a:t>
            </a:r>
            <a:endParaRPr lang="en-US" altLang="zh-CN" sz="2200" dirty="0">
              <a:cs typeface="Times New Roman" panose="02020603050405020304" pitchFamily="18" charset="0"/>
            </a:endParaRPr>
          </a:p>
          <a:p>
            <a:pPr marL="804217" lvl="1" indent="-358129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1800" dirty="0">
                <a:cs typeface="Times New Roman" panose="02020603050405020304" pitchFamily="18" charset="0"/>
              </a:rPr>
              <a:t>反复解析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marL="804217" lvl="1" indent="-358129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1800" b="1" dirty="0">
                <a:solidFill>
                  <a:srgbClr val="C00000"/>
                </a:solidFill>
                <a:cs typeface="Times New Roman" panose="02020603050405020304" pitchFamily="18" charset="0"/>
              </a:rPr>
              <a:t>递归解析</a:t>
            </a:r>
            <a:endParaRPr lang="en-US" altLang="zh-CN" sz="1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4838229" y="4809359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229" y="4809359"/>
                        <a:ext cx="8334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820250" y="5520559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请求主机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420966" y="6161909"/>
            <a:ext cx="21739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www.nankai.edu.cn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6962304" y="5609459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2304" y="5609459"/>
                        <a:ext cx="8334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085879" y="2734496"/>
            <a:ext cx="369887" cy="657225"/>
            <a:chOff x="4180" y="783"/>
            <a:chExt cx="150" cy="307"/>
          </a:xfrm>
        </p:grpSpPr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639916" y="920024"/>
            <a:ext cx="1625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根域名服务器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 flipV="1">
            <a:off x="5173191" y="3421884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5287491" y="3450459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281040" y="3229482"/>
            <a:ext cx="1800227" cy="6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tsinghua.edu.cn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本地域名服务器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4855695" y="400137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6200304" y="1315271"/>
            <a:ext cx="369887" cy="657225"/>
            <a:chOff x="4180" y="783"/>
            <a:chExt cx="150" cy="307"/>
          </a:xfrm>
        </p:grpSpPr>
        <p:sp>
          <p:nvSpPr>
            <p:cNvPr id="36" name="AutoShape 3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AutoShape 3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2"/>
          <p:cNvGrpSpPr>
            <a:grpSpLocks/>
          </p:cNvGrpSpPr>
          <p:nvPr/>
        </p:nvGrpSpPr>
        <p:grpSpPr bwMode="auto">
          <a:xfrm>
            <a:off x="7028979" y="2744021"/>
            <a:ext cx="369887" cy="657225"/>
            <a:chOff x="4180" y="783"/>
            <a:chExt cx="150" cy="307"/>
          </a:xfrm>
        </p:grpSpPr>
        <p:sp>
          <p:nvSpPr>
            <p:cNvPr id="45" name="AutoShape 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AutoShape 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1"/>
          <p:cNvGrpSpPr>
            <a:grpSpLocks/>
          </p:cNvGrpSpPr>
          <p:nvPr/>
        </p:nvGrpSpPr>
        <p:grpSpPr bwMode="auto">
          <a:xfrm>
            <a:off x="7009929" y="4363271"/>
            <a:ext cx="369887" cy="657225"/>
            <a:chOff x="4180" y="783"/>
            <a:chExt cx="150" cy="307"/>
          </a:xfrm>
        </p:grpSpPr>
        <p:sp>
          <p:nvSpPr>
            <p:cNvPr id="54" name="AutoShape 5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AutoShape 5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Text Box 60"/>
          <p:cNvSpPr txBox="1">
            <a:spLocks noChangeArrowheads="1"/>
          </p:cNvSpPr>
          <p:nvPr/>
        </p:nvSpPr>
        <p:spPr bwMode="auto">
          <a:xfrm>
            <a:off x="7332286" y="4314743"/>
            <a:ext cx="18117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nankai.edu.cn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授权域名服务器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5312321" y="3993094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Text Box 65"/>
          <p:cNvSpPr txBox="1">
            <a:spLocks noChangeArrowheads="1"/>
          </p:cNvSpPr>
          <p:nvPr/>
        </p:nvSpPr>
        <p:spPr bwMode="auto">
          <a:xfrm>
            <a:off x="7367486" y="2882211"/>
            <a:ext cx="2011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TLD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域名服务器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Text Box 24"/>
          <p:cNvSpPr txBox="1">
            <a:spLocks noChangeArrowheads="1"/>
          </p:cNvSpPr>
          <p:nvPr/>
        </p:nvSpPr>
        <p:spPr bwMode="auto">
          <a:xfrm>
            <a:off x="7322857" y="3752877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4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6840827" y="3768439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Text Box 26"/>
          <p:cNvSpPr txBox="1">
            <a:spLocks noChangeArrowheads="1"/>
          </p:cNvSpPr>
          <p:nvPr/>
        </p:nvSpPr>
        <p:spPr bwMode="auto">
          <a:xfrm>
            <a:off x="6501957" y="2311122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6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Line 57"/>
          <p:cNvSpPr>
            <a:spLocks noChangeShapeType="1"/>
          </p:cNvSpPr>
          <p:nvPr/>
        </p:nvSpPr>
        <p:spPr bwMode="auto">
          <a:xfrm>
            <a:off x="6582522" y="1882601"/>
            <a:ext cx="555202" cy="83443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Line 60"/>
          <p:cNvSpPr>
            <a:spLocks noChangeShapeType="1"/>
          </p:cNvSpPr>
          <p:nvPr/>
        </p:nvSpPr>
        <p:spPr bwMode="auto">
          <a:xfrm>
            <a:off x="7294281" y="3485019"/>
            <a:ext cx="0" cy="8297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Line 61"/>
          <p:cNvSpPr>
            <a:spLocks noChangeShapeType="1"/>
          </p:cNvSpPr>
          <p:nvPr/>
        </p:nvSpPr>
        <p:spPr bwMode="auto">
          <a:xfrm flipH="1" flipV="1">
            <a:off x="7170457" y="3448077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Line 62"/>
          <p:cNvSpPr>
            <a:spLocks noChangeShapeType="1"/>
          </p:cNvSpPr>
          <p:nvPr/>
        </p:nvSpPr>
        <p:spPr bwMode="auto">
          <a:xfrm flipH="1" flipV="1">
            <a:off x="6483772" y="1939339"/>
            <a:ext cx="558214" cy="8670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 Box 63"/>
          <p:cNvSpPr txBox="1">
            <a:spLocks noChangeArrowheads="1"/>
          </p:cNvSpPr>
          <p:nvPr/>
        </p:nvSpPr>
        <p:spPr bwMode="auto">
          <a:xfrm>
            <a:off x="6879876" y="2011797"/>
            <a:ext cx="2578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 flipV="1">
            <a:off x="5338112" y="1829257"/>
            <a:ext cx="800612" cy="8469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Line 22"/>
          <p:cNvSpPr>
            <a:spLocks noChangeShapeType="1"/>
          </p:cNvSpPr>
          <p:nvPr/>
        </p:nvSpPr>
        <p:spPr bwMode="auto">
          <a:xfrm flipH="1">
            <a:off x="5458941" y="1955034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5444462" y="1944409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Text Box 29"/>
          <p:cNvSpPr txBox="1">
            <a:spLocks noChangeArrowheads="1"/>
          </p:cNvSpPr>
          <p:nvPr/>
        </p:nvSpPr>
        <p:spPr bwMode="auto">
          <a:xfrm>
            <a:off x="5797305" y="2267249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6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9" grpId="0"/>
      <p:bldP spid="64" grpId="0"/>
      <p:bldP spid="70" grpId="0"/>
      <p:bldP spid="71" grpId="0"/>
      <p:bldP spid="72" grpId="0"/>
      <p:bldP spid="74" grpId="0" animBg="1"/>
      <p:bldP spid="75" grpId="0" animBg="1"/>
      <p:bldP spid="76" grpId="0" animBg="1"/>
      <p:bldP spid="77" grpId="0" animBg="1"/>
      <p:bldP spid="78" grpId="0"/>
      <p:bldP spid="80" grpId="0" animBg="1"/>
      <p:bldP spid="81" grpId="0" animBg="1"/>
      <p:bldP spid="82" grpId="0"/>
      <p:bldP spid="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77C77FB-5484-400F-8BE7-6520DAA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643" y="609599"/>
            <a:ext cx="8410714" cy="830471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DNS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域名服务器缓存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18F83A-3B41-472B-93F3-546F35E666F0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838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58925CD-2577-4E76-AD8B-D520A3A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43" y="1420068"/>
            <a:ext cx="8265293" cy="459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tabLst>
                <a:tab pos="715963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213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tabLst>
                <a:tab pos="715963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>
                <a:cs typeface="Times New Roman" panose="02020603050405020304" pitchFamily="18" charset="0"/>
              </a:rPr>
              <a:t>目的：降低非本地名字查询开销及查询延时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719138" lvl="1" indent="-365125">
              <a:lnSpc>
                <a:spcPts val="3500"/>
              </a:lnSpc>
              <a:spcBef>
                <a:spcPts val="600"/>
              </a:spcBef>
            </a:pPr>
            <a:r>
              <a:rPr lang="zh-CN" altLang="en-US" sz="2000" dirty="0">
                <a:cs typeface="Times New Roman" panose="02020603050405020304" pitchFamily="18" charset="0"/>
              </a:rPr>
              <a:t>通常地址与名字的绑定变化不频繁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zh-CN" altLang="en-US" sz="2400" dirty="0">
                <a:cs typeface="Times New Roman" panose="02020603050405020304" pitchFamily="18" charset="0"/>
              </a:rPr>
              <a:t>服务器缓存名字与地址映射关系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717550" lvl="1" indent="-358775">
              <a:lnSpc>
                <a:spcPts val="3500"/>
              </a:lnSpc>
              <a:spcBef>
                <a:spcPts val="600"/>
              </a:spcBef>
            </a:pPr>
            <a:r>
              <a:rPr lang="zh-CN" altLang="en-US" sz="2000" dirty="0">
                <a:cs typeface="Times New Roman" panose="02020603050405020304" pitchFamily="18" charset="0"/>
              </a:rPr>
              <a:t>服务器学习到某个名字和地址的映射关系时，便进行缓存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717550" lvl="1" indent="-358775">
              <a:lnSpc>
                <a:spcPts val="3500"/>
              </a:lnSpc>
              <a:spcBef>
                <a:spcPts val="600"/>
              </a:spcBef>
            </a:pPr>
            <a:r>
              <a:rPr lang="zh-CN" altLang="en-US" sz="2000" dirty="0">
                <a:cs typeface="Times New Roman" panose="02020603050405020304" pitchFamily="18" charset="0"/>
              </a:rPr>
              <a:t>记录名字和地址的映射从何处获取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717550" lvl="1" indent="-358775">
              <a:lnSpc>
                <a:spcPts val="3500"/>
              </a:lnSpc>
              <a:spcBef>
                <a:spcPts val="600"/>
              </a:spcBef>
            </a:pPr>
            <a:r>
              <a:rPr lang="zh-CN" altLang="en-US" sz="2000" dirty="0">
                <a:cs typeface="Times New Roman" panose="02020603050405020304" pitchFamily="18" charset="0"/>
              </a:rPr>
              <a:t>基于授权服务器中的</a:t>
            </a:r>
            <a:r>
              <a:rPr lang="en-US" altLang="zh-CN" sz="2000" dirty="0">
                <a:cs typeface="Times New Roman" panose="02020603050405020304" pitchFamily="18" charset="0"/>
              </a:rPr>
              <a:t>TTL</a:t>
            </a:r>
            <a:r>
              <a:rPr lang="zh-CN" altLang="en-US" sz="2000" dirty="0">
                <a:cs typeface="Times New Roman" panose="02020603050405020304" pitchFamily="18" charset="0"/>
              </a:rPr>
              <a:t>值设置超时时间，缓存的映射关系经过一定时间会超时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717550" lvl="1" indent="-358775">
              <a:lnSpc>
                <a:spcPts val="3500"/>
              </a:lnSpc>
              <a:spcBef>
                <a:spcPts val="600"/>
              </a:spcBef>
            </a:pPr>
            <a:r>
              <a:rPr lang="en-US" altLang="zh-CN" sz="2000" dirty="0">
                <a:cs typeface="Times New Roman" panose="02020603050405020304" pitchFamily="18" charset="0"/>
              </a:rPr>
              <a:t>TLD</a:t>
            </a:r>
            <a:r>
              <a:rPr lang="zh-CN" altLang="en-US" sz="2000" dirty="0">
                <a:cs typeface="Times New Roman" panose="02020603050405020304" pitchFamily="18" charset="0"/>
              </a:rPr>
              <a:t>服务器通常会被本地域名服务器缓存，可以有效减少根域名服务器的访问频度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3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77C77FB-5484-400F-8BE7-6520DAA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643" y="609599"/>
            <a:ext cx="8410714" cy="830471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DNS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域名服务器缓存（续）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18F83A-3B41-472B-93F3-546F35E666F0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838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58925CD-2577-4E76-AD8B-D520A3A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43" y="1481028"/>
            <a:ext cx="8265293" cy="4551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tabLst>
                <a:tab pos="715963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213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tabLst>
                <a:tab pos="715963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zh-CN" altLang="en-US" sz="2400" dirty="0">
                <a:cs typeface="Times New Roman" panose="02020603050405020304" pitchFamily="18" charset="0"/>
              </a:rPr>
              <a:t>服务器使用缓存的映射关系响应客户端的请求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719138" lvl="1" indent="-365125">
              <a:lnSpc>
                <a:spcPts val="3500"/>
              </a:lnSpc>
              <a:spcBef>
                <a:spcPts val="1200"/>
              </a:spcBef>
            </a:pPr>
            <a:r>
              <a:rPr lang="zh-CN" altLang="en-US" sz="2000" dirty="0">
                <a:cs typeface="Times New Roman" panose="02020603050405020304" pitchFamily="18" charset="0"/>
              </a:rPr>
              <a:t>标记为非授权（</a:t>
            </a:r>
            <a:r>
              <a:rPr lang="en-US" altLang="zh-CN" sz="2000" i="1" dirty="0" err="1">
                <a:solidFill>
                  <a:srgbClr val="000099"/>
                </a:solidFill>
                <a:latin typeface="Arial" charset="0"/>
              </a:rPr>
              <a:t>nonauthoritative</a:t>
            </a:r>
            <a:r>
              <a:rPr lang="zh-CN" altLang="en-US" sz="2000" dirty="0">
                <a:solidFill>
                  <a:srgbClr val="000099"/>
                </a:solidFill>
                <a:latin typeface="Arial" charset="0"/>
              </a:rPr>
              <a:t>）</a:t>
            </a:r>
            <a:r>
              <a:rPr lang="zh-CN" altLang="en-US" sz="2000" dirty="0">
                <a:cs typeface="Times New Roman" panose="02020603050405020304" pitchFamily="18" charset="0"/>
              </a:rPr>
              <a:t>映射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719138" lvl="1" indent="-365125">
              <a:lnSpc>
                <a:spcPts val="3500"/>
              </a:lnSpc>
              <a:spcBef>
                <a:spcPts val="1200"/>
              </a:spcBef>
            </a:pPr>
            <a:r>
              <a:rPr lang="zh-CN" altLang="en-US" sz="2000" dirty="0">
                <a:cs typeface="Times New Roman" panose="02020603050405020304" pitchFamily="18" charset="0"/>
              </a:rPr>
              <a:t>给出获取映射的服务器的域名和</a:t>
            </a:r>
            <a:r>
              <a:rPr lang="en-US" altLang="zh-CN" sz="2000" dirty="0"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cs typeface="Times New Roman" panose="02020603050405020304" pitchFamily="18" charset="0"/>
              </a:rPr>
              <a:t>地址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zh-CN" altLang="en-US" sz="2400" dirty="0">
                <a:cs typeface="Times New Roman" panose="02020603050405020304" pitchFamily="18" charset="0"/>
              </a:rPr>
              <a:t>客户机接收服务器响应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717550" lvl="1" indent="-358775">
              <a:lnSpc>
                <a:spcPts val="3500"/>
              </a:lnSpc>
              <a:spcBef>
                <a:spcPts val="1200"/>
              </a:spcBef>
            </a:pPr>
            <a:r>
              <a:rPr lang="zh-CN" altLang="en-US" sz="2000" dirty="0">
                <a:cs typeface="Times New Roman" panose="02020603050405020304" pitchFamily="18" charset="0"/>
              </a:rPr>
              <a:t>映射有可能过时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717550" lvl="1" indent="-358775">
              <a:lnSpc>
                <a:spcPts val="3500"/>
              </a:lnSpc>
              <a:spcBef>
                <a:spcPts val="1200"/>
              </a:spcBef>
            </a:pPr>
            <a:r>
              <a:rPr lang="zh-CN" altLang="en-US" sz="2000" dirty="0">
                <a:cs typeface="Times New Roman" panose="02020603050405020304" pitchFamily="18" charset="0"/>
              </a:rPr>
              <a:t>如果注重效率，客户端接受非授权响应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717550" lvl="1" indent="-358775">
              <a:lnSpc>
                <a:spcPts val="3500"/>
              </a:lnSpc>
              <a:spcBef>
                <a:spcPts val="1200"/>
              </a:spcBef>
            </a:pPr>
            <a:r>
              <a:rPr lang="zh-CN" altLang="en-US" sz="2000" dirty="0">
                <a:cs typeface="Times New Roman" panose="02020603050405020304" pitchFamily="18" charset="0"/>
              </a:rPr>
              <a:t>如果注重准确性，客户机可以再联系授权服务器，验证映射是否仍有效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9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77C77FB-5484-400F-8BE7-6520DAA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643" y="609599"/>
            <a:ext cx="8410714" cy="830471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主机缓存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18F83A-3B41-472B-93F3-546F35E666F0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838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58925CD-2577-4E76-AD8B-D520A3A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43" y="1504018"/>
            <a:ext cx="8265293" cy="40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tabLst>
                <a:tab pos="715963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213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tabLst>
                <a:tab pos="715963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400" dirty="0">
                <a:cs typeface="Times New Roman" panose="02020603050405020304" pitchFamily="18" charset="0"/>
              </a:rPr>
              <a:t>基本方法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719138" lvl="1" indent="-365125"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cs typeface="Times New Roman" panose="02020603050405020304" pitchFamily="18" charset="0"/>
              </a:rPr>
              <a:t>在启动时可以从本地域名服务器下载名字</a:t>
            </a:r>
            <a:r>
              <a:rPr lang="en-US" altLang="zh-CN" sz="2000" dirty="0"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cs typeface="Times New Roman" panose="02020603050405020304" pitchFamily="18" charset="0"/>
              </a:rPr>
              <a:t>地址映射数据库，并定期获取新的映射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719138" lvl="1" indent="-365125"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cs typeface="Times New Roman" panose="02020603050405020304" pitchFamily="18" charset="0"/>
              </a:rPr>
              <a:t>缓存最近用过的名字和地址映射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400" dirty="0">
                <a:cs typeface="Times New Roman" panose="02020603050405020304" pitchFamily="18" charset="0"/>
              </a:rPr>
              <a:t>优点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719138" lvl="1" indent="-365125"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cs typeface="Times New Roman" panose="02020603050405020304" pitchFamily="18" charset="0"/>
              </a:rPr>
              <a:t>无需访问域名服务器，名字解析速度快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719138" lvl="1" indent="-365125"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cs typeface="Times New Roman" panose="02020603050405020304" pitchFamily="18" charset="0"/>
              </a:rPr>
              <a:t>本地服务器的故障不影响名字解析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719138" lvl="1" indent="-365125"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cs typeface="Times New Roman" panose="02020603050405020304" pitchFamily="18" charset="0"/>
              </a:rPr>
              <a:t>减低服务器的负载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64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77C77FB-5484-400F-8BE7-6520DAA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643" y="609599"/>
            <a:ext cx="8410714" cy="830471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DNS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资源记录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18F83A-3B41-472B-93F3-546F35E666F0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838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58925CD-2577-4E76-AD8B-D520A3A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43" y="1440070"/>
            <a:ext cx="8410714" cy="394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tabLst>
                <a:tab pos="715963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213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tabLst>
                <a:tab pos="715963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>
              <a:lnSpc>
                <a:spcPts val="3600"/>
              </a:lnSpc>
              <a:spcBef>
                <a:spcPts val="600"/>
              </a:spcBef>
            </a:pPr>
            <a:r>
              <a:rPr lang="en-US" altLang="zh-CN" sz="2400" dirty="0">
                <a:cs typeface="Times New Roman" panose="02020603050405020304" pitchFamily="18" charset="0"/>
              </a:rPr>
              <a:t>DNS</a:t>
            </a:r>
            <a:r>
              <a:rPr lang="zh-CN" altLang="en-US" sz="2400" dirty="0">
                <a:cs typeface="Times New Roman" panose="02020603050405020304" pitchFamily="18" charset="0"/>
              </a:rPr>
              <a:t>使用区域数据库存储名字与地址映射关系，区域数据库由资源记录（</a:t>
            </a:r>
            <a:r>
              <a:rPr lang="en-US" altLang="zh-CN" sz="2400" dirty="0">
                <a:solidFill>
                  <a:srgbClr val="000099"/>
                </a:solidFill>
                <a:cs typeface="Times New Roman" panose="02020603050405020304" pitchFamily="18" charset="0"/>
              </a:rPr>
              <a:t>Resource Records</a:t>
            </a:r>
            <a:r>
              <a:rPr lang="zh-CN" altLang="en-US" sz="2400" dirty="0">
                <a:solidFill>
                  <a:srgbClr val="000099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99"/>
                </a:solidFill>
                <a:cs typeface="Times New Roman" panose="02020603050405020304" pitchFamily="18" charset="0"/>
              </a:rPr>
              <a:t>RR</a:t>
            </a:r>
            <a:r>
              <a:rPr lang="zh-CN" altLang="en-US" sz="2400" dirty="0">
                <a:cs typeface="Times New Roman" panose="02020603050405020304" pitchFamily="18" charset="0"/>
              </a:rPr>
              <a:t>）组成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400" dirty="0">
                <a:cs typeface="Times New Roman" panose="02020603050405020304" pitchFamily="18" charset="0"/>
              </a:rPr>
              <a:t>资源记录结构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719138" lvl="1" indent="-365125">
              <a:lnSpc>
                <a:spcPts val="32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名字（</a:t>
            </a:r>
            <a:r>
              <a:rPr lang="en-US" altLang="zh-CN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name</a:t>
            </a:r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719138" lvl="1" indent="-365125">
              <a:lnSpc>
                <a:spcPts val="3200"/>
              </a:lnSpc>
              <a:spcBef>
                <a:spcPts val="600"/>
              </a:spcBef>
            </a:pPr>
            <a:r>
              <a:rPr lang="en-US" altLang="zh-CN" sz="2000" dirty="0">
                <a:cs typeface="Times New Roman" panose="02020603050405020304" pitchFamily="18" charset="0"/>
              </a:rPr>
              <a:t>TTL</a:t>
            </a:r>
            <a:r>
              <a:rPr lang="zh-CN" altLang="en-US" sz="2000" dirty="0"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cs typeface="Times New Roman" panose="02020603050405020304" pitchFamily="18" charset="0"/>
              </a:rPr>
              <a:t>Time To Live</a:t>
            </a:r>
            <a:r>
              <a:rPr lang="zh-CN" altLang="en-US" sz="2000" dirty="0">
                <a:cs typeface="Times New Roman" panose="02020603050405020304" pitchFamily="18" charset="0"/>
              </a:rPr>
              <a:t>）：有效时间，通常为</a:t>
            </a:r>
            <a:r>
              <a:rPr lang="en-US" altLang="zh-CN" sz="2000" dirty="0">
                <a:cs typeface="Times New Roman" panose="02020603050405020304" pitchFamily="18" charset="0"/>
              </a:rPr>
              <a:t>86400</a:t>
            </a:r>
            <a:r>
              <a:rPr lang="zh-CN" altLang="en-US" sz="2000" dirty="0">
                <a:cs typeface="Times New Roman" panose="02020603050405020304" pitchFamily="18" charset="0"/>
              </a:rPr>
              <a:t>秒（</a:t>
            </a:r>
            <a:r>
              <a:rPr lang="en-US" altLang="zh-CN" sz="2000" dirty="0">
                <a:cs typeface="Times New Roman" panose="02020603050405020304" pitchFamily="18" charset="0"/>
              </a:rPr>
              <a:t>24</a:t>
            </a:r>
            <a:r>
              <a:rPr lang="zh-CN" altLang="en-US" sz="2000" dirty="0">
                <a:cs typeface="Times New Roman" panose="02020603050405020304" pitchFamily="18" charset="0"/>
              </a:rPr>
              <a:t>小时）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719138" lvl="1" indent="-365125">
              <a:lnSpc>
                <a:spcPts val="3200"/>
              </a:lnSpc>
              <a:spcBef>
                <a:spcPts val="600"/>
              </a:spcBef>
            </a:pPr>
            <a:r>
              <a:rPr lang="zh-CN" altLang="en-US" sz="2000" dirty="0">
                <a:cs typeface="Times New Roman" panose="02020603050405020304" pitchFamily="18" charset="0"/>
              </a:rPr>
              <a:t>类型（</a:t>
            </a:r>
            <a:r>
              <a:rPr lang="en-US" altLang="zh-CN" sz="2000" dirty="0">
                <a:cs typeface="Times New Roman" panose="02020603050405020304" pitchFamily="18" charset="0"/>
              </a:rPr>
              <a:t>Type</a:t>
            </a:r>
            <a:r>
              <a:rPr lang="zh-CN" altLang="en-US" sz="2000" dirty="0">
                <a:cs typeface="Times New Roman" panose="02020603050405020304" pitchFamily="18" charset="0"/>
              </a:rPr>
              <a:t>）：</a:t>
            </a:r>
            <a:r>
              <a:rPr lang="en-US" altLang="zh-CN" sz="2000" dirty="0">
                <a:cs typeface="Times New Roman" panose="02020603050405020304" pitchFamily="18" charset="0"/>
              </a:rPr>
              <a:t>SOA</a:t>
            </a:r>
            <a:r>
              <a:rPr lang="zh-CN" altLang="en-US" sz="2000" dirty="0"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cs typeface="Times New Roman" panose="02020603050405020304" pitchFamily="18" charset="0"/>
              </a:rPr>
              <a:t>NS</a:t>
            </a:r>
            <a:r>
              <a:rPr lang="zh-CN" altLang="en-US" sz="2000" dirty="0"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cs typeface="Times New Roman" panose="02020603050405020304" pitchFamily="18" charset="0"/>
              </a:rPr>
              <a:t>AAAA</a:t>
            </a:r>
            <a:r>
              <a:rPr lang="zh-CN" altLang="en-US" sz="2000" dirty="0"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cs typeface="Times New Roman" panose="02020603050405020304" pitchFamily="18" charset="0"/>
              </a:rPr>
              <a:t>PTR</a:t>
            </a:r>
            <a:r>
              <a:rPr lang="zh-CN" altLang="en-US" sz="2000" dirty="0"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cs typeface="Times New Roman" panose="02020603050405020304" pitchFamily="18" charset="0"/>
              </a:rPr>
              <a:t>CNAME</a:t>
            </a:r>
            <a:r>
              <a:rPr lang="zh-CN" altLang="en-US" sz="2000" dirty="0"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cs typeface="Times New Roman" panose="02020603050405020304" pitchFamily="18" charset="0"/>
              </a:rPr>
              <a:t>MX</a:t>
            </a:r>
          </a:p>
          <a:p>
            <a:pPr marL="719138" lvl="1" indent="-365125">
              <a:lnSpc>
                <a:spcPts val="3200"/>
              </a:lnSpc>
              <a:spcBef>
                <a:spcPts val="600"/>
              </a:spcBef>
            </a:pPr>
            <a:r>
              <a:rPr lang="zh-CN" altLang="en-US" sz="2000" dirty="0">
                <a:cs typeface="Times New Roman" panose="02020603050405020304" pitchFamily="18" charset="0"/>
              </a:rPr>
              <a:t>类（</a:t>
            </a:r>
            <a:r>
              <a:rPr lang="en-US" altLang="zh-CN" sz="2000" dirty="0">
                <a:cs typeface="Times New Roman" panose="02020603050405020304" pitchFamily="18" charset="0"/>
              </a:rPr>
              <a:t>Class</a:t>
            </a:r>
            <a:r>
              <a:rPr lang="zh-CN" altLang="en-US" sz="2000" dirty="0">
                <a:cs typeface="Times New Roman" panose="02020603050405020304" pitchFamily="18" charset="0"/>
              </a:rPr>
              <a:t>）：例如，</a:t>
            </a:r>
            <a:r>
              <a:rPr lang="en-US" altLang="zh-CN" sz="2000" dirty="0">
                <a:cs typeface="Times New Roman" panose="02020603050405020304" pitchFamily="18" charset="0"/>
              </a:rPr>
              <a:t>IN</a:t>
            </a:r>
            <a:r>
              <a:rPr lang="zh-CN" altLang="en-US" sz="2000" dirty="0">
                <a:cs typeface="Times New Roman" panose="02020603050405020304" pitchFamily="18" charset="0"/>
              </a:rPr>
              <a:t>类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719138" lvl="1" indent="-365125">
              <a:lnSpc>
                <a:spcPts val="32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值（</a:t>
            </a:r>
            <a:r>
              <a:rPr lang="en-US" altLang="zh-CN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Value</a:t>
            </a:r>
            <a:r>
              <a:rPr lang="zh-CN" alt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64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77C77FB-5484-400F-8BE7-6520DAA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643" y="609599"/>
            <a:ext cx="8410714" cy="830471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DNS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资源记录（续）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18F83A-3B41-472B-93F3-546F35E666F0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838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58925CD-2577-4E76-AD8B-D520A3A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43" y="1440070"/>
            <a:ext cx="8410714" cy="4592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tabLst>
                <a:tab pos="715963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213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tabLst>
                <a:tab pos="715963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400" dirty="0">
                <a:cs typeface="Times New Roman" panose="02020603050405020304" pitchFamily="18" charset="0"/>
              </a:rPr>
              <a:t>资源记录类型（常用）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spcBef>
                <a:spcPts val="1200"/>
              </a:spcBef>
            </a:pPr>
            <a:r>
              <a:rPr lang="en-US" altLang="zh-CN" sz="2000" dirty="0">
                <a:cs typeface="Times New Roman" panose="02020603050405020304" pitchFamily="18" charset="0"/>
              </a:rPr>
              <a:t>SOA</a:t>
            </a:r>
            <a:r>
              <a:rPr lang="zh-CN" altLang="en-US" sz="2000" dirty="0">
                <a:cs typeface="Times New Roman" panose="02020603050405020304" pitchFamily="18" charset="0"/>
              </a:rPr>
              <a:t>：区域数据库的开始，描述负责区域的域名服务器、版本信息，以及从属域名服务器备份时的一些参数等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spcBef>
                <a:spcPts val="1200"/>
              </a:spcBef>
            </a:pPr>
            <a:r>
              <a:rPr lang="en-US" altLang="zh-CN" sz="2000" dirty="0">
                <a:cs typeface="Times New Roman" panose="02020603050405020304" pitchFamily="18" charset="0"/>
              </a:rPr>
              <a:t>NS</a:t>
            </a:r>
            <a:r>
              <a:rPr lang="zh-CN" altLang="en-US" sz="2000" dirty="0">
                <a:cs typeface="Times New Roman" panose="02020603050405020304" pitchFamily="18" charset="0"/>
              </a:rPr>
              <a:t>：指定</a:t>
            </a:r>
            <a:r>
              <a:rPr lang="en-US" altLang="zh-CN" sz="2000" dirty="0">
                <a:cs typeface="Times New Roman" panose="02020603050405020304" pitchFamily="18" charset="0"/>
              </a:rPr>
              <a:t>DNS</a:t>
            </a:r>
            <a:r>
              <a:rPr lang="zh-CN" altLang="en-US" sz="2000" dirty="0">
                <a:cs typeface="Times New Roman" panose="02020603050405020304" pitchFamily="18" charset="0"/>
              </a:rPr>
              <a:t>服务器主机名（不使用</a:t>
            </a:r>
            <a:r>
              <a:rPr lang="en-US" altLang="zh-CN" sz="2000" dirty="0"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cs typeface="Times New Roman" panose="02020603050405020304" pitchFamily="18" charset="0"/>
              </a:rPr>
              <a:t>地址）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spcBef>
                <a:spcPts val="1200"/>
              </a:spcBef>
            </a:pPr>
            <a:r>
              <a:rPr lang="en-US" altLang="zh-CN" sz="2000" dirty="0"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cs typeface="Times New Roman" panose="02020603050405020304" pitchFamily="18" charset="0"/>
              </a:rPr>
              <a:t>：将名称对应到</a:t>
            </a:r>
            <a:r>
              <a:rPr lang="en-US" altLang="zh-CN" sz="2000" dirty="0">
                <a:cs typeface="Times New Roman" panose="02020603050405020304" pitchFamily="18" charset="0"/>
              </a:rPr>
              <a:t>IPv4</a:t>
            </a:r>
            <a:r>
              <a:rPr lang="zh-CN" altLang="en-US" sz="2000" dirty="0"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cs typeface="Times New Roman" panose="02020603050405020304" pitchFamily="18" charset="0"/>
              </a:rPr>
              <a:t>32</a:t>
            </a:r>
            <a:r>
              <a:rPr lang="zh-CN" altLang="en-US" sz="2000" dirty="0">
                <a:cs typeface="Times New Roman" panose="02020603050405020304" pitchFamily="18" charset="0"/>
              </a:rPr>
              <a:t>位地址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spcBef>
                <a:spcPts val="1200"/>
              </a:spcBef>
            </a:pPr>
            <a:r>
              <a:rPr lang="en-US" altLang="zh-CN" sz="2000" dirty="0">
                <a:cs typeface="Times New Roman" panose="02020603050405020304" pitchFamily="18" charset="0"/>
              </a:rPr>
              <a:t>AAAA</a:t>
            </a:r>
            <a:r>
              <a:rPr lang="zh-CN" altLang="en-US" sz="2000" dirty="0">
                <a:cs typeface="Times New Roman" panose="02020603050405020304" pitchFamily="18" charset="0"/>
              </a:rPr>
              <a:t>：将名称对应到</a:t>
            </a:r>
            <a:r>
              <a:rPr lang="en-US" altLang="zh-CN" sz="2000" dirty="0">
                <a:cs typeface="Times New Roman" panose="02020603050405020304" pitchFamily="18" charset="0"/>
              </a:rPr>
              <a:t>IPv6</a:t>
            </a:r>
            <a:r>
              <a:rPr lang="zh-CN" altLang="en-US" sz="2000" dirty="0"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cs typeface="Times New Roman" panose="02020603050405020304" pitchFamily="18" charset="0"/>
              </a:rPr>
              <a:t>128</a:t>
            </a:r>
            <a:r>
              <a:rPr lang="zh-CN" altLang="en-US" sz="2000" dirty="0">
                <a:cs typeface="Times New Roman" panose="02020603050405020304" pitchFamily="18" charset="0"/>
              </a:rPr>
              <a:t>位地址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spcBef>
                <a:spcPts val="1200"/>
              </a:spcBef>
            </a:pPr>
            <a:r>
              <a:rPr lang="en-US" altLang="zh-CN" sz="2000" dirty="0">
                <a:cs typeface="Times New Roman" panose="02020603050405020304" pitchFamily="18" charset="0"/>
              </a:rPr>
              <a:t>PTR</a:t>
            </a:r>
            <a:r>
              <a:rPr lang="zh-CN" altLang="en-US" sz="2000" dirty="0">
                <a:cs typeface="Times New Roman" panose="02020603050405020304" pitchFamily="18" charset="0"/>
              </a:rPr>
              <a:t>：将</a:t>
            </a:r>
            <a:r>
              <a:rPr lang="en-US" altLang="zh-CN" sz="2000" dirty="0">
                <a:cs typeface="Times New Roman" panose="02020603050405020304" pitchFamily="18" charset="0"/>
              </a:rPr>
              <a:t>IP </a:t>
            </a:r>
            <a:r>
              <a:rPr lang="zh-CN" altLang="en-US" sz="2000" dirty="0">
                <a:cs typeface="Times New Roman" panose="02020603050405020304" pitchFamily="18" charset="0"/>
              </a:rPr>
              <a:t>对应的名字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spcBef>
                <a:spcPts val="1200"/>
              </a:spcBef>
            </a:pPr>
            <a:r>
              <a:rPr lang="en-US" altLang="zh-CN" sz="2000" dirty="0">
                <a:cs typeface="Times New Roman" panose="02020603050405020304" pitchFamily="18" charset="0"/>
              </a:rPr>
              <a:t>CNAME</a:t>
            </a:r>
            <a:r>
              <a:rPr lang="zh-CN" altLang="en-US" sz="2000" dirty="0">
                <a:cs typeface="Times New Roman" panose="02020603050405020304" pitchFamily="18" charset="0"/>
              </a:rPr>
              <a:t>：别名，同一台主机可以有多个名字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spcBef>
                <a:spcPts val="1200"/>
              </a:spcBef>
            </a:pPr>
            <a:r>
              <a:rPr lang="en-US" altLang="zh-CN" sz="2000" dirty="0">
                <a:cs typeface="Times New Roman" panose="02020603050405020304" pitchFamily="18" charset="0"/>
              </a:rPr>
              <a:t>MX</a:t>
            </a:r>
            <a:r>
              <a:rPr lang="zh-CN" altLang="en-US" sz="2000" dirty="0">
                <a:cs typeface="Times New Roman" panose="02020603050405020304" pitchFamily="18" charset="0"/>
              </a:rPr>
              <a:t>：给出服务特定域的邮件服务器的主机名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7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77C77FB-5484-400F-8BE7-6520DAA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643" y="609599"/>
            <a:ext cx="8410714" cy="830471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DNS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资源记录：示例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18F83A-3B41-472B-93F3-546F35E666F0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838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09BDC4E-3A3D-43F9-A527-689F1EAF0EDF}"/>
              </a:ext>
            </a:extLst>
          </p:cNvPr>
          <p:cNvSpPr txBox="1">
            <a:spLocks noChangeArrowheads="1"/>
          </p:cNvSpPr>
          <p:nvPr/>
        </p:nvSpPr>
        <p:spPr>
          <a:xfrm>
            <a:off x="535201" y="1504018"/>
            <a:ext cx="8070112" cy="4548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SzPct val="150000"/>
              <a:buFont typeface="Symbol" pitchFamily="18" charset="2"/>
              <a:buNone/>
            </a:pP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cs.vu.nl.   	86400  	IN  SOA    star boss (serial, refresh, retry, expire, </a:t>
            </a:r>
            <a:r>
              <a:rPr kumimoji="1"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50000"/>
              <a:buFont typeface="Symbol" pitchFamily="18" charset="2"/>
              <a:buNone/>
            </a:pP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cs.vu.nl.  	                86400  	IN  TXT     “A University”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50000"/>
              <a:buFont typeface="Symbol" pitchFamily="18" charset="2"/>
              <a:buNone/>
            </a:pP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cs.vu.nl.   	86400  	IN  MX      	1 zephyer.cs.vu.nl.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50000"/>
              <a:buFont typeface="Symbol" pitchFamily="18" charset="2"/>
              <a:buNone/>
            </a:pP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cs.vu.nl.   	86400  	IN  MX      	2 top.cs.vu.nl.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50000"/>
              <a:buFont typeface="Symbol" pitchFamily="18" charset="2"/>
              <a:buNone/>
            </a:pP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flits.cs.vu.nl.	86400  	IN  HINFO     	Sun Unix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50000"/>
              <a:buFont typeface="Symbol" pitchFamily="18" charset="2"/>
              <a:buNone/>
            </a:pP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flits.cs.vu.nl.     	86400  	IN  A              	130.37.16.112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50000"/>
              <a:buFont typeface="Symbol" pitchFamily="18" charset="2"/>
              <a:buNone/>
            </a:pP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flits.cs.vu.nl.     	86400  	IN  MX           	1 flits.cs.vu.nl.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50000"/>
              <a:buFont typeface="Symbol" pitchFamily="18" charset="2"/>
              <a:buNone/>
            </a:pP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flits.cs.vu.nl.     	86400  	IN  MX           	2 zephyer.cs.vu.nl.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50000"/>
              <a:buFont typeface="Symbol" pitchFamily="18" charset="2"/>
              <a:buNone/>
            </a:pP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flits.cs.vu.nl.     	86400  	IN  MX           	3 top.cs.vu.nl.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50000"/>
              <a:buFont typeface="Symbol" pitchFamily="18" charset="2"/>
              <a:buNone/>
            </a:pP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www.cs.vu.nl.   	86400  	IN  CNAME   	top.cs.vu.nl.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50000"/>
              <a:buFont typeface="Symbol" pitchFamily="18" charset="2"/>
              <a:buNone/>
            </a:pP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ftp.cs.vu.nl.       	86400  	IN  CNAME   	zephyer.cs.vu.nl.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50000"/>
              <a:buFont typeface="Symbol" pitchFamily="18" charset="2"/>
              <a:buNone/>
            </a:pPr>
            <a:r>
              <a:rPr kumimoji="1"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zephyer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86400  	IN  A           	130.37.56.201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50000"/>
              <a:buFont typeface="Symbol" pitchFamily="18" charset="2"/>
              <a:buNone/>
            </a:pP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		IN  HINFO   	Sun Unix</a:t>
            </a: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700D119-0F3B-4CE5-88F9-B01744E7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563" y="3014920"/>
            <a:ext cx="215900" cy="2159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05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77C77FB-5484-400F-8BE7-6520DAA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643" y="609599"/>
            <a:ext cx="8410714" cy="830471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DNS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报文格式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18F83A-3B41-472B-93F3-546F35E666F0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838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58925CD-2577-4E76-AD8B-D520A3A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43" y="1481028"/>
            <a:ext cx="8265293" cy="44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tabLst>
                <a:tab pos="715963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213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tabLst>
                <a:tab pos="715963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400" dirty="0">
                <a:cs typeface="Times New Roman" panose="02020603050405020304" pitchFamily="18" charset="0"/>
              </a:rPr>
              <a:t>DNS</a:t>
            </a:r>
            <a:r>
              <a:rPr lang="zh-CN" altLang="en-US" sz="2400" dirty="0">
                <a:cs typeface="Times New Roman" panose="02020603050405020304" pitchFamily="18" charset="0"/>
              </a:rPr>
              <a:t>包括</a:t>
            </a:r>
            <a:r>
              <a:rPr lang="en-US" altLang="zh-CN" sz="24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query</a:t>
            </a:r>
            <a:r>
              <a:rPr lang="zh-CN" altLang="en-US" sz="2400" dirty="0"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reply</a:t>
            </a:r>
            <a:r>
              <a:rPr lang="zh-CN" altLang="en-US" sz="2400" dirty="0">
                <a:cs typeface="Times New Roman" panose="02020603050405020304" pitchFamily="18" charset="0"/>
              </a:rPr>
              <a:t>两种报文</a:t>
            </a:r>
            <a:endParaRPr lang="en-US" altLang="zh-CN" sz="2400" dirty="0">
              <a:cs typeface="Times New Roman" panose="02020603050405020304" pitchFamily="18" charset="0"/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8E47BB9D-4B08-4059-8A17-4D8E71356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89675" y="2058508"/>
            <a:ext cx="6761163" cy="39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3169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77C77FB-5484-400F-8BE7-6520DAA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643" y="609599"/>
            <a:ext cx="8410714" cy="830471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DNS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报文格式（续）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18F83A-3B41-472B-93F3-546F35E666F0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838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58925CD-2577-4E76-AD8B-D520A3A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43" y="1440070"/>
            <a:ext cx="8401050" cy="443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tabLst>
                <a:tab pos="715963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213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tabLst>
                <a:tab pos="715963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marL="358129" indent="-358129">
              <a:lnSpc>
                <a:spcPts val="30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2200" dirty="0">
                <a:cs typeface="Times New Roman" panose="02020603050405020304" pitchFamily="18" charset="0"/>
              </a:rPr>
              <a:t>参数域的定义</a:t>
            </a:r>
            <a:endParaRPr lang="en-US" altLang="zh-CN" sz="2200" dirty="0"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3B070DE-1D7E-4D78-8296-DC5EE59873A6}"/>
              </a:ext>
            </a:extLst>
          </p:cNvPr>
          <p:cNvGraphicFramePr>
            <a:graphicFrameLocks noGrp="1"/>
          </p:cNvGraphicFramePr>
          <p:nvPr/>
        </p:nvGraphicFramePr>
        <p:xfrm>
          <a:off x="2753612" y="1504018"/>
          <a:ext cx="5098532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183">
                  <a:extLst>
                    <a:ext uri="{9D8B030D-6E8A-4147-A177-3AD203B41FA5}">
                      <a16:colId xmlns:a16="http://schemas.microsoft.com/office/drawing/2014/main" val="2451852551"/>
                    </a:ext>
                  </a:extLst>
                </a:gridCol>
                <a:gridCol w="3216349">
                  <a:extLst>
                    <a:ext uri="{9D8B030D-6E8A-4147-A177-3AD203B41FA5}">
                      <a16:colId xmlns:a16="http://schemas.microsoft.com/office/drawing/2014/main" val="1571156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参数域中的位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4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报文类型：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0-query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1-reply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9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1-4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查询类型：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标准查询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反向查询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5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授权响应，则置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3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报文被截断，则置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99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期望递归，则置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8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支持递归，则置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5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9-11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7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12-15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应答类型：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无错误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查询中格式错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服务器失效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名字不存在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90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16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77C77FB-5484-400F-8BE7-6520DAA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643" y="609599"/>
            <a:ext cx="8410714" cy="830471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域名系统概述（续）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18F83A-3B41-472B-93F3-546F35E666F0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838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58925CD-2577-4E76-AD8B-D520A3A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43" y="1363870"/>
            <a:ext cx="8410714" cy="482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tabLst>
                <a:tab pos="715963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213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tabLst>
                <a:tab pos="715963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marL="357188" indent="-357188">
              <a:lnSpc>
                <a:spcPts val="38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2400" dirty="0">
                <a:cs typeface="Times New Roman" panose="02020603050405020304" pitchFamily="18" charset="0"/>
              </a:rPr>
              <a:t>DNS</a:t>
            </a:r>
            <a:r>
              <a:rPr lang="zh-CN" altLang="en-US" sz="2400" dirty="0"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cs typeface="Times New Roman" panose="02020603050405020304" pitchFamily="18" charset="0"/>
              </a:rPr>
              <a:t>omain</a:t>
            </a:r>
            <a:r>
              <a:rPr lang="en-US" altLang="zh-CN" sz="2400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ame</a:t>
            </a:r>
            <a:r>
              <a:rPr lang="en-US" altLang="zh-CN" sz="2400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cs typeface="Times New Roman" panose="02020603050405020304" pitchFamily="18" charset="0"/>
              </a:rPr>
              <a:t>ystem</a:t>
            </a:r>
            <a:r>
              <a:rPr lang="zh-CN" altLang="en-US" sz="2400" dirty="0">
                <a:solidFill>
                  <a:schemeClr val="tx2"/>
                </a:solidFill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marL="803276" lvl="1" indent="-357188">
              <a:lnSpc>
                <a:spcPts val="35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2000" dirty="0">
                <a:cs typeface="Times New Roman" panose="02020603050405020304" pitchFamily="18" charset="0"/>
              </a:rPr>
              <a:t>自动实现名字到地址映射的系统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357188" indent="-357188">
              <a:lnSpc>
                <a:spcPts val="38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2400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DNS</a:t>
            </a:r>
            <a:r>
              <a:rPr lang="zh-CN" altLang="en-US" sz="2400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基本思想</a:t>
            </a:r>
            <a:r>
              <a:rPr lang="zh-CN" altLang="en-US" sz="2400" dirty="0">
                <a:cs typeface="Times New Roman" panose="02020603050405020304" pitchFamily="18" charset="0"/>
              </a:rPr>
              <a:t>：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803276" lvl="1" indent="-357188">
              <a:lnSpc>
                <a:spcPts val="35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2000" dirty="0">
                <a:cs typeface="Times New Roman" panose="02020603050405020304" pitchFamily="18" charset="0"/>
              </a:rPr>
              <a:t>名字和地址映射关系分布式存放，形成具有层次结构的分布式数据库系统（分布式管理）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803276" lvl="1" indent="-357188">
              <a:lnSpc>
                <a:spcPts val="35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2000" dirty="0">
                <a:cs typeface="Times New Roman" panose="02020603050405020304" pitchFamily="18" charset="0"/>
              </a:rPr>
              <a:t>通过查询分布式数据库，获得名字到地址的映射，或相反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357188" indent="-357188">
              <a:lnSpc>
                <a:spcPts val="38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2400" dirty="0">
                <a:cs typeface="Times New Roman" panose="02020603050405020304" pitchFamily="18" charset="0"/>
              </a:rPr>
              <a:t>关键：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803276" lvl="1" indent="-357188">
              <a:lnSpc>
                <a:spcPts val="35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如何组织分布式数据库？</a:t>
            </a:r>
            <a:endParaRPr lang="en-US" altLang="zh-CN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803276" lvl="1" indent="-357188">
              <a:lnSpc>
                <a:spcPts val="35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如何在分布式数据库中查找？</a:t>
            </a:r>
            <a:endParaRPr lang="en-US" altLang="zh-CN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49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77C77FB-5484-400F-8BE7-6520DAA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643" y="609599"/>
            <a:ext cx="8410714" cy="830471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DNS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报文格式（续）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18F83A-3B41-472B-93F3-546F35E666F0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838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58925CD-2577-4E76-AD8B-D520A3A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43" y="1440070"/>
            <a:ext cx="8401050" cy="290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tabLst>
                <a:tab pos="715963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213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tabLst>
                <a:tab pos="715963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rgbClr val="000099"/>
                </a:solidFill>
                <a:cs typeface="Times New Roman" panose="02020603050405020304" pitchFamily="18" charset="0"/>
              </a:rPr>
              <a:t>Question: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</a:rPr>
              <a:t>携带查询的名字和其他参数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rgbClr val="000099"/>
                </a:solidFill>
                <a:cs typeface="Times New Roman" panose="02020603050405020304" pitchFamily="18" charset="0"/>
              </a:rPr>
              <a:t>Answer: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</a:rPr>
              <a:t>携带直接响应查询的资源记录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rgbClr val="000099"/>
                </a:solidFill>
                <a:cs typeface="Times New Roman" panose="02020603050405020304" pitchFamily="18" charset="0"/>
              </a:rPr>
              <a:t>Authority: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</a:rPr>
              <a:t>携带描述其他域名服务器的资源记录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spcBef>
                <a:spcPts val="1200"/>
              </a:spcBef>
            </a:pPr>
            <a:r>
              <a:rPr lang="zh-CN" altLang="en-US" sz="2000" dirty="0">
                <a:cs typeface="Times New Roman" panose="02020603050405020304" pitchFamily="18" charset="0"/>
              </a:rPr>
              <a:t>在应答中可以选择携带授权数据的</a:t>
            </a:r>
            <a:r>
              <a:rPr lang="en-US" altLang="zh-CN" sz="2000" dirty="0">
                <a:cs typeface="Times New Roman" panose="02020603050405020304" pitchFamily="18" charset="0"/>
              </a:rPr>
              <a:t>SOA</a:t>
            </a:r>
            <a:r>
              <a:rPr lang="zh-CN" altLang="en-US" sz="2000" dirty="0">
                <a:cs typeface="Times New Roman" panose="02020603050405020304" pitchFamily="18" charset="0"/>
              </a:rPr>
              <a:t>资源记录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rgbClr val="000099"/>
                </a:solidFill>
                <a:cs typeface="Times New Roman" panose="02020603050405020304" pitchFamily="18" charset="0"/>
              </a:rPr>
              <a:t>Additional:</a:t>
            </a:r>
            <a:r>
              <a:rPr lang="zh-CN" altLang="en-US" sz="2400" dirty="0">
                <a:cs typeface="Times New Roman" panose="02020603050405020304" pitchFamily="18" charset="0"/>
              </a:rPr>
              <a:t>携带附加的资源记录</a:t>
            </a:r>
            <a:endParaRPr lang="en-US" altLang="zh-CN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106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77C77FB-5484-400F-8BE7-6520DAA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643" y="609599"/>
            <a:ext cx="8410714" cy="830471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DNS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报文格式（续）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18F83A-3B41-472B-93F3-546F35E666F0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838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0DB6786-7344-460E-9994-CEDF8BB42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676" y="1610228"/>
            <a:ext cx="6732365" cy="124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5F54E7C9-FE65-4D72-86DB-035A66950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1676" y="3256165"/>
            <a:ext cx="6770482" cy="258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>
            <a:extLst>
              <a:ext uri="{FF2B5EF4-FFF2-40B4-BE49-F238E27FC236}">
                <a16:creationId xmlns:a16="http://schemas.microsoft.com/office/drawing/2014/main" id="{9FBF9BE0-449E-4BD2-8FE7-196ADA0A0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1693" y="1917634"/>
            <a:ext cx="13148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</a:t>
            </a:r>
          </a:p>
          <a:p>
            <a:pPr marL="342900" indent="-342900" algn="ctr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2ABA105B-7726-49BE-BA64-1577082F1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1693" y="3828356"/>
            <a:ext cx="14112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Symbol" pitchFamily="18" charset="2"/>
              <a:buNone/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Answer</a:t>
            </a:r>
          </a:p>
          <a:p>
            <a:pPr algn="ctr">
              <a:buFont typeface="Symbol" pitchFamily="18" charset="2"/>
              <a:buNone/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Authority </a:t>
            </a:r>
          </a:p>
          <a:p>
            <a:pPr algn="ctr">
              <a:buFont typeface="Symbol" pitchFamily="18" charset="2"/>
              <a:buNone/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Additional</a:t>
            </a:r>
          </a:p>
          <a:p>
            <a:pPr algn="ctr">
              <a:buFont typeface="Symbol" pitchFamily="18" charset="2"/>
              <a:buNone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76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77C77FB-5484-400F-8BE7-6520DAA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643" y="609599"/>
            <a:ext cx="8410714" cy="830471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域名格式压缩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18F83A-3B41-472B-93F3-546F35E666F0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838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58925CD-2577-4E76-AD8B-D520A3A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43" y="1440070"/>
            <a:ext cx="8401050" cy="409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tabLst>
                <a:tab pos="715963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213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tabLst>
                <a:tab pos="715963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>
                <a:cs typeface="Times New Roman" panose="02020603050405020304" pitchFamily="18" charset="0"/>
              </a:rPr>
              <a:t>报文中域名格式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854075" lvl="1" indent="-396875">
              <a:lnSpc>
                <a:spcPts val="3500"/>
              </a:lnSpc>
              <a:spcBef>
                <a:spcPts val="600"/>
              </a:spcBef>
            </a:pPr>
            <a:r>
              <a:rPr lang="zh-CN" altLang="en-US" sz="2000" dirty="0">
                <a:cs typeface="Times New Roman" panose="02020603050405020304" pitchFamily="18" charset="0"/>
              </a:rPr>
              <a:t>每个段第一个字节指定长度 </a:t>
            </a:r>
            <a:r>
              <a:rPr lang="en-US" altLang="zh-CN" sz="2000" dirty="0">
                <a:solidFill>
                  <a:srgbClr val="000099"/>
                </a:solidFill>
                <a:cs typeface="Times New Roman" panose="02020603050405020304" pitchFamily="18" charset="0"/>
              </a:rPr>
              <a:t>(00xxxxxx=n)</a:t>
            </a:r>
            <a:r>
              <a:rPr lang="zh-CN" altLang="en-US" sz="2000" dirty="0">
                <a:solidFill>
                  <a:srgbClr val="000099"/>
                </a:solidFill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cs typeface="Times New Roman" panose="02020603050405020304" pitchFamily="18" charset="0"/>
              </a:rPr>
              <a:t>后跟</a:t>
            </a:r>
            <a:r>
              <a:rPr lang="en-US" altLang="zh-CN" sz="2000" dirty="0"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cs typeface="Times New Roman" panose="02020603050405020304" pitchFamily="18" charset="0"/>
              </a:rPr>
              <a:t>个字节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854075" lvl="1" indent="-396875">
              <a:lnSpc>
                <a:spcPts val="3500"/>
              </a:lnSpc>
              <a:spcBef>
                <a:spcPts val="600"/>
              </a:spcBef>
            </a:pPr>
            <a:r>
              <a:rPr lang="zh-CN" altLang="en-US" sz="2000" dirty="0">
                <a:cs typeface="Times New Roman" panose="02020603050405020304" pitchFamily="18" charset="0"/>
              </a:rPr>
              <a:t>长度为</a:t>
            </a:r>
            <a:r>
              <a:rPr lang="en-US" altLang="zh-CN" sz="2000" dirty="0"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cs typeface="Times New Roman" panose="02020603050405020304" pitchFamily="18" charset="0"/>
              </a:rPr>
              <a:t>的段，表明域名结束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854075" lvl="1" indent="-396875">
              <a:lnSpc>
                <a:spcPts val="3500"/>
              </a:lnSpc>
              <a:spcBef>
                <a:spcPts val="600"/>
              </a:spcBef>
            </a:pPr>
            <a:r>
              <a:rPr lang="zh-CN" altLang="en-US" sz="2000" dirty="0">
                <a:cs typeface="Times New Roman" panose="02020603050405020304" pitchFamily="18" charset="0"/>
              </a:rPr>
              <a:t>例如：</a:t>
            </a:r>
            <a:r>
              <a:rPr lang="en-US" altLang="zh-CN" sz="2000" dirty="0">
                <a:cs typeface="Times New Roman" panose="02020603050405020304" pitchFamily="18" charset="0"/>
              </a:rPr>
              <a:t>www.nankai.edu.cn</a:t>
            </a:r>
            <a:r>
              <a:rPr lang="zh-CN" altLang="en-US" sz="2000" dirty="0"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cs typeface="Times New Roman" panose="02020603050405020304" pitchFamily="18" charset="0"/>
              </a:rPr>
              <a:t>nankai.edu.cn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>
                <a:cs typeface="Times New Roman" panose="02020603050405020304" pitchFamily="18" charset="0"/>
              </a:rPr>
              <a:t>压缩格式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854075" lvl="1" indent="-396875">
              <a:lnSpc>
                <a:spcPts val="3500"/>
              </a:lnSpc>
              <a:spcBef>
                <a:spcPts val="600"/>
              </a:spcBef>
            </a:pPr>
            <a:r>
              <a:rPr lang="zh-CN" altLang="en-US" sz="2000" dirty="0">
                <a:cs typeface="Times New Roman" panose="02020603050405020304" pitchFamily="18" charset="0"/>
              </a:rPr>
              <a:t>域名的后缀部分经常重复，可以进行适当压缩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854075" lvl="1" indent="-396875">
              <a:lnSpc>
                <a:spcPts val="3500"/>
              </a:lnSpc>
              <a:spcBef>
                <a:spcPts val="600"/>
              </a:spcBef>
            </a:pPr>
            <a:r>
              <a:rPr lang="zh-CN" altLang="en-US" sz="2000" dirty="0">
                <a:cs typeface="Times New Roman" panose="02020603050405020304" pitchFamily="18" charset="0"/>
              </a:rPr>
              <a:t>指针：如果前两位为</a:t>
            </a:r>
            <a:r>
              <a:rPr lang="en-US" altLang="zh-CN" sz="2000" dirty="0">
                <a:cs typeface="Times New Roman" panose="02020603050405020304" pitchFamily="18" charset="0"/>
              </a:rPr>
              <a:t>11</a:t>
            </a:r>
            <a:r>
              <a:rPr lang="zh-CN" altLang="en-US" sz="2000" dirty="0">
                <a:cs typeface="Times New Roman" panose="02020603050405020304" pitchFamily="18" charset="0"/>
              </a:rPr>
              <a:t>，则段前两个字节的后</a:t>
            </a:r>
            <a:r>
              <a:rPr lang="en-US" altLang="zh-CN" sz="2000" dirty="0">
                <a:cs typeface="Times New Roman" panose="02020603050405020304" pitchFamily="18" charset="0"/>
              </a:rPr>
              <a:t>14</a:t>
            </a:r>
            <a:r>
              <a:rPr lang="zh-CN" altLang="en-US" sz="2000" dirty="0">
                <a:cs typeface="Times New Roman" panose="02020603050405020304" pitchFamily="18" charset="0"/>
              </a:rPr>
              <a:t>位为指针 </a:t>
            </a:r>
            <a:r>
              <a:rPr lang="en-US" altLang="zh-CN" sz="2000" dirty="0">
                <a:solidFill>
                  <a:srgbClr val="000099"/>
                </a:solidFill>
                <a:cs typeface="Times New Roman" panose="02020603050405020304" pitchFamily="18" charset="0"/>
              </a:rPr>
              <a:t>(11xxxxxxxxxxxxxx)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00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77C77FB-5484-400F-8BE7-6520DAA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643" y="609599"/>
            <a:ext cx="8410714" cy="830471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域名格式压缩：示例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18F83A-3B41-472B-93F3-546F35E666F0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838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58925CD-2577-4E76-AD8B-D520A3A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43" y="1440070"/>
            <a:ext cx="8401050" cy="94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tabLst>
                <a:tab pos="715963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213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tabLst>
                <a:tab pos="715963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>
                <a:cs typeface="Times New Roman" panose="02020603050405020304" pitchFamily="18" charset="0"/>
              </a:rPr>
              <a:t>例如：需要查询名字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F.ISI.ARPA</a:t>
            </a:r>
            <a:r>
              <a:rPr lang="en-US" altLang="zh-CN" sz="2400" dirty="0">
                <a:latin typeface="Arial" charset="0"/>
              </a:rPr>
              <a:t>, </a:t>
            </a:r>
            <a:r>
              <a:rPr lang="en-US" altLang="zh-CN" sz="2400" dirty="0">
                <a:solidFill>
                  <a:srgbClr val="00B0F0"/>
                </a:solidFill>
                <a:latin typeface="Arial" charset="0"/>
              </a:rPr>
              <a:t>FOO.F.ISI.ARPA, </a:t>
            </a:r>
            <a:r>
              <a:rPr lang="en-US" altLang="zh-CN" sz="2400" dirty="0">
                <a:solidFill>
                  <a:srgbClr val="7030A0"/>
                </a:solidFill>
                <a:latin typeface="Arial" charset="0"/>
              </a:rPr>
              <a:t>ARPA</a:t>
            </a:r>
            <a:r>
              <a:rPr lang="en-US" altLang="zh-CN" sz="2400" dirty="0">
                <a:latin typeface="Arial" charset="0"/>
              </a:rPr>
              <a:t>, </a:t>
            </a:r>
            <a:r>
              <a:rPr lang="zh-CN" altLang="en-US" sz="2400" dirty="0">
                <a:latin typeface="Arial" charset="0"/>
              </a:rPr>
              <a:t>和根，忽略其他域，这些名字可以表示为：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09C4FFE7-D2D0-4B9D-BE5B-0C3728DD6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432" y="3245146"/>
            <a:ext cx="1584325" cy="376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6E107291-B870-4FAA-BF73-D34301499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82" y="3245146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1C2549D0-FF10-45C6-835A-7062F72BF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757" y="3245146"/>
            <a:ext cx="1584325" cy="376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3ECB3B6D-A7D7-40BC-A368-230BDA2EB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432" y="3619796"/>
            <a:ext cx="1584325" cy="376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CFB98147-C755-4B5C-95A4-084BA06DC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82" y="3605509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32B5277B-60EC-47FC-BE70-C64782528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757" y="3619796"/>
            <a:ext cx="1584325" cy="376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64EAD106-F204-4D94-BCDF-215CCDC79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432" y="3994446"/>
            <a:ext cx="1584325" cy="376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F9FD4479-DE12-4CA4-9E59-5F0971201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82" y="3951584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F2E6AF59-B4C1-4F42-9870-6F6AB330B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757" y="3994446"/>
            <a:ext cx="1584325" cy="376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2" name="Text Box 14">
            <a:extLst>
              <a:ext uri="{FF2B5EF4-FFF2-40B4-BE49-F238E27FC236}">
                <a16:creationId xmlns:a16="http://schemas.microsoft.com/office/drawing/2014/main" id="{E776306D-8382-4F70-9B3B-C08FE62A9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94" y="4369096"/>
            <a:ext cx="1584325" cy="376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4" name="Text Box 15">
            <a:extLst>
              <a:ext uri="{FF2B5EF4-FFF2-40B4-BE49-F238E27FC236}">
                <a16:creationId xmlns:a16="http://schemas.microsoft.com/office/drawing/2014/main" id="{D5922F0C-1CCF-4644-BD17-6F591159D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744" y="4369096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B553F61E-513F-4874-9017-0F046A8EA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819" y="4369096"/>
            <a:ext cx="1584325" cy="376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F1F57DE7-9E29-46D0-98A1-FE50B8351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94" y="4758034"/>
            <a:ext cx="1584325" cy="3762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0" name="Text Box 18">
            <a:extLst>
              <a:ext uri="{FF2B5EF4-FFF2-40B4-BE49-F238E27FC236}">
                <a16:creationId xmlns:a16="http://schemas.microsoft.com/office/drawing/2014/main" id="{9F6E00BD-00E3-4341-8EB1-18330FCD1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744" y="4743746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129024" name="Text Box 19">
            <a:extLst>
              <a:ext uri="{FF2B5EF4-FFF2-40B4-BE49-F238E27FC236}">
                <a16:creationId xmlns:a16="http://schemas.microsoft.com/office/drawing/2014/main" id="{053A5F45-DD78-43F6-850B-4968F4245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819" y="4758034"/>
            <a:ext cx="1584325" cy="3762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29025" name="Text Box 20">
            <a:extLst>
              <a:ext uri="{FF2B5EF4-FFF2-40B4-BE49-F238E27FC236}">
                <a16:creationId xmlns:a16="http://schemas.microsoft.com/office/drawing/2014/main" id="{CF63F614-657C-47A6-8CD1-2E51080EE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94" y="5132684"/>
            <a:ext cx="1584325" cy="3762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9027" name="Text Box 21">
            <a:extLst>
              <a:ext uri="{FF2B5EF4-FFF2-40B4-BE49-F238E27FC236}">
                <a16:creationId xmlns:a16="http://schemas.microsoft.com/office/drawing/2014/main" id="{87930446-8538-4924-973E-9B67D8B3C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744" y="5089821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129028" name="Text Box 22">
            <a:extLst>
              <a:ext uri="{FF2B5EF4-FFF2-40B4-BE49-F238E27FC236}">
                <a16:creationId xmlns:a16="http://schemas.microsoft.com/office/drawing/2014/main" id="{5821AC60-63B0-4C2F-835F-914243640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819" y="5132684"/>
            <a:ext cx="1584325" cy="3762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9029" name="Text Box 23">
            <a:extLst>
              <a:ext uri="{FF2B5EF4-FFF2-40B4-BE49-F238E27FC236}">
                <a16:creationId xmlns:a16="http://schemas.microsoft.com/office/drawing/2014/main" id="{F28E625A-7552-45BD-8E7A-714EC7552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582" y="3248321"/>
            <a:ext cx="1584325" cy="376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9030" name="Text Box 24">
            <a:extLst>
              <a:ext uri="{FF2B5EF4-FFF2-40B4-BE49-F238E27FC236}">
                <a16:creationId xmlns:a16="http://schemas.microsoft.com/office/drawing/2014/main" id="{7B80BF60-8B67-41B4-BB8A-F900EEE15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832" y="3248321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129031" name="Text Box 25">
            <a:extLst>
              <a:ext uri="{FF2B5EF4-FFF2-40B4-BE49-F238E27FC236}">
                <a16:creationId xmlns:a16="http://schemas.microsoft.com/office/drawing/2014/main" id="{A4B77CD9-EB10-4502-80CE-EF7BEA6D8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7907" y="3248321"/>
            <a:ext cx="1584325" cy="376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29032" name="Text Box 26">
            <a:extLst>
              <a:ext uri="{FF2B5EF4-FFF2-40B4-BE49-F238E27FC236}">
                <a16:creationId xmlns:a16="http://schemas.microsoft.com/office/drawing/2014/main" id="{E0BFCDCE-5D69-4375-8028-8E81E535C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582" y="3622971"/>
            <a:ext cx="1584325" cy="376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29033" name="Text Box 27">
            <a:extLst>
              <a:ext uri="{FF2B5EF4-FFF2-40B4-BE49-F238E27FC236}">
                <a16:creationId xmlns:a16="http://schemas.microsoft.com/office/drawing/2014/main" id="{3721D2EB-8BD4-4226-AE92-5064AAEA0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832" y="3608684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</a:p>
        </p:txBody>
      </p:sp>
      <p:sp>
        <p:nvSpPr>
          <p:cNvPr id="129034" name="Text Box 28">
            <a:extLst>
              <a:ext uri="{FF2B5EF4-FFF2-40B4-BE49-F238E27FC236}">
                <a16:creationId xmlns:a16="http://schemas.microsoft.com/office/drawing/2014/main" id="{D4A0D6A8-1960-4423-9AAD-241AB75A2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7907" y="3622971"/>
            <a:ext cx="1584325" cy="376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29035" name="Text Box 29">
            <a:extLst>
              <a:ext uri="{FF2B5EF4-FFF2-40B4-BE49-F238E27FC236}">
                <a16:creationId xmlns:a16="http://schemas.microsoft.com/office/drawing/2014/main" id="{5C4EC732-EA2D-44C2-9A1F-8FEE9AFA5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582" y="3997621"/>
            <a:ext cx="504825" cy="376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29036" name="Text Box 30">
            <a:extLst>
              <a:ext uri="{FF2B5EF4-FFF2-40B4-BE49-F238E27FC236}">
                <a16:creationId xmlns:a16="http://schemas.microsoft.com/office/drawing/2014/main" id="{D61EE1CD-C034-44B6-8590-BC80BE24F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832" y="3954759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</a:p>
        </p:txBody>
      </p:sp>
      <p:sp>
        <p:nvSpPr>
          <p:cNvPr id="129037" name="Text Box 31">
            <a:extLst>
              <a:ext uri="{FF2B5EF4-FFF2-40B4-BE49-F238E27FC236}">
                <a16:creationId xmlns:a16="http://schemas.microsoft.com/office/drawing/2014/main" id="{290CF13B-92D2-4B46-A49A-52D8749C5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407" y="3997621"/>
            <a:ext cx="2663825" cy="376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29038" name="Text Box 33">
            <a:extLst>
              <a:ext uri="{FF2B5EF4-FFF2-40B4-BE49-F238E27FC236}">
                <a16:creationId xmlns:a16="http://schemas.microsoft.com/office/drawing/2014/main" id="{AA3FAF93-FF78-4F3C-91A5-B76F72CC2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894" y="4570709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</a:p>
        </p:txBody>
      </p:sp>
      <p:sp>
        <p:nvSpPr>
          <p:cNvPr id="129039" name="Text Box 38">
            <a:extLst>
              <a:ext uri="{FF2B5EF4-FFF2-40B4-BE49-F238E27FC236}">
                <a16:creationId xmlns:a16="http://schemas.microsoft.com/office/drawing/2014/main" id="{47F6C63E-D557-44D2-84C9-EB23DE6D3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644" y="5091409"/>
            <a:ext cx="1584325" cy="3762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9040" name="Text Box 39">
            <a:extLst>
              <a:ext uri="{FF2B5EF4-FFF2-40B4-BE49-F238E27FC236}">
                <a16:creationId xmlns:a16="http://schemas.microsoft.com/office/drawing/2014/main" id="{3C82CF79-C10A-4058-951B-DA2542721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894" y="5048546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</a:p>
        </p:txBody>
      </p:sp>
      <p:sp>
        <p:nvSpPr>
          <p:cNvPr id="129041" name="Text Box 40">
            <a:extLst>
              <a:ext uri="{FF2B5EF4-FFF2-40B4-BE49-F238E27FC236}">
                <a16:creationId xmlns:a16="http://schemas.microsoft.com/office/drawing/2014/main" id="{72AE783C-7198-4A88-A67D-B712346F7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969" y="5091409"/>
            <a:ext cx="1584325" cy="3762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042" name="Text Box 41">
            <a:extLst>
              <a:ext uri="{FF2B5EF4-FFF2-40B4-BE49-F238E27FC236}">
                <a16:creationId xmlns:a16="http://schemas.microsoft.com/office/drawing/2014/main" id="{83B93188-C3C1-469D-A0F2-B8D4B0D79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582" y="4543721"/>
            <a:ext cx="504825" cy="376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29043" name="Text Box 42">
            <a:extLst>
              <a:ext uri="{FF2B5EF4-FFF2-40B4-BE49-F238E27FC236}">
                <a16:creationId xmlns:a16="http://schemas.microsoft.com/office/drawing/2014/main" id="{D036F69F-FA73-49D0-B4DC-B4CC0C97A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407" y="4543721"/>
            <a:ext cx="2663825" cy="376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129045" name="对话气泡: 矩形 129044">
            <a:extLst>
              <a:ext uri="{FF2B5EF4-FFF2-40B4-BE49-F238E27FC236}">
                <a16:creationId xmlns:a16="http://schemas.microsoft.com/office/drawing/2014/main" id="{736D8A35-6633-4786-BAA6-7AA789D45008}"/>
              </a:ext>
            </a:extLst>
          </p:cNvPr>
          <p:cNvSpPr/>
          <p:nvPr/>
        </p:nvSpPr>
        <p:spPr>
          <a:xfrm>
            <a:off x="154172" y="2657076"/>
            <a:ext cx="850605" cy="457754"/>
          </a:xfrm>
          <a:prstGeom prst="wedgeRectCallout">
            <a:avLst>
              <a:gd name="adj1" fmla="val 22971"/>
              <a:gd name="adj2" fmla="val 10431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9046" name="文本框 129045">
            <a:extLst>
              <a:ext uri="{FF2B5EF4-FFF2-40B4-BE49-F238E27FC236}">
                <a16:creationId xmlns:a16="http://schemas.microsoft.com/office/drawing/2014/main" id="{6F1047FD-ADD6-4835-9225-0F7FF77767BB}"/>
              </a:ext>
            </a:extLst>
          </p:cNvPr>
          <p:cNvSpPr txBox="1"/>
          <p:nvPr/>
        </p:nvSpPr>
        <p:spPr>
          <a:xfrm>
            <a:off x="116958" y="2679767"/>
            <a:ext cx="909083" cy="3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偏移量</a:t>
            </a:r>
          </a:p>
        </p:txBody>
      </p:sp>
    </p:spTree>
    <p:extLst>
      <p:ext uri="{BB962C8B-B14F-4D97-AF65-F5344CB8AC3E}">
        <p14:creationId xmlns:p14="http://schemas.microsoft.com/office/powerpoint/2010/main" val="3473034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77C77FB-5484-400F-8BE7-6520DAA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643" y="609599"/>
            <a:ext cx="8410714" cy="830471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报文格式：示例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18F83A-3B41-472B-93F3-546F35E666F0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838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58925CD-2577-4E76-AD8B-D520A3A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43" y="1440070"/>
            <a:ext cx="8401050" cy="4837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tabLst>
                <a:tab pos="715963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213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tabLst>
                <a:tab pos="715963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>
                <a:cs typeface="Times New Roman" panose="02020603050405020304" pitchFamily="18" charset="0"/>
              </a:rPr>
              <a:t>例如：一个邮件的客户端想向</a:t>
            </a:r>
            <a:r>
              <a:rPr lang="en-US" altLang="zh-CN" sz="2400" dirty="0">
                <a:latin typeface="Arial" charset="0"/>
              </a:rPr>
              <a:t>Mockapetris@ISI.EDU</a:t>
            </a:r>
            <a:r>
              <a:rPr lang="zh-CN" altLang="en-US" sz="2400" dirty="0">
                <a:cs typeface="Times New Roman" panose="02020603050405020304" pitchFamily="18" charset="0"/>
              </a:rPr>
              <a:t>发送邮件，需要对域名</a:t>
            </a:r>
            <a:r>
              <a:rPr lang="en-US" altLang="zh-CN" sz="2400" dirty="0">
                <a:latin typeface="Arial" charset="0"/>
              </a:rPr>
              <a:t>ISI.EDU</a:t>
            </a:r>
            <a:r>
              <a:rPr lang="zh-CN" altLang="en-US" sz="2400" dirty="0">
                <a:latin typeface="Arial" charset="0"/>
              </a:rPr>
              <a:t>进行</a:t>
            </a:r>
            <a:r>
              <a:rPr lang="zh-CN" altLang="en-US" sz="2400" dirty="0">
                <a:cs typeface="Times New Roman" panose="02020603050405020304" pitchFamily="18" charset="0"/>
              </a:rPr>
              <a:t>解析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99"/>
                </a:solidFill>
                <a:cs typeface="Times New Roman" panose="02020603050405020304" pitchFamily="18" charset="0"/>
              </a:rPr>
              <a:t>Query: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cs typeface="Times New Roman" panose="02020603050405020304" pitchFamily="18" charset="0"/>
              </a:rPr>
              <a:t>question section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QNAME=ISI.EDU, QTYPE=MX, QCLASS=IN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99"/>
                </a:solidFill>
                <a:cs typeface="Times New Roman" panose="02020603050405020304" pitchFamily="18" charset="0"/>
              </a:rPr>
              <a:t>Reply: answer section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ISI.EDU.   MX 10 VENERA.ISI.EDU.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                MX 10 VAXA.ISI.EDU.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99"/>
                </a:solidFill>
                <a:cs typeface="Times New Roman" panose="02020603050405020304" pitchFamily="18" charset="0"/>
              </a:rPr>
              <a:t>Reply: additional section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VAXA.ISI.EDU.        A 10.2.0.27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                                 A 128.9.0.33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VENERA.ISI.EDU.   A 10.1.0.52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                                  A 128.9.0.32</a:t>
            </a:r>
          </a:p>
        </p:txBody>
      </p:sp>
    </p:spTree>
    <p:extLst>
      <p:ext uri="{BB962C8B-B14F-4D97-AF65-F5344CB8AC3E}">
        <p14:creationId xmlns:p14="http://schemas.microsoft.com/office/powerpoint/2010/main" val="1500858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77C77FB-5484-400F-8BE7-6520DAA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643" y="609599"/>
            <a:ext cx="8410714" cy="830471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报文格式：示例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18F83A-3B41-472B-93F3-546F35E666F0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838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58925CD-2577-4E76-AD8B-D520A3A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43" y="1440070"/>
            <a:ext cx="8401050" cy="469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tabLst>
                <a:tab pos="715963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213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tabLst>
                <a:tab pos="715963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>
                <a:cs typeface="Times New Roman" panose="02020603050405020304" pitchFamily="18" charset="0"/>
              </a:rPr>
              <a:t>例如：一个查询 </a:t>
            </a:r>
            <a:r>
              <a:rPr lang="en-US" altLang="zh-CN" sz="2400" dirty="0">
                <a:cs typeface="Times New Roman" panose="02020603050405020304" pitchFamily="18" charset="0"/>
              </a:rPr>
              <a:t>(QNAME=BRL.MIL, QTYPE=A)</a:t>
            </a:r>
            <a:r>
              <a:rPr lang="zh-CN" altLang="en-US" sz="2400" dirty="0">
                <a:cs typeface="Times New Roman" panose="02020603050405020304" pitchFamily="18" charset="0"/>
              </a:rPr>
              <a:t>发送到</a:t>
            </a:r>
            <a:r>
              <a:rPr lang="en-US" altLang="zh-CN" sz="2400" dirty="0">
                <a:cs typeface="Times New Roman" panose="02020603050405020304" pitchFamily="18" charset="0"/>
              </a:rPr>
              <a:t>C.ISI.EDU</a:t>
            </a:r>
            <a:r>
              <a:rPr lang="zh-CN" altLang="en-US" sz="2400" dirty="0">
                <a:cs typeface="Times New Roman" panose="02020603050405020304" pitchFamily="18" charset="0"/>
              </a:rPr>
              <a:t>，则应答可能为：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0099"/>
                </a:solidFill>
                <a:cs typeface="Times New Roman" panose="02020603050405020304" pitchFamily="18" charset="0"/>
              </a:rPr>
              <a:t> answer section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&lt;empty&gt;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0099"/>
                </a:solidFill>
                <a:cs typeface="Times New Roman" panose="02020603050405020304" pitchFamily="18" charset="0"/>
              </a:rPr>
              <a:t> authority section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MIL.     86400   IN   NS       SRI-NIC.ARPA. 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             86400   IN   NS       A.ISI.EDU.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0099"/>
                </a:solidFill>
                <a:cs typeface="Times New Roman" panose="02020603050405020304" pitchFamily="18" charset="0"/>
              </a:rPr>
              <a:t> additional section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cs typeface="Times New Roman" panose="02020603050405020304" pitchFamily="18" charset="0"/>
              </a:rPr>
              <a:t>A.ISI.EDU.            A        26.3.0.103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SRI-NIC.ARPA.     A        26.0.0.73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                               A       10.0.0.51</a:t>
            </a:r>
          </a:p>
        </p:txBody>
      </p:sp>
    </p:spTree>
    <p:extLst>
      <p:ext uri="{BB962C8B-B14F-4D97-AF65-F5344CB8AC3E}">
        <p14:creationId xmlns:p14="http://schemas.microsoft.com/office/powerpoint/2010/main" val="2558034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 bwMode="auto">
          <a:xfrm>
            <a:off x="6877050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fld id="{8DC642FC-417A-404D-B5BA-30A602EC159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4746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74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318750" cy="741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A4645B-82DD-4362-BBA1-905409A6B3D1}"/>
              </a:ext>
            </a:extLst>
          </p:cNvPr>
          <p:cNvSpPr txBox="1"/>
          <p:nvPr/>
        </p:nvSpPr>
        <p:spPr>
          <a:xfrm>
            <a:off x="2999361" y="5814867"/>
            <a:ext cx="372691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DNS安全问题及解决策略？</a:t>
            </a:r>
          </a:p>
        </p:txBody>
      </p:sp>
    </p:spTree>
    <p:extLst>
      <p:ext uri="{BB962C8B-B14F-4D97-AF65-F5344CB8AC3E}">
        <p14:creationId xmlns:p14="http://schemas.microsoft.com/office/powerpoint/2010/main" val="63131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A7B93502-1A20-4C92-A13E-4E23603C05F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80975" y="1400175"/>
          <a:ext cx="9086850" cy="425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081671" imgH="2381364" progId="Visio.Drawing.11">
                  <p:embed/>
                </p:oleObj>
              </mc:Choice>
              <mc:Fallback>
                <p:oleObj name="Visio" r:id="rId3" imgW="5081671" imgH="2381364" progId="Visio.Drawing.11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A7B93502-1A20-4C92-A13E-4E23603C05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1400175"/>
                        <a:ext cx="9086850" cy="425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6" name="Rectangle 2">
            <a:extLst>
              <a:ext uri="{FF2B5EF4-FFF2-40B4-BE49-F238E27FC236}">
                <a16:creationId xmlns:a16="http://schemas.microsoft.com/office/drawing/2014/main" id="{A77C77FB-5484-400F-8BE7-6520DAA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643" y="609599"/>
            <a:ext cx="8410714" cy="830471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DNS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域名体系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18F83A-3B41-472B-93F3-546F35E666F0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838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</a:t>
            </a:r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5D05A3BE-07CE-4495-A29D-6FE36C1E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2765435"/>
            <a:ext cx="5761038" cy="504825"/>
          </a:xfrm>
          <a:prstGeom prst="ellipse">
            <a:avLst/>
          </a:prstGeom>
          <a:noFill/>
          <a:ln w="19050">
            <a:solidFill>
              <a:srgbClr val="006666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6833331F-A9D7-4A92-BD41-5EA4C6980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740035"/>
            <a:ext cx="2376488" cy="504825"/>
          </a:xfrm>
          <a:prstGeom prst="ellipse">
            <a:avLst/>
          </a:prstGeom>
          <a:noFill/>
          <a:ln w="19050">
            <a:solidFill>
              <a:srgbClr val="006666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utoShape 12">
            <a:extLst>
              <a:ext uri="{FF2B5EF4-FFF2-40B4-BE49-F238E27FC236}">
                <a16:creationId xmlns:a16="http://schemas.microsoft.com/office/drawing/2014/main" id="{AFE7624C-4724-40C4-946C-59FF49A56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1506332"/>
            <a:ext cx="1243012" cy="662202"/>
          </a:xfrm>
          <a:prstGeom prst="wedgeRoundRectCallout">
            <a:avLst>
              <a:gd name="adj1" fmla="val 84018"/>
              <a:gd name="adj2" fmla="val 14569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kumimoji="0"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按组织类别命名</a:t>
            </a:r>
            <a:endParaRPr kumimoji="0" lang="en-US" altLang="zh-CN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AutoShape 13">
            <a:extLst>
              <a:ext uri="{FF2B5EF4-FFF2-40B4-BE49-F238E27FC236}">
                <a16:creationId xmlns:a16="http://schemas.microsoft.com/office/drawing/2014/main" id="{742F55A0-404A-4D9F-9416-59E88145D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1550608"/>
            <a:ext cx="1189037" cy="617927"/>
          </a:xfrm>
          <a:prstGeom prst="wedgeRoundRectCallout">
            <a:avLst>
              <a:gd name="adj1" fmla="val -46231"/>
              <a:gd name="adj2" fmla="val 15374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按国家或区域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8B80FF37-5997-41BF-A023-A6BE4B23181F}"/>
              </a:ext>
            </a:extLst>
          </p:cNvPr>
          <p:cNvSpPr>
            <a:spLocks/>
          </p:cNvSpPr>
          <p:nvPr/>
        </p:nvSpPr>
        <p:spPr bwMode="auto">
          <a:xfrm>
            <a:off x="5591176" y="3121036"/>
            <a:ext cx="927100" cy="1905000"/>
          </a:xfrm>
          <a:custGeom>
            <a:avLst/>
            <a:gdLst>
              <a:gd name="T0" fmla="*/ 2147483647 w 584"/>
              <a:gd name="T1" fmla="*/ 2147483647 h 1200"/>
              <a:gd name="T2" fmla="*/ 2147483647 w 584"/>
              <a:gd name="T3" fmla="*/ 2147483647 h 1200"/>
              <a:gd name="T4" fmla="*/ 2147483647 w 584"/>
              <a:gd name="T5" fmla="*/ 2147483647 h 1200"/>
              <a:gd name="T6" fmla="*/ 2147483647 w 584"/>
              <a:gd name="T7" fmla="*/ 0 h 1200"/>
              <a:gd name="T8" fmla="*/ 0 60000 65536"/>
              <a:gd name="T9" fmla="*/ 0 60000 65536"/>
              <a:gd name="T10" fmla="*/ 0 60000 65536"/>
              <a:gd name="T11" fmla="*/ 0 60000 65536"/>
              <a:gd name="T12" fmla="*/ 0 w 584"/>
              <a:gd name="T13" fmla="*/ 0 h 1200"/>
              <a:gd name="T14" fmla="*/ 584 w 584"/>
              <a:gd name="T15" fmla="*/ 1200 h 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4" h="1200">
                <a:moveTo>
                  <a:pt x="344" y="1200"/>
                </a:moveTo>
                <a:cubicBezTo>
                  <a:pt x="180" y="1124"/>
                  <a:pt x="16" y="1048"/>
                  <a:pt x="8" y="960"/>
                </a:cubicBezTo>
                <a:cubicBezTo>
                  <a:pt x="0" y="872"/>
                  <a:pt x="200" y="832"/>
                  <a:pt x="296" y="672"/>
                </a:cubicBezTo>
                <a:cubicBezTo>
                  <a:pt x="392" y="512"/>
                  <a:pt x="536" y="112"/>
                  <a:pt x="584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BE3FF0B-A43C-45B0-8BF1-4FBECCE0B922}"/>
              </a:ext>
            </a:extLst>
          </p:cNvPr>
          <p:cNvSpPr/>
          <p:nvPr/>
        </p:nvSpPr>
        <p:spPr>
          <a:xfrm>
            <a:off x="4033837" y="1709731"/>
            <a:ext cx="733425" cy="3286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A6FA27F-50C1-4CF3-AAF7-D0A58E875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2" y="5725700"/>
            <a:ext cx="8024813" cy="73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tabLst>
                <a:tab pos="715963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213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6"/>
              </a:buBlip>
              <a:tabLst>
                <a:tab pos="715963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marL="266700" indent="-266700">
              <a:lnSpc>
                <a:spcPts val="2600"/>
              </a:lnSpc>
              <a:spcBef>
                <a:spcPts val="0"/>
              </a:spcBef>
              <a:buClr>
                <a:srgbClr val="C00000"/>
              </a:buClr>
            </a:pPr>
            <a:r>
              <a:rPr lang="zh-CN" altLang="en-US" sz="2000" b="1" dirty="0">
                <a:cs typeface="Times New Roman" panose="02020603050405020304" pitchFamily="18" charset="0"/>
              </a:rPr>
              <a:t>层级命名、逐级授权、多级管理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marL="538163" lvl="1" indent="-271463">
              <a:lnSpc>
                <a:spcPts val="2600"/>
              </a:lnSpc>
              <a:spcBef>
                <a:spcPts val="0"/>
              </a:spcBef>
              <a:buClr>
                <a:srgbClr val="C00000"/>
              </a:buClr>
            </a:pPr>
            <a:r>
              <a:rPr lang="zh-CN" altLang="en-US" sz="1800" dirty="0">
                <a:cs typeface="Times New Roman" panose="02020603050405020304" pitchFamily="18" charset="0"/>
              </a:rPr>
              <a:t>例如：</a:t>
            </a:r>
            <a:r>
              <a:rPr lang="en-US" altLang="zh-CN" sz="1800" dirty="0">
                <a:cs typeface="Times New Roman" panose="02020603050405020304" pitchFamily="18" charset="0"/>
              </a:rPr>
              <a:t>cc.nankai.edu.cn</a:t>
            </a:r>
          </a:p>
        </p:txBody>
      </p:sp>
      <p:sp>
        <p:nvSpPr>
          <p:cNvPr id="19" name="AutoShape 12">
            <a:extLst>
              <a:ext uri="{FF2B5EF4-FFF2-40B4-BE49-F238E27FC236}">
                <a16:creationId xmlns:a16="http://schemas.microsoft.com/office/drawing/2014/main" id="{116A2D86-3BA9-411C-A18C-0BC02F4FC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3471662"/>
            <a:ext cx="1247775" cy="362143"/>
          </a:xfrm>
          <a:prstGeom prst="wedgeRoundRectCallout">
            <a:avLst>
              <a:gd name="adj1" fmla="val 121675"/>
              <a:gd name="adj2" fmla="val -18172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kumimoji="0"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顶级域名</a:t>
            </a:r>
            <a:endParaRPr kumimoji="0" lang="en-US" altLang="zh-CN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AutoShape 12">
            <a:extLst>
              <a:ext uri="{FF2B5EF4-FFF2-40B4-BE49-F238E27FC236}">
                <a16:creationId xmlns:a16="http://schemas.microsoft.com/office/drawing/2014/main" id="{BF614D5A-D0AA-4CB4-865C-0AE56A5A1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1" y="4271647"/>
            <a:ext cx="1247775" cy="362143"/>
          </a:xfrm>
          <a:prstGeom prst="wedgeRoundRectCallout">
            <a:avLst>
              <a:gd name="adj1" fmla="val 72439"/>
              <a:gd name="adj2" fmla="val -13306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kumimoji="0"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二级域名</a:t>
            </a:r>
            <a:endParaRPr kumimoji="0" lang="en-US" altLang="zh-CN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5683F54-87D8-4487-B56E-F0F885E50D40}"/>
              </a:ext>
            </a:extLst>
          </p:cNvPr>
          <p:cNvSpPr txBox="1"/>
          <p:nvPr/>
        </p:nvSpPr>
        <p:spPr>
          <a:xfrm>
            <a:off x="4982528" y="5899994"/>
            <a:ext cx="404336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CC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域名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已成为互联网的重要基础性资源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9F91272-2DE3-4B80-B8B2-C95E38264BC3}"/>
              </a:ext>
            </a:extLst>
          </p:cNvPr>
          <p:cNvSpPr txBox="1"/>
          <p:nvPr/>
        </p:nvSpPr>
        <p:spPr>
          <a:xfrm>
            <a:off x="4257923" y="621527"/>
            <a:ext cx="4793132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优点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可以支持大规模、快速扩展，不需要中心节点支持；通过部分名字空间的授权实现非集中式管理；名字到地址的映射可以通过分布方式实现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3" grpId="0" animBg="1"/>
      <p:bldP spid="4" grpId="0"/>
      <p:bldP spid="19" grpId="0" animBg="1"/>
      <p:bldP spid="20" grpId="0" animBg="1"/>
      <p:bldP spid="22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77C77FB-5484-400F-8BE7-6520DAA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643" y="609599"/>
            <a:ext cx="8410714" cy="830471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DNS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域名体系（续）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18F83A-3B41-472B-93F3-546F35E666F0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838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58925CD-2577-4E76-AD8B-D520A3A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43" y="1440070"/>
            <a:ext cx="8401050" cy="127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tabLst>
                <a:tab pos="715963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213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tabLst>
                <a:tab pos="715963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marL="358129" indent="-358129">
              <a:lnSpc>
                <a:spcPts val="30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2200" dirty="0">
                <a:cs typeface="Times New Roman" panose="02020603050405020304" pitchFamily="18" charset="0"/>
              </a:rPr>
              <a:t>顶级域名：由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互联网名称与数字地址分配机构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(ICANN)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负责管理</a:t>
            </a:r>
            <a:endParaRPr lang="en-US" altLang="zh-CN" sz="2200" b="0" i="0" dirty="0">
              <a:solidFill>
                <a:srgbClr val="333333"/>
              </a:solidFill>
              <a:effectLst/>
              <a:cs typeface="Times New Roman" panose="02020603050405020304" pitchFamily="18" charset="0"/>
            </a:endParaRPr>
          </a:p>
          <a:p>
            <a:pPr marL="804217" lvl="1" indent="-358129">
              <a:lnSpc>
                <a:spcPts val="3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1800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ICANN 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与域名注册商签订合同， 准许其受理顶级域名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.com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、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.net</a:t>
            </a:r>
            <a:r>
              <a:rPr lang="zh-CN" altLang="en-US" sz="1800" dirty="0">
                <a:solidFill>
                  <a:srgbClr val="333333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.org 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下的域名注册</a:t>
            </a:r>
            <a:endParaRPr lang="en-US" altLang="zh-CN" sz="1800" b="0" i="0" dirty="0">
              <a:solidFill>
                <a:srgbClr val="333333"/>
              </a:solidFill>
              <a:effectLst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3B070DE-1D7E-4D78-8296-DC5EE59873A6}"/>
              </a:ext>
            </a:extLst>
          </p:cNvPr>
          <p:cNvGraphicFramePr>
            <a:graphicFrameLocks noGrp="1"/>
          </p:cNvGraphicFramePr>
          <p:nvPr/>
        </p:nvGraphicFramePr>
        <p:xfrm>
          <a:off x="2562226" y="2829879"/>
          <a:ext cx="387667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88">
                  <a:extLst>
                    <a:ext uri="{9D8B030D-6E8A-4147-A177-3AD203B41FA5}">
                      <a16:colId xmlns:a16="http://schemas.microsoft.com/office/drawing/2014/main" val="2451852551"/>
                    </a:ext>
                  </a:extLst>
                </a:gridCol>
                <a:gridCol w="2263686">
                  <a:extLst>
                    <a:ext uri="{9D8B030D-6E8A-4147-A177-3AD203B41FA5}">
                      <a16:colId xmlns:a16="http://schemas.microsoft.com/office/drawing/2014/main" val="1571156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顶级域名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4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商业组织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9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edu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教育机构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5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gov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政府机构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3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mil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军队机构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99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net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主要的网络支持中心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8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org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其他组织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5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国际组织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7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国家地区代码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国家或地区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90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19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77C77FB-5484-400F-8BE7-6520DAA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643" y="609599"/>
            <a:ext cx="8410714" cy="830471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DNS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域名体系（续）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18F83A-3B41-472B-93F3-546F35E666F0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838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58925CD-2577-4E76-AD8B-D520A3A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43" y="1272608"/>
            <a:ext cx="8401050" cy="46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tabLst>
                <a:tab pos="715963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213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tabLst>
                <a:tab pos="715963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marL="358129" indent="-358129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2200" dirty="0">
                <a:solidFill>
                  <a:srgbClr val="333333"/>
                </a:solidFill>
                <a:cs typeface="Times New Roman" panose="02020603050405020304" pitchFamily="18" charset="0"/>
              </a:rPr>
              <a:t>中国互联网络信息中心（</a:t>
            </a:r>
            <a:r>
              <a:rPr lang="en-US" altLang="zh-CN" sz="2200" dirty="0">
                <a:solidFill>
                  <a:srgbClr val="333333"/>
                </a:solidFill>
                <a:cs typeface="Times New Roman" panose="02020603050405020304" pitchFamily="18" charset="0"/>
              </a:rPr>
              <a:t>CNNIC</a:t>
            </a:r>
            <a:r>
              <a:rPr lang="zh-CN" altLang="en-US" sz="2200" dirty="0">
                <a:solidFill>
                  <a:srgbClr val="333333"/>
                </a:solidFill>
                <a:cs typeface="Times New Roman" panose="02020603050405020304" pitchFamily="18" charset="0"/>
              </a:rPr>
              <a:t>）管理</a:t>
            </a:r>
            <a:r>
              <a:rPr lang="en-US" altLang="zh-CN" sz="2200" dirty="0">
                <a:solidFill>
                  <a:srgbClr val="C000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22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cn</a:t>
            </a:r>
            <a:r>
              <a:rPr lang="zh-CN" altLang="en-US" sz="2200" dirty="0">
                <a:solidFill>
                  <a:srgbClr val="333333"/>
                </a:solidFill>
                <a:cs typeface="Times New Roman" panose="02020603050405020304" pitchFamily="18" charset="0"/>
              </a:rPr>
              <a:t>域名</a:t>
            </a:r>
            <a:endParaRPr lang="en-US" altLang="zh-CN" sz="2200" dirty="0">
              <a:solidFill>
                <a:srgbClr val="333333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3B070DE-1D7E-4D78-8296-DC5EE59873A6}"/>
              </a:ext>
            </a:extLst>
          </p:cNvPr>
          <p:cNvGraphicFramePr>
            <a:graphicFrameLocks noGrp="1"/>
          </p:cNvGraphicFramePr>
          <p:nvPr/>
        </p:nvGraphicFramePr>
        <p:xfrm>
          <a:off x="935726" y="1784766"/>
          <a:ext cx="7262882" cy="4211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912">
                  <a:extLst>
                    <a:ext uri="{9D8B030D-6E8A-4147-A177-3AD203B41FA5}">
                      <a16:colId xmlns:a16="http://schemas.microsoft.com/office/drawing/2014/main" val="3695491763"/>
                    </a:ext>
                  </a:extLst>
                </a:gridCol>
                <a:gridCol w="1643133">
                  <a:extLst>
                    <a:ext uri="{9D8B030D-6E8A-4147-A177-3AD203B41FA5}">
                      <a16:colId xmlns:a16="http://schemas.microsoft.com/office/drawing/2014/main" val="2451852551"/>
                    </a:ext>
                  </a:extLst>
                </a:gridCol>
                <a:gridCol w="4414837">
                  <a:extLst>
                    <a:ext uri="{9D8B030D-6E8A-4147-A177-3AD203B41FA5}">
                      <a16:colId xmlns:a16="http://schemas.microsoft.com/office/drawing/2014/main" val="1571156170"/>
                    </a:ext>
                  </a:extLst>
                </a:gridCol>
              </a:tblGrid>
              <a:tr h="364579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划分模式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我国二级域名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47801"/>
                  </a:ext>
                </a:extLst>
              </a:tr>
              <a:tr h="348284">
                <a:tc rowSpan="6"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类别域名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2400" marT="30480" marB="304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科研机构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2400" marT="30480" marB="30480" horzOverflow="overflow"/>
                </a:tc>
                <a:extLst>
                  <a:ext uri="{0D108BD9-81ED-4DB2-BD59-A6C34878D82A}">
                    <a16:rowId xmlns:a16="http://schemas.microsoft.com/office/drawing/2014/main" val="1416891814"/>
                  </a:ext>
                </a:extLst>
              </a:tr>
              <a:tr h="348284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2400" marT="30480" marB="304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工、商、金融等企业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2400" marT="30480" marB="30480" horzOverflow="overflow"/>
                </a:tc>
                <a:extLst>
                  <a:ext uri="{0D108BD9-81ED-4DB2-BD59-A6C34878D82A}">
                    <a16:rowId xmlns:a16="http://schemas.microsoft.com/office/drawing/2014/main" val="355054425"/>
                  </a:ext>
                </a:extLst>
              </a:tr>
              <a:tr h="348284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edu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2400" marT="30480" marB="304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教育机构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2400" marT="30480" marB="30480" horzOverflow="overflow"/>
                </a:tc>
                <a:extLst>
                  <a:ext uri="{0D108BD9-81ED-4DB2-BD59-A6C34878D82A}">
                    <a16:rowId xmlns:a16="http://schemas.microsoft.com/office/drawing/2014/main" val="2040032214"/>
                  </a:ext>
                </a:extLst>
              </a:tr>
              <a:tr h="348284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gov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2400" marT="30480" marB="304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政府部门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2400" marT="30480" marB="30480" horzOverflow="overflow"/>
                </a:tc>
                <a:extLst>
                  <a:ext uri="{0D108BD9-81ED-4DB2-BD59-A6C34878D82A}">
                    <a16:rowId xmlns:a16="http://schemas.microsoft.com/office/drawing/2014/main" val="1357998730"/>
                  </a:ext>
                </a:extLst>
              </a:tr>
              <a:tr h="348284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net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2400" marT="30480" marB="304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互联网络、接入网络信息中心和运行中心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2400" marT="30480" marB="30480" horzOverflow="overflow"/>
                </a:tc>
                <a:extLst>
                  <a:ext uri="{0D108BD9-81ED-4DB2-BD59-A6C34878D82A}">
                    <a16:rowId xmlns:a16="http://schemas.microsoft.com/office/drawing/2014/main" val="3995284810"/>
                  </a:ext>
                </a:extLst>
              </a:tr>
              <a:tr h="348284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org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2400" marT="30480" marB="304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各种非盈利性的组织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2400" marT="30480" marB="30480" horzOverflow="overflow"/>
                </a:tc>
                <a:extLst>
                  <a:ext uri="{0D108BD9-81ED-4DB2-BD59-A6C34878D82A}">
                    <a16:rowId xmlns:a16="http://schemas.microsoft.com/office/drawing/2014/main" val="689566931"/>
                  </a:ext>
                </a:extLst>
              </a:tr>
              <a:tr h="348284">
                <a:tc rowSpan="5"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行政区域域名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bj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2400" marT="30480" marB="304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北京市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2400" marT="30480" marB="30480" horzOverflow="overflow"/>
                </a:tc>
                <a:extLst>
                  <a:ext uri="{0D108BD9-81ED-4DB2-BD59-A6C34878D82A}">
                    <a16:rowId xmlns:a16="http://schemas.microsoft.com/office/drawing/2014/main" val="1383676938"/>
                  </a:ext>
                </a:extLst>
              </a:tr>
              <a:tr h="348284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2400" marT="30480" marB="304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上海市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2400" marT="30480" marB="30480" horzOverflow="overflow"/>
                </a:tc>
                <a:extLst>
                  <a:ext uri="{0D108BD9-81ED-4DB2-BD59-A6C34878D82A}">
                    <a16:rowId xmlns:a16="http://schemas.microsoft.com/office/drawing/2014/main" val="2678390170"/>
                  </a:ext>
                </a:extLst>
              </a:tr>
              <a:tr h="348284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tj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2400" marT="30480" marB="304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天津市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2400" marT="30480" marB="30480" horzOverflow="overflow"/>
                </a:tc>
                <a:extLst>
                  <a:ext uri="{0D108BD9-81ED-4DB2-BD59-A6C34878D82A}">
                    <a16:rowId xmlns:a16="http://schemas.microsoft.com/office/drawing/2014/main" val="1193156981"/>
                  </a:ext>
                </a:extLst>
              </a:tr>
              <a:tr h="348284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cq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2400" marT="30480" marB="304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重庆市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2400" marT="30480" marB="30480" horzOverflow="overflow"/>
                </a:tc>
                <a:extLst>
                  <a:ext uri="{0D108BD9-81ED-4DB2-BD59-A6C34878D82A}">
                    <a16:rowId xmlns:a16="http://schemas.microsoft.com/office/drawing/2014/main" val="2203948229"/>
                  </a:ext>
                </a:extLst>
              </a:tr>
              <a:tr h="364579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2400" marT="0" marB="3048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88361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D031F8C-E77F-433B-A0F0-2521F93487BB}"/>
              </a:ext>
            </a:extLst>
          </p:cNvPr>
          <p:cNvSpPr txBox="1"/>
          <p:nvPr/>
        </p:nvSpPr>
        <p:spPr>
          <a:xfrm>
            <a:off x="286247" y="6111841"/>
            <a:ext cx="8654995" cy="3925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lvl="1" algn="ctr">
              <a:lnSpc>
                <a:spcPts val="2600"/>
              </a:lnSpc>
              <a:buClr>
                <a:srgbClr val="C00000"/>
              </a:buClr>
            </a:pPr>
            <a:r>
              <a:rPr lang="en-US" altLang="zh-CN" sz="1600" b="1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Whois</a:t>
            </a:r>
            <a:r>
              <a:rPr lang="zh-CN" altLang="en-US" sz="16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查询服务（</a:t>
            </a:r>
            <a:r>
              <a:rPr lang="en-US" altLang="zh-CN" sz="16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 43</a:t>
            </a:r>
            <a:r>
              <a:rPr lang="zh-CN" altLang="en-US" sz="16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端口）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：中国万网（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www.zw.cn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）、站长之家（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whois.chinaz.com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8890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77C77FB-5484-400F-8BE7-6520DAA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643" y="609599"/>
            <a:ext cx="8410714" cy="830471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DNS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域名解析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18F83A-3B41-472B-93F3-546F35E666F0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838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58925CD-2577-4E76-AD8B-D520A3A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43" y="1359108"/>
            <a:ext cx="8415268" cy="512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tabLst>
                <a:tab pos="715963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213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tabLst>
                <a:tab pos="715963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marL="358129" indent="-358129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2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域名解析</a:t>
            </a:r>
            <a:r>
              <a:rPr lang="zh-CN" altLang="en-US" sz="2200" dirty="0">
                <a:cs typeface="Times New Roman" panose="02020603050405020304" pitchFamily="18" charset="0"/>
              </a:rPr>
              <a:t>：名字到地址映射（通过名字查地址）</a:t>
            </a:r>
            <a:endParaRPr lang="en-US" altLang="zh-CN" sz="2200" dirty="0">
              <a:cs typeface="Times New Roman" panose="02020603050405020304" pitchFamily="18" charset="0"/>
            </a:endParaRPr>
          </a:p>
          <a:p>
            <a:pPr marL="628650" lvl="1" indent="-271463">
              <a:lnSpc>
                <a:spcPts val="3000"/>
              </a:lnSpc>
              <a:spcBef>
                <a:spcPts val="600"/>
              </a:spcBef>
              <a:buClr>
                <a:srgbClr val="C00000"/>
              </a:buClr>
              <a:tabLst>
                <a:tab pos="628650" algn="l"/>
              </a:tabLst>
            </a:pPr>
            <a:r>
              <a:rPr lang="zh-CN" altLang="en-US" sz="1800" dirty="0">
                <a:cs typeface="Times New Roman" panose="02020603050405020304" pitchFamily="18" charset="0"/>
              </a:rPr>
              <a:t>分布式：层级的服务器组织，协同实现解析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marL="628650" lvl="1" indent="-271463">
              <a:lnSpc>
                <a:spcPts val="3000"/>
              </a:lnSpc>
              <a:spcBef>
                <a:spcPts val="600"/>
              </a:spcBef>
              <a:buClr>
                <a:srgbClr val="C00000"/>
              </a:buClr>
              <a:tabLst>
                <a:tab pos="628650" algn="l"/>
              </a:tabLst>
            </a:pPr>
            <a:r>
              <a:rPr lang="zh-CN" altLang="en-US" sz="1800" dirty="0">
                <a:cs typeface="Times New Roman" panose="02020603050405020304" pitchFamily="18" charset="0"/>
              </a:rPr>
              <a:t>有效性：大多数解析可以在本地完成，一部分会产生互联网流量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marL="628650" lvl="1" indent="-271463">
              <a:lnSpc>
                <a:spcPts val="3000"/>
              </a:lnSpc>
              <a:spcBef>
                <a:spcPts val="600"/>
              </a:spcBef>
              <a:buClr>
                <a:srgbClr val="C00000"/>
              </a:buClr>
              <a:tabLst>
                <a:tab pos="628650" algn="l"/>
              </a:tabLst>
            </a:pPr>
            <a:r>
              <a:rPr lang="zh-CN" altLang="en-US" sz="1800" dirty="0">
                <a:cs typeface="Times New Roman" panose="02020603050405020304" pitchFamily="18" charset="0"/>
              </a:rPr>
              <a:t>可靠性：通过冗余设置，避免单点失效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marL="358129" indent="-358129">
              <a:lnSpc>
                <a:spcPts val="3200"/>
              </a:lnSpc>
              <a:spcBef>
                <a:spcPts val="1200"/>
              </a:spcBef>
              <a:buClr>
                <a:srgbClr val="C00000"/>
              </a:buClr>
            </a:pPr>
            <a:r>
              <a:rPr lang="zh-CN" altLang="en-US" sz="2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客户</a:t>
            </a:r>
            <a:r>
              <a:rPr lang="en-US" altLang="zh-CN" sz="2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服务器模式</a:t>
            </a:r>
            <a:endParaRPr lang="en-US" altLang="zh-CN" sz="2200" dirty="0">
              <a:cs typeface="Times New Roman" panose="02020603050405020304" pitchFamily="18" charset="0"/>
            </a:endParaRPr>
          </a:p>
          <a:p>
            <a:pPr marL="628650" lvl="1" indent="-271463">
              <a:lnSpc>
                <a:spcPts val="3000"/>
              </a:lnSpc>
              <a:spcBef>
                <a:spcPts val="600"/>
              </a:spcBef>
              <a:buClr>
                <a:srgbClr val="C00000"/>
              </a:buClr>
              <a:tabLst>
                <a:tab pos="628650" algn="l"/>
              </a:tabLst>
            </a:pPr>
            <a:r>
              <a:rPr lang="zh-CN" altLang="en-US" sz="1800" dirty="0">
                <a:cs typeface="Times New Roman" panose="02020603050405020304" pitchFamily="18" charset="0"/>
              </a:rPr>
              <a:t>域名服务器：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marL="960437" lvl="2" indent="-271463">
              <a:lnSpc>
                <a:spcPts val="2600"/>
              </a:lnSpc>
              <a:spcBef>
                <a:spcPts val="600"/>
              </a:spcBef>
              <a:buClr>
                <a:srgbClr val="C00000"/>
              </a:buClr>
              <a:tabLst>
                <a:tab pos="628650" algn="l"/>
              </a:tabLst>
            </a:pPr>
            <a:r>
              <a:rPr lang="zh-CN" altLang="en-US" sz="1600" dirty="0">
                <a:cs typeface="Times New Roman" panose="02020603050405020304" pitchFamily="18" charset="0"/>
              </a:rPr>
              <a:t>保存名字到地址映射关系（数据库）</a:t>
            </a:r>
            <a:endParaRPr lang="en-US" altLang="zh-CN" sz="1600" dirty="0">
              <a:cs typeface="Times New Roman" panose="02020603050405020304" pitchFamily="18" charset="0"/>
            </a:endParaRPr>
          </a:p>
          <a:p>
            <a:pPr marL="960437" lvl="2" indent="-271463">
              <a:lnSpc>
                <a:spcPts val="2600"/>
              </a:lnSpc>
              <a:spcBef>
                <a:spcPts val="600"/>
              </a:spcBef>
              <a:buClr>
                <a:srgbClr val="C00000"/>
              </a:buClr>
              <a:tabLst>
                <a:tab pos="628650" algn="l"/>
              </a:tabLst>
            </a:pPr>
            <a:r>
              <a:rPr lang="zh-CN" altLang="en-US" sz="1600" dirty="0">
                <a:cs typeface="Times New Roman" panose="02020603050405020304" pitchFamily="18" charset="0"/>
              </a:rPr>
              <a:t>接收客户端请求，并给出响应</a:t>
            </a:r>
            <a:endParaRPr lang="en-US" altLang="zh-CN" sz="1600" dirty="0">
              <a:latin typeface="Arial" charset="0"/>
            </a:endParaRPr>
          </a:p>
          <a:p>
            <a:pPr marL="628650" lvl="1" indent="-271463">
              <a:lnSpc>
                <a:spcPts val="3000"/>
              </a:lnSpc>
              <a:spcBef>
                <a:spcPts val="600"/>
              </a:spcBef>
              <a:buClr>
                <a:srgbClr val="C00000"/>
              </a:buClr>
              <a:tabLst>
                <a:tab pos="628650" algn="l"/>
              </a:tabLst>
            </a:pPr>
            <a:r>
              <a:rPr lang="zh-CN" altLang="en-US" sz="1800" dirty="0">
                <a:cs typeface="Times New Roman" panose="02020603050405020304" pitchFamily="18" charset="0"/>
              </a:rPr>
              <a:t>域名解析器（客户端）：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marL="960437" lvl="2" indent="-271463">
              <a:lnSpc>
                <a:spcPts val="2600"/>
              </a:lnSpc>
              <a:spcBef>
                <a:spcPts val="600"/>
              </a:spcBef>
              <a:buClr>
                <a:srgbClr val="C00000"/>
              </a:buClr>
              <a:tabLst>
                <a:tab pos="628650" algn="l"/>
              </a:tabLst>
            </a:pPr>
            <a:r>
              <a:rPr lang="zh-CN" altLang="en-US" sz="1600" dirty="0">
                <a:cs typeface="Times New Roman" panose="02020603050405020304" pitchFamily="18" charset="0"/>
              </a:rPr>
              <a:t>请求域名解析的客户进程</a:t>
            </a:r>
            <a:endParaRPr lang="en-US" altLang="zh-CN" sz="1600" dirty="0">
              <a:cs typeface="Times New Roman" panose="02020603050405020304" pitchFamily="18" charset="0"/>
            </a:endParaRPr>
          </a:p>
          <a:p>
            <a:pPr marL="960437" lvl="2" indent="-271463">
              <a:lnSpc>
                <a:spcPts val="2600"/>
              </a:lnSpc>
              <a:spcBef>
                <a:spcPts val="600"/>
              </a:spcBef>
              <a:buClr>
                <a:srgbClr val="C00000"/>
              </a:buClr>
              <a:tabLst>
                <a:tab pos="628650" algn="l"/>
              </a:tabLst>
            </a:pPr>
            <a:r>
              <a:rPr lang="zh-CN" altLang="en-US" sz="1600" dirty="0">
                <a:cs typeface="Times New Roman" panose="02020603050405020304" pitchFamily="18" charset="0"/>
              </a:rPr>
              <a:t>向域名服务器发起解析请求，并等待服务器的响应</a:t>
            </a:r>
            <a:endParaRPr lang="en-US" altLang="zh-CN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41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028">
            <a:extLst>
              <a:ext uri="{FF2B5EF4-FFF2-40B4-BE49-F238E27FC236}">
                <a16:creationId xmlns:a16="http://schemas.microsoft.com/office/drawing/2014/main" id="{B78D27F6-C4A7-41EB-BD11-1B660741FA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319" y="657224"/>
          <a:ext cx="8555038" cy="487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438839" imgH="3100533" progId="Visio.Drawing.11">
                  <p:embed/>
                </p:oleObj>
              </mc:Choice>
              <mc:Fallback>
                <p:oleObj name="Visio" r:id="rId3" imgW="5438839" imgH="3100533" progId="Visio.Drawing.11">
                  <p:embed/>
                  <p:pic>
                    <p:nvPicPr>
                      <p:cNvPr id="3" name="Object 1028">
                        <a:extLst>
                          <a:ext uri="{FF2B5EF4-FFF2-40B4-BE49-F238E27FC236}">
                            <a16:creationId xmlns:a16="http://schemas.microsoft.com/office/drawing/2014/main" id="{B78D27F6-C4A7-41EB-BD11-1B660741FA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19" y="657224"/>
                        <a:ext cx="8555038" cy="4877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6" name="Rectangle 2">
            <a:extLst>
              <a:ext uri="{FF2B5EF4-FFF2-40B4-BE49-F238E27FC236}">
                <a16:creationId xmlns:a16="http://schemas.microsoft.com/office/drawing/2014/main" id="{A77C77FB-5484-400F-8BE7-6520DAA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643" y="609599"/>
            <a:ext cx="8410714" cy="830471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DNS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服务器组织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18F83A-3B41-472B-93F3-546F35E666F0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838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58925CD-2577-4E76-AD8B-D520A3A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089" y="5410959"/>
            <a:ext cx="841526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tabLst>
                <a:tab pos="715963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213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6"/>
              </a:buBlip>
              <a:tabLst>
                <a:tab pos="715963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spcBef>
                <a:spcPts val="1200"/>
              </a:spcBef>
              <a:buFont typeface="Symbol" pitchFamily="18" charset="2"/>
              <a:buBlip>
                <a:blip r:embed="rId5"/>
              </a:buBlip>
            </a:pPr>
            <a:r>
              <a:rPr kumimoji="0" lang="zh-CN" altLang="en-US" sz="1800" dirty="0">
                <a:latin typeface="Arial" charset="0"/>
              </a:rPr>
              <a:t>每台域名服务器包含一个或多个区域的信息</a:t>
            </a:r>
            <a:endParaRPr kumimoji="0" lang="en-US" altLang="zh-CN" sz="1800" dirty="0">
              <a:latin typeface="Arial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200"/>
              </a:spcBef>
              <a:buFont typeface="Symbol" pitchFamily="18" charset="2"/>
              <a:buBlip>
                <a:blip r:embed="rId5"/>
              </a:buBlip>
            </a:pPr>
            <a:r>
              <a:rPr kumimoji="0" lang="zh-CN" altLang="en-US" sz="1800" dirty="0">
                <a:latin typeface="Arial" charset="0"/>
              </a:rPr>
              <a:t>父节点服务器已知子节点服务器的地址</a:t>
            </a:r>
            <a:endParaRPr kumimoji="0" lang="en-US" altLang="zh-CN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53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77C77FB-5484-400F-8BE7-6520DAA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643" y="609599"/>
            <a:ext cx="8410714" cy="830471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DNS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服务器组织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18F83A-3B41-472B-93F3-546F35E666F0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838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58925CD-2577-4E76-AD8B-D520A3A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43" y="1359108"/>
            <a:ext cx="8415268" cy="134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tabLst>
                <a:tab pos="715963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213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tabLst>
                <a:tab pos="715963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marL="358129" indent="-358129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2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根域名服务器：</a:t>
            </a:r>
            <a:endParaRPr lang="en-US" altLang="zh-CN" sz="2200" dirty="0">
              <a:cs typeface="Times New Roman" panose="02020603050405020304" pitchFamily="18" charset="0"/>
            </a:endParaRPr>
          </a:p>
          <a:p>
            <a:pPr marL="628650" lvl="1" indent="-271463">
              <a:lnSpc>
                <a:spcPts val="3000"/>
              </a:lnSpc>
              <a:spcBef>
                <a:spcPts val="600"/>
              </a:spcBef>
              <a:buClr>
                <a:srgbClr val="C00000"/>
              </a:buClr>
              <a:tabLst>
                <a:tab pos="628650" algn="l"/>
              </a:tabLst>
            </a:pPr>
            <a:r>
              <a:rPr kumimoji="0" lang="zh-CN" altLang="en-US" sz="1800" dirty="0">
                <a:cs typeface="Times New Roman" panose="02020603050405020304" pitchFamily="18" charset="0"/>
              </a:rPr>
              <a:t>全球</a:t>
            </a:r>
            <a:r>
              <a:rPr kumimoji="0" lang="en-US" altLang="zh-CN" sz="1800" dirty="0">
                <a:cs typeface="Times New Roman" panose="02020603050405020304" pitchFamily="18" charset="0"/>
              </a:rPr>
              <a:t>13</a:t>
            </a:r>
            <a:r>
              <a:rPr kumimoji="0" lang="zh-CN" altLang="en-US" sz="1800" dirty="0">
                <a:cs typeface="Times New Roman" panose="02020603050405020304" pitchFamily="18" charset="0"/>
              </a:rPr>
              <a:t>个逻辑根域名服务器（</a:t>
            </a:r>
            <a:r>
              <a:rPr kumimoji="0" lang="en-US" altLang="zh-CN" sz="1800" dirty="0" err="1">
                <a:cs typeface="Times New Roman" panose="02020603050405020304" pitchFamily="18" charset="0"/>
              </a:rPr>
              <a:t>a~m</a:t>
            </a:r>
            <a:r>
              <a:rPr kumimoji="0" lang="zh-CN" altLang="en-US" sz="1800" dirty="0">
                <a:cs typeface="Times New Roman" panose="02020603050405020304" pitchFamily="18" charset="0"/>
              </a:rPr>
              <a:t>），每个根服务器都有多个镜像，实际的服务器数量目前达</a:t>
            </a:r>
            <a:r>
              <a:rPr lang="en-US" altLang="zh-CN" sz="1800" dirty="0">
                <a:cs typeface="Times New Roman" panose="02020603050405020304" pitchFamily="18" charset="0"/>
              </a:rPr>
              <a:t>1326</a:t>
            </a:r>
            <a:r>
              <a:rPr kumimoji="0" lang="zh-CN" altLang="en-US" sz="1800" dirty="0">
                <a:cs typeface="Times New Roman" panose="02020603050405020304" pitchFamily="18" charset="0"/>
              </a:rPr>
              <a:t>个（中国：大陆</a:t>
            </a:r>
            <a:r>
              <a:rPr kumimoji="0" lang="en-US" altLang="zh-CN" sz="1800" dirty="0">
                <a:cs typeface="Times New Roman" panose="02020603050405020304" pitchFamily="18" charset="0"/>
              </a:rPr>
              <a:t>13</a:t>
            </a:r>
            <a:r>
              <a:rPr kumimoji="0" lang="zh-CN" altLang="en-US" sz="1800" dirty="0">
                <a:cs typeface="Times New Roman" panose="02020603050405020304" pitchFamily="18" charset="0"/>
              </a:rPr>
              <a:t>个，台湾</a:t>
            </a:r>
            <a:r>
              <a:rPr kumimoji="0" lang="en-US" altLang="zh-CN" sz="1800" dirty="0">
                <a:cs typeface="Times New Roman" panose="02020603050405020304" pitchFamily="18" charset="0"/>
              </a:rPr>
              <a:t>6</a:t>
            </a:r>
            <a:r>
              <a:rPr kumimoji="0" lang="zh-CN" altLang="en-US" sz="1800" dirty="0">
                <a:cs typeface="Times New Roman" panose="02020603050405020304" pitchFamily="18" charset="0"/>
              </a:rPr>
              <a:t>个，香港</a:t>
            </a:r>
            <a:r>
              <a:rPr kumimoji="0" lang="en-US" altLang="zh-CN" sz="1800" dirty="0">
                <a:cs typeface="Times New Roman" panose="02020603050405020304" pitchFamily="18" charset="0"/>
              </a:rPr>
              <a:t>9</a:t>
            </a:r>
            <a:r>
              <a:rPr kumimoji="0" lang="zh-CN" altLang="en-US" sz="1800" dirty="0">
                <a:cs typeface="Times New Roman" panose="02020603050405020304" pitchFamily="18" charset="0"/>
              </a:rPr>
              <a:t>个）</a:t>
            </a:r>
            <a:endParaRPr kumimoji="0" lang="en-US" altLang="zh-CN" sz="1800" dirty="0">
              <a:cs typeface="Times New Roman" panose="02020603050405020304" pitchFamily="18" charset="0"/>
            </a:endParaRPr>
          </a:p>
        </p:txBody>
      </p:sp>
      <p:sp>
        <p:nvSpPr>
          <p:cNvPr id="8" name="AutoShape 22">
            <a:extLst>
              <a:ext uri="{FF2B5EF4-FFF2-40B4-BE49-F238E27FC236}">
                <a16:creationId xmlns:a16="http://schemas.microsoft.com/office/drawing/2014/main" id="{B3DC9FBB-11FB-4673-BB36-AC5029ED33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0645" y="2962275"/>
            <a:ext cx="578485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charset="2"/>
              <a:buNone/>
            </a:pPr>
            <a:endParaRPr lang="zh-CN" altLang="zh-CN" sz="1200">
              <a:latin typeface="Comic Sans MS" panose="030F0702030302020204" pitchFamily="66" charset="0"/>
            </a:endParaRPr>
          </a:p>
        </p:txBody>
      </p:sp>
      <p:pic>
        <p:nvPicPr>
          <p:cNvPr id="9" name="Picture 23" descr="worldf">
            <a:extLst>
              <a:ext uri="{FF2B5EF4-FFF2-40B4-BE49-F238E27FC236}">
                <a16:creationId xmlns:a16="http://schemas.microsoft.com/office/drawing/2014/main" id="{F96F84FF-4873-48F9-BF44-94FCCD296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45" y="3759200"/>
            <a:ext cx="4319587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5">
            <a:extLst>
              <a:ext uri="{FF2B5EF4-FFF2-40B4-BE49-F238E27FC236}">
                <a16:creationId xmlns:a16="http://schemas.microsoft.com/office/drawing/2014/main" id="{EAF47118-6D65-463D-8278-16FB3B77E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13" y="4656931"/>
            <a:ext cx="2338457" cy="613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. Verisign, Los Angeles CA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. USC-ISI Marina del Rey, CA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. ICANN Los Angeles, CA</a:t>
            </a:r>
          </a:p>
        </p:txBody>
      </p:sp>
      <p:sp>
        <p:nvSpPr>
          <p:cNvPr id="11" name="Freeform 26">
            <a:extLst>
              <a:ext uri="{FF2B5EF4-FFF2-40B4-BE49-F238E27FC236}">
                <a16:creationId xmlns:a16="http://schemas.microsoft.com/office/drawing/2014/main" id="{83DE0900-AB6C-404B-98FD-7226F5E34CEE}"/>
              </a:ext>
            </a:extLst>
          </p:cNvPr>
          <p:cNvSpPr>
            <a:spLocks/>
          </p:cNvSpPr>
          <p:nvPr/>
        </p:nvSpPr>
        <p:spPr bwMode="auto">
          <a:xfrm>
            <a:off x="2566995" y="4494213"/>
            <a:ext cx="531812" cy="341312"/>
          </a:xfrm>
          <a:custGeom>
            <a:avLst/>
            <a:gdLst>
              <a:gd name="T0" fmla="*/ 0 w 582"/>
              <a:gd name="T1" fmla="*/ 2147483646 h 426"/>
              <a:gd name="T2" fmla="*/ 2147483646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12" name="Text Box 27">
            <a:extLst>
              <a:ext uri="{FF2B5EF4-FFF2-40B4-BE49-F238E27FC236}">
                <a16:creationId xmlns:a16="http://schemas.microsoft.com/office/drawing/2014/main" id="{1ED5BDDB-6CE3-4983-973D-9B2231981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26" y="3860006"/>
            <a:ext cx="1667669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</a:rPr>
              <a:t>e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. NASA Mt View, CA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. Internet Software C.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   Palo Alto, CA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3" name="Freeform 28">
            <a:extLst>
              <a:ext uri="{FF2B5EF4-FFF2-40B4-BE49-F238E27FC236}">
                <a16:creationId xmlns:a16="http://schemas.microsoft.com/office/drawing/2014/main" id="{23428DA7-58F4-42FE-BDAF-17DA722941F8}"/>
              </a:ext>
            </a:extLst>
          </p:cNvPr>
          <p:cNvSpPr>
            <a:spLocks/>
          </p:cNvSpPr>
          <p:nvPr/>
        </p:nvSpPr>
        <p:spPr bwMode="auto">
          <a:xfrm flipV="1">
            <a:off x="2233620" y="4249738"/>
            <a:ext cx="817562" cy="184150"/>
          </a:xfrm>
          <a:custGeom>
            <a:avLst/>
            <a:gdLst>
              <a:gd name="T0" fmla="*/ 0 w 582"/>
              <a:gd name="T1" fmla="*/ 2147483646 h 426"/>
              <a:gd name="T2" fmla="*/ 2147483646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14" name="Text Box 29">
            <a:extLst>
              <a:ext uri="{FF2B5EF4-FFF2-40B4-BE49-F238E27FC236}">
                <a16:creationId xmlns:a16="http://schemas.microsoft.com/office/drawing/2014/main" id="{C041CEA5-BE43-4FD2-99CE-6B728F250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845" y="3354388"/>
            <a:ext cx="2208212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 dirty="0" err="1">
                <a:solidFill>
                  <a:srgbClr val="C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</a:rPr>
              <a:t>. </a:t>
            </a:r>
            <a:r>
              <a:rPr lang="en-US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Netnod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, Stockholm</a:t>
            </a:r>
          </a:p>
        </p:txBody>
      </p:sp>
      <p:sp>
        <p:nvSpPr>
          <p:cNvPr id="15" name="Freeform 30">
            <a:extLst>
              <a:ext uri="{FF2B5EF4-FFF2-40B4-BE49-F238E27FC236}">
                <a16:creationId xmlns:a16="http://schemas.microsoft.com/office/drawing/2014/main" id="{9E69037C-F8A1-4FC2-B83B-E10FDF99D48D}"/>
              </a:ext>
            </a:extLst>
          </p:cNvPr>
          <p:cNvSpPr>
            <a:spLocks/>
          </p:cNvSpPr>
          <p:nvPr/>
        </p:nvSpPr>
        <p:spPr bwMode="auto">
          <a:xfrm>
            <a:off x="4741870" y="3449638"/>
            <a:ext cx="446087" cy="654050"/>
          </a:xfrm>
          <a:custGeom>
            <a:avLst/>
            <a:gdLst>
              <a:gd name="T0" fmla="*/ 2147483646 w 666"/>
              <a:gd name="T1" fmla="*/ 0 h 1005"/>
              <a:gd name="T2" fmla="*/ 0 w 666"/>
              <a:gd name="T3" fmla="*/ 2147483646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16" name="Text Box 31">
            <a:extLst>
              <a:ext uri="{FF2B5EF4-FFF2-40B4-BE49-F238E27FC236}">
                <a16:creationId xmlns:a16="http://schemas.microsoft.com/office/drawing/2014/main" id="{B02B31D2-8364-4D35-B44C-1A2CDCE43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7" y="3065463"/>
            <a:ext cx="25193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</a:rPr>
              <a:t>k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. RIPE London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7" name="Freeform 32">
            <a:extLst>
              <a:ext uri="{FF2B5EF4-FFF2-40B4-BE49-F238E27FC236}">
                <a16:creationId xmlns:a16="http://schemas.microsoft.com/office/drawing/2014/main" id="{A9753ED3-F25C-4F67-B748-3AD219E25DB0}"/>
              </a:ext>
            </a:extLst>
          </p:cNvPr>
          <p:cNvSpPr>
            <a:spLocks/>
          </p:cNvSpPr>
          <p:nvPr/>
        </p:nvSpPr>
        <p:spPr bwMode="auto">
          <a:xfrm>
            <a:off x="4560895" y="3243263"/>
            <a:ext cx="615950" cy="946150"/>
          </a:xfrm>
          <a:custGeom>
            <a:avLst/>
            <a:gdLst>
              <a:gd name="T0" fmla="*/ 2147483646 w 922"/>
              <a:gd name="T1" fmla="*/ 0 h 1448"/>
              <a:gd name="T2" fmla="*/ 0 w 922"/>
              <a:gd name="T3" fmla="*/ 2147483646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18" name="Text Box 33">
            <a:extLst>
              <a:ext uri="{FF2B5EF4-FFF2-40B4-BE49-F238E27FC236}">
                <a16:creationId xmlns:a16="http://schemas.microsoft.com/office/drawing/2014/main" id="{0650A508-180F-4CC3-9EFE-D442BFD52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1482" y="3684588"/>
            <a:ext cx="1766888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</a:rPr>
              <a:t>m.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WIDE Tokyo</a:t>
            </a:r>
          </a:p>
        </p:txBody>
      </p:sp>
      <p:sp>
        <p:nvSpPr>
          <p:cNvPr id="19" name="Freeform 34">
            <a:extLst>
              <a:ext uri="{FF2B5EF4-FFF2-40B4-BE49-F238E27FC236}">
                <a16:creationId xmlns:a16="http://schemas.microsoft.com/office/drawing/2014/main" id="{E2796D42-23DC-41DB-AFD3-CE12608042F6}"/>
              </a:ext>
            </a:extLst>
          </p:cNvPr>
          <p:cNvSpPr>
            <a:spLocks/>
          </p:cNvSpPr>
          <p:nvPr/>
        </p:nvSpPr>
        <p:spPr bwMode="auto">
          <a:xfrm>
            <a:off x="6384932" y="3979863"/>
            <a:ext cx="400050" cy="431800"/>
          </a:xfrm>
          <a:custGeom>
            <a:avLst/>
            <a:gdLst>
              <a:gd name="T0" fmla="*/ 2147483646 w 252"/>
              <a:gd name="T1" fmla="*/ 0 h 462"/>
              <a:gd name="T2" fmla="*/ 0 w 252"/>
              <a:gd name="T3" fmla="*/ 2147483646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20" name="Text Box 35">
            <a:extLst>
              <a:ext uri="{FF2B5EF4-FFF2-40B4-BE49-F238E27FC236}">
                <a16:creationId xmlns:a16="http://schemas.microsoft.com/office/drawing/2014/main" id="{DDCDE8C8-30A1-442B-9BB3-080944148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93" y="2908300"/>
            <a:ext cx="25987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. Cogent, Herndon, VA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. U Maryland College Park, MD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</a:rPr>
              <a:t>h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. ARL Aberdeen, MD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</a:rPr>
              <a:t>j.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Verisign, Dulles VA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cxnSp>
        <p:nvCxnSpPr>
          <p:cNvPr id="21" name="Straight Arrow Connector 2">
            <a:extLst>
              <a:ext uri="{FF2B5EF4-FFF2-40B4-BE49-F238E27FC236}">
                <a16:creationId xmlns:a16="http://schemas.microsoft.com/office/drawing/2014/main" id="{6C0882DD-577A-4500-9FCF-204647AA576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87770" y="3659188"/>
            <a:ext cx="7937" cy="6905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35">
            <a:extLst>
              <a:ext uri="{FF2B5EF4-FFF2-40B4-BE49-F238E27FC236}">
                <a16:creationId xmlns:a16="http://schemas.microsoft.com/office/drawing/2014/main" id="{B0FE4035-1AFA-44B3-9EC3-A05C3C8E8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968" y="5270500"/>
            <a:ext cx="1954220" cy="223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</a:rPr>
              <a:t>g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. US DoD Columbus, OH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cxnSp>
        <p:nvCxnSpPr>
          <p:cNvPr id="23" name="Straight Arrow Connector 24">
            <a:extLst>
              <a:ext uri="{FF2B5EF4-FFF2-40B4-BE49-F238E27FC236}">
                <a16:creationId xmlns:a16="http://schemas.microsoft.com/office/drawing/2014/main" id="{E91194F9-2BB1-4331-9839-0C701A6FD378}"/>
              </a:ext>
            </a:extLst>
          </p:cNvPr>
          <p:cNvCxnSpPr>
            <a:cxnSpLocks noChangeShapeType="1"/>
            <a:stCxn id="22" idx="0"/>
          </p:cNvCxnSpPr>
          <p:nvPr/>
        </p:nvCxnSpPr>
        <p:spPr bwMode="auto">
          <a:xfrm flipV="1">
            <a:off x="3190078" y="4319516"/>
            <a:ext cx="419755" cy="9509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B36C9A6-7F28-44D2-9464-2989707D0B6E}"/>
              </a:ext>
            </a:extLst>
          </p:cNvPr>
          <p:cNvSpPr txBox="1"/>
          <p:nvPr/>
        </p:nvSpPr>
        <p:spPr>
          <a:xfrm>
            <a:off x="583407" y="6002893"/>
            <a:ext cx="35837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kumimoji="0" lang="zh-CN" altLang="en-US" sz="1800" dirty="0">
                <a:latin typeface="Arial" charset="0"/>
                <a:ea typeface="宋体" pitchFamily="2" charset="-122"/>
              </a:rPr>
              <a:t>根服务器</a:t>
            </a:r>
            <a:r>
              <a:rPr kumimoji="0" lang="zh-CN" altLang="en-US" sz="1800" i="1" dirty="0">
                <a:latin typeface="Arial" charset="0"/>
                <a:ea typeface="宋体" pitchFamily="2" charset="-122"/>
              </a:rPr>
              <a:t>：</a:t>
            </a:r>
            <a:r>
              <a:rPr kumimoji="0" lang="en-US" altLang="zh-CN" sz="1800" i="1" dirty="0">
                <a:solidFill>
                  <a:srgbClr val="C00000"/>
                </a:solidFill>
                <a:latin typeface="Arial" charset="0"/>
                <a:ea typeface="宋体" pitchFamily="2" charset="-122"/>
              </a:rPr>
              <a:t>letter</a:t>
            </a:r>
            <a:r>
              <a:rPr kumimoji="0" lang="en-US" altLang="zh-CN" sz="1800" i="1" dirty="0">
                <a:latin typeface="Arial" charset="0"/>
                <a:ea typeface="宋体" pitchFamily="2" charset="-122"/>
              </a:rPr>
              <a:t>.root-servers.net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FDF0C20-5B9B-4BFA-8176-3BFD91E943BE}"/>
              </a:ext>
            </a:extLst>
          </p:cNvPr>
          <p:cNvSpPr txBox="1"/>
          <p:nvPr/>
        </p:nvSpPr>
        <p:spPr>
          <a:xfrm>
            <a:off x="5019674" y="5973247"/>
            <a:ext cx="2605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https://root-servers.org/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C5EBE8D-9B45-475D-9580-47BBD4E56A2D}"/>
              </a:ext>
            </a:extLst>
          </p:cNvPr>
          <p:cNvSpPr txBox="1"/>
          <p:nvPr/>
        </p:nvSpPr>
        <p:spPr>
          <a:xfrm>
            <a:off x="3776664" y="634156"/>
            <a:ext cx="5305418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16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根域名服务器对互联网发展至关重要，除</a:t>
            </a:r>
            <a:r>
              <a:rPr kumimoji="0" lang="en-US" altLang="zh-CN" sz="16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IPv4</a:t>
            </a:r>
            <a:r>
              <a:rPr kumimoji="0" lang="zh-CN" altLang="en-US" sz="16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时代的</a:t>
            </a:r>
            <a:r>
              <a:rPr kumimoji="0" lang="en-US" altLang="zh-CN" sz="16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13</a:t>
            </a:r>
            <a:r>
              <a:rPr kumimoji="0" lang="zh-CN" altLang="en-US" sz="16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个根服务器，目前在</a:t>
            </a:r>
            <a:r>
              <a:rPr kumimoji="0" lang="en-US" altLang="zh-CN" sz="16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16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个国家设立了</a:t>
            </a:r>
            <a:r>
              <a:rPr kumimoji="0" lang="en-US" altLang="zh-CN" sz="16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25</a:t>
            </a:r>
            <a:r>
              <a:rPr kumimoji="0" lang="zh-CN" altLang="en-US" sz="16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台</a:t>
            </a:r>
            <a:r>
              <a:rPr kumimoji="0" lang="en-US" altLang="zh-CN" sz="16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IPv6</a:t>
            </a:r>
            <a:r>
              <a:rPr kumimoji="0" lang="zh-CN" altLang="en-US" sz="16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根服务器，</a:t>
            </a:r>
            <a:r>
              <a:rPr kumimoji="0"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我国部署了</a:t>
            </a:r>
            <a:r>
              <a:rPr kumimoji="0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台</a:t>
            </a:r>
            <a:r>
              <a:rPr kumimoji="0" lang="zh-CN" altLang="en-US" sz="16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，打破了我国无根服务器的困境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5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77C77FB-5484-400F-8BE7-6520DAA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643" y="609599"/>
            <a:ext cx="8410714" cy="830471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DNS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服务器组织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18F83A-3B41-472B-93F3-546F35E666F0}"/>
              </a:ext>
            </a:extLst>
          </p:cNvPr>
          <p:cNvSpPr txBox="1">
            <a:spLocks/>
          </p:cNvSpPr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838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域名系统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58925CD-2577-4E76-AD8B-D520A3A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43" y="1387683"/>
            <a:ext cx="8320157" cy="488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tabLst>
                <a:tab pos="715963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213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tabLst>
                <a:tab pos="715963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963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marL="358129" indent="-358129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2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顶级域名服务器</a:t>
            </a:r>
            <a:r>
              <a:rPr lang="zh-CN" altLang="en-US" sz="2000" dirty="0"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cs typeface="Times New Roman" panose="02020603050405020304" pitchFamily="18" charset="0"/>
              </a:rPr>
              <a:t>Top-Level Domain,</a:t>
            </a:r>
            <a:r>
              <a:rPr lang="zh-CN" altLang="en-US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cs typeface="Times New Roman" panose="02020603050405020304" pitchFamily="18" charset="0"/>
              </a:rPr>
              <a:t>TLD</a:t>
            </a:r>
            <a:r>
              <a:rPr lang="zh-CN" altLang="en-US" sz="2000" dirty="0">
                <a:cs typeface="Times New Roman" panose="02020603050405020304" pitchFamily="18" charset="0"/>
              </a:rPr>
              <a:t>）</a:t>
            </a:r>
            <a:endParaRPr lang="en-US" altLang="zh-CN" sz="2200" dirty="0">
              <a:cs typeface="Times New Roman" panose="02020603050405020304" pitchFamily="18" charset="0"/>
            </a:endParaRPr>
          </a:p>
          <a:p>
            <a:pPr marL="628650" lvl="1" indent="-271463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  <a:tabLst>
                <a:tab pos="628650" algn="l"/>
              </a:tabLst>
            </a:pPr>
            <a:r>
              <a:rPr kumimoji="0" lang="zh-CN" altLang="en-US" sz="2000" dirty="0">
                <a:latin typeface="Arial" charset="0"/>
                <a:ea typeface="宋体" pitchFamily="2" charset="-122"/>
              </a:rPr>
              <a:t>负责顶级域名的解析</a:t>
            </a:r>
            <a:endParaRPr kumimoji="0" lang="en-US" altLang="zh-CN" sz="2000" dirty="0">
              <a:latin typeface="Arial" charset="0"/>
              <a:ea typeface="宋体" pitchFamily="2" charset="-122"/>
            </a:endParaRP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授权域名服务器</a:t>
            </a:r>
            <a:endParaRPr lang="en-US" altLang="zh-CN" sz="22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28650" lvl="1" indent="-271463">
              <a:lnSpc>
                <a:spcPts val="3200"/>
              </a:lnSpc>
              <a:spcBef>
                <a:spcPts val="600"/>
              </a:spcBef>
            </a:pPr>
            <a:r>
              <a:rPr lang="zh-CN" altLang="en-US" sz="2000" dirty="0">
                <a:latin typeface="Arial" charset="0"/>
              </a:rPr>
              <a:t>对于名字与地址映射，保留其初始数据来源的服务器</a:t>
            </a:r>
            <a:endParaRPr lang="en-US" altLang="zh-CN" sz="2000" dirty="0">
              <a:latin typeface="Arial" charset="0"/>
            </a:endParaRPr>
          </a:p>
          <a:p>
            <a:pPr marL="628650" lvl="1" indent="-271463">
              <a:lnSpc>
                <a:spcPts val="3200"/>
              </a:lnSpc>
              <a:spcBef>
                <a:spcPts val="600"/>
              </a:spcBef>
            </a:pPr>
            <a:r>
              <a:rPr lang="zh-CN" altLang="en-US" sz="2000" dirty="0">
                <a:latin typeface="Arial" charset="0"/>
              </a:rPr>
              <a:t>主要区分名字与地址映射是原始的还是被缓存的（非授权）</a:t>
            </a:r>
            <a:endParaRPr lang="en-US" altLang="zh-CN" sz="2000" dirty="0">
              <a:latin typeface="Arial" charset="0"/>
            </a:endParaRP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本地域名服务器</a:t>
            </a:r>
            <a:r>
              <a:rPr lang="zh-CN" altLang="en-US" sz="2000" dirty="0">
                <a:cs typeface="Times New Roman" panose="02020603050405020304" pitchFamily="18" charset="0"/>
              </a:rPr>
              <a:t>（或称默认域名服务器）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625475" lvl="1" indent="-268288">
              <a:lnSpc>
                <a:spcPts val="3200"/>
              </a:lnSpc>
              <a:spcBef>
                <a:spcPts val="600"/>
              </a:spcBef>
              <a:tabLst>
                <a:tab pos="625475" algn="l"/>
              </a:tabLst>
            </a:pPr>
            <a:r>
              <a:rPr lang="zh-CN" altLang="en-US" sz="2000" dirty="0">
                <a:cs typeface="Times New Roman" panose="02020603050405020304" pitchFamily="18" charset="0"/>
              </a:rPr>
              <a:t>一般每个</a:t>
            </a:r>
            <a:r>
              <a:rPr lang="en-US" altLang="zh-CN" sz="2000" dirty="0">
                <a:cs typeface="Times New Roman" panose="02020603050405020304" pitchFamily="18" charset="0"/>
              </a:rPr>
              <a:t>ISP</a:t>
            </a:r>
            <a:r>
              <a:rPr lang="zh-CN" altLang="en-US" sz="2000" dirty="0">
                <a:cs typeface="Times New Roman" panose="02020603050405020304" pitchFamily="18" charset="0"/>
              </a:rPr>
              <a:t>都部署有域名服务器，其用户可将该服务器设置成本地域名服务器（或默认域名服务器）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625475" lvl="1" indent="-268288">
              <a:lnSpc>
                <a:spcPts val="3200"/>
              </a:lnSpc>
              <a:spcBef>
                <a:spcPts val="600"/>
              </a:spcBef>
              <a:tabLst>
                <a:tab pos="625475" algn="l"/>
              </a:tabLst>
            </a:pPr>
            <a:r>
              <a:rPr lang="zh-CN" altLang="en-US" sz="2000" dirty="0">
                <a:cs typeface="Times New Roman" panose="02020603050405020304" pitchFamily="18" charset="0"/>
              </a:rPr>
              <a:t>当进行域名解析时，查询请求首先发送到本地域名服务器（即查询的起点）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12172</TotalTime>
  <Words>2637</Words>
  <Application>Microsoft Office PowerPoint</Application>
  <PresentationFormat>全屏显示(4:3)</PresentationFormat>
  <Paragraphs>443</Paragraphs>
  <Slides>26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ZapfDingbats</vt:lpstr>
      <vt:lpstr>等线</vt:lpstr>
      <vt:lpstr>楷体</vt:lpstr>
      <vt:lpstr>宋体</vt:lpstr>
      <vt:lpstr>Arial</vt:lpstr>
      <vt:lpstr>Calibri</vt:lpstr>
      <vt:lpstr>Calibri Light</vt:lpstr>
      <vt:lpstr>Comic Sans MS</vt:lpstr>
      <vt:lpstr>Symbol</vt:lpstr>
      <vt:lpstr>Times New Roman</vt:lpstr>
      <vt:lpstr>Office 主题​​</vt:lpstr>
      <vt:lpstr>Visio</vt:lpstr>
      <vt:lpstr>Clip</vt:lpstr>
      <vt:lpstr>域名系统概述</vt:lpstr>
      <vt:lpstr>域名系统概述（续）</vt:lpstr>
      <vt:lpstr>DNS域名体系</vt:lpstr>
      <vt:lpstr>DNS域名体系（续）</vt:lpstr>
      <vt:lpstr>DNS域名体系（续）</vt:lpstr>
      <vt:lpstr>DNS域名解析</vt:lpstr>
      <vt:lpstr>DNS服务器组织</vt:lpstr>
      <vt:lpstr>DNS服务器组织</vt:lpstr>
      <vt:lpstr>DNS服务器组织</vt:lpstr>
      <vt:lpstr>DNS域名解析示例</vt:lpstr>
      <vt:lpstr>DNS域名解析示例（续）</vt:lpstr>
      <vt:lpstr>DNS域名服务器缓存</vt:lpstr>
      <vt:lpstr>DNS域名服务器缓存（续）</vt:lpstr>
      <vt:lpstr>主机缓存</vt:lpstr>
      <vt:lpstr>DNS资源记录</vt:lpstr>
      <vt:lpstr>DNS资源记录（续）</vt:lpstr>
      <vt:lpstr>DNS资源记录：示例</vt:lpstr>
      <vt:lpstr>DNS报文格式</vt:lpstr>
      <vt:lpstr>DNS报文格式（续）</vt:lpstr>
      <vt:lpstr>DNS报文格式（续）</vt:lpstr>
      <vt:lpstr>DNS报文格式（续）</vt:lpstr>
      <vt:lpstr>域名格式压缩</vt:lpstr>
      <vt:lpstr>域名格式压缩：示例</vt:lpstr>
      <vt:lpstr>报文格式：示例</vt:lpstr>
      <vt:lpstr>报文格式：示例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</dc:creator>
  <cp:lastModifiedBy>强</cp:lastModifiedBy>
  <cp:revision>710</cp:revision>
  <dcterms:created xsi:type="dcterms:W3CDTF">2019-06-10T02:39:00Z</dcterms:created>
  <dcterms:modified xsi:type="dcterms:W3CDTF">2022-10-07T06:01:39Z</dcterms:modified>
</cp:coreProperties>
</file>