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86" r:id="rId2"/>
  </p:sldMasterIdLst>
  <p:notesMasterIdLst>
    <p:notesMasterId r:id="rId32"/>
  </p:notesMasterIdLst>
  <p:sldIdLst>
    <p:sldId id="285" r:id="rId3"/>
    <p:sldId id="286" r:id="rId4"/>
    <p:sldId id="315" r:id="rId5"/>
    <p:sldId id="316" r:id="rId6"/>
    <p:sldId id="318" r:id="rId7"/>
    <p:sldId id="319" r:id="rId8"/>
    <p:sldId id="288" r:id="rId9"/>
    <p:sldId id="290" r:id="rId10"/>
    <p:sldId id="291" r:id="rId11"/>
    <p:sldId id="320" r:id="rId12"/>
    <p:sldId id="293" r:id="rId13"/>
    <p:sldId id="294" r:id="rId14"/>
    <p:sldId id="295" r:id="rId15"/>
    <p:sldId id="296" r:id="rId16"/>
    <p:sldId id="297" r:id="rId17"/>
    <p:sldId id="298" r:id="rId18"/>
    <p:sldId id="302" r:id="rId19"/>
    <p:sldId id="301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FABF1-B95B-4F51-9AD6-3B8990A733C2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ADC3C-67BB-4489-8836-140FAA2E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0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幻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FF99AFCA-564A-4C12-8F2C-452327F6F25C}" type="slidenum">
              <a:rPr lang="en-US" altLang="zh-CN" sz="1200">
                <a:ea typeface="华文细黑" panose="0201060004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3</a:t>
            </a:fld>
            <a:endParaRPr lang="en-US" altLang="zh-CN" sz="12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18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幻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167B91B1-9BBC-412C-9816-8FEAF182A80F}" type="slidenum">
              <a:rPr lang="en-US" altLang="zh-CN" sz="1200">
                <a:ea typeface="华文细黑" panose="0201060004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4</a:t>
            </a:fld>
            <a:endParaRPr lang="en-US" altLang="zh-CN" sz="12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8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幻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016A0108-AD6C-4992-BC0D-6F38CEF6D896}" type="slidenum">
              <a:rPr lang="en-US" altLang="zh-CN" sz="1200">
                <a:ea typeface="华文细黑" panose="0201060004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5</a:t>
            </a:fld>
            <a:endParaRPr lang="en-US" altLang="zh-CN" sz="12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710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047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75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9" y="188913"/>
            <a:ext cx="2051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50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4" y="1341440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056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1566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44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0083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2656"/>
            <a:ext cx="8207375" cy="5746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193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29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0779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20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332658"/>
            <a:ext cx="8207375" cy="574675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5870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031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7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624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3995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3648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2545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341438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25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91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37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62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77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1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74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341440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4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8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0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7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osdev.org/EL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class/sum2003/cmsc311/Notes/Mips/stac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Lab1:</a:t>
            </a:r>
            <a:r>
              <a:rPr lang="zh-CN" altLang="en-US" dirty="0"/>
              <a:t>系统上电启动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3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实模式与保护模式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400" dirty="0"/>
              <a:t>实模式</a:t>
            </a:r>
            <a:endParaRPr lang="en-US" altLang="zh-CN" sz="2400" dirty="0"/>
          </a:p>
          <a:p>
            <a:pPr lvl="1"/>
            <a:r>
              <a:rPr lang="zh-CN" altLang="en-US" sz="1400" b="0" dirty="0"/>
              <a:t>（即实地址访问模式）它是</a:t>
            </a:r>
            <a:r>
              <a:rPr lang="en-US" altLang="zh-CN" sz="1400" b="0" dirty="0"/>
              <a:t>Intel</a:t>
            </a:r>
            <a:r>
              <a:rPr lang="zh-CN" altLang="en-US" sz="1400" b="0" dirty="0"/>
              <a:t>公司</a:t>
            </a:r>
            <a:r>
              <a:rPr lang="en-US" altLang="zh-CN" sz="1400" b="0" dirty="0"/>
              <a:t>80286</a:t>
            </a:r>
            <a:r>
              <a:rPr lang="zh-CN" altLang="en-US" sz="1400" b="0" dirty="0"/>
              <a:t>及以后的</a:t>
            </a:r>
            <a:r>
              <a:rPr lang="en-US" altLang="zh-CN" sz="1400" b="0" dirty="0"/>
              <a:t>x86(80386,80486</a:t>
            </a:r>
            <a:r>
              <a:rPr lang="zh-CN" altLang="en-US" sz="1400" b="0" dirty="0"/>
              <a:t>和</a:t>
            </a:r>
            <a:r>
              <a:rPr lang="en-US" altLang="zh-CN" sz="1400" b="0" dirty="0"/>
              <a:t>80586</a:t>
            </a:r>
            <a:r>
              <a:rPr lang="zh-CN" altLang="en-US" sz="1400" b="0" dirty="0"/>
              <a:t>等</a:t>
            </a:r>
            <a:r>
              <a:rPr lang="en-US" altLang="zh-CN" sz="1400" b="0" dirty="0"/>
              <a:t>)</a:t>
            </a:r>
            <a:r>
              <a:rPr lang="zh-CN" altLang="en-US" sz="1400" b="0" dirty="0"/>
              <a:t>兼容处理器（</a:t>
            </a:r>
            <a:r>
              <a:rPr lang="en-US" altLang="zh-CN" sz="1400" b="0" dirty="0"/>
              <a:t>CPU</a:t>
            </a:r>
            <a:r>
              <a:rPr lang="zh-CN" altLang="en-US" sz="1400" b="0" dirty="0"/>
              <a:t>）的一种操作模式。实模式被特殊定义为</a:t>
            </a:r>
            <a:r>
              <a:rPr lang="en-US" altLang="zh-CN" sz="1400" b="0" dirty="0"/>
              <a:t>20</a:t>
            </a:r>
            <a:r>
              <a:rPr lang="zh-CN" altLang="en-US" sz="1400" b="0" dirty="0"/>
              <a:t>位地址内存可访问空间上，这就意味着它的容量是</a:t>
            </a:r>
            <a:r>
              <a:rPr lang="en-US" altLang="zh-CN" sz="1400" b="0" dirty="0"/>
              <a:t>2</a:t>
            </a:r>
            <a:r>
              <a:rPr lang="zh-CN" altLang="en-US" sz="1400" b="0" dirty="0"/>
              <a:t>的</a:t>
            </a:r>
            <a:r>
              <a:rPr lang="en-US" altLang="zh-CN" sz="1400" b="0" dirty="0"/>
              <a:t>20</a:t>
            </a:r>
            <a:r>
              <a:rPr lang="zh-CN" altLang="en-US" sz="1400" b="0" dirty="0"/>
              <a:t>次幂（</a:t>
            </a:r>
            <a:r>
              <a:rPr lang="en-US" altLang="zh-CN" sz="1400" b="0" dirty="0"/>
              <a:t>1M</a:t>
            </a:r>
            <a:r>
              <a:rPr lang="zh-CN" altLang="en-US" sz="1400" b="0" dirty="0"/>
              <a:t>）的可访问内存空间（物理内存和</a:t>
            </a:r>
            <a:r>
              <a:rPr lang="en-US" altLang="zh-CN" sz="1400" b="0" dirty="0"/>
              <a:t>BIOS-ROM</a:t>
            </a:r>
            <a:r>
              <a:rPr lang="zh-CN" altLang="en-US" sz="1400" b="0" dirty="0"/>
              <a:t>），软件可通过这些地址直接访问</a:t>
            </a:r>
            <a:r>
              <a:rPr lang="en-US" altLang="zh-CN" sz="1400" b="0" dirty="0"/>
              <a:t>BIOS</a:t>
            </a:r>
            <a:r>
              <a:rPr lang="zh-CN" altLang="en-US" sz="1400" b="0" dirty="0"/>
              <a:t>程序和外围硬件。实模式下处理器没有硬件级的内存保护概念和多道任务的工作模式。但是为了向下兼容，所以</a:t>
            </a:r>
            <a:r>
              <a:rPr lang="en-US" altLang="zh-CN" sz="1400" b="0" dirty="0"/>
              <a:t>80286</a:t>
            </a:r>
            <a:r>
              <a:rPr lang="zh-CN" altLang="en-US" sz="1400" b="0" dirty="0"/>
              <a:t>及以后的</a:t>
            </a:r>
            <a:r>
              <a:rPr lang="en-US" altLang="zh-CN" sz="1400" b="0" dirty="0"/>
              <a:t>x86</a:t>
            </a:r>
            <a:r>
              <a:rPr lang="zh-CN" altLang="en-US" sz="1400" b="0" dirty="0"/>
              <a:t>系列兼容处理器仍然是开机启动时工作在实模式下。</a:t>
            </a:r>
            <a:r>
              <a:rPr lang="en-US" altLang="zh-CN" sz="1400" b="0" dirty="0"/>
              <a:t>80186</a:t>
            </a:r>
            <a:r>
              <a:rPr lang="zh-CN" altLang="en-US" sz="1400" b="0" dirty="0"/>
              <a:t>和早期的处理器仅有一种操作模式，就是后来我们所定义的实模式。实模式虽然能访问到</a:t>
            </a:r>
            <a:r>
              <a:rPr lang="en-US" altLang="zh-CN" sz="1400" b="0" dirty="0"/>
              <a:t>1M</a:t>
            </a:r>
            <a:r>
              <a:rPr lang="zh-CN" altLang="en-US" sz="1400" b="0" dirty="0"/>
              <a:t>的地址空间，但是由于</a:t>
            </a:r>
            <a:r>
              <a:rPr lang="en-US" altLang="zh-CN" sz="1400" b="0" dirty="0"/>
              <a:t>BIOS</a:t>
            </a:r>
            <a:r>
              <a:rPr lang="zh-CN" altLang="en-US" sz="1400" b="0" dirty="0"/>
              <a:t>的映射作用（即</a:t>
            </a:r>
            <a:r>
              <a:rPr lang="en-US" altLang="zh-CN" sz="1400" b="0" dirty="0"/>
              <a:t>BIOS</a:t>
            </a:r>
            <a:r>
              <a:rPr lang="zh-CN" altLang="en-US" sz="1400" b="0" dirty="0"/>
              <a:t>占用了部分空间地址资源），所以真正能使用的物理内存空间（内存条），也就是在</a:t>
            </a:r>
            <a:r>
              <a:rPr lang="en-US" altLang="zh-CN" sz="1400" b="0" dirty="0"/>
              <a:t>640k</a:t>
            </a:r>
            <a:r>
              <a:rPr lang="zh-CN" altLang="en-US" sz="1400" b="0" dirty="0"/>
              <a:t>到</a:t>
            </a:r>
            <a:r>
              <a:rPr lang="en-US" altLang="zh-CN" sz="1400" b="0" dirty="0"/>
              <a:t>924k</a:t>
            </a:r>
            <a:r>
              <a:rPr lang="zh-CN" altLang="en-US" sz="1400" b="0" dirty="0"/>
              <a:t>之间。</a:t>
            </a:r>
            <a:r>
              <a:rPr lang="en-US" altLang="zh-CN" sz="1400" b="0" dirty="0"/>
              <a:t>1M</a:t>
            </a:r>
            <a:r>
              <a:rPr lang="zh-CN" altLang="en-US" sz="1400" b="0" dirty="0"/>
              <a:t>地址空间组成是由</a:t>
            </a:r>
            <a:r>
              <a:rPr lang="en-US" altLang="zh-CN" sz="1400" b="0" dirty="0"/>
              <a:t>16</a:t>
            </a:r>
            <a:r>
              <a:rPr lang="zh-CN" altLang="en-US" sz="1400" b="0" dirty="0"/>
              <a:t>位的段地址和</a:t>
            </a:r>
            <a:r>
              <a:rPr lang="en-US" altLang="zh-CN" sz="1400" b="0" dirty="0"/>
              <a:t>16</a:t>
            </a:r>
            <a:r>
              <a:rPr lang="zh-CN" altLang="en-US" sz="1400" b="0" dirty="0"/>
              <a:t>位的段内偏移地址组成的。用公式表示为：物理地址</a:t>
            </a:r>
            <a:r>
              <a:rPr lang="en-US" altLang="zh-CN" sz="1400" b="0" dirty="0"/>
              <a:t>=</a:t>
            </a:r>
            <a:r>
              <a:rPr lang="zh-CN" altLang="en-US" sz="1400" b="0" dirty="0"/>
              <a:t>左移</a:t>
            </a:r>
            <a:r>
              <a:rPr lang="en-US" altLang="zh-CN" sz="1400" b="0" dirty="0"/>
              <a:t>4</a:t>
            </a:r>
            <a:r>
              <a:rPr lang="zh-CN" altLang="en-US" sz="1400" b="0" dirty="0"/>
              <a:t>位的段地址</a:t>
            </a:r>
            <a:r>
              <a:rPr lang="en-US" altLang="zh-CN" sz="1400" b="0" dirty="0"/>
              <a:t>+</a:t>
            </a:r>
            <a:r>
              <a:rPr lang="zh-CN" altLang="en-US" sz="1400" b="0" dirty="0"/>
              <a:t>偏移地址。</a:t>
            </a:r>
            <a:endParaRPr lang="en-US" altLang="zh-CN" sz="1400" b="0" dirty="0"/>
          </a:p>
          <a:p>
            <a:r>
              <a:rPr lang="zh-CN" altLang="en-US" sz="2400" dirty="0"/>
              <a:t>保护模式</a:t>
            </a:r>
            <a:endParaRPr lang="en-US" altLang="zh-CN" sz="2400" dirty="0"/>
          </a:p>
          <a:p>
            <a:pPr lvl="1"/>
            <a:r>
              <a:rPr lang="zh-CN" altLang="en-US" sz="1400" b="0" dirty="0"/>
              <a:t>经常缩写为</a:t>
            </a:r>
            <a:r>
              <a:rPr lang="en-US" altLang="zh-CN" sz="1400" b="0" dirty="0"/>
              <a:t>p-mode,</a:t>
            </a:r>
            <a:r>
              <a:rPr lang="zh-CN" altLang="en-US" sz="1400" b="0" dirty="0"/>
              <a:t>在</a:t>
            </a:r>
            <a:r>
              <a:rPr lang="en-US" altLang="zh-CN" sz="1400" b="0" dirty="0"/>
              <a:t>Intel </a:t>
            </a:r>
            <a:r>
              <a:rPr lang="en-US" altLang="zh-CN" sz="1400" b="0" dirty="0" err="1"/>
              <a:t>iAPX</a:t>
            </a:r>
            <a:r>
              <a:rPr lang="en-US" altLang="zh-CN" sz="1400" b="0" dirty="0"/>
              <a:t> 286</a:t>
            </a:r>
            <a:r>
              <a:rPr lang="zh-CN" altLang="en-US" sz="1400" b="0" dirty="0"/>
              <a:t>程序员参考手册中（</a:t>
            </a:r>
            <a:r>
              <a:rPr lang="en-US" altLang="zh-CN" sz="1400" b="0" dirty="0" err="1"/>
              <a:t>iAPX</a:t>
            </a:r>
            <a:r>
              <a:rPr lang="en-US" altLang="zh-CN" sz="1400" b="0" dirty="0"/>
              <a:t> 286</a:t>
            </a:r>
            <a:r>
              <a:rPr lang="zh-CN" altLang="en-US" sz="1400" b="0" dirty="0"/>
              <a:t>是</a:t>
            </a:r>
            <a:r>
              <a:rPr lang="en-US" altLang="zh-CN" sz="1400" b="0" dirty="0"/>
              <a:t>Intel 80286</a:t>
            </a:r>
            <a:r>
              <a:rPr lang="zh-CN" altLang="en-US" sz="1400" b="0" dirty="0"/>
              <a:t>的另一种叫法）它又被称作为虚拟地址保护模式。经管在</a:t>
            </a:r>
            <a:r>
              <a:rPr lang="en-US" altLang="zh-CN" sz="1400" b="0" dirty="0"/>
              <a:t>Intel 80286</a:t>
            </a:r>
            <a:r>
              <a:rPr lang="zh-CN" altLang="en-US" sz="1400" b="0" dirty="0"/>
              <a:t>手册中已经提出了虚地址保护模式，但实际上它只是一个指引，真正的</a:t>
            </a:r>
            <a:r>
              <a:rPr lang="en-US" altLang="zh-CN" sz="1400" b="0" dirty="0"/>
              <a:t>32</a:t>
            </a:r>
            <a:r>
              <a:rPr lang="zh-CN" altLang="en-US" sz="1400" b="0" dirty="0"/>
              <a:t>位地址出现在</a:t>
            </a:r>
            <a:r>
              <a:rPr lang="en-US" altLang="zh-CN" sz="1400" b="0" dirty="0"/>
              <a:t>Intel 80386</a:t>
            </a:r>
            <a:r>
              <a:rPr lang="zh-CN" altLang="en-US" sz="1400" b="0" dirty="0"/>
              <a:t>上。保护模式本身是</a:t>
            </a:r>
            <a:r>
              <a:rPr lang="en-US" altLang="zh-CN" sz="1400" b="0" dirty="0"/>
              <a:t>80286</a:t>
            </a:r>
            <a:r>
              <a:rPr lang="zh-CN" altLang="en-US" sz="1400" b="0" dirty="0"/>
              <a:t>及以后兼容处理器序列之后产成的一种操作模式，它具有许多特性设计为提高系统的多道任务和系统的稳定性。例如内存的保护，分页机制和硬件虚拟存储的支持。现代多数的</a:t>
            </a:r>
            <a:r>
              <a:rPr lang="en-US" altLang="zh-CN" sz="1400" b="0" dirty="0"/>
              <a:t>x86</a:t>
            </a:r>
            <a:r>
              <a:rPr lang="zh-CN" altLang="en-US" sz="1400" b="0" dirty="0"/>
              <a:t>处理器操作系统都运行在保护模式下，包括</a:t>
            </a:r>
            <a:r>
              <a:rPr lang="en-US" altLang="zh-CN" sz="1400" b="0" dirty="0"/>
              <a:t>Linux, Free BSD, </a:t>
            </a:r>
            <a:r>
              <a:rPr lang="zh-CN" altLang="en-US" sz="1400" b="0" dirty="0"/>
              <a:t>和</a:t>
            </a:r>
            <a:r>
              <a:rPr lang="en-US" altLang="zh-CN" sz="1400" b="0" dirty="0"/>
              <a:t>Windows 3.0</a:t>
            </a:r>
            <a:r>
              <a:rPr lang="zh-CN" altLang="en-US" sz="1400" b="0" dirty="0"/>
              <a:t>（它也运行在实模式下，为了和</a:t>
            </a:r>
            <a:r>
              <a:rPr lang="en-US" altLang="zh-CN" sz="1400" b="0" dirty="0"/>
              <a:t>Windows 2.x</a:t>
            </a:r>
            <a:r>
              <a:rPr lang="zh-CN" altLang="en-US" sz="1400" b="0" dirty="0"/>
              <a:t>应用程序兼容）及以后的版本。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1432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微软雅黑"/>
                <a:cs typeface="微软雅黑"/>
              </a:rPr>
              <a:t>x86</a:t>
            </a:r>
            <a:r>
              <a:rPr lang="zh-CN" altLang="en-US" spc="-5" dirty="0"/>
              <a:t>启动顺序 </a:t>
            </a:r>
            <a:r>
              <a:rPr lang="en-US" altLang="zh-CN" dirty="0"/>
              <a:t>–</a:t>
            </a:r>
            <a:r>
              <a:rPr lang="zh-CN" altLang="en-US" spc="-30" dirty="0"/>
              <a:t> </a:t>
            </a:r>
            <a:r>
              <a:rPr lang="zh-CN" altLang="en-US" spc="-5" dirty="0"/>
              <a:t>从</a:t>
            </a:r>
            <a:r>
              <a:rPr lang="en-US" altLang="zh-CN" spc="-5" dirty="0">
                <a:latin typeface="微软雅黑"/>
                <a:cs typeface="微软雅黑"/>
              </a:rPr>
              <a:t>bootloader</a:t>
            </a:r>
            <a:r>
              <a:rPr lang="zh-CN" altLang="en-US" spc="-5" dirty="0"/>
              <a:t>到</a:t>
            </a:r>
            <a:r>
              <a:rPr lang="en-US" altLang="zh-CN" spc="-5" dirty="0">
                <a:latin typeface="微软雅黑"/>
                <a:cs typeface="微软雅黑"/>
              </a:rPr>
              <a:t>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bootloader</a:t>
            </a:r>
            <a:r>
              <a:rPr lang="zh-CN" altLang="en-US" dirty="0"/>
              <a:t>做的事情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使能保护模式（</a:t>
            </a:r>
            <a:r>
              <a:rPr lang="en-US" altLang="zh-CN" dirty="0"/>
              <a:t>protection mode</a:t>
            </a:r>
            <a:r>
              <a:rPr lang="zh-CN" altLang="en-US" dirty="0"/>
              <a:t>） </a:t>
            </a:r>
            <a:r>
              <a:rPr lang="en-US" altLang="zh-CN" dirty="0"/>
              <a:t>&amp; </a:t>
            </a:r>
            <a:r>
              <a:rPr lang="zh-CN" altLang="en-US" dirty="0"/>
              <a:t>段机制（</a:t>
            </a:r>
            <a:r>
              <a:rPr lang="en-US" altLang="zh-CN" dirty="0"/>
              <a:t>segment-level protection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从硬盘上读取</a:t>
            </a:r>
            <a:r>
              <a:rPr lang="en-US" altLang="zh-CN" dirty="0"/>
              <a:t>kernel in ELF </a:t>
            </a:r>
            <a:r>
              <a:rPr lang="zh-CN" altLang="en-US" dirty="0"/>
              <a:t>格式的</a:t>
            </a:r>
            <a:r>
              <a:rPr lang="en-US" altLang="zh-CN" dirty="0" err="1"/>
              <a:t>ucore</a:t>
            </a:r>
            <a:r>
              <a:rPr lang="en-US" altLang="zh-CN" dirty="0"/>
              <a:t> kernel (</a:t>
            </a:r>
            <a:r>
              <a:rPr lang="zh-CN" altLang="en-US" dirty="0"/>
              <a:t>跟在</a:t>
            </a:r>
            <a:r>
              <a:rPr lang="en-US" altLang="zh-CN" dirty="0"/>
              <a:t>MBR</a:t>
            </a:r>
            <a:r>
              <a:rPr lang="zh-CN" altLang="en-US" dirty="0"/>
              <a:t>后面的扇区</a:t>
            </a:r>
            <a:r>
              <a:rPr lang="en-US" altLang="zh-CN" dirty="0"/>
              <a:t>)</a:t>
            </a:r>
            <a:r>
              <a:rPr lang="zh-CN" altLang="en-US" dirty="0"/>
              <a:t>并放到内存中固定位置</a:t>
            </a:r>
          </a:p>
          <a:p>
            <a:pPr lvl="1"/>
            <a:r>
              <a:rPr lang="zh-CN" altLang="en-US" dirty="0"/>
              <a:t>跳转到</a:t>
            </a:r>
            <a:r>
              <a:rPr lang="en-US" altLang="zh-CN" dirty="0"/>
              <a:t> OS</a:t>
            </a:r>
            <a:r>
              <a:rPr lang="zh-CN" altLang="en-US" dirty="0"/>
              <a:t>的入口点（</a:t>
            </a:r>
            <a:r>
              <a:rPr lang="en-US" altLang="zh-CN" dirty="0"/>
              <a:t>entry point</a:t>
            </a:r>
            <a:r>
              <a:rPr lang="zh-CN" altLang="en-US" dirty="0"/>
              <a:t>）执行，这时控制 权到了</a:t>
            </a:r>
            <a:r>
              <a:rPr lang="en-US" altLang="zh-CN" dirty="0"/>
              <a:t> OS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2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74850"/>
            <a:r>
              <a:rPr spc="-5" dirty="0"/>
              <a:t>x86启动顺序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段机制</a:t>
            </a:r>
          </a:p>
        </p:txBody>
      </p:sp>
      <p:sp>
        <p:nvSpPr>
          <p:cNvPr id="3" name="object 3"/>
          <p:cNvSpPr/>
          <p:nvPr/>
        </p:nvSpPr>
        <p:spPr>
          <a:xfrm>
            <a:off x="1450847" y="1773174"/>
            <a:ext cx="6361176" cy="292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62860" y="4763323"/>
            <a:ext cx="395732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520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975" y="1773174"/>
            <a:ext cx="6480048" cy="292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74850"/>
            <a:r>
              <a:rPr spc="-5" dirty="0"/>
              <a:t>x86启动顺序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段机制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2860" y="4763323"/>
            <a:ext cx="395732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7979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8003" y="5596687"/>
            <a:ext cx="3957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3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74850"/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段机制</a:t>
            </a:r>
          </a:p>
        </p:txBody>
      </p:sp>
      <p:sp>
        <p:nvSpPr>
          <p:cNvPr id="4" name="object 4"/>
          <p:cNvSpPr/>
          <p:nvPr/>
        </p:nvSpPr>
        <p:spPr>
          <a:xfrm>
            <a:off x="969263" y="1629919"/>
            <a:ext cx="1840992" cy="126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7455" y="3103626"/>
            <a:ext cx="4008120" cy="2439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0025" y="2994660"/>
            <a:ext cx="1841500" cy="2308860"/>
          </a:xfrm>
          <a:prstGeom prst="rect">
            <a:avLst/>
          </a:prstGeom>
          <a:ln w="19812">
            <a:solidFill>
              <a:srgbClr val="11566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0645">
              <a:spcBef>
                <a:spcPts val="229"/>
              </a:spcBef>
            </a:pPr>
            <a:r>
              <a:rPr sz="1600" spc="-5" dirty="0">
                <a:latin typeface="Times New Roman"/>
                <a:cs typeface="Times New Roman"/>
              </a:rPr>
              <a:t>Loading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GDT:</a:t>
            </a:r>
            <a:endParaRPr sz="1600">
              <a:latin typeface="Times New Roman"/>
              <a:cs typeface="Times New Roman"/>
            </a:endParaRPr>
          </a:p>
          <a:p>
            <a:pPr marL="80645" marR="454659">
              <a:lnSpc>
                <a:spcPct val="200000"/>
              </a:lnSpc>
              <a:spcBef>
                <a:spcPts val="130"/>
              </a:spcBef>
            </a:pPr>
            <a:r>
              <a:rPr sz="1400" spc="-5" dirty="0">
                <a:latin typeface="Courier New"/>
                <a:cs typeface="Courier New"/>
              </a:rPr>
              <a:t>lgdt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gdtdesc  </a:t>
            </a:r>
            <a:r>
              <a:rPr sz="1400" spc="-5" dirty="0">
                <a:latin typeface="Courier New"/>
                <a:cs typeface="Courier New"/>
              </a:rPr>
              <a:t>gdt:</a:t>
            </a:r>
            <a:endParaRPr sz="1400">
              <a:latin typeface="Courier New"/>
              <a:cs typeface="Courier New"/>
            </a:endParaRPr>
          </a:p>
          <a:p>
            <a:pPr marL="507365"/>
            <a:r>
              <a:rPr sz="1400" spc="-5" dirty="0">
                <a:latin typeface="Courier New"/>
                <a:cs typeface="Courier New"/>
              </a:rPr>
              <a:t>……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80645"/>
            <a:r>
              <a:rPr sz="1400" spc="-5" dirty="0">
                <a:latin typeface="Courier New"/>
                <a:cs typeface="Courier New"/>
              </a:rPr>
              <a:t>gdtdesc:</a:t>
            </a:r>
            <a:endParaRPr sz="1400">
              <a:latin typeface="Courier New"/>
              <a:cs typeface="Courier New"/>
            </a:endParaRPr>
          </a:p>
          <a:p>
            <a:pPr marL="507365"/>
            <a:r>
              <a:rPr sz="1400" spc="-5" dirty="0">
                <a:latin typeface="Courier New"/>
                <a:cs typeface="Courier New"/>
              </a:rPr>
              <a:t>.word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0x17</a:t>
            </a:r>
            <a:endParaRPr sz="1400">
              <a:latin typeface="Courier New"/>
              <a:cs typeface="Courier New"/>
            </a:endParaRPr>
          </a:p>
          <a:p>
            <a:pPr marL="507365"/>
            <a:r>
              <a:rPr sz="1400" spc="-5" dirty="0">
                <a:latin typeface="Courier New"/>
                <a:cs typeface="Courier New"/>
              </a:rPr>
              <a:t>.long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gdt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5076" y="1628395"/>
            <a:ext cx="3235452" cy="1382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8229" y="2077974"/>
            <a:ext cx="3095625" cy="775970"/>
          </a:xfrm>
          <a:custGeom>
            <a:avLst/>
            <a:gdLst/>
            <a:ahLst/>
            <a:cxnLst/>
            <a:rect l="l" t="t" r="r" b="b"/>
            <a:pathLst>
              <a:path w="3095625" h="775969">
                <a:moveTo>
                  <a:pt x="0" y="775715"/>
                </a:moveTo>
                <a:lnTo>
                  <a:pt x="3095244" y="775715"/>
                </a:lnTo>
                <a:lnTo>
                  <a:pt x="3095244" y="0"/>
                </a:lnTo>
                <a:lnTo>
                  <a:pt x="0" y="0"/>
                </a:lnTo>
                <a:lnTo>
                  <a:pt x="0" y="77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165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634" y="1156358"/>
            <a:ext cx="496125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60" dirty="0"/>
              <a:t> </a:t>
            </a:r>
            <a:r>
              <a:rPr spc="-5" dirty="0"/>
              <a:t>使能保护模式</a:t>
            </a:r>
          </a:p>
        </p:txBody>
      </p:sp>
      <p:sp>
        <p:nvSpPr>
          <p:cNvPr id="3" name="object 3"/>
          <p:cNvSpPr/>
          <p:nvPr/>
        </p:nvSpPr>
        <p:spPr>
          <a:xfrm>
            <a:off x="2284476" y="1651254"/>
            <a:ext cx="3883152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3179" y="1844802"/>
            <a:ext cx="3167380" cy="1943100"/>
          </a:xfrm>
          <a:custGeom>
            <a:avLst/>
            <a:gdLst/>
            <a:ahLst/>
            <a:cxnLst/>
            <a:rect l="l" t="t" r="r" b="b"/>
            <a:pathLst>
              <a:path w="3167379" h="1943100">
                <a:moveTo>
                  <a:pt x="0" y="1943100"/>
                </a:moveTo>
                <a:lnTo>
                  <a:pt x="3166872" y="1943100"/>
                </a:lnTo>
                <a:lnTo>
                  <a:pt x="3166872" y="0"/>
                </a:lnTo>
                <a:lnTo>
                  <a:pt x="0" y="0"/>
                </a:lnTo>
                <a:lnTo>
                  <a:pt x="0" y="194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6577" y="4713682"/>
            <a:ext cx="754062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6365"/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  <a:p>
            <a:pPr marL="274320" indent="-261620">
              <a:lnSpc>
                <a:spcPts val="1825"/>
              </a:lnSpc>
              <a:spcBef>
                <a:spcPts val="1085"/>
              </a:spcBef>
              <a:buFont typeface="Arial"/>
              <a:buChar char="■"/>
              <a:tabLst>
                <a:tab pos="274955" algn="l"/>
              </a:tabLst>
            </a:pPr>
            <a:r>
              <a:rPr sz="1600" b="1" spc="-10" dirty="0">
                <a:solidFill>
                  <a:srgbClr val="11566A"/>
                </a:solidFill>
                <a:latin typeface="微软雅黑"/>
                <a:cs typeface="微软雅黑"/>
              </a:rPr>
              <a:t>使能保护模式（protection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mode）, </a:t>
            </a:r>
            <a:r>
              <a:rPr sz="1600" b="1" spc="-10" dirty="0">
                <a:solidFill>
                  <a:srgbClr val="11566A"/>
                </a:solidFill>
                <a:latin typeface="微软雅黑"/>
                <a:cs typeface="微软雅黑"/>
              </a:rPr>
              <a:t>bootloader/OS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要设置 CR0的bit 0</a:t>
            </a:r>
            <a:r>
              <a:rPr sz="1600" b="1" spc="2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(PE)</a:t>
            </a:r>
            <a:endParaRPr sz="1600">
              <a:latin typeface="微软雅黑"/>
              <a:cs typeface="微软雅黑"/>
            </a:endParaRPr>
          </a:p>
          <a:p>
            <a:pPr marL="274320" indent="-261620">
              <a:lnSpc>
                <a:spcPts val="1825"/>
              </a:lnSpc>
              <a:buFont typeface="Arial"/>
              <a:buChar char="■"/>
              <a:tabLst>
                <a:tab pos="274955" algn="l"/>
              </a:tabLst>
            </a:pPr>
            <a:r>
              <a:rPr sz="1600" b="1" spc="-10" dirty="0">
                <a:solidFill>
                  <a:srgbClr val="11566A"/>
                </a:solidFill>
                <a:latin typeface="微软雅黑"/>
                <a:cs typeface="微软雅黑"/>
              </a:rPr>
              <a:t>段机制（Segment-level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protection）在保护模式下是自动使能的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7822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pc="-5" dirty="0">
                <a:latin typeface="微软雅黑"/>
                <a:cs typeface="微软雅黑"/>
              </a:rPr>
              <a:t>x86</a:t>
            </a:r>
            <a:r>
              <a:rPr lang="zh-CN" altLang="en-US" sz="2800" spc="-5" dirty="0"/>
              <a:t>启动顺序 </a:t>
            </a:r>
            <a:r>
              <a:rPr lang="en-US" altLang="zh-CN" sz="2800" dirty="0"/>
              <a:t>– </a:t>
            </a:r>
            <a:r>
              <a:rPr lang="zh-CN" altLang="en-US" sz="2800" spc="-5" dirty="0"/>
              <a:t>加载 </a:t>
            </a:r>
            <a:r>
              <a:rPr lang="en-US" altLang="zh-CN" sz="2800" spc="-5" dirty="0">
                <a:latin typeface="微软雅黑"/>
                <a:cs typeface="微软雅黑"/>
              </a:rPr>
              <a:t>ELF</a:t>
            </a:r>
            <a:r>
              <a:rPr lang="zh-CN" altLang="en-US" sz="2800" spc="-5" dirty="0"/>
              <a:t>格式的</a:t>
            </a:r>
            <a:r>
              <a:rPr lang="en-US" altLang="zh-CN" sz="2800" spc="-5" dirty="0">
                <a:latin typeface="微软雅黑"/>
                <a:cs typeface="微软雅黑"/>
              </a:rPr>
              <a:t>OS</a:t>
            </a:r>
            <a:r>
              <a:rPr lang="en-US" altLang="zh-CN" sz="2800" spc="-50" dirty="0">
                <a:latin typeface="微软雅黑"/>
                <a:cs typeface="微软雅黑"/>
              </a:rPr>
              <a:t> </a:t>
            </a:r>
            <a:r>
              <a:rPr lang="en-US" altLang="zh-CN" sz="2800" spc="-10" dirty="0">
                <a:latin typeface="微软雅黑"/>
                <a:cs typeface="微软雅黑"/>
              </a:rPr>
              <a:t>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1055015" y="1709420"/>
            <a:ext cx="16224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latin typeface="Courier New"/>
                <a:cs typeface="Courier New"/>
              </a:rPr>
              <a:t>struct elfhdr</a:t>
            </a:r>
            <a:r>
              <a:rPr sz="1400" b="1" spc="-11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078175" y="1944115"/>
            <a:ext cx="24726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latin typeface="Courier New"/>
                <a:cs typeface="Courier New"/>
              </a:rPr>
              <a:t>// </a:t>
            </a:r>
            <a:r>
              <a:rPr sz="1400" b="1" spc="-10" dirty="0">
                <a:latin typeface="Courier New"/>
                <a:cs typeface="Courier New"/>
              </a:rPr>
              <a:t>must </a:t>
            </a:r>
            <a:r>
              <a:rPr sz="1400" b="1" spc="-5" dirty="0">
                <a:latin typeface="Courier New"/>
                <a:cs typeface="Courier New"/>
              </a:rPr>
              <a:t>equal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ELF_MAGIC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268350" y="1922779"/>
            <a:ext cx="1622425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uint </a:t>
            </a:r>
            <a:r>
              <a:rPr sz="1400" b="1" spc="-10" dirty="0">
                <a:latin typeface="Courier New"/>
                <a:cs typeface="Courier New"/>
              </a:rPr>
              <a:t>magic;  </a:t>
            </a:r>
            <a:r>
              <a:rPr sz="1400" b="1" spc="-5" dirty="0">
                <a:latin typeface="Courier New"/>
                <a:cs typeface="Courier New"/>
              </a:rPr>
              <a:t>uchar </a:t>
            </a:r>
            <a:r>
              <a:rPr sz="1400" b="1" spc="-10" dirty="0">
                <a:latin typeface="Courier New"/>
                <a:cs typeface="Courier New"/>
              </a:rPr>
              <a:t>elf[12];  </a:t>
            </a:r>
            <a:r>
              <a:rPr sz="1400" b="1" spc="-5" dirty="0">
                <a:latin typeface="Courier New"/>
                <a:cs typeface="Courier New"/>
              </a:rPr>
              <a:t>ushort type;  ushort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machine;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078176" y="3117851"/>
            <a:ext cx="406717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latin typeface="Courier New"/>
                <a:cs typeface="Courier New"/>
              </a:rPr>
              <a:t>// </a:t>
            </a:r>
            <a:r>
              <a:rPr sz="1400" b="1" spc="-10" dirty="0">
                <a:latin typeface="Courier New"/>
                <a:cs typeface="Courier New"/>
              </a:rPr>
              <a:t>program </a:t>
            </a:r>
            <a:r>
              <a:rPr sz="1400" b="1" spc="-5" dirty="0">
                <a:latin typeface="Courier New"/>
                <a:cs typeface="Courier New"/>
              </a:rPr>
              <a:t>entry point (in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va)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165"/>
              </a:spcBef>
            </a:pPr>
            <a:r>
              <a:rPr sz="1400" b="1" spc="-5" dirty="0">
                <a:latin typeface="Courier New"/>
                <a:cs typeface="Courier New"/>
              </a:rPr>
              <a:t>// offset of the </a:t>
            </a:r>
            <a:r>
              <a:rPr sz="1400" b="1" spc="-10" dirty="0">
                <a:latin typeface="Courier New"/>
                <a:cs typeface="Courier New"/>
              </a:rPr>
              <a:t>program </a:t>
            </a:r>
            <a:r>
              <a:rPr sz="1400" b="1" spc="-5" dirty="0">
                <a:latin typeface="Courier New"/>
                <a:cs typeface="Courier New"/>
              </a:rPr>
              <a:t>header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tables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1268349" y="2861819"/>
            <a:ext cx="453390" cy="119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uint  uint  u</a:t>
            </a:r>
            <a:r>
              <a:rPr sz="1400" b="1" spc="-1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nt  uint  uint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800420" y="2861819"/>
            <a:ext cx="876300" cy="119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ver</a:t>
            </a:r>
            <a:r>
              <a:rPr sz="1400" b="1" spc="-2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io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dirty="0">
                <a:latin typeface="Courier New"/>
                <a:cs typeface="Courier New"/>
              </a:rPr>
              <a:t>;  </a:t>
            </a:r>
            <a:r>
              <a:rPr sz="1400" b="1" spc="-10" dirty="0">
                <a:latin typeface="Courier New"/>
                <a:cs typeface="Courier New"/>
              </a:rPr>
              <a:t>entry;  </a:t>
            </a:r>
            <a:r>
              <a:rPr sz="1400" b="1" spc="-5" dirty="0">
                <a:latin typeface="Courier New"/>
                <a:cs typeface="Courier New"/>
              </a:rPr>
              <a:t>phoff;  </a:t>
            </a:r>
            <a:r>
              <a:rPr sz="1400" b="1" spc="-10" dirty="0">
                <a:latin typeface="Courier New"/>
                <a:cs typeface="Courier New"/>
              </a:rPr>
              <a:t>shoff;  flags;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3184626" y="4526660"/>
            <a:ext cx="36417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10" dirty="0">
                <a:latin typeface="Courier New"/>
                <a:cs typeface="Courier New"/>
              </a:rPr>
              <a:t>// number </a:t>
            </a:r>
            <a:r>
              <a:rPr sz="1400" b="1" spc="-5" dirty="0">
                <a:latin typeface="Courier New"/>
                <a:cs typeface="Courier New"/>
              </a:rPr>
              <a:t>of </a:t>
            </a:r>
            <a:r>
              <a:rPr sz="1400" b="1" spc="-10" dirty="0">
                <a:latin typeface="Courier New"/>
                <a:cs typeface="Courier New"/>
              </a:rPr>
              <a:t>program </a:t>
            </a:r>
            <a:r>
              <a:rPr sz="1400" b="1" spc="-5" dirty="0">
                <a:latin typeface="Courier New"/>
                <a:cs typeface="Courier New"/>
              </a:rPr>
              <a:t>header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tables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2013855" y="4035553"/>
            <a:ext cx="1090295" cy="143319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spcBef>
                <a:spcPts val="165"/>
              </a:spcBef>
            </a:pPr>
            <a:r>
              <a:rPr sz="1400" b="1" spc="-10" dirty="0">
                <a:latin typeface="Courier New"/>
                <a:cs typeface="Courier New"/>
              </a:rPr>
              <a:t>ehsize;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165"/>
              </a:spcBef>
            </a:pPr>
            <a:r>
              <a:rPr sz="1400" b="1" spc="-10" dirty="0">
                <a:latin typeface="Courier New"/>
                <a:cs typeface="Courier New"/>
              </a:rPr>
              <a:t>phentsize;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</a:pPr>
            <a:r>
              <a:rPr sz="1400" b="1" spc="-10" dirty="0">
                <a:latin typeface="Courier New"/>
                <a:cs typeface="Courier New"/>
              </a:rPr>
              <a:t>phnum;  </a:t>
            </a:r>
            <a:r>
              <a:rPr sz="1400" b="1" spc="-5" dirty="0">
                <a:latin typeface="Courier New"/>
                <a:cs typeface="Courier New"/>
              </a:rPr>
              <a:t>s</a:t>
            </a:r>
            <a:r>
              <a:rPr sz="1400" b="1" spc="-20" dirty="0">
                <a:latin typeface="Courier New"/>
                <a:cs typeface="Courier New"/>
              </a:rPr>
              <a:t>h</a:t>
            </a:r>
            <a:r>
              <a:rPr sz="1400" b="1" spc="-5" dirty="0">
                <a:latin typeface="Courier New"/>
                <a:cs typeface="Courier New"/>
              </a:rPr>
              <a:t>en</a:t>
            </a:r>
            <a:r>
              <a:rPr sz="1400" b="1" spc="-15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size</a:t>
            </a:r>
            <a:r>
              <a:rPr sz="1400" b="1" dirty="0">
                <a:latin typeface="Courier New"/>
                <a:cs typeface="Courier New"/>
              </a:rPr>
              <a:t>;  </a:t>
            </a:r>
            <a:r>
              <a:rPr sz="1400" b="1" spc="-10" dirty="0">
                <a:latin typeface="Courier New"/>
                <a:cs typeface="Courier New"/>
              </a:rPr>
              <a:t>shnum;  shstrndx;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055015" y="4035553"/>
            <a:ext cx="878205" cy="166814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25425" algn="just">
              <a:spcBef>
                <a:spcPts val="165"/>
              </a:spcBef>
            </a:pP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</a:t>
            </a:r>
            <a:endParaRPr sz="1400" dirty="0">
              <a:latin typeface="Courier New"/>
              <a:cs typeface="Courier New"/>
            </a:endParaRPr>
          </a:p>
          <a:p>
            <a:pPr marL="225425" algn="just">
              <a:spcBef>
                <a:spcPts val="165"/>
              </a:spcBef>
            </a:pPr>
            <a:r>
              <a:rPr sz="1400" b="1" spc="-5" dirty="0">
                <a:latin typeface="Courier New"/>
                <a:cs typeface="Courier New"/>
              </a:rPr>
              <a:t>u</a:t>
            </a:r>
            <a:r>
              <a:rPr sz="1400" b="1" spc="-1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h</a:t>
            </a:r>
            <a:r>
              <a:rPr sz="1400" b="1" spc="-10" dirty="0">
                <a:latin typeface="Courier New"/>
                <a:cs typeface="Courier New"/>
              </a:rPr>
              <a:t>o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</a:t>
            </a:r>
            <a:endParaRPr sz="1400" dirty="0">
              <a:latin typeface="Courier New"/>
              <a:cs typeface="Courier New"/>
            </a:endParaRPr>
          </a:p>
          <a:p>
            <a:pPr marL="225425" marR="5080" algn="just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  </a:t>
            </a: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  </a:t>
            </a: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  </a:t>
            </a:r>
            <a:r>
              <a:rPr sz="1400" b="1" spc="-5" dirty="0">
                <a:latin typeface="Courier New"/>
                <a:cs typeface="Courier New"/>
              </a:rPr>
              <a:t>u</a:t>
            </a:r>
            <a:r>
              <a:rPr sz="1400" b="1" spc="-1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h</a:t>
            </a:r>
            <a:r>
              <a:rPr sz="1400" b="1" spc="-10" dirty="0">
                <a:latin typeface="Courier New"/>
                <a:cs typeface="Courier New"/>
              </a:rPr>
              <a:t>o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</a:t>
            </a:r>
            <a:endParaRPr sz="1400" dirty="0">
              <a:latin typeface="Courier New"/>
              <a:cs typeface="Courier New"/>
            </a:endParaRPr>
          </a:p>
          <a:p>
            <a:pPr marL="12700">
              <a:spcBef>
                <a:spcPts val="170"/>
              </a:spcBef>
            </a:pPr>
            <a:r>
              <a:rPr sz="1400" b="1" spc="-5" dirty="0">
                <a:latin typeface="Courier New"/>
                <a:cs typeface="Courier New"/>
              </a:rPr>
              <a:t>};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422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pc="-5" dirty="0">
                <a:latin typeface="微软雅黑"/>
                <a:cs typeface="微软雅黑"/>
              </a:rPr>
              <a:t>x86</a:t>
            </a:r>
            <a:r>
              <a:rPr lang="zh-CN" altLang="en-US" sz="2800" spc="-5" dirty="0"/>
              <a:t>启动顺序 </a:t>
            </a:r>
            <a:r>
              <a:rPr lang="en-US" altLang="zh-CN" sz="2800" dirty="0"/>
              <a:t>– </a:t>
            </a:r>
            <a:r>
              <a:rPr lang="zh-CN" altLang="en-US" sz="2800" spc="-5" dirty="0"/>
              <a:t>加载 </a:t>
            </a:r>
            <a:r>
              <a:rPr lang="en-US" altLang="zh-CN" sz="2800" spc="-5" dirty="0">
                <a:latin typeface="微软雅黑"/>
                <a:cs typeface="微软雅黑"/>
              </a:rPr>
              <a:t>ELF</a:t>
            </a:r>
            <a:r>
              <a:rPr lang="zh-CN" altLang="en-US" sz="2800" spc="-5" dirty="0"/>
              <a:t>格式的</a:t>
            </a:r>
            <a:r>
              <a:rPr lang="en-US" altLang="zh-CN" sz="2800" spc="-5" dirty="0">
                <a:latin typeface="微软雅黑"/>
                <a:cs typeface="微软雅黑"/>
              </a:rPr>
              <a:t>OS</a:t>
            </a:r>
            <a:r>
              <a:rPr lang="en-US" altLang="zh-CN" sz="2800" spc="-50" dirty="0">
                <a:latin typeface="微软雅黑"/>
                <a:cs typeface="微软雅黑"/>
              </a:rPr>
              <a:t> </a:t>
            </a:r>
            <a:r>
              <a:rPr lang="en-US" altLang="zh-CN" sz="2800" spc="-10" dirty="0">
                <a:latin typeface="微软雅黑"/>
                <a:cs typeface="微软雅黑"/>
              </a:rPr>
              <a:t>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1117422" y="1970935"/>
          <a:ext cx="6429456" cy="2150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0001"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struct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proghdr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83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type;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segment</a:t>
                      </a:r>
                      <a:r>
                        <a:rPr sz="14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type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75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offset;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beginning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the segment in the</a:t>
                      </a:r>
                      <a:r>
                        <a:rPr sz="14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file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782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va;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where this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segment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should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be placed</a:t>
                      </a:r>
                      <a:r>
                        <a:rPr sz="1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pa;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83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filesz;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038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memsz;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size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segment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byte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846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flags;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align;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4"/>
          <p:cNvSpPr txBox="1"/>
          <p:nvPr/>
        </p:nvSpPr>
        <p:spPr>
          <a:xfrm>
            <a:off x="1126947" y="4100576"/>
            <a:ext cx="2387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140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66" y="2093215"/>
            <a:ext cx="6993255" cy="221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■"/>
              <a:tabLst>
                <a:tab pos="309245" algn="l"/>
              </a:tabLst>
            </a:pP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Chap. 2.5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(Control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Registers)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), </a:t>
            </a:r>
            <a:r>
              <a:rPr b="1" spc="-30" dirty="0">
                <a:solidFill>
                  <a:srgbClr val="11566A"/>
                </a:solidFill>
                <a:latin typeface="微软雅黑"/>
                <a:cs typeface="微软雅黑"/>
              </a:rPr>
              <a:t>Vol.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3,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Intel®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and</a:t>
            </a:r>
            <a:r>
              <a:rPr b="1" spc="10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IA-32</a:t>
            </a:r>
            <a:endParaRPr>
              <a:latin typeface="微软雅黑"/>
              <a:cs typeface="微软雅黑"/>
            </a:endParaRPr>
          </a:p>
          <a:p>
            <a:pPr marL="355600">
              <a:lnSpc>
                <a:spcPts val="2140"/>
              </a:lnSpc>
              <a:spcBef>
                <a:spcPts val="35"/>
              </a:spcBef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Architectures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Software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Developer’s</a:t>
            </a:r>
            <a:r>
              <a:rPr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Manual</a:t>
            </a:r>
            <a:endParaRPr>
              <a:latin typeface="微软雅黑"/>
              <a:cs typeface="微软雅黑"/>
            </a:endParaRPr>
          </a:p>
          <a:p>
            <a:pPr marL="308610" indent="-295910">
              <a:lnSpc>
                <a:spcPts val="2140"/>
              </a:lnSpc>
              <a:buFont typeface="Arial"/>
              <a:buChar char="■"/>
              <a:tabLst>
                <a:tab pos="309245" algn="l"/>
              </a:tabLst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Chap.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3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(Protected-Mode </a:t>
            </a:r>
            <a:r>
              <a:rPr b="1" spc="10" dirty="0">
                <a:solidFill>
                  <a:srgbClr val="11566A"/>
                </a:solidFill>
                <a:latin typeface="微软雅黑"/>
                <a:cs typeface="微软雅黑"/>
              </a:rPr>
              <a:t>Memory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Management), </a:t>
            </a:r>
            <a:r>
              <a:rPr b="1" spc="-30" dirty="0">
                <a:solidFill>
                  <a:srgbClr val="11566A"/>
                </a:solidFill>
                <a:latin typeface="微软雅黑"/>
                <a:cs typeface="微软雅黑"/>
              </a:rPr>
              <a:t>Vol.</a:t>
            </a:r>
            <a:r>
              <a:rPr b="1" spc="-3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3,</a:t>
            </a:r>
            <a:endParaRPr>
              <a:latin typeface="微软雅黑"/>
              <a:cs typeface="微软雅黑"/>
            </a:endParaRPr>
          </a:p>
          <a:p>
            <a:pPr marL="355600">
              <a:spcBef>
                <a:spcPts val="35"/>
              </a:spcBef>
            </a:pP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Intel®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and IA-32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Architectures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Software</a:t>
            </a:r>
            <a:r>
              <a:rPr b="1" spc="9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Developer’s</a:t>
            </a:r>
            <a:endParaRPr>
              <a:latin typeface="微软雅黑"/>
              <a:cs typeface="微软雅黑"/>
            </a:endParaRPr>
          </a:p>
          <a:p>
            <a:pPr marL="355600">
              <a:lnSpc>
                <a:spcPts val="2140"/>
              </a:lnSpc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Manual</a:t>
            </a:r>
            <a:endParaRPr>
              <a:latin typeface="微软雅黑"/>
              <a:cs typeface="微软雅黑"/>
            </a:endParaRPr>
          </a:p>
          <a:p>
            <a:pPr marL="355600" marR="5080" indent="-342900">
              <a:lnSpc>
                <a:spcPts val="2200"/>
              </a:lnSpc>
              <a:spcBef>
                <a:spcPts val="20"/>
              </a:spcBef>
              <a:buFont typeface="Arial"/>
              <a:buChar char="■"/>
              <a:tabLst>
                <a:tab pos="309245" algn="l"/>
              </a:tabLst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Chap.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9.l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(Initialization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Overview), </a:t>
            </a:r>
            <a:r>
              <a:rPr b="1" spc="-35" dirty="0">
                <a:solidFill>
                  <a:srgbClr val="11566A"/>
                </a:solidFill>
                <a:latin typeface="微软雅黑"/>
                <a:cs typeface="微软雅黑"/>
              </a:rPr>
              <a:t>Vol.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3,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Intel®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and IA-32 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Architectures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Software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Developer’s</a:t>
            </a:r>
            <a:r>
              <a:rPr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Manual</a:t>
            </a:r>
            <a:endParaRPr>
              <a:latin typeface="微软雅黑"/>
              <a:cs typeface="微软雅黑"/>
            </a:endParaRPr>
          </a:p>
          <a:p>
            <a:pPr marL="308610" indent="-295910">
              <a:lnSpc>
                <a:spcPts val="2045"/>
              </a:lnSpc>
              <a:buFont typeface="Arial"/>
              <a:buChar char="■"/>
              <a:tabLst>
                <a:tab pos="309245" algn="l"/>
              </a:tabLst>
            </a:pP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An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introduction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to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ELF format:</a:t>
            </a:r>
            <a:r>
              <a:rPr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u="heavy" spc="-5" dirty="0">
                <a:solidFill>
                  <a:srgbClr val="0000FF"/>
                </a:solidFill>
                <a:latin typeface="微软雅黑"/>
                <a:cs typeface="微软雅黑"/>
                <a:hlinkClick r:id="rId2"/>
              </a:rPr>
              <a:t>http://wiki.osdev.org/ELF</a:t>
            </a:r>
            <a:endParaRPr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02460"/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75" dirty="0"/>
              <a:t> </a:t>
            </a:r>
            <a:r>
              <a:rPr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358418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语言的函数调用过程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0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80386</a:t>
            </a:r>
            <a:r>
              <a:rPr lang="zh-CN" altLang="en-US" dirty="0"/>
              <a:t>处理器上电启动的过程</a:t>
            </a:r>
            <a:endParaRPr lang="en-US" altLang="zh-CN" dirty="0"/>
          </a:p>
          <a:p>
            <a:r>
              <a:rPr lang="zh-CN" altLang="en-US" dirty="0"/>
              <a:t>操作系统内核的加载过程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语言的调用过程</a:t>
            </a:r>
          </a:p>
        </p:txBody>
      </p:sp>
    </p:spTree>
    <p:extLst>
      <p:ext uri="{BB962C8B-B14F-4D97-AF65-F5344CB8AC3E}">
        <p14:creationId xmlns:p14="http://schemas.microsoft.com/office/powerpoint/2010/main" val="273871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4" y="1607056"/>
            <a:ext cx="6053327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7315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4" y="1607056"/>
            <a:ext cx="6053327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05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4" y="1607056"/>
            <a:ext cx="6053327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05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4" y="1607056"/>
            <a:ext cx="6053327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625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101" y="1611629"/>
            <a:ext cx="6768083" cy="438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</p:spTree>
    <p:extLst>
      <p:ext uri="{BB962C8B-B14F-4D97-AF65-F5344CB8AC3E}">
        <p14:creationId xmlns:p14="http://schemas.microsoft.com/office/powerpoint/2010/main" val="4173919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101" y="1611629"/>
            <a:ext cx="6768083" cy="438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</p:spTree>
    <p:extLst>
      <p:ext uri="{BB962C8B-B14F-4D97-AF65-F5344CB8AC3E}">
        <p14:creationId xmlns:p14="http://schemas.microsoft.com/office/powerpoint/2010/main" val="355094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101" y="1611629"/>
            <a:ext cx="6768083" cy="438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</p:spTree>
    <p:extLst>
      <p:ext uri="{BB962C8B-B14F-4D97-AF65-F5344CB8AC3E}">
        <p14:creationId xmlns:p14="http://schemas.microsoft.com/office/powerpoint/2010/main" val="1991808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101" y="1611629"/>
            <a:ext cx="6768083" cy="438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</p:spTree>
    <p:extLst>
      <p:ext uri="{BB962C8B-B14F-4D97-AF65-F5344CB8AC3E}">
        <p14:creationId xmlns:p14="http://schemas.microsoft.com/office/powerpoint/2010/main" val="3525655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>
                <a:latin typeface="微软雅黑"/>
                <a:cs typeface="微软雅黑"/>
              </a:rPr>
              <a:t>C</a:t>
            </a:r>
            <a:r>
              <a:rPr spc="-5" dirty="0"/>
              <a:t>函数调用的实现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39" y="2018791"/>
            <a:ext cx="7456170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710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b="1" spc="10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其他需要注意的事项</a:t>
            </a:r>
            <a:endParaRPr sz="2000">
              <a:latin typeface="微软雅黑"/>
              <a:cs typeface="微软雅黑"/>
            </a:endParaRPr>
          </a:p>
          <a:p>
            <a:pPr marL="626745">
              <a:spcBef>
                <a:spcPts val="484"/>
              </a:spcBef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参数（parameters）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&amp;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函数返回值（return</a:t>
            </a:r>
            <a:r>
              <a:rPr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values）可通过寄存</a:t>
            </a:r>
            <a:endParaRPr>
              <a:latin typeface="微软雅黑"/>
              <a:cs typeface="微软雅黑"/>
            </a:endParaRPr>
          </a:p>
          <a:p>
            <a:pPr marL="12700"/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器或位于内存中的栈来传递</a:t>
            </a:r>
            <a:endParaRPr>
              <a:latin typeface="微软雅黑"/>
              <a:cs typeface="微软雅黑"/>
            </a:endParaRPr>
          </a:p>
          <a:p>
            <a:pPr marL="626745">
              <a:spcBef>
                <a:spcPts val="430"/>
              </a:spcBef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不需要保存/恢复(save/restore)所有寄存器</a:t>
            </a:r>
            <a:endParaRPr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6153" y="2449831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6153" y="3047238"/>
            <a:ext cx="150875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0858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02460"/>
            <a:r>
              <a:rPr spc="-5" dirty="0">
                <a:latin typeface="微软雅黑"/>
                <a:cs typeface="微软雅黑"/>
              </a:rPr>
              <a:t>C</a:t>
            </a:r>
            <a:r>
              <a:rPr spc="-5" dirty="0"/>
              <a:t>函数调用的——参考资料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946784"/>
            <a:ext cx="7512050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indent="-301625">
              <a:buSzPct val="90000"/>
              <a:buFont typeface="Arial"/>
              <a:buChar char="■"/>
              <a:tabLst>
                <a:tab pos="314960" algn="l"/>
              </a:tabLst>
            </a:pP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Understanding the</a:t>
            </a:r>
            <a:r>
              <a:rPr sz="2000" b="1" spc="-5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Stack:</a:t>
            </a:r>
            <a:endParaRPr sz="2000">
              <a:latin typeface="微软雅黑"/>
              <a:cs typeface="微软雅黑"/>
            </a:endParaRPr>
          </a:p>
          <a:p>
            <a:pPr marL="12700">
              <a:spcBef>
                <a:spcPts val="445"/>
              </a:spcBef>
            </a:pPr>
            <a:r>
              <a:rPr sz="1600" b="1" u="sng" spc="-5" dirty="0">
                <a:solidFill>
                  <a:srgbClr val="0000FF"/>
                </a:solidFill>
                <a:latin typeface="微软雅黑"/>
                <a:cs typeface="微软雅黑"/>
                <a:hlinkClick r:id="rId2"/>
              </a:rPr>
              <a:t>http://www.cs.umd.edu/class/sum2003/cmsc311/Notes/Mips/stack.html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8742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系统引导</a:t>
            </a:r>
          </a:p>
        </p:txBody>
      </p:sp>
      <p:pic>
        <p:nvPicPr>
          <p:cNvPr id="60419" name="内容占位符 6" descr="冯氏结构.jp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80" r="-28680"/>
          <a:stretch>
            <a:fillRect/>
          </a:stretch>
        </p:blipFill>
        <p:spPr/>
      </p:pic>
      <p:sp>
        <p:nvSpPr>
          <p:cNvPr id="60420" name="文本框 7"/>
          <p:cNvSpPr txBox="1">
            <a:spLocks noChangeArrowheads="1"/>
          </p:cNvSpPr>
          <p:nvPr/>
        </p:nvSpPr>
        <p:spPr bwMode="auto">
          <a:xfrm>
            <a:off x="250825" y="5300663"/>
            <a:ext cx="3097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程序从哪里来？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程序从哪里开始？</a:t>
            </a:r>
          </a:p>
        </p:txBody>
      </p:sp>
    </p:spTree>
    <p:extLst>
      <p:ext uri="{BB962C8B-B14F-4D97-AF65-F5344CB8AC3E}">
        <p14:creationId xmlns:p14="http://schemas.microsoft.com/office/powerpoint/2010/main" val="332637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存储器</a:t>
            </a:r>
          </a:p>
        </p:txBody>
      </p:sp>
      <p:pic>
        <p:nvPicPr>
          <p:cNvPr id="62467" name="内容占位符 3" descr="dram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398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存储器－－掉电不丢失</a:t>
            </a:r>
          </a:p>
        </p:txBody>
      </p:sp>
      <p:pic>
        <p:nvPicPr>
          <p:cNvPr id="65539" name="内容占位符 4" descr="硬盘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17" r="-11917"/>
          <a:stretch>
            <a:fillRect/>
          </a:stretch>
        </p:blipFill>
        <p:spPr>
          <a:xfrm>
            <a:off x="971550" y="1916113"/>
            <a:ext cx="3959225" cy="2397125"/>
          </a:xfrm>
        </p:spPr>
      </p:pic>
      <p:pic>
        <p:nvPicPr>
          <p:cNvPr id="65540" name="图片 5" descr="U盘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068638"/>
            <a:ext cx="3579813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图片 6" descr="SD卡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34143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图片 7" descr="疑问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21163"/>
            <a:ext cx="17272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0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一种特殊的存储芯片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/>
              <a:t>掉电不丢失</a:t>
            </a:r>
            <a:endParaRPr lang="en-US" altLang="zh-CN"/>
          </a:p>
          <a:p>
            <a:r>
              <a:rPr lang="zh-CN" altLang="en-US"/>
              <a:t>读取的方式和</a:t>
            </a:r>
            <a:r>
              <a:rPr lang="en-US" altLang="zh-CN"/>
              <a:t>ram</a:t>
            </a:r>
            <a:r>
              <a:rPr lang="zh-CN" altLang="en-US"/>
              <a:t>一致</a:t>
            </a:r>
            <a:endParaRPr lang="en-US" altLang="zh-CN"/>
          </a:p>
          <a:p>
            <a:r>
              <a:rPr lang="zh-CN" altLang="en-US"/>
              <a:t>所在的地址与复位地址相同</a:t>
            </a:r>
            <a:endParaRPr lang="en-US" altLang="zh-CN"/>
          </a:p>
          <a:p>
            <a:r>
              <a:rPr lang="en-US" altLang="zh-CN"/>
              <a:t>ROM</a:t>
            </a:r>
          </a:p>
          <a:p>
            <a:r>
              <a:rPr lang="en-US" altLang="zh-CN"/>
              <a:t>Eeprom</a:t>
            </a:r>
          </a:p>
          <a:p>
            <a:r>
              <a:rPr lang="en-US" altLang="zh-CN"/>
              <a:t>Nor Flash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3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启动流程追踪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bject 3"/>
          <p:cNvSpPr/>
          <p:nvPr/>
        </p:nvSpPr>
        <p:spPr>
          <a:xfrm>
            <a:off x="1260347" y="1773174"/>
            <a:ext cx="6623304" cy="3328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 txBox="1"/>
          <p:nvPr/>
        </p:nvSpPr>
        <p:spPr>
          <a:xfrm>
            <a:off x="2418969" y="5140706"/>
            <a:ext cx="3957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70155" y="2315497"/>
            <a:ext cx="7359445" cy="553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微软雅黑"/>
                <a:cs typeface="微软雅黑"/>
              </a:rPr>
              <a:t>x86</a:t>
            </a:r>
            <a:r>
              <a:rPr lang="zh-CN" altLang="en-US" spc="-5" dirty="0"/>
              <a:t>启动顺序 </a:t>
            </a:r>
            <a:r>
              <a:rPr lang="en-US" altLang="zh-CN" dirty="0"/>
              <a:t>–</a:t>
            </a:r>
            <a:r>
              <a:rPr lang="zh-CN" altLang="en-US" spc="-70" dirty="0"/>
              <a:t> </a:t>
            </a:r>
            <a:r>
              <a:rPr lang="zh-CN" altLang="en-US" dirty="0"/>
              <a:t>第一条指令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4325" indent="-301625">
              <a:lnSpc>
                <a:spcPct val="100000"/>
              </a:lnSpc>
              <a:buSzPct val="90000"/>
              <a:buFont typeface="Arial"/>
              <a:buChar char="■"/>
              <a:tabLst>
                <a:tab pos="314960" algn="l"/>
              </a:tabLst>
            </a:pPr>
            <a:r>
              <a:rPr lang="en-US" altLang="zh-CN" dirty="0">
                <a:latin typeface="微软雅黑"/>
                <a:cs typeface="微软雅黑"/>
              </a:rPr>
              <a:t>CS = </a:t>
            </a:r>
            <a:r>
              <a:rPr lang="en-US" altLang="zh-CN" spc="-5" dirty="0">
                <a:latin typeface="微软雅黑"/>
                <a:cs typeface="微软雅黑"/>
              </a:rPr>
              <a:t>F000H, </a:t>
            </a:r>
            <a:r>
              <a:rPr lang="en-US" altLang="zh-CN" dirty="0">
                <a:latin typeface="微软雅黑"/>
                <a:cs typeface="微软雅黑"/>
              </a:rPr>
              <a:t>EIP =</a:t>
            </a:r>
            <a:r>
              <a:rPr lang="en-US" altLang="zh-CN" spc="-70" dirty="0">
                <a:latin typeface="微软雅黑"/>
                <a:cs typeface="微软雅黑"/>
              </a:rPr>
              <a:t> </a:t>
            </a:r>
            <a:r>
              <a:rPr lang="en-US" altLang="zh-CN" dirty="0">
                <a:latin typeface="微软雅黑"/>
                <a:cs typeface="微软雅黑"/>
              </a:rPr>
              <a:t>0000FFF0H</a:t>
            </a:r>
          </a:p>
          <a:p>
            <a:pPr marL="12700">
              <a:lnSpc>
                <a:spcPct val="100000"/>
              </a:lnSpc>
            </a:pPr>
            <a:r>
              <a:rPr lang="zh-CN" altLang="en-US" dirty="0"/>
              <a:t>实际地址是</a:t>
            </a:r>
            <a:r>
              <a:rPr lang="en-US" altLang="zh-CN" dirty="0">
                <a:latin typeface="微软雅黑"/>
                <a:cs typeface="微软雅黑"/>
              </a:rPr>
              <a:t>:</a:t>
            </a:r>
            <a:endParaRPr lang="zh-CN" altLang="en-US" sz="2800" dirty="0">
              <a:latin typeface="微软雅黑"/>
              <a:cs typeface="微软雅黑"/>
            </a:endParaRPr>
          </a:p>
          <a:p>
            <a:pPr marL="811530">
              <a:lnSpc>
                <a:spcPct val="100000"/>
              </a:lnSpc>
              <a:spcBef>
                <a:spcPts val="55"/>
              </a:spcBef>
            </a:pPr>
            <a:r>
              <a:rPr lang="en-US" altLang="zh-CN" sz="2800" dirty="0">
                <a:latin typeface="微软雅黑"/>
                <a:cs typeface="微软雅黑"/>
              </a:rPr>
              <a:t>Base + EIP = </a:t>
            </a:r>
            <a:r>
              <a:rPr lang="en-US" altLang="zh-CN" sz="2800" spc="-5" dirty="0">
                <a:latin typeface="微软雅黑"/>
                <a:cs typeface="微软雅黑"/>
              </a:rPr>
              <a:t>FFFF0000H </a:t>
            </a:r>
            <a:r>
              <a:rPr lang="en-US" altLang="zh-CN" sz="2800" dirty="0">
                <a:latin typeface="微软雅黑"/>
                <a:cs typeface="微软雅黑"/>
              </a:rPr>
              <a:t>+ </a:t>
            </a:r>
            <a:r>
              <a:rPr lang="en-US" altLang="zh-CN" sz="2800" spc="-5" dirty="0">
                <a:latin typeface="微软雅黑"/>
                <a:cs typeface="微软雅黑"/>
              </a:rPr>
              <a:t>0000FFF0H </a:t>
            </a:r>
            <a:r>
              <a:rPr lang="en-US" altLang="zh-CN" sz="2800" dirty="0">
                <a:latin typeface="微软雅黑"/>
                <a:cs typeface="微软雅黑"/>
              </a:rPr>
              <a:t>=</a:t>
            </a:r>
            <a:r>
              <a:rPr lang="en-US" altLang="zh-CN" sz="2800" spc="-80" dirty="0">
                <a:latin typeface="微软雅黑"/>
                <a:cs typeface="微软雅黑"/>
              </a:rPr>
              <a:t> </a:t>
            </a:r>
            <a:r>
              <a:rPr lang="en-US" altLang="zh-CN" sz="2800" spc="-5" dirty="0">
                <a:latin typeface="微软雅黑"/>
                <a:cs typeface="微软雅黑"/>
              </a:rPr>
              <a:t>FFFFFFF0H</a:t>
            </a:r>
            <a:endParaRPr lang="en-US" altLang="zh-CN" sz="2800" dirty="0">
              <a:latin typeface="微软雅黑"/>
              <a:cs typeface="微软雅黑"/>
            </a:endParaRPr>
          </a:p>
          <a:p>
            <a:pPr marL="811530">
              <a:lnSpc>
                <a:spcPct val="100000"/>
              </a:lnSpc>
            </a:pPr>
            <a:r>
              <a:rPr lang="zh-CN" altLang="en-US" sz="2400" spc="-5" dirty="0"/>
              <a:t>这是</a:t>
            </a:r>
            <a:r>
              <a:rPr lang="en-US" altLang="zh-CN" sz="2400" spc="-5" dirty="0">
                <a:latin typeface="微软雅黑"/>
                <a:cs typeface="微软雅黑"/>
              </a:rPr>
              <a:t>BIOS</a:t>
            </a:r>
            <a:r>
              <a:rPr lang="zh-CN" altLang="en-US" sz="2400" spc="-5" dirty="0"/>
              <a:t>的</a:t>
            </a:r>
            <a:r>
              <a:rPr lang="en-US" altLang="zh-CN" sz="2400" spc="-5" dirty="0">
                <a:latin typeface="微软雅黑"/>
                <a:cs typeface="微软雅黑"/>
              </a:rPr>
              <a:t>EPROM </a:t>
            </a:r>
            <a:r>
              <a:rPr lang="en-US" altLang="zh-CN" sz="2400" dirty="0">
                <a:latin typeface="微软雅黑"/>
                <a:cs typeface="微软雅黑"/>
              </a:rPr>
              <a:t>(Erasable Programmable</a:t>
            </a:r>
            <a:r>
              <a:rPr lang="en-US" altLang="zh-CN" sz="2400" spc="-25" dirty="0">
                <a:latin typeface="微软雅黑"/>
                <a:cs typeface="微软雅黑"/>
              </a:rPr>
              <a:t> </a:t>
            </a:r>
            <a:r>
              <a:rPr lang="en-US" altLang="zh-CN" sz="2400" spc="-15" dirty="0">
                <a:latin typeface="微软雅黑"/>
                <a:cs typeface="微软雅黑"/>
              </a:rPr>
              <a:t>Read</a:t>
            </a:r>
            <a:r>
              <a:rPr lang="en-US" altLang="zh-CN" sz="2400" dirty="0">
                <a:latin typeface="微软雅黑"/>
                <a:cs typeface="微软雅黑"/>
              </a:rPr>
              <a:t> </a:t>
            </a:r>
            <a:r>
              <a:rPr lang="en-US" altLang="zh-CN" sz="2400" spc="-5" dirty="0">
                <a:latin typeface="微软雅黑"/>
                <a:cs typeface="微软雅黑"/>
              </a:rPr>
              <a:t>Only </a:t>
            </a:r>
            <a:r>
              <a:rPr lang="en-US" altLang="zh-CN" sz="2400" spc="5" dirty="0">
                <a:latin typeface="微软雅黑"/>
                <a:cs typeface="微软雅黑"/>
              </a:rPr>
              <a:t>Memory)</a:t>
            </a:r>
            <a:r>
              <a:rPr lang="en-US" altLang="zh-CN" sz="2400" spc="-50" dirty="0">
                <a:latin typeface="微软雅黑"/>
                <a:cs typeface="微软雅黑"/>
              </a:rPr>
              <a:t> </a:t>
            </a:r>
            <a:r>
              <a:rPr lang="zh-CN" altLang="en-US" sz="2400" spc="-5" dirty="0"/>
              <a:t>所在地</a:t>
            </a:r>
            <a:endParaRPr lang="zh-CN" altLang="en-US" sz="2400" dirty="0">
              <a:latin typeface="微软雅黑"/>
              <a:cs typeface="微软雅黑"/>
            </a:endParaRPr>
          </a:p>
          <a:p>
            <a:pPr marL="12700">
              <a:lnSpc>
                <a:spcPts val="2375"/>
              </a:lnSpc>
            </a:pPr>
            <a:r>
              <a:rPr lang="zh-CN" altLang="en-US" dirty="0"/>
              <a:t>当</a:t>
            </a:r>
            <a:r>
              <a:rPr lang="en-US" altLang="zh-CN" dirty="0">
                <a:latin typeface="微软雅黑"/>
                <a:cs typeface="微软雅黑"/>
              </a:rPr>
              <a:t>CS</a:t>
            </a:r>
            <a:r>
              <a:rPr lang="zh-CN" altLang="en-US" dirty="0"/>
              <a:t>被新值加载，则地址转换规则将开始起作用</a:t>
            </a:r>
            <a:endParaRPr lang="zh-CN" altLang="en-US"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zh-CN" altLang="en-US" dirty="0"/>
              <a:t>通常第一条指令是一条长跳转指令</a:t>
            </a:r>
            <a:r>
              <a:rPr lang="en-US" altLang="zh-CN" dirty="0">
                <a:latin typeface="微软雅黑"/>
                <a:cs typeface="微软雅黑"/>
              </a:rPr>
              <a:t>(</a:t>
            </a:r>
            <a:r>
              <a:rPr lang="zh-CN" altLang="en-US" dirty="0"/>
              <a:t>这样</a:t>
            </a:r>
            <a:r>
              <a:rPr lang="en-US" altLang="zh-CN" dirty="0">
                <a:latin typeface="微软雅黑"/>
                <a:cs typeface="微软雅黑"/>
              </a:rPr>
              <a:t>CS</a:t>
            </a:r>
            <a:r>
              <a:rPr lang="zh-CN" altLang="en-US" dirty="0"/>
              <a:t>和</a:t>
            </a:r>
            <a:r>
              <a:rPr lang="en-US" altLang="zh-CN" dirty="0">
                <a:latin typeface="微软雅黑"/>
                <a:cs typeface="微软雅黑"/>
              </a:rPr>
              <a:t>EIP</a:t>
            </a:r>
            <a:r>
              <a:rPr lang="zh-CN" altLang="en-US" dirty="0"/>
              <a:t>都会更新</a:t>
            </a:r>
            <a:r>
              <a:rPr lang="en-US" altLang="zh-CN" dirty="0">
                <a:latin typeface="微软雅黑"/>
                <a:cs typeface="微软雅黑"/>
              </a:rPr>
              <a:t>)</a:t>
            </a:r>
            <a:r>
              <a:rPr lang="zh-CN" altLang="en-US" sz="2800" dirty="0">
                <a:latin typeface="微软雅黑"/>
                <a:cs typeface="微软雅黑"/>
              </a:rPr>
              <a:t>，</a:t>
            </a:r>
            <a:r>
              <a:rPr lang="zh-CN" altLang="en-US" dirty="0"/>
              <a:t>跳转到</a:t>
            </a:r>
            <a:r>
              <a:rPr lang="en-US" altLang="zh-CN" dirty="0">
                <a:latin typeface="微软雅黑"/>
                <a:cs typeface="微软雅黑"/>
              </a:rPr>
              <a:t>BIOS</a:t>
            </a:r>
            <a:r>
              <a:rPr lang="zh-CN" altLang="en-US" dirty="0"/>
              <a:t>代码中执行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44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微软雅黑"/>
                <a:cs typeface="微软雅黑"/>
              </a:rPr>
              <a:t>x86</a:t>
            </a:r>
            <a:r>
              <a:rPr lang="zh-CN" altLang="en-US" spc="-5" dirty="0"/>
              <a:t>启动顺序 </a:t>
            </a:r>
            <a:r>
              <a:rPr lang="en-US" altLang="zh-CN" dirty="0"/>
              <a:t>–</a:t>
            </a:r>
            <a:r>
              <a:rPr lang="zh-CN" altLang="en-US" spc="-55" dirty="0"/>
              <a:t> </a:t>
            </a:r>
            <a:r>
              <a:rPr lang="zh-CN" altLang="en-US" spc="-5" dirty="0"/>
              <a:t>从</a:t>
            </a:r>
            <a:r>
              <a:rPr lang="en-US" altLang="zh-CN" spc="-5" dirty="0">
                <a:latin typeface="微软雅黑"/>
                <a:cs typeface="微软雅黑"/>
              </a:rPr>
              <a:t>BIOS</a:t>
            </a:r>
            <a:r>
              <a:rPr lang="zh-CN" altLang="en-US" spc="-5" dirty="0"/>
              <a:t>到</a:t>
            </a:r>
            <a:r>
              <a:rPr lang="en-US" altLang="zh-CN" spc="-5" dirty="0">
                <a:latin typeface="微软雅黑"/>
                <a:cs typeface="微软雅黑"/>
              </a:rPr>
              <a:t>Bootloader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BIOS </a:t>
            </a:r>
            <a:r>
              <a:rPr lang="zh-CN" altLang="en-US" dirty="0"/>
              <a:t>加载存储设备（比如软盘、硬盘、光盘、</a:t>
            </a:r>
            <a:r>
              <a:rPr lang="en-US" altLang="zh-CN" dirty="0"/>
              <a:t>USB</a:t>
            </a:r>
            <a:r>
              <a:rPr lang="zh-CN" altLang="en-US" dirty="0"/>
              <a:t>盘）  上的第一个 扇区</a:t>
            </a:r>
            <a:r>
              <a:rPr lang="en-US" altLang="zh-CN" dirty="0"/>
              <a:t>(</a:t>
            </a:r>
            <a:r>
              <a:rPr lang="zh-CN" altLang="en-US" dirty="0"/>
              <a:t>主引导扇区，</a:t>
            </a:r>
            <a:r>
              <a:rPr lang="en-US" altLang="zh-CN" dirty="0"/>
              <a:t>Master Boot Record,  or MBR) </a:t>
            </a:r>
            <a:r>
              <a:rPr lang="zh-CN" altLang="en-US" dirty="0"/>
              <a:t>的</a:t>
            </a:r>
            <a:r>
              <a:rPr lang="en-US" altLang="zh-CN" dirty="0"/>
              <a:t>512</a:t>
            </a:r>
            <a:r>
              <a:rPr lang="zh-CN" altLang="en-US" dirty="0"/>
              <a:t>字节到内存的 </a:t>
            </a:r>
            <a:r>
              <a:rPr lang="en-US" altLang="zh-CN" dirty="0"/>
              <a:t>0x7c00 …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然后转跳到	</a:t>
            </a:r>
            <a:r>
              <a:rPr lang="en-US" altLang="zh-CN" dirty="0"/>
              <a:t>@ 0x7c00</a:t>
            </a:r>
            <a:r>
              <a:rPr lang="zh-CN" altLang="en-US" dirty="0"/>
              <a:t>的第一条指令开始执行</a:t>
            </a:r>
          </a:p>
        </p:txBody>
      </p:sp>
    </p:spTree>
    <p:extLst>
      <p:ext uri="{BB962C8B-B14F-4D97-AF65-F5344CB8AC3E}">
        <p14:creationId xmlns:p14="http://schemas.microsoft.com/office/powerpoint/2010/main" val="2607487541"/>
      </p:ext>
    </p:extLst>
  </p:cSld>
  <p:clrMapOvr>
    <a:masterClrMapping/>
  </p:clrMapOvr>
</p:sld>
</file>

<file path=ppt/theme/theme1.xml><?xml version="1.0" encoding="utf-8"?>
<a:theme xmlns:a="http://schemas.openxmlformats.org/drawingml/2006/main" name="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Microsoft Office PowerPoint</Application>
  <PresentationFormat>全屏显示(4:3)</PresentationFormat>
  <Paragraphs>129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微软雅黑</vt:lpstr>
      <vt:lpstr>Arial</vt:lpstr>
      <vt:lpstr>Courier New</vt:lpstr>
      <vt:lpstr>Times New Roman</vt:lpstr>
      <vt:lpstr>Wingdings</vt:lpstr>
      <vt:lpstr>精美ppt模板(中国风) (1)</vt:lpstr>
      <vt:lpstr>1_精美ppt模板(中国风) (1)</vt:lpstr>
      <vt:lpstr>Lab1:系统上电启动</vt:lpstr>
      <vt:lpstr>实验内容</vt:lpstr>
      <vt:lpstr>系统引导</vt:lpstr>
      <vt:lpstr>存储器</vt:lpstr>
      <vt:lpstr>存储器－－掉电不丢失</vt:lpstr>
      <vt:lpstr>一种特殊的存储芯片</vt:lpstr>
      <vt:lpstr>启动流程追踪1</vt:lpstr>
      <vt:lpstr>x86启动顺序 – 第一条指令</vt:lpstr>
      <vt:lpstr>x86启动顺序 – 从BIOS到Bootloader</vt:lpstr>
      <vt:lpstr>实模式与保护模式</vt:lpstr>
      <vt:lpstr>x86启动顺序 – 从bootloader到OS</vt:lpstr>
      <vt:lpstr>x86启动顺序 – 段机制</vt:lpstr>
      <vt:lpstr>x86启动顺序 – 段机制</vt:lpstr>
      <vt:lpstr>x86启动顺序 – 段机制</vt:lpstr>
      <vt:lpstr>x86启动顺序 – 使能保护模式</vt:lpstr>
      <vt:lpstr>x86启动顺序 – 加载 ELF格式的OS kernel</vt:lpstr>
      <vt:lpstr>x86启动顺序 – 加载 ELF格式的OS kernel</vt:lpstr>
      <vt:lpstr>x86启动顺序 – 参考资料</vt:lpstr>
      <vt:lpstr>C语言的函数调用过程</vt:lpstr>
      <vt:lpstr>C函数调用的实现</vt:lpstr>
      <vt:lpstr>C函数调用的实现</vt:lpstr>
      <vt:lpstr>C函数调用的实现</vt:lpstr>
      <vt:lpstr>C函数调用的实现</vt:lpstr>
      <vt:lpstr>C函数调用的实现</vt:lpstr>
      <vt:lpstr>C函数调用的实现</vt:lpstr>
      <vt:lpstr>C函数调用的实现</vt:lpstr>
      <vt:lpstr>C函数调用的实现</vt:lpstr>
      <vt:lpstr>C函数调用的实现</vt:lpstr>
      <vt:lpstr>C函数调用的——参考资料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2020-09-29T12:13:20Z</dcterms:created>
  <dcterms:modified xsi:type="dcterms:W3CDTF">2020-09-29T12:13:25Z</dcterms:modified>
</cp:coreProperties>
</file>