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0" r:id="rId7"/>
    <p:sldId id="262" r:id="rId8"/>
    <p:sldId id="264" r:id="rId9"/>
    <p:sldId id="265" r:id="rId10"/>
    <p:sldId id="266" r:id="rId11"/>
    <p:sldId id="270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7"/>
    <p:restoredTop sz="94658"/>
  </p:normalViewPr>
  <p:slideViewPr>
    <p:cSldViewPr snapToGrid="0" snapToObjects="1">
      <p:cViewPr varScale="1">
        <p:scale>
          <a:sx n="129" d="100"/>
          <a:sy n="129" d="100"/>
        </p:scale>
        <p:origin x="25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rgbClr val="FFFFFF"/>
                </a:solidFill>
                <a:latin typeface="+mj-ea"/>
                <a:cs typeface="+mj-cs"/>
              </a:rPr>
              <a:t>Python 3.13 + </a:t>
            </a:r>
            <a:r>
              <a:rPr lang="en-US" sz="2800" kern="1200" dirty="0" err="1">
                <a:solidFill>
                  <a:srgbClr val="FFFFFF"/>
                </a:solidFill>
                <a:latin typeface="+mj-ea"/>
                <a:cs typeface="+mj-cs"/>
              </a:rPr>
              <a:t>Poetry로</a:t>
            </a:r>
            <a:r>
              <a:rPr lang="en-US" sz="2800" kern="1200" dirty="0">
                <a:solidFill>
                  <a:srgbClr val="FFFFFF"/>
                </a:solidFill>
                <a:latin typeface="+mj-ea"/>
                <a:cs typeface="+mj-cs"/>
              </a:rPr>
              <a:t> </a:t>
            </a:r>
            <a:br>
              <a:rPr lang="en-US" sz="2800" kern="1200" dirty="0">
                <a:solidFill>
                  <a:srgbClr val="FFFFFF"/>
                </a:solidFill>
                <a:latin typeface="+mj-ea"/>
                <a:cs typeface="+mj-cs"/>
              </a:rPr>
            </a:br>
            <a:r>
              <a:rPr lang="en-US" sz="2800" kern="1200" dirty="0" err="1">
                <a:solidFill>
                  <a:srgbClr val="FFFFFF"/>
                </a:solidFill>
                <a:latin typeface="+mj-ea"/>
                <a:cs typeface="+mj-cs"/>
              </a:rPr>
              <a:t>VSCode·Jupyter</a:t>
            </a:r>
            <a:r>
              <a:rPr lang="en-US" sz="2800" kern="1200" dirty="0">
                <a:solidFill>
                  <a:srgbClr val="FFFFFF"/>
                </a:solidFill>
                <a:latin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j-ea"/>
                <a:cs typeface="+mj-cs"/>
              </a:rPr>
              <a:t>개발환경</a:t>
            </a:r>
            <a:r>
              <a:rPr lang="ko-KR" altLang="en-US" sz="2800" kern="1200" dirty="0">
                <a:solidFill>
                  <a:srgbClr val="FFFFFF"/>
                </a:solidFill>
                <a:latin typeface="+mj-ea"/>
                <a:cs typeface="+mj-cs"/>
              </a:rPr>
              <a:t> 만들기</a:t>
            </a:r>
            <a:endParaRPr lang="en-US" sz="2800" kern="1200" dirty="0">
              <a:solidFill>
                <a:srgbClr val="FFFFFF"/>
              </a:solidFill>
              <a:latin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13011" y="4870824"/>
            <a:ext cx="7504463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ea"/>
              </a:rPr>
              <a:t>Mac</a:t>
            </a:r>
            <a:r>
              <a:rPr lang="ko-KR" altLang="en-US" sz="2000" kern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sz="2000" kern="1200" dirty="0">
                <a:solidFill>
                  <a:schemeClr val="tx1"/>
                </a:solidFill>
                <a:latin typeface="+mn-ea"/>
              </a:rPr>
              <a:t>OS &amp; Windows</a:t>
            </a:r>
            <a:r>
              <a:rPr lang="ko-KR" altLang="en-US" sz="2000" kern="1200" dirty="0">
                <a:solidFill>
                  <a:schemeClr val="tx1"/>
                </a:solidFill>
                <a:latin typeface="+mn-ea"/>
              </a:rPr>
              <a:t> 두 가지 모두</a:t>
            </a:r>
            <a:r>
              <a:rPr lang="en-US" sz="2000" kern="1200" dirty="0">
                <a:solidFill>
                  <a:schemeClr val="tx1"/>
                </a:solidFill>
                <a:latin typeface="+mn-ea"/>
              </a:rPr>
              <a:t> </a:t>
            </a:r>
            <a:endParaRPr lang="en-US" sz="2000" dirty="0">
              <a:latin typeface="+mn-ea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제공된 </a:t>
            </a:r>
            <a:r>
              <a:rPr lang="en-US" sz="2000" kern="1200" dirty="0" err="1">
                <a:solidFill>
                  <a:schemeClr val="tx1"/>
                </a:solidFill>
                <a:latin typeface="+mn-ea"/>
              </a:rPr>
              <a:t>pyproject.toml</a:t>
            </a:r>
            <a:r>
              <a:rPr lang="en-US" sz="2000" kern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ea"/>
              </a:rPr>
              <a:t>활용</a:t>
            </a:r>
            <a:r>
              <a:rPr lang="en-US" sz="2000" kern="1200" dirty="0">
                <a:solidFill>
                  <a:schemeClr val="tx1"/>
                </a:solidFill>
                <a:latin typeface="+mn-ea"/>
              </a:rPr>
              <a:t> </a:t>
            </a:r>
            <a:endParaRPr lang="en-US" sz="2000" dirty="0">
              <a:latin typeface="+mn-ea"/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그 외 필요한 </a:t>
            </a:r>
            <a:r>
              <a:rPr lang="ko-KR" altLang="en-US" sz="2000" dirty="0" err="1">
                <a:latin typeface="+mn-ea"/>
              </a:rPr>
              <a:t>유틸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ea"/>
              </a:rPr>
              <a:t>Graphviz</a:t>
            </a:r>
            <a:r>
              <a:rPr lang="en-US" sz="2000" kern="120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sz="2000" kern="1200" dirty="0" err="1">
                <a:solidFill>
                  <a:schemeClr val="tx1"/>
                </a:solidFill>
                <a:latin typeface="+mn-ea"/>
              </a:rPr>
              <a:t>Ffmpeg</a:t>
            </a:r>
            <a:r>
              <a:rPr lang="ko-KR" altLang="en-US" sz="2000" kern="1200" dirty="0">
                <a:solidFill>
                  <a:schemeClr val="tx1"/>
                </a:solidFill>
                <a:latin typeface="+mn-ea"/>
              </a:rPr>
              <a:t> 설치 및 확인</a:t>
            </a:r>
            <a:r>
              <a:rPr lang="en-US" sz="2000" kern="1200" dirty="0">
                <a:solidFill>
                  <a:schemeClr val="tx1"/>
                </a:solidFill>
                <a:latin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9F3A63-E72F-3EE6-683A-F000F5906D99}"/>
              </a:ext>
            </a:extLst>
          </p:cNvPr>
          <p:cNvSpPr txBox="1">
            <a:spLocks/>
          </p:cNvSpPr>
          <p:nvPr/>
        </p:nvSpPr>
        <p:spPr>
          <a:xfrm>
            <a:off x="3349404" y="815364"/>
            <a:ext cx="5635570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lvl="0" indent="-185738">
              <a:buFont typeface="Arial" panose="020B0604020202020204" pitchFamily="34" charset="0"/>
              <a:buChar char="•"/>
            </a:pPr>
            <a:r>
              <a:rPr lang="ko-KR" altLang="en-US" sz="1800" dirty="0"/>
              <a:t>설치</a:t>
            </a:r>
            <a:endParaRPr lang="en-US" altLang="ko-KR" sz="1800" dirty="0"/>
          </a:p>
          <a:p>
            <a:pPr marL="0" lvl="0" indent="0">
              <a:buNone/>
            </a:pPr>
            <a:r>
              <a:rPr lang="ko-KR" altLang="en-US" sz="1800" dirty="0"/>
              <a:t>     </a:t>
            </a:r>
            <a:r>
              <a:rPr lang="en-US" altLang="ko-KR" sz="1800" dirty="0"/>
              <a:t>brew install </a:t>
            </a:r>
            <a:r>
              <a:rPr lang="en-US" altLang="ko-KR" sz="1800" dirty="0" err="1"/>
              <a:t>graphviz</a:t>
            </a:r>
            <a:r>
              <a:rPr lang="en-US" altLang="ko-KR" sz="1800" dirty="0"/>
              <a:t> </a:t>
            </a:r>
            <a:r>
              <a:rPr lang="en-US" altLang="ko-KR" sz="1800" dirty="0" err="1"/>
              <a:t>libsndfile</a:t>
            </a:r>
            <a:r>
              <a:rPr lang="en-US" altLang="ko-KR" sz="1800" dirty="0"/>
              <a:t> </a:t>
            </a:r>
            <a:r>
              <a:rPr lang="en-US" altLang="ko-KR" sz="1800" dirty="0" err="1"/>
              <a:t>ffmpeg</a:t>
            </a:r>
            <a:endParaRPr lang="en-US" altLang="ko-KR" sz="1800" dirty="0"/>
          </a:p>
          <a:p>
            <a:pPr lvl="0"/>
            <a:endParaRPr lang="en-US" altLang="ko-KR" sz="1800" dirty="0">
              <a:latin typeface="Consolas"/>
            </a:endParaRPr>
          </a:p>
          <a:p>
            <a:pPr marL="225425" lvl="0" indent="-225425"/>
            <a:r>
              <a:rPr lang="ko-KR" altLang="en-US" sz="1800" dirty="0">
                <a:latin typeface="Consolas"/>
              </a:rPr>
              <a:t>확인</a:t>
            </a:r>
            <a:endParaRPr lang="en" altLang="ko-KR" sz="1800" dirty="0">
              <a:latin typeface="Consolas"/>
            </a:endParaRPr>
          </a:p>
          <a:p>
            <a:pPr marL="0" lvl="0" indent="0">
              <a:buNone/>
            </a:pPr>
            <a:r>
              <a:rPr lang="ko-KR" altLang="en-US" sz="1800" dirty="0">
                <a:latin typeface="Consolas"/>
              </a:rPr>
              <a:t> </a:t>
            </a:r>
            <a:r>
              <a:rPr lang="en-US" altLang="ko-KR" sz="1800" dirty="0">
                <a:latin typeface="Consolas"/>
              </a:rPr>
              <a:t>-</a:t>
            </a:r>
            <a:r>
              <a:rPr lang="ko-KR" altLang="en-US" sz="1800" dirty="0">
                <a:latin typeface="Consolas"/>
              </a:rPr>
              <a:t> </a:t>
            </a:r>
            <a:r>
              <a:rPr lang="en-US" altLang="ko-KR" sz="1800" dirty="0" err="1"/>
              <a:t>graphviz</a:t>
            </a:r>
            <a:r>
              <a:rPr lang="ko-KR" altLang="en-US" sz="1800" dirty="0"/>
              <a:t> 확인</a:t>
            </a:r>
            <a:endParaRPr lang="en-US" altLang="ko-KR" sz="1800" dirty="0">
              <a:latin typeface="Consolas"/>
            </a:endParaRPr>
          </a:p>
          <a:p>
            <a:pPr marL="0" lvl="0" indent="0">
              <a:buNone/>
            </a:pPr>
            <a:r>
              <a:rPr lang="ko-KR" altLang="en-US" sz="1800" dirty="0">
                <a:latin typeface="Consolas"/>
              </a:rPr>
              <a:t>  </a:t>
            </a:r>
            <a:r>
              <a:rPr lang="en" altLang="ko-KR" sz="1800" dirty="0">
                <a:latin typeface="Consolas"/>
              </a:rPr>
              <a:t>which dot</a:t>
            </a:r>
          </a:p>
          <a:p>
            <a:pPr marL="0" lvl="0" indent="0">
              <a:buNone/>
            </a:pPr>
            <a:r>
              <a:rPr lang="ko-KR" altLang="en-US" sz="1800" dirty="0">
                <a:latin typeface="Consolas"/>
              </a:rPr>
              <a:t> </a:t>
            </a:r>
            <a:r>
              <a:rPr lang="en" altLang="ko-KR" sz="1800" dirty="0">
                <a:latin typeface="Consolas"/>
              </a:rPr>
              <a:t> dot –V</a:t>
            </a:r>
          </a:p>
          <a:p>
            <a:pPr marL="0" indent="0">
              <a:buNone/>
            </a:pPr>
            <a:r>
              <a:rPr lang="ko-KR" altLang="en-US" sz="1800" dirty="0"/>
              <a:t>  </a:t>
            </a:r>
            <a:r>
              <a:rPr lang="en-US" altLang="ko-KR" sz="1800" dirty="0"/>
              <a:t>-</a:t>
            </a:r>
            <a:r>
              <a:rPr lang="ko-KR" altLang="en-US" sz="1800" dirty="0"/>
              <a:t>   </a:t>
            </a:r>
            <a:r>
              <a:rPr lang="en-US" altLang="ko-KR" sz="1800" dirty="0" err="1"/>
              <a:t>ffmpeg</a:t>
            </a:r>
            <a:r>
              <a:rPr lang="ko-KR" altLang="en-US" sz="1800" dirty="0"/>
              <a:t> 확인</a:t>
            </a:r>
            <a:endParaRPr lang="en-US" altLang="ko-KR" sz="1800" dirty="0"/>
          </a:p>
          <a:p>
            <a:pPr marL="0" lvl="0" indent="0">
              <a:buNone/>
            </a:pPr>
            <a:r>
              <a:rPr lang="ko-KR" altLang="en-US" sz="1800" dirty="0"/>
              <a:t>     </a:t>
            </a:r>
            <a:r>
              <a:rPr lang="en-US" altLang="ko-KR" sz="1800" dirty="0"/>
              <a:t>which </a:t>
            </a:r>
            <a:r>
              <a:rPr lang="en-US" altLang="ko-KR" sz="1800" dirty="0" err="1"/>
              <a:t>ffmpeg</a:t>
            </a:r>
            <a:r>
              <a:rPr lang="en-US" altLang="ko-KR" sz="1800" dirty="0"/>
              <a:t> </a:t>
            </a:r>
          </a:p>
          <a:p>
            <a:pPr marL="0" lvl="0" indent="0">
              <a:buNone/>
            </a:pPr>
            <a:r>
              <a:rPr lang="ko-KR" altLang="en-US" sz="1800" dirty="0"/>
              <a:t>     </a:t>
            </a:r>
            <a:r>
              <a:rPr lang="en-US" altLang="ko-KR" sz="1800" dirty="0" err="1"/>
              <a:t>ffmpeg</a:t>
            </a:r>
            <a:r>
              <a:rPr lang="en-US" altLang="ko-KR" sz="1800" dirty="0"/>
              <a:t> -</a:t>
            </a:r>
            <a:r>
              <a:rPr lang="en-US" altLang="ko-KR" sz="1800" dirty="0" err="1"/>
              <a:t>hide_banner</a:t>
            </a:r>
            <a:r>
              <a:rPr lang="en-US" altLang="ko-KR" sz="1800" dirty="0"/>
              <a:t> –version</a:t>
            </a:r>
          </a:p>
          <a:p>
            <a:pPr marL="0" lvl="0" indent="0">
              <a:buNone/>
            </a:pPr>
            <a:endParaRPr lang="en-US" altLang="ko-KR" sz="1800" dirty="0"/>
          </a:p>
          <a:p>
            <a:pPr marL="185738" lvl="0" indent="-185738"/>
            <a:r>
              <a:rPr lang="ko-KR" altLang="en-US" sz="1800" dirty="0"/>
              <a:t>만약에 안보이면 </a:t>
            </a:r>
            <a:endParaRPr lang="en-US" altLang="ko-KR" sz="1800" dirty="0"/>
          </a:p>
          <a:p>
            <a:pPr marL="0" lvl="1" indent="0">
              <a:buNone/>
            </a:pPr>
            <a:r>
              <a:rPr lang="en-US" altLang="ko-KR" sz="1700" dirty="0">
                <a:latin typeface="+mn-ea"/>
              </a:rPr>
              <a:t>   -</a:t>
            </a:r>
            <a:r>
              <a:rPr lang="ko-KR" altLang="en-US" sz="1700" dirty="0">
                <a:latin typeface="+mn-ea"/>
              </a:rPr>
              <a:t> </a:t>
            </a:r>
            <a:r>
              <a:rPr lang="en-US" altLang="ko-KR" sz="1700" dirty="0">
                <a:latin typeface="+mn-ea"/>
              </a:rPr>
              <a:t>Apple CPU (M</a:t>
            </a:r>
            <a:r>
              <a:rPr lang="ko-KR" altLang="en-US" sz="1700" dirty="0">
                <a:latin typeface="+mn-ea"/>
              </a:rPr>
              <a:t>시리즈 </a:t>
            </a:r>
            <a:r>
              <a:rPr lang="en-US" altLang="ko-KR" sz="1700" dirty="0" err="1">
                <a:latin typeface="+mn-ea"/>
              </a:rPr>
              <a:t>cpu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인 경우</a:t>
            </a:r>
            <a:r>
              <a:rPr lang="en-US" altLang="ko-KR" sz="1700" dirty="0">
                <a:latin typeface="+mn-ea"/>
              </a:rPr>
              <a:t>, PATH </a:t>
            </a:r>
            <a:r>
              <a:rPr lang="en-US" altLang="ko-KR" sz="1700" dirty="0" err="1">
                <a:latin typeface="+mn-ea"/>
              </a:rPr>
              <a:t>등록</a:t>
            </a:r>
            <a:r>
              <a:rPr lang="ko-KR" altLang="en-US" sz="1700" dirty="0">
                <a:latin typeface="+mn-ea"/>
              </a:rPr>
              <a:t> </a:t>
            </a: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아래 한 줄씩 실행</a:t>
            </a:r>
            <a:r>
              <a:rPr lang="en-US" altLang="ko-KR" sz="17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ko-KR" altLang="en-US" sz="1700" dirty="0">
                <a:latin typeface="+mn-ea"/>
              </a:rPr>
              <a:t>     </a:t>
            </a:r>
            <a:r>
              <a:rPr lang="en" altLang="ko-KR" sz="1700" dirty="0">
                <a:latin typeface="+mn-ea"/>
              </a:rPr>
              <a:t>echo 'eval "$(/opt/homebrew/bin/brew </a:t>
            </a:r>
            <a:r>
              <a:rPr lang="en" altLang="ko-KR" sz="1700" dirty="0" err="1">
                <a:latin typeface="+mn-ea"/>
              </a:rPr>
              <a:t>shellenv</a:t>
            </a:r>
            <a:r>
              <a:rPr lang="en" altLang="ko-KR" sz="1700" dirty="0">
                <a:latin typeface="+mn-ea"/>
              </a:rPr>
              <a:t>)"' &gt;&gt; ~/.</a:t>
            </a:r>
            <a:r>
              <a:rPr lang="en" altLang="ko-KR" sz="1700" dirty="0" err="1">
                <a:latin typeface="+mn-ea"/>
              </a:rPr>
              <a:t>zprofile</a:t>
            </a:r>
            <a:endParaRPr lang="en" altLang="ko-KR" sz="1700" dirty="0">
              <a:latin typeface="+mn-ea"/>
            </a:endParaRPr>
          </a:p>
          <a:p>
            <a:pPr marL="0" indent="0">
              <a:buNone/>
            </a:pPr>
            <a:r>
              <a:rPr lang="ko-KR" altLang="en-US" sz="1700" dirty="0">
                <a:latin typeface="+mn-ea"/>
              </a:rPr>
              <a:t>     </a:t>
            </a:r>
            <a:r>
              <a:rPr lang="en" altLang="ko-KR" sz="1700" dirty="0">
                <a:latin typeface="+mn-ea"/>
              </a:rPr>
              <a:t>echo 'eval "$(/opt/homebrew/bin/brew </a:t>
            </a:r>
            <a:r>
              <a:rPr lang="en" altLang="ko-KR" sz="1700" dirty="0" err="1">
                <a:latin typeface="+mn-ea"/>
              </a:rPr>
              <a:t>shellenv</a:t>
            </a:r>
            <a:r>
              <a:rPr lang="en" altLang="ko-KR" sz="1700" dirty="0">
                <a:latin typeface="+mn-ea"/>
              </a:rPr>
              <a:t>)"' &gt;&gt; ~/.</a:t>
            </a:r>
            <a:r>
              <a:rPr lang="en" altLang="ko-KR" sz="1700" dirty="0" err="1">
                <a:latin typeface="+mn-ea"/>
              </a:rPr>
              <a:t>zshrc</a:t>
            </a:r>
            <a:endParaRPr lang="en" altLang="ko-KR" sz="1700" dirty="0">
              <a:latin typeface="+mn-ea"/>
            </a:endParaRPr>
          </a:p>
          <a:p>
            <a:pPr marL="0" indent="0">
              <a:buNone/>
            </a:pPr>
            <a:r>
              <a:rPr lang="ko-KR" altLang="en-US" sz="1700" dirty="0">
                <a:latin typeface="+mn-ea"/>
              </a:rPr>
              <a:t>     </a:t>
            </a:r>
            <a:r>
              <a:rPr lang="en" altLang="ko-KR" sz="1700" dirty="0">
                <a:latin typeface="+mn-ea"/>
              </a:rPr>
              <a:t>eval "$(/opt/homebrew/bin/brew </a:t>
            </a:r>
            <a:r>
              <a:rPr lang="en" altLang="ko-KR" sz="1700" dirty="0" err="1">
                <a:latin typeface="+mn-ea"/>
              </a:rPr>
              <a:t>shellenv</a:t>
            </a:r>
            <a:r>
              <a:rPr lang="en" altLang="ko-KR" sz="1700" dirty="0">
                <a:latin typeface="+mn-ea"/>
              </a:rPr>
              <a:t>)”</a:t>
            </a:r>
          </a:p>
          <a:p>
            <a:pPr marL="0" indent="0">
              <a:buNone/>
            </a:pPr>
            <a:endParaRPr lang="en" altLang="ko-KR" sz="1700" dirty="0">
              <a:latin typeface="+mn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n-ea"/>
              </a:rPr>
              <a:t>   -</a:t>
            </a:r>
            <a:r>
              <a:rPr lang="ko-KR" altLang="en-US" sz="1700" dirty="0">
                <a:latin typeface="+mn-ea"/>
              </a:rPr>
              <a:t> </a:t>
            </a:r>
            <a:r>
              <a:rPr lang="en-US" altLang="ko-KR" sz="1700" dirty="0">
                <a:latin typeface="+mn-ea"/>
              </a:rPr>
              <a:t>Intel</a:t>
            </a:r>
            <a:r>
              <a:rPr lang="ko-KR" altLang="en-US" sz="1700" dirty="0">
                <a:latin typeface="+mn-ea"/>
              </a:rPr>
              <a:t> </a:t>
            </a:r>
            <a:r>
              <a:rPr lang="en-US" altLang="ko-KR" sz="1700" dirty="0">
                <a:latin typeface="+mn-ea"/>
              </a:rPr>
              <a:t>CPU</a:t>
            </a:r>
            <a:r>
              <a:rPr lang="ko-KR" altLang="en-US" sz="1700" dirty="0">
                <a:latin typeface="+mn-ea"/>
              </a:rPr>
              <a:t>인 경우</a:t>
            </a:r>
            <a:r>
              <a:rPr lang="en-US" altLang="ko-KR" sz="1700" dirty="0">
                <a:latin typeface="+mn-ea"/>
              </a:rPr>
              <a:t>, </a:t>
            </a:r>
            <a:r>
              <a:rPr lang="en" altLang="ko-KR" sz="1700" dirty="0">
                <a:latin typeface="+mn-ea"/>
              </a:rPr>
              <a:t>PATH </a:t>
            </a:r>
            <a:r>
              <a:rPr lang="ko-KR" altLang="en-US" sz="1700" dirty="0">
                <a:latin typeface="+mn-ea"/>
              </a:rPr>
              <a:t>등록 </a:t>
            </a: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아래 한 줄씩 실행</a:t>
            </a:r>
            <a:r>
              <a:rPr lang="en-US" altLang="ko-KR" sz="17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" altLang="ko-KR" sz="1700" dirty="0">
                <a:latin typeface="+mn-ea"/>
              </a:rPr>
              <a:t>     echo 'eval "$(/opt/</a:t>
            </a:r>
            <a:r>
              <a:rPr lang="en-US" altLang="ko-KR" sz="1700" dirty="0">
                <a:latin typeface="+mn-ea"/>
              </a:rPr>
              <a:t>local</a:t>
            </a:r>
            <a:r>
              <a:rPr lang="en" altLang="ko-KR" sz="1700" dirty="0">
                <a:latin typeface="+mn-ea"/>
              </a:rPr>
              <a:t>/bin/brew </a:t>
            </a:r>
            <a:r>
              <a:rPr lang="en" altLang="ko-KR" sz="1700" dirty="0" err="1">
                <a:latin typeface="+mn-ea"/>
              </a:rPr>
              <a:t>shellenv</a:t>
            </a:r>
            <a:r>
              <a:rPr lang="en" altLang="ko-KR" sz="1700" dirty="0">
                <a:latin typeface="+mn-ea"/>
              </a:rPr>
              <a:t>)"' &gt;&gt; ~/.</a:t>
            </a:r>
            <a:r>
              <a:rPr lang="en" altLang="ko-KR" sz="1700" dirty="0" err="1">
                <a:latin typeface="+mn-ea"/>
              </a:rPr>
              <a:t>zprofile</a:t>
            </a:r>
            <a:endParaRPr lang="en" altLang="ko-KR" sz="1700" dirty="0">
              <a:latin typeface="+mn-ea"/>
            </a:endParaRPr>
          </a:p>
          <a:p>
            <a:pPr marL="0" indent="0">
              <a:buNone/>
            </a:pPr>
            <a:r>
              <a:rPr lang="en" altLang="ko-KR" sz="1700" dirty="0">
                <a:latin typeface="+mn-ea"/>
              </a:rPr>
              <a:t>     echo 'eval "$(/opt/local/bin/brew </a:t>
            </a:r>
            <a:r>
              <a:rPr lang="en" altLang="ko-KR" sz="1700" dirty="0" err="1">
                <a:latin typeface="+mn-ea"/>
              </a:rPr>
              <a:t>shellenv</a:t>
            </a:r>
            <a:r>
              <a:rPr lang="en" altLang="ko-KR" sz="1700" dirty="0">
                <a:latin typeface="+mn-ea"/>
              </a:rPr>
              <a:t>)"' &gt;&gt; ~/.</a:t>
            </a:r>
            <a:r>
              <a:rPr lang="en" altLang="ko-KR" sz="1700" dirty="0" err="1">
                <a:latin typeface="+mn-ea"/>
              </a:rPr>
              <a:t>zshrc</a:t>
            </a:r>
            <a:endParaRPr lang="en" altLang="ko-KR" sz="1700" dirty="0">
              <a:latin typeface="+mn-ea"/>
            </a:endParaRPr>
          </a:p>
          <a:p>
            <a:pPr marL="0" indent="0">
              <a:buNone/>
            </a:pPr>
            <a:r>
              <a:rPr lang="en" altLang="ko-KR" sz="1700" dirty="0">
                <a:latin typeface="+mn-ea"/>
              </a:rPr>
              <a:t>     eval "$(/opt/local/bin/brew </a:t>
            </a:r>
            <a:r>
              <a:rPr lang="en" altLang="ko-KR" sz="1700" dirty="0" err="1">
                <a:latin typeface="+mn-ea"/>
              </a:rPr>
              <a:t>shellenv</a:t>
            </a:r>
            <a:r>
              <a:rPr lang="en" altLang="ko-KR" sz="1700" dirty="0">
                <a:latin typeface="+mn-ea"/>
              </a:rPr>
              <a:t>)”</a:t>
            </a:r>
          </a:p>
          <a:p>
            <a:pPr marL="0" indent="0">
              <a:buNone/>
            </a:pPr>
            <a:r>
              <a:rPr lang="ko-KR" altLang="en-US" sz="1700" dirty="0">
                <a:latin typeface="+mn-ea"/>
              </a:rPr>
              <a:t>  </a:t>
            </a:r>
          </a:p>
          <a:p>
            <a:pPr marL="0" lvl="0" indent="0">
              <a:buNone/>
            </a:pPr>
            <a:r>
              <a:rPr lang="ko-KR" altLang="en-US" sz="1800" dirty="0"/>
              <a:t>     </a:t>
            </a:r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en-US" altLang="ko-KR" sz="1800" dirty="0" err="1"/>
              <a:t>VSCode</a:t>
            </a:r>
            <a:r>
              <a:rPr lang="en-US" altLang="ko-KR" sz="1800" dirty="0"/>
              <a:t> </a:t>
            </a:r>
            <a:r>
              <a:rPr lang="en-US" altLang="ko-KR" sz="1800" dirty="0" err="1"/>
              <a:t>갱신</a:t>
            </a:r>
            <a:r>
              <a:rPr lang="en-US" altLang="ko-KR" sz="1800" dirty="0"/>
              <a:t>(⌘⇧P → Developer: Reload Window) </a:t>
            </a:r>
          </a:p>
          <a:p>
            <a:pPr marL="0" lvl="0" indent="0">
              <a:buNone/>
            </a:pPr>
            <a:r>
              <a:rPr lang="ko-KR" altLang="en-US" sz="1800" dirty="0">
                <a:sym typeface="Wingdings" pitchFamily="2" charset="2"/>
              </a:rPr>
              <a:t>     </a:t>
            </a:r>
            <a:r>
              <a:rPr lang="en-US" altLang="ko-KR" sz="1800" dirty="0">
                <a:sym typeface="Wingdings" pitchFamily="2" charset="2"/>
              </a:rPr>
              <a:t>-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en-US" altLang="ko-KR" sz="1800" dirty="0" err="1">
                <a:sym typeface="Wingdings" pitchFamily="2" charset="2"/>
              </a:rPr>
              <a:t>VSCode</a:t>
            </a:r>
            <a:r>
              <a:rPr lang="en-US" altLang="ko-KR" sz="1800" dirty="0">
                <a:sym typeface="Wingdings" pitchFamily="2" charset="2"/>
              </a:rPr>
              <a:t> </a:t>
            </a:r>
            <a:r>
              <a:rPr lang="ko-KR" altLang="en-US" sz="1800" dirty="0">
                <a:sym typeface="Wingdings" pitchFamily="2" charset="2"/>
              </a:rPr>
              <a:t>종료 및 재실행</a:t>
            </a:r>
            <a:endParaRPr lang="en-US" altLang="ko-KR" sz="1800" dirty="0">
              <a:sym typeface="Wingdings" pitchFamily="2" charset="2"/>
            </a:endParaRPr>
          </a:p>
          <a:p>
            <a:pPr marL="0" lvl="0" indent="0">
              <a:buNone/>
            </a:pPr>
            <a:endParaRPr lang="en-US" altLang="ko-KR" sz="1800" dirty="0"/>
          </a:p>
          <a:p>
            <a:pPr marL="185738" indent="-185738"/>
            <a:r>
              <a:rPr lang="ko-KR" altLang="en-US" sz="1800" dirty="0"/>
              <a:t>재확인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>
                <a:latin typeface="Consolas"/>
              </a:rPr>
              <a:t> </a:t>
            </a:r>
            <a:r>
              <a:rPr lang="en-US" altLang="ko-KR" sz="1800" dirty="0">
                <a:latin typeface="Consolas"/>
              </a:rPr>
              <a:t>-</a:t>
            </a:r>
            <a:r>
              <a:rPr lang="ko-KR" altLang="en-US" sz="1800" dirty="0">
                <a:latin typeface="Consolas"/>
              </a:rPr>
              <a:t> </a:t>
            </a:r>
            <a:r>
              <a:rPr lang="en-US" altLang="ko-KR" sz="1800" dirty="0" err="1"/>
              <a:t>graphviz</a:t>
            </a:r>
            <a:r>
              <a:rPr lang="ko-KR" altLang="en-US" sz="1800" dirty="0"/>
              <a:t> 확인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    </a:t>
            </a:r>
            <a:r>
              <a:rPr lang="en" altLang="ko-KR" sz="1800" dirty="0">
                <a:latin typeface="Consolas"/>
              </a:rPr>
              <a:t>which dot</a:t>
            </a:r>
          </a:p>
          <a:p>
            <a:pPr marL="0" indent="0">
              <a:buNone/>
            </a:pPr>
            <a:r>
              <a:rPr lang="ko-KR" altLang="en-US" sz="1800" dirty="0">
                <a:latin typeface="Consolas"/>
              </a:rPr>
              <a:t>  </a:t>
            </a:r>
            <a:r>
              <a:rPr lang="en" altLang="ko-KR" sz="1800" dirty="0">
                <a:latin typeface="Consolas"/>
              </a:rPr>
              <a:t>dot –V</a:t>
            </a:r>
            <a:r>
              <a:rPr lang="ko-KR" altLang="en-US" sz="1800" dirty="0">
                <a:latin typeface="Consolas"/>
              </a:rPr>
              <a:t> </a:t>
            </a:r>
            <a:endParaRPr lang="en-US" altLang="ko-KR" sz="1800" dirty="0">
              <a:latin typeface="Consolas"/>
            </a:endParaRPr>
          </a:p>
          <a:p>
            <a:pPr marL="0" indent="0">
              <a:buNone/>
            </a:pPr>
            <a:r>
              <a:rPr lang="ko-KR" altLang="en-US" sz="1800" dirty="0"/>
              <a:t> </a:t>
            </a:r>
            <a:r>
              <a:rPr lang="en-US" altLang="ko-KR" sz="1800" dirty="0"/>
              <a:t>-</a:t>
            </a:r>
            <a:r>
              <a:rPr lang="ko-KR" altLang="en-US" sz="1800" dirty="0"/>
              <a:t>   </a:t>
            </a:r>
            <a:r>
              <a:rPr lang="en-US" altLang="ko-KR" sz="1800" dirty="0" err="1"/>
              <a:t>ffmpeg</a:t>
            </a:r>
            <a:r>
              <a:rPr lang="ko-KR" altLang="en-US" sz="1800" dirty="0"/>
              <a:t> 확인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/>
              <a:t>which </a:t>
            </a:r>
            <a:r>
              <a:rPr lang="en-US" altLang="ko-KR" sz="1800" dirty="0" err="1"/>
              <a:t>ffmpeg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ko-KR" altLang="en-US" sz="1800" dirty="0"/>
              <a:t>    </a:t>
            </a:r>
            <a:r>
              <a:rPr lang="en-US" altLang="ko-KR" sz="1800" dirty="0" err="1"/>
              <a:t>ffmpeg</a:t>
            </a:r>
            <a:r>
              <a:rPr lang="en-US" altLang="ko-KR" sz="1800" dirty="0"/>
              <a:t> -</a:t>
            </a:r>
            <a:r>
              <a:rPr lang="en-US" altLang="ko-KR" sz="1800" dirty="0" err="1"/>
              <a:t>hide_banner</a:t>
            </a:r>
            <a:r>
              <a:rPr lang="en-US" altLang="ko-KR" sz="1800" dirty="0"/>
              <a:t> –version</a:t>
            </a:r>
          </a:p>
          <a:p>
            <a:pPr marL="0" lvl="0" indent="0">
              <a:buNone/>
            </a:pPr>
            <a:endParaRPr lang="en-US" altLang="ko-KR" sz="18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7C6800-180D-B888-48BB-72226D05D7B0}"/>
              </a:ext>
            </a:extLst>
          </p:cNvPr>
          <p:cNvSpPr txBox="1">
            <a:spLocks/>
          </p:cNvSpPr>
          <p:nvPr/>
        </p:nvSpPr>
        <p:spPr>
          <a:xfrm>
            <a:off x="279020" y="533589"/>
            <a:ext cx="2615101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>
              <a:spcBef>
                <a:spcPct val="0"/>
              </a:spcBef>
              <a:buNone/>
              <a:defRPr sz="3200">
                <a:solidFill>
                  <a:srgbClr val="FFFFFF"/>
                </a:solidFill>
                <a:latin typeface="+mn-ea"/>
                <a:cs typeface="+mj-cs"/>
              </a:defRPr>
            </a:lvl1pPr>
          </a:lstStyle>
          <a:p>
            <a:endParaRPr lang="en" altLang="ko-KR" sz="2800" dirty="0"/>
          </a:p>
          <a:p>
            <a:r>
              <a:rPr lang="en-US" altLang="ko-KR" sz="2800" dirty="0"/>
              <a:t>macOS:</a:t>
            </a:r>
            <a:endParaRPr lang="en" altLang="ko-KR" sz="2800" dirty="0"/>
          </a:p>
          <a:p>
            <a:r>
              <a:rPr lang="en" altLang="ko-KR" sz="2800" dirty="0" err="1"/>
              <a:t>Graphviz</a:t>
            </a:r>
            <a:r>
              <a:rPr lang="en" altLang="ko-KR" sz="2800" dirty="0"/>
              <a:t>/</a:t>
            </a:r>
          </a:p>
          <a:p>
            <a:r>
              <a:rPr lang="en" altLang="ko-KR" sz="2800" dirty="0" err="1"/>
              <a:t>FFmpeg</a:t>
            </a:r>
            <a:r>
              <a:rPr lang="en" altLang="ko-KR" sz="2800" dirty="0"/>
              <a:t>/</a:t>
            </a:r>
          </a:p>
          <a:p>
            <a:r>
              <a:rPr lang="en" altLang="ko-KR" sz="2800" dirty="0" err="1"/>
              <a:t>libsndfile</a:t>
            </a:r>
            <a:r>
              <a:rPr lang="en" altLang="ko-KR" sz="2800" dirty="0"/>
              <a:t>) </a:t>
            </a:r>
          </a:p>
          <a:p>
            <a:r>
              <a:rPr lang="ko-KR" altLang="en-US" sz="2800" dirty="0"/>
              <a:t>설치</a:t>
            </a:r>
            <a:r>
              <a:rPr lang="en-US" altLang="ko-KR" sz="2800" dirty="0"/>
              <a:t> </a:t>
            </a:r>
            <a:r>
              <a:rPr lang="ko-KR" altLang="en-US" sz="2800" dirty="0"/>
              <a:t>및 확인</a:t>
            </a:r>
            <a:endParaRPr lang="en-US" altLang="ko-K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0A1217-C808-EB2B-869B-026FF286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EB9977B-9957-0791-7EC6-C41E69705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CF6746-299B-45FE-567A-4FC472136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18BE69-8F6C-CBCB-83FA-A1B3C61A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82BE37-8E3E-9FC7-5BE6-DDB9FE76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16761BE-9459-610F-4B1B-C8CBA5ABE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543327-9694-90E4-97CA-833BD1BB8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1DB561-4B0E-CCA7-80D1-21019DA1BA10}"/>
              </a:ext>
            </a:extLst>
          </p:cNvPr>
          <p:cNvSpPr txBox="1">
            <a:spLocks/>
          </p:cNvSpPr>
          <p:nvPr/>
        </p:nvSpPr>
        <p:spPr>
          <a:xfrm>
            <a:off x="3173141" y="666114"/>
            <a:ext cx="5970859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5738" marR="0" lvl="0" indent="-18573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설치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ko-KR" altLang="en-US" sz="18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  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winget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install -e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Graphviz.Graphviz</a:t>
            </a:r>
            <a:endParaRPr lang="en-US" altLang="ko-KR" sz="1800" dirty="0">
              <a:solidFill>
                <a:prstClr val="black"/>
              </a:solidFill>
              <a:latin typeface="Calibri"/>
              <a:ea typeface="맑은 고딕" panose="020B0503020000020004" pitchFamily="34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 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winget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install -e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Gyan.Ffmpeg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맑은 고딕" panose="020B0503020000020004" pitchFamily="34" charset="-127"/>
              <a:cs typeface="+mn-cs"/>
            </a:endParaRPr>
          </a:p>
          <a:p>
            <a:pPr marL="225425" marR="0" lvl="0" indent="-2254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34" charset="-127"/>
                <a:cs typeface="+mn-cs"/>
              </a:rPr>
              <a:t>확인</a:t>
            </a:r>
            <a:endParaRPr kumimoji="0" lang="en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맑은 고딕" panose="020B0503020000020004" pitchFamily="34" charset="-127"/>
              <a:cs typeface="+mn-cs"/>
            </a:endParaRPr>
          </a:p>
          <a:p>
            <a:pPr marL="0" lvl="0" indent="0">
              <a:buNone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34" charset="-127"/>
                <a:cs typeface="+mn-cs"/>
              </a:rPr>
              <a:t>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34" charset="-127"/>
                <a:cs typeface="+mn-cs"/>
              </a:rPr>
              <a:t>-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34" charset="-127"/>
                <a:cs typeface="+mn-cs"/>
              </a:rPr>
              <a:t> </a:t>
            </a:r>
            <a:r>
              <a:rPr lang="en-US" altLang="ko-KR" sz="1800" dirty="0" err="1"/>
              <a:t>graphviz</a:t>
            </a:r>
            <a:r>
              <a:rPr lang="en-US" altLang="ko-KR" sz="1800" dirty="0"/>
              <a:t> </a:t>
            </a:r>
            <a:r>
              <a:rPr lang="ko-KR" altLang="en-US" sz="1800" dirty="0"/>
              <a:t> 확인</a:t>
            </a:r>
            <a:endParaRPr lang="en-US" altLang="ko-KR" sz="1800" dirty="0"/>
          </a:p>
          <a:p>
            <a:pPr marL="0" lvl="0" indent="0">
              <a:buNone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34" charset="-127"/>
                <a:cs typeface="+mn-cs"/>
              </a:rPr>
              <a:t>   </a:t>
            </a:r>
            <a:r>
              <a:rPr kumimoji="0" lang="en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34" charset="-127"/>
                <a:cs typeface="+mn-cs"/>
              </a:rPr>
              <a:t>where.exe</a:t>
            </a:r>
            <a:r>
              <a:rPr kumimoji="0" lang="en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34" charset="-127"/>
                <a:cs typeface="+mn-cs"/>
              </a:rPr>
              <a:t> dot </a:t>
            </a:r>
            <a:endParaRPr lang="en" altLang="ko-KR" sz="1800" dirty="0">
              <a:solidFill>
                <a:prstClr val="black"/>
              </a:solidFill>
              <a:latin typeface="Consolas"/>
              <a:ea typeface="맑은 고딕" panose="020B0503020000020004" pitchFamily="34" charset="-127"/>
            </a:endParaRPr>
          </a:p>
          <a:p>
            <a:pPr marL="0" lvl="0" indent="0">
              <a:buNone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34" charset="-127"/>
                <a:cs typeface="+mn-cs"/>
              </a:rPr>
              <a:t>   </a:t>
            </a:r>
            <a:r>
              <a:rPr kumimoji="0" lang="en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34" charset="-127"/>
                <a:cs typeface="+mn-cs"/>
              </a:rPr>
              <a:t>dot -V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-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ffmpeg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 </a:t>
            </a:r>
            <a:r>
              <a:rPr lang="ko-KR" altLang="en-US" sz="18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확인</a:t>
            </a:r>
            <a:endParaRPr lang="en-US" altLang="ko-KR" sz="1800" dirty="0">
              <a:solidFill>
                <a:prstClr val="black"/>
              </a:solidFill>
              <a:latin typeface="Calibri"/>
              <a:ea typeface="맑은 고딕" panose="020B0503020000020004" pitchFamily="34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     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where.exe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ffmpeg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     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ffmpeg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-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hide_banner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–version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ko-KR" altLang="en-US" sz="18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     </a:t>
            </a:r>
            <a:r>
              <a:rPr lang="en-US" altLang="ko-KR" sz="18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-</a:t>
            </a:r>
            <a:r>
              <a:rPr lang="ko-KR" altLang="en-US" sz="18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만약에 안보이면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[Environment]::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SetEnvironmentVariable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("Path", $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env:Path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";C:\Program Files\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ffmpeg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\bin", "User")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-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VSCode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갱신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: ⌘⇧P → Developer: Reload Window</a:t>
            </a:r>
          </a:p>
          <a:p>
            <a:pPr marL="0" lvl="0" indent="0">
              <a:buNone/>
            </a:pPr>
            <a:r>
              <a:rPr lang="ko-KR" altLang="en-US" sz="1600" dirty="0">
                <a:sym typeface="Wingdings" pitchFamily="2" charset="2"/>
              </a:rPr>
              <a:t>      </a:t>
            </a:r>
            <a:r>
              <a:rPr lang="en-US" altLang="ko-KR" sz="1600" dirty="0">
                <a:sym typeface="Wingdings" pitchFamily="2" charset="2"/>
              </a:rPr>
              <a:t>-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 err="1">
                <a:sym typeface="Wingdings" pitchFamily="2" charset="2"/>
              </a:rPr>
              <a:t>VSCode</a:t>
            </a:r>
            <a:r>
              <a:rPr lang="en-US" altLang="ko-KR" sz="1600" dirty="0">
                <a:sym typeface="Wingdings" pitchFamily="2" charset="2"/>
              </a:rPr>
              <a:t> </a:t>
            </a:r>
            <a:r>
              <a:rPr lang="ko-KR" altLang="en-US" sz="1600" dirty="0">
                <a:sym typeface="Wingdings" pitchFamily="2" charset="2"/>
              </a:rPr>
              <a:t>종료 및 재실행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225425" marR="0" lvl="0" indent="-2254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Consolas"/>
                <a:ea typeface="맑은 고딕" panose="020B0503020000020004" pitchFamily="34" charset="-127"/>
              </a:rPr>
              <a:t>재확인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-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graphviz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lvl="0" indent="0">
              <a:buNone/>
            </a:pPr>
            <a:r>
              <a:rPr lang="ko-KR" altLang="en-US" sz="16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   </a:t>
            </a:r>
            <a:r>
              <a:rPr lang="ko-KR" altLang="en-US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" altLang="ko-KR" sz="1600" dirty="0" err="1">
                <a:solidFill>
                  <a:prstClr val="black"/>
                </a:solidFill>
                <a:latin typeface="Consolas"/>
              </a:rPr>
              <a:t>where.exe</a:t>
            </a:r>
            <a:r>
              <a:rPr lang="en" altLang="ko-KR" sz="1600" dirty="0">
                <a:solidFill>
                  <a:prstClr val="black"/>
                </a:solidFill>
                <a:latin typeface="Consolas"/>
              </a:rPr>
              <a:t> dot </a:t>
            </a:r>
          </a:p>
          <a:p>
            <a:pPr marL="0" lvl="0" indent="0">
              <a:buNone/>
            </a:pPr>
            <a:r>
              <a:rPr lang="ko-KR" altLang="en-US" sz="16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" altLang="ko-KR" sz="1600" dirty="0">
                <a:solidFill>
                  <a:prstClr val="black"/>
                </a:solidFill>
                <a:latin typeface="Consolas"/>
              </a:rPr>
              <a:t>dot -V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-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ffmpeg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 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where.exe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ffmpeg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ffmpeg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-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hide_banner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–version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CB5D8F1-D460-894D-64BE-BA198EE6959B}"/>
              </a:ext>
            </a:extLst>
          </p:cNvPr>
          <p:cNvSpPr txBox="1">
            <a:spLocks/>
          </p:cNvSpPr>
          <p:nvPr/>
        </p:nvSpPr>
        <p:spPr>
          <a:xfrm>
            <a:off x="279020" y="533589"/>
            <a:ext cx="2615101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>
              <a:spcBef>
                <a:spcPct val="0"/>
              </a:spcBef>
              <a:buNone/>
              <a:defRPr sz="3200">
                <a:solidFill>
                  <a:srgbClr val="FFFFFF"/>
                </a:solidFill>
                <a:latin typeface="+mn-ea"/>
                <a:cs typeface="+mj-cs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j-cs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j-cs"/>
              </a:rPr>
              <a:t>Windows:</a:t>
            </a:r>
            <a:endParaRPr kumimoji="0" lang="en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j-cs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j-cs"/>
              </a:rPr>
              <a:t>Graphviz</a:t>
            </a:r>
            <a:r>
              <a:rPr kumimoji="0" lang="en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j-cs"/>
              </a:rPr>
              <a:t>/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j-cs"/>
              </a:rPr>
              <a:t>FFmpeg</a:t>
            </a:r>
            <a:r>
              <a:rPr kumimoji="0" lang="en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j-cs"/>
              </a:rPr>
              <a:t>/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j-cs"/>
              </a:rPr>
              <a:t>libsndfile</a:t>
            </a:r>
            <a:r>
              <a:rPr kumimoji="0" lang="en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j-cs"/>
              </a:rPr>
              <a:t>) 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j-cs"/>
              </a:rPr>
              <a:t>설치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j-cs"/>
              </a:rPr>
              <a:t>및 확인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721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92" y="586855"/>
            <a:ext cx="3028381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3200" dirty="0">
                <a:solidFill>
                  <a:srgbClr val="FFFFFF"/>
                </a:solidFill>
                <a:latin typeface="+mn-ea"/>
                <a:ea typeface="+mn-ea"/>
              </a:rPr>
              <a:t>Poetry </a:t>
            </a:r>
            <a:br>
              <a:rPr lang="en-US" altLang="ko-KR" sz="3200" dirty="0">
                <a:solidFill>
                  <a:srgbClr val="FFFFFF"/>
                </a:solidFill>
                <a:latin typeface="+mn-ea"/>
                <a:ea typeface="+mn-ea"/>
              </a:rPr>
            </a:br>
            <a:r>
              <a:rPr lang="ko-KR" altLang="en-US" sz="3200" dirty="0">
                <a:solidFill>
                  <a:srgbClr val="FFFFFF"/>
                </a:solidFill>
                <a:latin typeface="+mn-ea"/>
                <a:ea typeface="+mn-ea"/>
              </a:rPr>
              <a:t>명령어 사용법</a:t>
            </a:r>
            <a:endParaRPr lang="en-US" altLang="ko-KR" sz="32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830833"/>
          </a:xfrm>
        </p:spPr>
        <p:txBody>
          <a:bodyPr anchor="ctr">
            <a:normAutofit lnSpcReduction="10000"/>
          </a:bodyPr>
          <a:lstStyle/>
          <a:p>
            <a:pPr marL="185738" indent="-185738">
              <a:lnSpc>
                <a:spcPct val="90000"/>
              </a:lnSpc>
              <a:defRPr sz="1800"/>
            </a:pPr>
            <a:r>
              <a:rPr lang="ko-KR" altLang="en-US" sz="1600" b="1" dirty="0"/>
              <a:t>라이브러리 추가</a:t>
            </a:r>
            <a:endParaRPr lang="en" sz="1600" b="1" dirty="0"/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ko-KR" altLang="en-US" sz="1600" dirty="0"/>
              <a:t>    </a:t>
            </a: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en" sz="1600" dirty="0"/>
              <a:t>poetry add &lt;pkg&gt;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" altLang="ko-KR" sz="1600" dirty="0"/>
              <a:t>   </a:t>
            </a:r>
            <a:r>
              <a:rPr lang="ko-KR" altLang="en-US" sz="1600" dirty="0"/>
              <a:t> 예</a:t>
            </a:r>
            <a:r>
              <a:rPr lang="en-US" altLang="ko-KR" sz="1600" dirty="0"/>
              <a:t>) </a:t>
            </a:r>
            <a:r>
              <a:rPr lang="en" sz="1600" dirty="0"/>
              <a:t>poetry add requests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endParaRPr lang="en" sz="1600" dirty="0"/>
          </a:p>
          <a:p>
            <a:pPr marL="225425" indent="-225425">
              <a:lnSpc>
                <a:spcPct val="90000"/>
              </a:lnSpc>
              <a:defRPr sz="1800"/>
            </a:pPr>
            <a:r>
              <a:rPr lang="ko-KR" altLang="en-US" sz="1600" b="1" dirty="0"/>
              <a:t>설치한 정확한 버전과 하위 의존성을 기록</a:t>
            </a:r>
            <a:endParaRPr lang="en-US" altLang="ko-KR" sz="1600" b="1" dirty="0"/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ko-KR" altLang="en-US" sz="1600" dirty="0"/>
              <a:t>    </a:t>
            </a: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en" sz="1600" dirty="0"/>
              <a:t>poetry lock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ko-KR" altLang="en-US" sz="1600" dirty="0"/>
              <a:t>     * </a:t>
            </a:r>
            <a:r>
              <a:rPr lang="ko-KR" altLang="en-US" sz="1100" dirty="0"/>
              <a:t>보통 </a:t>
            </a:r>
            <a:r>
              <a:rPr lang="en-US" altLang="ko-KR" sz="1100" dirty="0"/>
              <a:t>poetry install </a:t>
            </a:r>
            <a:r>
              <a:rPr lang="ko-KR" altLang="en-US" sz="1100" dirty="0"/>
              <a:t>하기전에 한번씩 실행</a:t>
            </a:r>
            <a:endParaRPr lang="en-US" altLang="ko-KR" sz="1100" dirty="0"/>
          </a:p>
          <a:p>
            <a:pPr marL="0" indent="0">
              <a:lnSpc>
                <a:spcPct val="90000"/>
              </a:lnSpc>
              <a:buNone/>
              <a:defRPr sz="1800"/>
            </a:pPr>
            <a:endParaRPr lang="en" sz="1600" dirty="0"/>
          </a:p>
          <a:p>
            <a:pPr marL="185738" indent="-185738">
              <a:lnSpc>
                <a:spcPct val="90000"/>
              </a:lnSpc>
              <a:defRPr sz="1800"/>
            </a:pPr>
            <a:r>
              <a:rPr lang="ko-KR" altLang="en-US" sz="1600" b="1" dirty="0"/>
              <a:t>현재 가상환경 정보</a:t>
            </a:r>
            <a:endParaRPr lang="en" sz="1600" b="1" dirty="0"/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ko-KR" altLang="en-US" sz="1600" dirty="0"/>
              <a:t>    </a:t>
            </a: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en" sz="1600" dirty="0"/>
              <a:t>poetry env info 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endParaRPr lang="en" sz="1600" dirty="0"/>
          </a:p>
          <a:p>
            <a:pPr marL="185738" indent="-185738">
              <a:lnSpc>
                <a:spcPct val="90000"/>
              </a:lnSpc>
              <a:defRPr sz="1800"/>
            </a:pPr>
            <a:r>
              <a:rPr lang="ko-KR" altLang="en-US" sz="1600" b="1" dirty="0"/>
              <a:t>생성된 가상환경 목록</a:t>
            </a:r>
            <a:endParaRPr lang="en-US" altLang="ko-KR" sz="1600" b="1" dirty="0"/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ko-KR" altLang="en-US" sz="1600" dirty="0"/>
              <a:t>    </a:t>
            </a: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en-US" altLang="ko-KR" sz="1600" dirty="0"/>
              <a:t>poetry env list 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endParaRPr lang="en-US" sz="1600" dirty="0"/>
          </a:p>
          <a:p>
            <a:pPr marL="185738" indent="-185738">
              <a:lnSpc>
                <a:spcPct val="90000"/>
              </a:lnSpc>
              <a:defRPr sz="1800"/>
            </a:pPr>
            <a:r>
              <a:rPr lang="ko-KR" altLang="en-US" sz="1600" b="1" dirty="0"/>
              <a:t>새 프로젝트 생성</a:t>
            </a:r>
            <a:endParaRPr lang="en-US" altLang="ko-KR" sz="1600" b="1" dirty="0"/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ko-KR" altLang="en-US" sz="1600" dirty="0"/>
              <a:t>    </a:t>
            </a: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en-US" altLang="ko-KR" sz="1600" dirty="0"/>
              <a:t>poetry new &lt;name&gt;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altLang="ko-KR" sz="1600" dirty="0"/>
              <a:t>    </a:t>
            </a:r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poetry new </a:t>
            </a:r>
            <a:r>
              <a:rPr lang="en-US" altLang="ko-KR" sz="1600" dirty="0" err="1"/>
              <a:t>myproj</a:t>
            </a:r>
            <a:endParaRPr lang="en-US" altLang="ko-KR" sz="1600" dirty="0"/>
          </a:p>
          <a:p>
            <a:pPr marL="0" indent="0">
              <a:lnSpc>
                <a:spcPct val="90000"/>
              </a:lnSpc>
              <a:buNone/>
              <a:defRPr sz="1800"/>
            </a:pPr>
            <a:endParaRPr lang="en-US" altLang="ko-KR" sz="1600" dirty="0"/>
          </a:p>
          <a:p>
            <a:pPr marL="185738" indent="-185738">
              <a:lnSpc>
                <a:spcPct val="90000"/>
              </a:lnSpc>
              <a:defRPr sz="1800"/>
            </a:pPr>
            <a:r>
              <a:rPr lang="ko-KR" altLang="en-US" sz="1600" b="1" dirty="0"/>
              <a:t>특정 </a:t>
            </a:r>
            <a:r>
              <a:rPr lang="ko-KR" altLang="en-US" sz="1600" b="1" dirty="0" err="1"/>
              <a:t>파이썬으로</a:t>
            </a:r>
            <a:r>
              <a:rPr lang="ko-KR" altLang="en-US" sz="1600" b="1" dirty="0"/>
              <a:t> 가상환경 생성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전환</a:t>
            </a:r>
            <a:endParaRPr lang="en-US" altLang="ko-KR" sz="1600" b="1" dirty="0"/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ko-KR" altLang="en-US" sz="1600" b="1" dirty="0"/>
              <a:t>    </a:t>
            </a:r>
            <a:r>
              <a:rPr lang="en-US" altLang="ko-KR" sz="1600" dirty="0"/>
              <a:t>(Win: python </a:t>
            </a:r>
            <a:r>
              <a:rPr lang="ko-KR" altLang="en-US" sz="1600" dirty="0"/>
              <a:t>경로 지정 가능</a:t>
            </a:r>
            <a:r>
              <a:rPr lang="en-US" altLang="ko-KR" sz="1600" dirty="0"/>
              <a:t>)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ko-KR" altLang="en-US" sz="1600" dirty="0"/>
              <a:t>    </a:t>
            </a: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en-US" altLang="ko-KR" sz="1600" dirty="0"/>
              <a:t>poetry env</a:t>
            </a:r>
            <a:r>
              <a:rPr lang="ko-KR" altLang="en-US" sz="1600" dirty="0"/>
              <a:t> </a:t>
            </a:r>
            <a:r>
              <a:rPr lang="en-US" altLang="ko-KR" sz="1600" dirty="0"/>
              <a:t>use</a:t>
            </a:r>
            <a:r>
              <a:rPr lang="ko-KR" altLang="en-US" sz="1600" dirty="0"/>
              <a:t> </a:t>
            </a:r>
            <a:r>
              <a:rPr lang="en-US" altLang="ko-KR" sz="1600" dirty="0"/>
              <a:t>&lt;</a:t>
            </a:r>
            <a:r>
              <a:rPr lang="ko-KR" altLang="en-US" sz="1600" dirty="0" err="1"/>
              <a:t>파이썬버전</a:t>
            </a:r>
            <a:r>
              <a:rPr lang="en-US" altLang="ko-KR" sz="1600" dirty="0"/>
              <a:t>&gt;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altLang="ko-KR" sz="1600" dirty="0"/>
              <a:t>    </a:t>
            </a:r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poetry env use python3.13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ko-KR" altLang="en-US" sz="3500" dirty="0">
                <a:solidFill>
                  <a:srgbClr val="FFFFFF"/>
                </a:solidFill>
              </a:rPr>
              <a:t>구성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50" y="2318197"/>
            <a:ext cx="8584707" cy="3683358"/>
          </a:xfrm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200000"/>
              </a:lnSpc>
              <a:defRPr sz="2000"/>
            </a:pPr>
            <a:r>
              <a:rPr lang="en" sz="1700" dirty="0">
                <a:latin typeface="+mn-ea"/>
              </a:rPr>
              <a:t>OS</a:t>
            </a:r>
            <a:r>
              <a:rPr lang="ko-KR" altLang="en-US" sz="1700" dirty="0">
                <a:latin typeface="+mn-ea"/>
              </a:rPr>
              <a:t>별 </a:t>
            </a:r>
            <a:r>
              <a:rPr lang="en" sz="1700" dirty="0">
                <a:latin typeface="+mn-ea"/>
              </a:rPr>
              <a:t>Python 3.13 </a:t>
            </a:r>
            <a:r>
              <a:rPr lang="ko-KR" altLang="en-US" sz="1700" dirty="0">
                <a:latin typeface="+mn-ea"/>
              </a:rPr>
              <a:t>설치</a:t>
            </a:r>
            <a:r>
              <a:rPr lang="en-US" altLang="ko-KR" sz="1700" dirty="0">
                <a:latin typeface="+mn-ea"/>
              </a:rPr>
              <a:t>/</a:t>
            </a:r>
            <a:r>
              <a:rPr lang="ko-KR" altLang="en-US" sz="1700" dirty="0">
                <a:latin typeface="+mn-ea"/>
              </a:rPr>
              <a:t>확인</a:t>
            </a:r>
          </a:p>
          <a:p>
            <a:pPr>
              <a:lnSpc>
                <a:spcPct val="200000"/>
              </a:lnSpc>
              <a:defRPr sz="2000"/>
            </a:pPr>
            <a:r>
              <a:rPr lang="en" sz="1700" dirty="0" err="1">
                <a:latin typeface="+mn-ea"/>
              </a:rPr>
              <a:t>pipx</a:t>
            </a:r>
            <a:r>
              <a:rPr lang="en" sz="1700" dirty="0">
                <a:latin typeface="+mn-ea"/>
              </a:rPr>
              <a:t> + Poetry </a:t>
            </a:r>
            <a:r>
              <a:rPr lang="ko-KR" altLang="en-US" sz="1700" dirty="0">
                <a:latin typeface="+mn-ea"/>
              </a:rPr>
              <a:t>설치</a:t>
            </a: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충돌 최소화</a:t>
            </a:r>
            <a:r>
              <a:rPr lang="en-US" altLang="ko-KR" sz="1700" dirty="0">
                <a:latin typeface="+mn-ea"/>
              </a:rPr>
              <a:t>)</a:t>
            </a:r>
          </a:p>
          <a:p>
            <a:pPr>
              <a:lnSpc>
                <a:spcPct val="200000"/>
              </a:lnSpc>
              <a:defRPr sz="2000"/>
            </a:pPr>
            <a:r>
              <a:rPr lang="ko-KR" altLang="en-US" sz="1700" dirty="0">
                <a:latin typeface="+mn-ea"/>
              </a:rPr>
              <a:t>제공된 </a:t>
            </a:r>
            <a:r>
              <a:rPr lang="en" sz="1700" dirty="0" err="1">
                <a:latin typeface="+mn-ea"/>
              </a:rPr>
              <a:t>pyproject.toml</a:t>
            </a:r>
            <a:r>
              <a:rPr lang="ko-KR" altLang="en-US" sz="1700" dirty="0">
                <a:latin typeface="+mn-ea"/>
              </a:rPr>
              <a:t>로 개발환경 구성</a:t>
            </a:r>
          </a:p>
          <a:p>
            <a:pPr>
              <a:lnSpc>
                <a:spcPct val="200000"/>
              </a:lnSpc>
              <a:defRPr sz="2000"/>
            </a:pPr>
            <a:r>
              <a:rPr lang="en" sz="1700" dirty="0" err="1">
                <a:latin typeface="+mn-ea"/>
              </a:rPr>
              <a:t>VSCode</a:t>
            </a:r>
            <a:r>
              <a:rPr lang="en" sz="1700" dirty="0">
                <a:latin typeface="+mn-ea"/>
              </a:rPr>
              <a:t> Interpreter/</a:t>
            </a:r>
            <a:r>
              <a:rPr lang="ko-KR" altLang="en-US" sz="1700" dirty="0">
                <a:latin typeface="+mn-ea"/>
              </a:rPr>
              <a:t>터미널 자동 활성화</a:t>
            </a:r>
          </a:p>
          <a:p>
            <a:pPr>
              <a:lnSpc>
                <a:spcPct val="200000"/>
              </a:lnSpc>
              <a:defRPr sz="2000"/>
            </a:pPr>
            <a:r>
              <a:rPr lang="en" sz="1700" dirty="0" err="1">
                <a:latin typeface="+mn-ea"/>
              </a:rPr>
              <a:t>Jupyter</a:t>
            </a:r>
            <a:r>
              <a:rPr lang="en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커널 등록 → </a:t>
            </a:r>
            <a:r>
              <a:rPr lang="en" sz="1700" dirty="0" err="1">
                <a:latin typeface="+mn-ea"/>
              </a:rPr>
              <a:t>VSCode</a:t>
            </a:r>
            <a:r>
              <a:rPr lang="en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갱신 </a:t>
            </a:r>
            <a:r>
              <a:rPr lang="en-US" altLang="ko-KR" sz="1700" dirty="0">
                <a:latin typeface="+mn-ea"/>
              </a:rPr>
              <a:t>(① </a:t>
            </a:r>
            <a:r>
              <a:rPr lang="en" sz="1700" dirty="0">
                <a:latin typeface="+mn-ea"/>
              </a:rPr>
              <a:t>Reload Window / ② </a:t>
            </a:r>
            <a:r>
              <a:rPr lang="ko-KR" altLang="en-US" sz="1700" dirty="0">
                <a:latin typeface="+mn-ea"/>
              </a:rPr>
              <a:t>재실행</a:t>
            </a:r>
            <a:r>
              <a:rPr lang="en-US" altLang="ko-KR" sz="1700" dirty="0">
                <a:latin typeface="+mn-ea"/>
              </a:rPr>
              <a:t>) → </a:t>
            </a:r>
            <a:r>
              <a:rPr lang="ko-KR" altLang="en-US" sz="1700" dirty="0">
                <a:latin typeface="+mn-ea"/>
              </a:rPr>
              <a:t>커널 </a:t>
            </a: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인터프리터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 선택</a:t>
            </a:r>
          </a:p>
          <a:p>
            <a:pPr>
              <a:lnSpc>
                <a:spcPct val="200000"/>
              </a:lnSpc>
              <a:defRPr sz="2000"/>
            </a:pPr>
            <a:r>
              <a:rPr lang="en" sz="1700" dirty="0" err="1">
                <a:latin typeface="+mn-ea"/>
              </a:rPr>
              <a:t>Graphviz</a:t>
            </a:r>
            <a:r>
              <a:rPr lang="en" sz="1700" dirty="0">
                <a:latin typeface="+mn-ea"/>
              </a:rPr>
              <a:t> / </a:t>
            </a:r>
            <a:r>
              <a:rPr lang="en" sz="1700" dirty="0" err="1">
                <a:latin typeface="+mn-ea"/>
              </a:rPr>
              <a:t>FFmpeg</a:t>
            </a:r>
            <a:r>
              <a:rPr lang="en" sz="1700" dirty="0">
                <a:latin typeface="+mn-ea"/>
              </a:rPr>
              <a:t> / </a:t>
            </a:r>
            <a:r>
              <a:rPr lang="en" sz="1700" dirty="0" err="1">
                <a:latin typeface="+mn-ea"/>
              </a:rPr>
              <a:t>libsndfile</a:t>
            </a:r>
            <a:r>
              <a:rPr lang="en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설치 및 인식 확인</a:t>
            </a:r>
          </a:p>
          <a:p>
            <a:pPr>
              <a:lnSpc>
                <a:spcPct val="200000"/>
              </a:lnSpc>
              <a:defRPr sz="2000"/>
            </a:pPr>
            <a:r>
              <a:rPr lang="ko-KR" altLang="en-US" sz="1700" dirty="0">
                <a:latin typeface="+mn-ea"/>
              </a:rPr>
              <a:t>트러블슈팅 핵심 정리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200" kern="1200" dirty="0">
                <a:solidFill>
                  <a:srgbClr val="FFFFFF"/>
                </a:solidFill>
                <a:latin typeface="+mn-ea"/>
                <a:ea typeface="+mn-ea"/>
                <a:cs typeface="+mj-cs"/>
              </a:rPr>
              <a:t>macOS: Python 3.13 </a:t>
            </a:r>
            <a:r>
              <a:rPr lang="en-US" sz="3200" kern="1200" dirty="0" err="1">
                <a:solidFill>
                  <a:srgbClr val="FFFFFF"/>
                </a:solidFill>
                <a:latin typeface="+mn-ea"/>
                <a:ea typeface="+mn-ea"/>
                <a:cs typeface="+mj-cs"/>
              </a:rPr>
              <a:t>설치</a:t>
            </a:r>
            <a:r>
              <a:rPr lang="en-US" sz="3200" kern="1200" dirty="0">
                <a:solidFill>
                  <a:srgbClr val="FFFFFF"/>
                </a:solidFill>
                <a:latin typeface="+mn-ea"/>
                <a:ea typeface="+mn-ea"/>
                <a:cs typeface="+mj-cs"/>
              </a:rPr>
              <a:t>/</a:t>
            </a:r>
            <a:r>
              <a:rPr lang="en-US" sz="3200" kern="1200" dirty="0" err="1">
                <a:solidFill>
                  <a:srgbClr val="FFFFFF"/>
                </a:solidFill>
                <a:latin typeface="+mn-ea"/>
                <a:ea typeface="+mn-ea"/>
                <a:cs typeface="+mj-cs"/>
              </a:rPr>
              <a:t>확인</a:t>
            </a:r>
            <a:endParaRPr lang="en-US" sz="3200" kern="1200" dirty="0">
              <a:solidFill>
                <a:srgbClr val="FFFFFF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10414" y="2727582"/>
            <a:ext cx="5083545" cy="249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defRPr sz="1600">
                <a:latin typeface="Consolas"/>
              </a:defRPr>
            </a:pPr>
            <a:r>
              <a:rPr lang="en-US" sz="1700" dirty="0">
                <a:latin typeface="+mj-ea"/>
                <a:ea typeface="+mj-ea"/>
              </a:rPr>
              <a:t>brew install python@3.13</a:t>
            </a:r>
            <a:br>
              <a:rPr lang="en-US" sz="1700" dirty="0">
                <a:latin typeface="+mj-ea"/>
                <a:ea typeface="+mj-ea"/>
              </a:rPr>
            </a:br>
            <a:endParaRPr lang="en-US" sz="1700" dirty="0">
              <a:latin typeface="+mj-ea"/>
              <a:ea typeface="+mj-ea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defRPr sz="1600">
                <a:latin typeface="Consolas"/>
              </a:defRPr>
            </a:pPr>
            <a:r>
              <a:rPr lang="en-US" sz="1700" dirty="0">
                <a:latin typeface="+mj-ea"/>
                <a:ea typeface="+mj-ea"/>
              </a:rPr>
              <a:t>python3.13 --version</a:t>
            </a:r>
            <a:br>
              <a:rPr lang="en-US" sz="1700" dirty="0">
                <a:latin typeface="+mj-ea"/>
                <a:ea typeface="+mj-ea"/>
              </a:rPr>
            </a:br>
            <a:endParaRPr lang="en-US" sz="1700" dirty="0">
              <a:latin typeface="+mj-ea"/>
              <a:ea typeface="+mj-ea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defRPr sz="1600">
                <a:latin typeface="Consolas"/>
              </a:defRPr>
            </a:pPr>
            <a:r>
              <a:rPr lang="en-US" sz="1700" dirty="0">
                <a:latin typeface="+mj-ea"/>
                <a:ea typeface="+mj-ea"/>
              </a:rPr>
              <a:t>which python3.13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defRPr sz="1600">
                <a:latin typeface="Consolas"/>
              </a:defRPr>
            </a:pP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결과 예시 </a:t>
            </a:r>
            <a:r>
              <a:rPr lang="en-US" altLang="ko-KR" sz="1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=&gt;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/opt/homebrew/bin/python3.13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31B5B-C383-F52B-10CA-C28551AB7BBE}"/>
              </a:ext>
            </a:extLst>
          </p:cNvPr>
          <p:cNvSpPr txBox="1"/>
          <p:nvPr/>
        </p:nvSpPr>
        <p:spPr>
          <a:xfrm>
            <a:off x="3244963" y="2348112"/>
            <a:ext cx="55489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4150" indent="-1841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j-ea"/>
                <a:ea typeface="+mj-ea"/>
              </a:rPr>
              <a:t>VS Code</a:t>
            </a:r>
            <a:r>
              <a:rPr lang="ko-KR" altLang="en-US" sz="1600" b="1" dirty="0">
                <a:latin typeface="+mj-ea"/>
                <a:ea typeface="+mj-ea"/>
              </a:rPr>
              <a:t> 터미널에서 커맨드 실행 </a:t>
            </a:r>
            <a:r>
              <a:rPr lang="en-US" altLang="ko-KR" sz="1600" b="1" dirty="0">
                <a:latin typeface="+mj-ea"/>
                <a:ea typeface="+mj-ea"/>
              </a:rPr>
              <a:t>(</a:t>
            </a:r>
            <a:r>
              <a:rPr lang="ko-KR" altLang="en-US" sz="1600" b="1" dirty="0">
                <a:latin typeface="+mj-ea"/>
                <a:ea typeface="+mj-ea"/>
              </a:rPr>
              <a:t>순서대로 하나씩</a:t>
            </a:r>
            <a:r>
              <a:rPr lang="en-US" altLang="ko-KR" sz="1600" b="1" dirty="0">
                <a:latin typeface="+mj-ea"/>
                <a:ea typeface="+mj-ea"/>
              </a:rPr>
              <a:t>)</a:t>
            </a:r>
            <a:endParaRPr lang="ko-KR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200" kern="1200" dirty="0">
                <a:solidFill>
                  <a:srgbClr val="FFFFFF"/>
                </a:solidFill>
                <a:latin typeface="+mn-ea"/>
                <a:ea typeface="+mn-ea"/>
                <a:cs typeface="+mj-cs"/>
              </a:rPr>
              <a:t>macOS: </a:t>
            </a:r>
            <a:r>
              <a:rPr lang="en-US" sz="3200" kern="1200" dirty="0" err="1">
                <a:solidFill>
                  <a:srgbClr val="FFFFFF"/>
                </a:solidFill>
                <a:latin typeface="+mn-ea"/>
                <a:ea typeface="+mn-ea"/>
                <a:cs typeface="+mj-cs"/>
              </a:rPr>
              <a:t>pipx</a:t>
            </a:r>
            <a:r>
              <a:rPr lang="en-US" sz="3200" kern="1200" dirty="0">
                <a:solidFill>
                  <a:srgbClr val="FFFFFF"/>
                </a:solidFill>
                <a:latin typeface="+mn-ea"/>
                <a:ea typeface="+mn-ea"/>
                <a:cs typeface="+mj-cs"/>
              </a:rPr>
              <a:t> + Poetry </a:t>
            </a:r>
            <a:r>
              <a:rPr lang="en-US" sz="3200" kern="1200" dirty="0" err="1">
                <a:solidFill>
                  <a:srgbClr val="FFFFFF"/>
                </a:solidFill>
                <a:latin typeface="+mn-ea"/>
                <a:ea typeface="+mn-ea"/>
                <a:cs typeface="+mj-cs"/>
              </a:rPr>
              <a:t>설치</a:t>
            </a:r>
            <a:endParaRPr lang="en-US" sz="3200" kern="1200" dirty="0">
              <a:solidFill>
                <a:srgbClr val="FFFFFF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5363" y="2696808"/>
            <a:ext cx="4916510" cy="2644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Aft>
                <a:spcPts val="600"/>
              </a:spcAft>
              <a:defRPr sz="1700">
                <a:latin typeface="+mj-ea"/>
                <a:ea typeface="+mj-ea"/>
              </a:defRPr>
            </a:lvl1pPr>
          </a:lstStyle>
          <a:p>
            <a:r>
              <a:rPr lang="en-US" dirty="0"/>
              <a:t>brew install </a:t>
            </a:r>
            <a:r>
              <a:rPr lang="en-US" dirty="0" err="1"/>
              <a:t>pipx</a:t>
            </a:r>
            <a:endParaRPr lang="en-US" dirty="0"/>
          </a:p>
          <a:p>
            <a:br>
              <a:rPr lang="en-US" dirty="0"/>
            </a:br>
            <a:r>
              <a:rPr lang="en-US" dirty="0" err="1"/>
              <a:t>pipx</a:t>
            </a:r>
            <a:r>
              <a:rPr lang="en-US" dirty="0"/>
              <a:t> </a:t>
            </a:r>
            <a:r>
              <a:rPr lang="en-US" dirty="0" err="1"/>
              <a:t>ensurepath</a:t>
            </a:r>
            <a:endParaRPr lang="en-US" dirty="0"/>
          </a:p>
          <a:p>
            <a:br>
              <a:rPr lang="en-US" dirty="0"/>
            </a:br>
            <a:r>
              <a:rPr lang="en-US" dirty="0" err="1"/>
              <a:t>pipx</a:t>
            </a:r>
            <a:r>
              <a:rPr lang="en-US" dirty="0"/>
              <a:t> install --python python3.13 poetry</a:t>
            </a:r>
          </a:p>
          <a:p>
            <a:br>
              <a:rPr lang="en-US" dirty="0"/>
            </a:br>
            <a:r>
              <a:rPr lang="en-US" dirty="0"/>
              <a:t>poetry –version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75837-11E1-BD71-A180-035365FD040B}"/>
              </a:ext>
            </a:extLst>
          </p:cNvPr>
          <p:cNvSpPr txBox="1"/>
          <p:nvPr/>
        </p:nvSpPr>
        <p:spPr>
          <a:xfrm>
            <a:off x="3244963" y="2348112"/>
            <a:ext cx="55489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4150" indent="-1841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j-ea"/>
                <a:ea typeface="+mj-ea"/>
              </a:rPr>
              <a:t>VS Code</a:t>
            </a:r>
            <a:r>
              <a:rPr lang="ko-KR" altLang="en-US" sz="1600" b="1" dirty="0">
                <a:latin typeface="+mj-ea"/>
                <a:ea typeface="+mj-ea"/>
              </a:rPr>
              <a:t> 터미널에서 커맨드 실행 </a:t>
            </a:r>
            <a:r>
              <a:rPr lang="en-US" altLang="ko-KR" sz="1600" b="1" dirty="0">
                <a:latin typeface="+mj-ea"/>
                <a:ea typeface="+mj-ea"/>
              </a:rPr>
              <a:t>(</a:t>
            </a:r>
            <a:r>
              <a:rPr lang="ko-KR" altLang="en-US" sz="1600" b="1" dirty="0">
                <a:latin typeface="+mj-ea"/>
                <a:ea typeface="+mj-ea"/>
              </a:rPr>
              <a:t>순서대로 하나씩</a:t>
            </a:r>
            <a:r>
              <a:rPr lang="en-US" altLang="ko-KR" sz="1600" b="1" dirty="0">
                <a:latin typeface="+mj-ea"/>
                <a:ea typeface="+mj-ea"/>
              </a:rPr>
              <a:t>)</a:t>
            </a:r>
            <a:endParaRPr lang="ko-KR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altLang="ko-KR" sz="2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macOS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j-cs"/>
              </a:rPr>
              <a:t>: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j-cs"/>
              </a:rPr>
            </a:b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j-cs"/>
              </a:rPr>
              <a:t>제공된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j-cs"/>
              </a:rPr>
            </a:b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j-cs"/>
              </a:rPr>
              <a:t>pyproject.tom로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j-cs"/>
              </a:rPr>
              <a:t> 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j-cs"/>
              </a:rPr>
            </a:b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j-cs"/>
              </a:rPr>
              <a:t>환경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j-cs"/>
              </a:rPr>
              <a:t>복원</a:t>
            </a:r>
            <a:endParaRPr lang="en-US" sz="32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1206" y="2768159"/>
            <a:ext cx="4916510" cy="2407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Aft>
                <a:spcPts val="600"/>
              </a:spcAft>
              <a:defRPr sz="1700">
                <a:latin typeface="+mj-ea"/>
                <a:ea typeface="+mj-ea"/>
              </a:defRPr>
            </a:lvl1pPr>
          </a:lstStyle>
          <a:p>
            <a:r>
              <a:rPr lang="en-US" dirty="0"/>
              <a:t>poetry env use python3.13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poetry lock --no-update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poetry install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poetry env info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605AF-047C-3089-723D-A60C21F1ABA3}"/>
              </a:ext>
            </a:extLst>
          </p:cNvPr>
          <p:cNvSpPr txBox="1"/>
          <p:nvPr/>
        </p:nvSpPr>
        <p:spPr>
          <a:xfrm>
            <a:off x="3244963" y="2491159"/>
            <a:ext cx="55489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4150" indent="-1841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VS Code</a:t>
            </a:r>
            <a:r>
              <a:rPr lang="ko-KR" altLang="en-US" sz="1600" b="1" dirty="0">
                <a:latin typeface="+mn-ea"/>
              </a:rPr>
              <a:t> 터미널에서 커맨드 실행 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순서대로 하나씩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7E93B-F77E-9094-49C1-DFC5F2FD71C6}"/>
              </a:ext>
            </a:extLst>
          </p:cNvPr>
          <p:cNvSpPr txBox="1"/>
          <p:nvPr/>
        </p:nvSpPr>
        <p:spPr>
          <a:xfrm>
            <a:off x="3202244" y="783915"/>
            <a:ext cx="57655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metacode</a:t>
            </a:r>
            <a:r>
              <a:rPr lang="ko-KR" altLang="en-US" dirty="0"/>
              <a:t>라는 폴더를 개발환경 폴더로 가정합니다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 만들어 둔 폴더 없다면 빈 폴더를 하나 만드세요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 해당 폴더내에  제공한 </a:t>
            </a:r>
            <a:r>
              <a:rPr lang="en-US" altLang="ko-KR" dirty="0" err="1"/>
              <a:t>pyproject.toml</a:t>
            </a:r>
            <a:r>
              <a:rPr lang="en-US" altLang="ko-KR" dirty="0"/>
              <a:t> </a:t>
            </a:r>
            <a:r>
              <a:rPr lang="ko-KR" altLang="en-US" dirty="0"/>
              <a:t>가 있어야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r>
              <a:rPr lang="ko-KR" altLang="en-US" sz="1400" dirty="0"/>
              <a:t>예시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cd </a:t>
            </a:r>
            <a:r>
              <a:rPr lang="en-US" altLang="ko-KR" sz="1400" dirty="0" err="1"/>
              <a:t>metacode</a:t>
            </a:r>
            <a:r>
              <a:rPr lang="en-US" altLang="ko-KR" sz="1400" dirty="0"/>
              <a:t> # </a:t>
            </a:r>
            <a:r>
              <a:rPr lang="ko-KR" altLang="en-US" sz="1400" dirty="0"/>
              <a:t>해당 폴더로 이동</a:t>
            </a:r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200" kern="1200" dirty="0">
                <a:solidFill>
                  <a:srgbClr val="FFFFFF"/>
                </a:solidFill>
                <a:latin typeface="+mn-ea"/>
                <a:ea typeface="+mn-ea"/>
                <a:cs typeface="+mj-cs"/>
              </a:rPr>
              <a:t>Windows: Python 3.13 </a:t>
            </a:r>
            <a:r>
              <a:rPr lang="en-US" sz="3200" kern="1200" dirty="0" err="1">
                <a:solidFill>
                  <a:srgbClr val="FFFFFF"/>
                </a:solidFill>
                <a:latin typeface="+mn-ea"/>
                <a:ea typeface="+mn-ea"/>
                <a:cs typeface="+mj-cs"/>
              </a:rPr>
              <a:t>설치</a:t>
            </a:r>
            <a:r>
              <a:rPr lang="en-US" sz="3200" kern="1200" dirty="0">
                <a:solidFill>
                  <a:srgbClr val="FFFFFF"/>
                </a:solidFill>
                <a:latin typeface="+mn-ea"/>
                <a:ea typeface="+mn-ea"/>
                <a:cs typeface="+mj-cs"/>
              </a:rPr>
              <a:t>/</a:t>
            </a:r>
            <a:r>
              <a:rPr lang="en-US" sz="3200" kern="1200" dirty="0" err="1">
                <a:solidFill>
                  <a:srgbClr val="FFFFFF"/>
                </a:solidFill>
                <a:latin typeface="+mn-ea"/>
                <a:ea typeface="+mn-ea"/>
                <a:cs typeface="+mj-cs"/>
              </a:rPr>
              <a:t>확인</a:t>
            </a:r>
            <a:endParaRPr lang="en-US" sz="3200" kern="1200" dirty="0">
              <a:solidFill>
                <a:srgbClr val="FFFFFF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31207" y="2106732"/>
            <a:ext cx="5376508" cy="1073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defRPr sz="1600">
                <a:latin typeface="Consolas"/>
              </a:defRPr>
            </a:pPr>
            <a:r>
              <a:rPr lang="en-US" altLang="ko-KR" sz="1700" dirty="0" err="1">
                <a:latin typeface="+mn-ea"/>
              </a:rPr>
              <a:t>python.org</a:t>
            </a:r>
            <a:r>
              <a:rPr lang="ko-KR" altLang="en-US" sz="1700" dirty="0">
                <a:latin typeface="+mn-ea"/>
              </a:rPr>
              <a:t>에서 </a:t>
            </a:r>
            <a:r>
              <a:rPr lang="en-US" altLang="ko-KR" sz="1700" b="1" dirty="0">
                <a:latin typeface="+mn-ea"/>
              </a:rPr>
              <a:t>Python 3.13.6(or 3.13.8)</a:t>
            </a:r>
            <a:r>
              <a:rPr lang="en-US" altLang="ko-KR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설치 </a:t>
            </a:r>
            <a:endParaRPr lang="en-US" sz="1700" dirty="0">
              <a:latin typeface="+mn-ea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defRPr sz="1600">
                <a:latin typeface="Consolas"/>
              </a:defRPr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+mn-ea"/>
              </a:rPr>
              <a:t>python.org</a:t>
            </a:r>
            <a:r>
              <a:rPr 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+mn-ea"/>
              </a:rPr>
              <a:t>설치</a:t>
            </a:r>
            <a:r>
              <a:rPr 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+mn-ea"/>
              </a:rPr>
              <a:t>시</a:t>
            </a:r>
            <a:r>
              <a:rPr lang="en-US" sz="1600" b="1" dirty="0">
                <a:solidFill>
                  <a:srgbClr val="FF0000"/>
                </a:solidFill>
                <a:latin typeface="+mn-ea"/>
              </a:rPr>
              <a:t> Add </a:t>
            </a:r>
            <a:r>
              <a:rPr lang="en-US" sz="1600" b="1" dirty="0" err="1">
                <a:solidFill>
                  <a:srgbClr val="FF0000"/>
                </a:solidFill>
                <a:latin typeface="+mn-ea"/>
              </a:rPr>
              <a:t>python.exe</a:t>
            </a:r>
            <a:r>
              <a:rPr lang="en-US" sz="1600" b="1" dirty="0">
                <a:solidFill>
                  <a:srgbClr val="FF0000"/>
                </a:solidFill>
                <a:latin typeface="+mn-ea"/>
              </a:rPr>
              <a:t> to PATH </a:t>
            </a:r>
            <a:r>
              <a:rPr lang="en-US" sz="1600" b="1" dirty="0" err="1">
                <a:solidFill>
                  <a:srgbClr val="FF0000"/>
                </a:solidFill>
                <a:latin typeface="+mn-ea"/>
              </a:rPr>
              <a:t>체크</a:t>
            </a:r>
            <a:br>
              <a:rPr lang="en-US" sz="1700" dirty="0">
                <a:latin typeface="+mn-ea"/>
              </a:rPr>
            </a:br>
            <a:endParaRPr lang="en-US" sz="17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5BB2C-83C6-8ED2-BE26-8EADDB814D03}"/>
              </a:ext>
            </a:extLst>
          </p:cNvPr>
          <p:cNvSpPr txBox="1"/>
          <p:nvPr/>
        </p:nvSpPr>
        <p:spPr>
          <a:xfrm>
            <a:off x="3299120" y="3439138"/>
            <a:ext cx="55489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4150" indent="-1841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VS Code</a:t>
            </a:r>
            <a:r>
              <a:rPr lang="ko-KR" altLang="en-US" sz="1600" b="1" dirty="0">
                <a:latin typeface="+mn-ea"/>
              </a:rPr>
              <a:t> 터미널에서 커맨드 실행 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순서대로 하나씩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9A9AE-555D-A4F1-57E4-22C07A84D694}"/>
              </a:ext>
            </a:extLst>
          </p:cNvPr>
          <p:cNvSpPr txBox="1"/>
          <p:nvPr/>
        </p:nvSpPr>
        <p:spPr>
          <a:xfrm>
            <a:off x="3420425" y="3927681"/>
            <a:ext cx="5234684" cy="154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Aft>
                <a:spcPts val="600"/>
              </a:spcAft>
              <a:defRPr sz="17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python --version</a:t>
            </a:r>
          </a:p>
          <a:p>
            <a:endParaRPr lang="en-US" altLang="ko-KR" dirty="0"/>
          </a:p>
          <a:p>
            <a:r>
              <a:rPr lang="en-US" altLang="ko-KR" dirty="0" err="1"/>
              <a:t>where.exe</a:t>
            </a:r>
            <a:r>
              <a:rPr lang="en-US" altLang="ko-KR" dirty="0"/>
              <a:t> python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200" kern="1200" dirty="0">
                <a:solidFill>
                  <a:srgbClr val="FFFFFF"/>
                </a:solidFill>
                <a:latin typeface="+mn-ea"/>
                <a:ea typeface="+mn-ea"/>
                <a:cs typeface="+mj-cs"/>
              </a:rPr>
              <a:t>Windows: </a:t>
            </a:r>
            <a:r>
              <a:rPr lang="en-US" sz="3200" kern="1200" dirty="0" err="1">
                <a:solidFill>
                  <a:srgbClr val="FFFFFF"/>
                </a:solidFill>
                <a:latin typeface="+mn-ea"/>
                <a:ea typeface="+mn-ea"/>
                <a:cs typeface="+mj-cs"/>
              </a:rPr>
              <a:t>pipx</a:t>
            </a:r>
            <a:r>
              <a:rPr lang="en-US" sz="3200" kern="1200" dirty="0">
                <a:solidFill>
                  <a:srgbClr val="FFFFFF"/>
                </a:solidFill>
                <a:latin typeface="+mn-ea"/>
                <a:ea typeface="+mn-ea"/>
                <a:cs typeface="+mj-cs"/>
              </a:rPr>
              <a:t> + Poetry </a:t>
            </a:r>
            <a:r>
              <a:rPr lang="en-US" sz="3200" kern="1200" dirty="0" err="1">
                <a:solidFill>
                  <a:srgbClr val="FFFFFF"/>
                </a:solidFill>
                <a:latin typeface="+mn-ea"/>
                <a:ea typeface="+mn-ea"/>
                <a:cs typeface="+mj-cs"/>
              </a:rPr>
              <a:t>설치</a:t>
            </a:r>
            <a:endParaRPr lang="en-US" sz="3200" kern="1200" dirty="0">
              <a:solidFill>
                <a:srgbClr val="FFFFFF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5363" y="2840478"/>
            <a:ext cx="4916510" cy="2766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Aft>
                <a:spcPts val="600"/>
              </a:spcAft>
              <a:defRPr sz="1700">
                <a:latin typeface="+mj-ea"/>
                <a:ea typeface="+mj-ea"/>
              </a:defRPr>
            </a:lvl1pPr>
          </a:lstStyle>
          <a:p>
            <a:r>
              <a:rPr lang="en-US" dirty="0"/>
              <a:t>python -m pip install --user </a:t>
            </a:r>
            <a:r>
              <a:rPr lang="en-US" dirty="0" err="1"/>
              <a:t>pipx</a:t>
            </a:r>
            <a:endParaRPr lang="en-US" dirty="0"/>
          </a:p>
          <a:p>
            <a:br>
              <a:rPr lang="en-US" dirty="0"/>
            </a:br>
            <a:r>
              <a:rPr lang="en-US" dirty="0" err="1"/>
              <a:t>pipx</a:t>
            </a:r>
            <a:r>
              <a:rPr lang="en-US" dirty="0"/>
              <a:t> </a:t>
            </a:r>
            <a:r>
              <a:rPr lang="en-US" dirty="0" err="1"/>
              <a:t>ensurepath</a:t>
            </a:r>
            <a:endParaRPr lang="en-US" dirty="0"/>
          </a:p>
          <a:p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VSC</a:t>
            </a:r>
            <a:r>
              <a:rPr lang="en-US" altLang="ko-KR" dirty="0" err="1"/>
              <a:t>ode</a:t>
            </a:r>
            <a:r>
              <a:rPr lang="en-US" altLang="ko-KR" dirty="0"/>
              <a:t> </a:t>
            </a:r>
            <a:r>
              <a:rPr lang="ko-KR" altLang="en-US" dirty="0"/>
              <a:t>종료 및 재실행 후</a:t>
            </a:r>
            <a:br>
              <a:rPr lang="en-US" dirty="0"/>
            </a:br>
            <a:r>
              <a:rPr lang="en-US" dirty="0" err="1"/>
              <a:t>pipx</a:t>
            </a:r>
            <a:r>
              <a:rPr lang="en-US" dirty="0"/>
              <a:t> install poetry</a:t>
            </a:r>
          </a:p>
          <a:p>
            <a:br>
              <a:rPr lang="en-US" dirty="0"/>
            </a:br>
            <a:r>
              <a:rPr lang="en-US" dirty="0"/>
              <a:t>poetry --version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BBD2A-8AEC-1262-232B-4B14EE56C99B}"/>
              </a:ext>
            </a:extLst>
          </p:cNvPr>
          <p:cNvSpPr txBox="1"/>
          <p:nvPr/>
        </p:nvSpPr>
        <p:spPr>
          <a:xfrm>
            <a:off x="3244963" y="2111326"/>
            <a:ext cx="55489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4150" indent="-1841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VS Code</a:t>
            </a:r>
            <a:r>
              <a:rPr lang="ko-KR" altLang="en-US" sz="1600" b="1" dirty="0">
                <a:latin typeface="+mn-ea"/>
              </a:rPr>
              <a:t> 터미널에서 커맨드 실행 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순서대로 하나씩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altLang="ko-KR" sz="2400" dirty="0">
                <a:solidFill>
                  <a:srgbClr val="FFFFFF"/>
                </a:solidFill>
                <a:latin typeface="+mn-ea"/>
              </a:rPr>
              <a:t>Windows:</a:t>
            </a:r>
            <a:br>
              <a:rPr lang="en-US" altLang="ko-KR" sz="2400" dirty="0">
                <a:solidFill>
                  <a:srgbClr val="FFFFFF"/>
                </a:solidFill>
                <a:latin typeface="+mn-ea"/>
              </a:rPr>
            </a:br>
            <a:r>
              <a:rPr lang="ko-KR" altLang="en-US" sz="2400" dirty="0">
                <a:solidFill>
                  <a:srgbClr val="FFFFFF"/>
                </a:solidFill>
                <a:latin typeface="+mn-ea"/>
              </a:rPr>
              <a:t>제공된</a:t>
            </a:r>
            <a:br>
              <a:rPr lang="en-US" altLang="ko-KR" sz="2400" dirty="0">
                <a:solidFill>
                  <a:srgbClr val="FFFFFF"/>
                </a:solidFill>
                <a:latin typeface="+mn-ea"/>
              </a:rPr>
            </a:br>
            <a:r>
              <a:rPr lang="en-US" altLang="ko-KR" sz="2400" dirty="0" err="1">
                <a:solidFill>
                  <a:srgbClr val="FFFFFF"/>
                </a:solidFill>
                <a:latin typeface="+mn-ea"/>
              </a:rPr>
              <a:t>pyproject.tom로</a:t>
            </a:r>
            <a:r>
              <a:rPr lang="en-US" altLang="ko-KR" sz="2400" dirty="0">
                <a:solidFill>
                  <a:srgbClr val="FFFFFF"/>
                </a:solidFill>
                <a:latin typeface="+mn-ea"/>
              </a:rPr>
              <a:t> </a:t>
            </a:r>
            <a:br>
              <a:rPr lang="en-US" altLang="ko-KR" sz="2400" dirty="0">
                <a:solidFill>
                  <a:srgbClr val="FFFFFF"/>
                </a:solidFill>
                <a:latin typeface="+mn-ea"/>
              </a:rPr>
            </a:br>
            <a:r>
              <a:rPr lang="en-US" altLang="ko-KR" sz="2400" dirty="0" err="1">
                <a:solidFill>
                  <a:srgbClr val="FFFFFF"/>
                </a:solidFill>
                <a:latin typeface="+mn-ea"/>
              </a:rPr>
              <a:t>환경</a:t>
            </a:r>
            <a:r>
              <a:rPr lang="en-US" altLang="ko-KR" sz="2400" dirty="0">
                <a:solidFill>
                  <a:srgbClr val="FFFFFF"/>
                </a:solidFill>
                <a:latin typeface="+mn-ea"/>
              </a:rPr>
              <a:t> </a:t>
            </a:r>
            <a:r>
              <a:rPr lang="en-US" altLang="ko-KR" sz="2400" dirty="0" err="1">
                <a:solidFill>
                  <a:srgbClr val="FFFFFF"/>
                </a:solidFill>
                <a:latin typeface="+mn-ea"/>
              </a:rPr>
              <a:t>복원</a:t>
            </a:r>
            <a:endParaRPr lang="en-US" sz="2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8508" y="2966274"/>
            <a:ext cx="4621906" cy="2124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Aft>
                <a:spcPts val="600"/>
              </a:spcAft>
              <a:defRPr sz="1700">
                <a:latin typeface="+mj-ea"/>
                <a:ea typeface="+mj-ea"/>
              </a:defRPr>
            </a:lvl1pPr>
          </a:lstStyle>
          <a:p>
            <a:r>
              <a:rPr lang="en-US" dirty="0"/>
              <a:t>poetry env use python</a:t>
            </a:r>
          </a:p>
          <a:p>
            <a:br>
              <a:rPr lang="en-US" dirty="0"/>
            </a:br>
            <a:r>
              <a:rPr lang="en-US" dirty="0"/>
              <a:t>poetry lock --no-update</a:t>
            </a:r>
          </a:p>
          <a:p>
            <a:br>
              <a:rPr lang="en-US" dirty="0"/>
            </a:br>
            <a:r>
              <a:rPr lang="en-US" dirty="0"/>
              <a:t>poetry install</a:t>
            </a:r>
          </a:p>
          <a:p>
            <a:br>
              <a:rPr lang="en-US" dirty="0"/>
            </a:br>
            <a:r>
              <a:rPr lang="en-US" dirty="0"/>
              <a:t>poetry env info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50F96-C6D3-4A46-27CB-9F3199A0665F}"/>
              </a:ext>
            </a:extLst>
          </p:cNvPr>
          <p:cNvSpPr txBox="1"/>
          <p:nvPr/>
        </p:nvSpPr>
        <p:spPr>
          <a:xfrm>
            <a:off x="3202244" y="783915"/>
            <a:ext cx="57655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metacode</a:t>
            </a:r>
            <a:r>
              <a:rPr lang="ko-KR" altLang="en-US" dirty="0"/>
              <a:t>라는 폴더를 개발환경 폴더로 가정합니다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 만들어 둔 폴더 없다면 빈 폴더를 하나 만드세요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 해당 폴더내에  제공한 </a:t>
            </a:r>
            <a:r>
              <a:rPr lang="en-US" altLang="ko-KR" dirty="0" err="1"/>
              <a:t>pyproject.toml</a:t>
            </a:r>
            <a:r>
              <a:rPr lang="en-US" altLang="ko-KR" dirty="0"/>
              <a:t> </a:t>
            </a:r>
            <a:r>
              <a:rPr lang="ko-KR" altLang="en-US" dirty="0"/>
              <a:t>가 있어야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r>
              <a:rPr lang="ko-KR" altLang="en-US" sz="1400" dirty="0"/>
              <a:t>예시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cd </a:t>
            </a:r>
            <a:r>
              <a:rPr lang="en-US" altLang="ko-KR" sz="1400" dirty="0" err="1"/>
              <a:t>metacode</a:t>
            </a:r>
            <a:r>
              <a:rPr lang="en-US" altLang="ko-KR" sz="1400" dirty="0"/>
              <a:t> # </a:t>
            </a:r>
            <a:r>
              <a:rPr lang="ko-KR" altLang="en-US" sz="1400" dirty="0"/>
              <a:t>해당 폴더로 이동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BD87E-2035-57B6-E374-EF2D2A3C71B3}"/>
              </a:ext>
            </a:extLst>
          </p:cNvPr>
          <p:cNvSpPr txBox="1"/>
          <p:nvPr/>
        </p:nvSpPr>
        <p:spPr>
          <a:xfrm>
            <a:off x="3244963" y="2491159"/>
            <a:ext cx="55489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4150" indent="-1841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VS Code</a:t>
            </a:r>
            <a:r>
              <a:rPr lang="ko-KR" altLang="en-US" sz="1600" b="1" dirty="0">
                <a:latin typeface="+mn-ea"/>
              </a:rPr>
              <a:t> 터미널에서 커맨드 실행 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순서대로 하나씩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" sz="3200" dirty="0" err="1">
                <a:solidFill>
                  <a:srgbClr val="FFFFFF"/>
                </a:solidFill>
                <a:latin typeface="+mn-ea"/>
                <a:ea typeface="+mn-ea"/>
              </a:rPr>
              <a:t>VSCode</a:t>
            </a:r>
            <a:r>
              <a:rPr lang="en" sz="3200" dirty="0">
                <a:solidFill>
                  <a:srgbClr val="FFFFFF"/>
                </a:solidFill>
                <a:latin typeface="+mn-ea"/>
                <a:ea typeface="+mn-ea"/>
              </a:rPr>
              <a:t> &amp; </a:t>
            </a:r>
            <a:r>
              <a:rPr lang="ko-KR" altLang="en-US" sz="3200" dirty="0">
                <a:solidFill>
                  <a:srgbClr val="FFFFFF"/>
                </a:solidFill>
                <a:latin typeface="+mn-ea"/>
                <a:ea typeface="+mn-ea"/>
              </a:rPr>
              <a:t>주피터 커널 연결 </a:t>
            </a:r>
            <a:r>
              <a:rPr lang="en-US" altLang="ko-KR" sz="3200" dirty="0">
                <a:solidFill>
                  <a:srgbClr val="FFFFFF"/>
                </a:solidFill>
                <a:latin typeface="+mn-ea"/>
                <a:ea typeface="+mn-ea"/>
              </a:rPr>
              <a:t>(</a:t>
            </a:r>
            <a:r>
              <a:rPr lang="ko-KR" altLang="en-US" sz="3200" dirty="0">
                <a:solidFill>
                  <a:srgbClr val="FFFFFF"/>
                </a:solidFill>
                <a:latin typeface="+mn-ea"/>
                <a:ea typeface="+mn-ea"/>
              </a:rPr>
              <a:t>공통</a:t>
            </a:r>
            <a:r>
              <a:rPr lang="en-US" altLang="ko-KR" sz="3200" dirty="0">
                <a:solidFill>
                  <a:srgbClr val="FFFFFF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5048034" cy="5546047"/>
          </a:xfrm>
        </p:spPr>
        <p:txBody>
          <a:bodyPr anchor="ctr">
            <a:normAutofit fontScale="85000" lnSpcReduction="10000"/>
          </a:bodyPr>
          <a:lstStyle/>
          <a:p>
            <a:pPr>
              <a:buAutoNum type="arabicPeriod"/>
              <a:defRPr sz="1800"/>
            </a:pPr>
            <a:r>
              <a:rPr lang="en-US" altLang="ko-KR" sz="1700" dirty="0" err="1">
                <a:latin typeface="+mn-ea"/>
              </a:rPr>
              <a:t>VSCode</a:t>
            </a:r>
            <a:r>
              <a:rPr lang="en-US" altLang="ko-KR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갱신</a:t>
            </a:r>
            <a:endParaRPr lang="en-US" altLang="ko-KR" sz="1700" dirty="0">
              <a:latin typeface="+mn-ea"/>
            </a:endParaRPr>
          </a:p>
          <a:p>
            <a:pPr marL="0" indent="0">
              <a:buNone/>
              <a:defRPr sz="1800"/>
            </a:pPr>
            <a:r>
              <a:rPr lang="ko-KR" altLang="en-US" sz="1700" dirty="0">
                <a:latin typeface="+mn-ea"/>
              </a:rPr>
              <a:t>  </a:t>
            </a:r>
            <a:r>
              <a:rPr lang="en-US" altLang="ko-KR" sz="1700" dirty="0">
                <a:latin typeface="+mn-ea"/>
              </a:rPr>
              <a:t>① Developer: Reload Window</a:t>
            </a:r>
          </a:p>
          <a:p>
            <a:pPr marL="0" indent="0">
              <a:buNone/>
              <a:defRPr sz="1800"/>
            </a:pPr>
            <a:r>
              <a:rPr lang="ko-KR" altLang="en-US" sz="1700" dirty="0">
                <a:latin typeface="+mn-ea"/>
              </a:rPr>
              <a:t>  </a:t>
            </a:r>
            <a:r>
              <a:rPr lang="en-US" altLang="ko-KR" sz="1700" dirty="0">
                <a:latin typeface="+mn-ea"/>
              </a:rPr>
              <a:t>② </a:t>
            </a:r>
            <a:r>
              <a:rPr lang="en-US" altLang="ko-KR" sz="1700" dirty="0" err="1">
                <a:latin typeface="+mn-ea"/>
              </a:rPr>
              <a:t>VSCode</a:t>
            </a:r>
            <a:r>
              <a:rPr lang="en-US" altLang="ko-KR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완전 재실행</a:t>
            </a: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가장 확실</a:t>
            </a:r>
            <a:r>
              <a:rPr lang="en-US" altLang="ko-KR" sz="1700" dirty="0">
                <a:latin typeface="+mn-ea"/>
              </a:rPr>
              <a:t>)</a:t>
            </a:r>
          </a:p>
          <a:p>
            <a:pPr marL="0" indent="0">
              <a:buNone/>
              <a:defRPr sz="1800"/>
            </a:pPr>
            <a:endParaRPr lang="ko-KR" altLang="en-US" sz="1700" dirty="0">
              <a:latin typeface="+mn-ea"/>
            </a:endParaRPr>
          </a:p>
          <a:p>
            <a:pPr marL="0" indent="0">
              <a:buNone/>
              <a:defRPr sz="1800"/>
            </a:pPr>
            <a:r>
              <a:rPr lang="en-US" altLang="ko-KR" sz="1700" dirty="0">
                <a:latin typeface="+mn-ea"/>
              </a:rPr>
              <a:t>2.</a:t>
            </a:r>
            <a:r>
              <a:rPr lang="ko-KR" altLang="en-US" sz="1700" dirty="0">
                <a:latin typeface="+mn-ea"/>
              </a:rPr>
              <a:t> </a:t>
            </a:r>
            <a:r>
              <a:rPr lang="en-US" sz="1700" dirty="0" err="1">
                <a:latin typeface="+mn-ea"/>
              </a:rPr>
              <a:t>VSCode</a:t>
            </a:r>
            <a:r>
              <a:rPr lang="en-US" sz="1700" dirty="0">
                <a:latin typeface="+mn-ea"/>
              </a:rPr>
              <a:t> → Python: Select Interpreter </a:t>
            </a:r>
            <a:r>
              <a:rPr lang="ko-KR" altLang="en-US" sz="1700" dirty="0">
                <a:latin typeface="+mn-ea"/>
              </a:rPr>
              <a:t>  </a:t>
            </a:r>
            <a:endParaRPr lang="en-US" altLang="ko-KR" sz="1700" dirty="0">
              <a:latin typeface="+mn-ea"/>
            </a:endParaRPr>
          </a:p>
          <a:p>
            <a:pPr marL="0" indent="0">
              <a:buNone/>
              <a:defRPr sz="1800"/>
            </a:pPr>
            <a:r>
              <a:rPr lang="ko-KR" altLang="en-US" sz="1700" dirty="0">
                <a:latin typeface="+mn-ea"/>
              </a:rPr>
              <a:t>  </a:t>
            </a:r>
            <a:r>
              <a:rPr lang="en-US" altLang="ko-KR" sz="1700" dirty="0">
                <a:latin typeface="+mn-ea"/>
              </a:rPr>
              <a:t>-</a:t>
            </a:r>
            <a:r>
              <a:rPr lang="ko-KR" altLang="en-US" sz="1700" dirty="0">
                <a:latin typeface="+mn-ea"/>
              </a:rPr>
              <a:t> </a:t>
            </a:r>
            <a:r>
              <a:rPr lang="en-US" altLang="ko-KR" sz="1700" dirty="0">
                <a:latin typeface="+mn-ea"/>
              </a:rPr>
              <a:t>mac : </a:t>
            </a:r>
            <a:r>
              <a:rPr lang="en-US" sz="1700" dirty="0">
                <a:latin typeface="+mn-ea"/>
              </a:rPr>
              <a:t>(.</a:t>
            </a:r>
            <a:r>
              <a:rPr lang="en-US" sz="1700" dirty="0" err="1">
                <a:latin typeface="+mn-ea"/>
              </a:rPr>
              <a:t>venv</a:t>
            </a:r>
            <a:r>
              <a:rPr lang="en-US" sz="1700" dirty="0">
                <a:latin typeface="+mn-ea"/>
              </a:rPr>
              <a:t>/bin/python)</a:t>
            </a:r>
          </a:p>
          <a:p>
            <a:pPr marL="0" indent="0">
              <a:buNone/>
              <a:defRPr sz="1800"/>
            </a:pPr>
            <a:r>
              <a:rPr lang="en-US" altLang="ko-KR" sz="1700" dirty="0">
                <a:latin typeface="+mn-ea"/>
              </a:rPr>
              <a:t>  - Win :</a:t>
            </a:r>
            <a:r>
              <a:rPr lang="ko-KR" altLang="en-US" sz="1700" dirty="0">
                <a:latin typeface="+mn-ea"/>
              </a:rPr>
              <a:t> </a:t>
            </a:r>
            <a:r>
              <a:rPr lang="en-US" altLang="ko-KR" sz="1700" dirty="0">
                <a:latin typeface="+mn-ea"/>
              </a:rPr>
              <a:t>(.</a:t>
            </a:r>
            <a:r>
              <a:rPr lang="en-US" sz="1700" dirty="0" err="1">
                <a:latin typeface="+mn-ea"/>
              </a:rPr>
              <a:t>venv</a:t>
            </a:r>
            <a:r>
              <a:rPr lang="en-US" sz="1700" dirty="0">
                <a:latin typeface="+mn-ea"/>
              </a:rPr>
              <a:t>\Scripts\</a:t>
            </a:r>
            <a:r>
              <a:rPr lang="en-US" sz="1700" dirty="0" err="1">
                <a:latin typeface="+mn-ea"/>
              </a:rPr>
              <a:t>python.exe</a:t>
            </a:r>
            <a:r>
              <a:rPr lang="en-US" sz="1700" dirty="0">
                <a:latin typeface="+mn-ea"/>
              </a:rPr>
              <a:t>)</a:t>
            </a:r>
          </a:p>
          <a:p>
            <a:pPr marL="0" indent="0">
              <a:buNone/>
              <a:defRPr sz="1800"/>
            </a:pPr>
            <a:endParaRPr lang="en-US" sz="1700" dirty="0">
              <a:latin typeface="+mn-ea"/>
            </a:endParaRPr>
          </a:p>
          <a:p>
            <a:pPr marL="0" indent="0">
              <a:buNone/>
              <a:defRPr sz="1800"/>
            </a:pPr>
            <a:r>
              <a:rPr lang="en-US" altLang="ko-KR" sz="1700" dirty="0">
                <a:latin typeface="+mn-ea"/>
              </a:rPr>
              <a:t>3. </a:t>
            </a:r>
            <a:r>
              <a:rPr lang="ko-KR" altLang="en-US" sz="1700" dirty="0">
                <a:latin typeface="+mn-ea"/>
              </a:rPr>
              <a:t>터미널에서 파이썬 버전 확인</a:t>
            </a:r>
            <a:endParaRPr lang="en-US" altLang="ko-KR" sz="1700" dirty="0">
              <a:latin typeface="+mn-ea"/>
            </a:endParaRPr>
          </a:p>
          <a:p>
            <a:pPr marL="0" indent="0">
              <a:buNone/>
              <a:defRPr sz="1800"/>
            </a:pPr>
            <a:r>
              <a:rPr lang="ko-KR" altLang="en-US" sz="1700" dirty="0">
                <a:latin typeface="+mn-ea"/>
              </a:rPr>
              <a:t>  </a:t>
            </a:r>
            <a:r>
              <a:rPr lang="en-US" altLang="ko-KR" sz="1700" dirty="0">
                <a:latin typeface="+mn-ea"/>
              </a:rPr>
              <a:t>-</a:t>
            </a:r>
            <a:r>
              <a:rPr lang="ko-KR" altLang="en-US" sz="1700" dirty="0">
                <a:latin typeface="+mn-ea"/>
              </a:rPr>
              <a:t> </a:t>
            </a:r>
            <a:r>
              <a:rPr lang="en-US" sz="1700" dirty="0">
                <a:latin typeface="+mn-ea"/>
              </a:rPr>
              <a:t>mac</a:t>
            </a:r>
            <a:r>
              <a:rPr lang="ko-KR" altLang="en-US" sz="1700" dirty="0">
                <a:latin typeface="+mn-ea"/>
              </a:rPr>
              <a:t> </a:t>
            </a:r>
            <a:r>
              <a:rPr lang="en-US" altLang="ko-KR" sz="1700" dirty="0">
                <a:latin typeface="+mn-ea"/>
              </a:rPr>
              <a:t>:</a:t>
            </a:r>
            <a:r>
              <a:rPr lang="en-US" sz="1700" dirty="0">
                <a:latin typeface="+mn-ea"/>
              </a:rPr>
              <a:t> `which python` </a:t>
            </a:r>
          </a:p>
          <a:p>
            <a:pPr marL="0" indent="0">
              <a:buNone/>
              <a:defRPr sz="1800"/>
            </a:pPr>
            <a:r>
              <a:rPr lang="en-US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 </a:t>
            </a:r>
            <a:r>
              <a:rPr lang="en-US" altLang="ko-KR" sz="1700" dirty="0">
                <a:latin typeface="+mn-ea"/>
              </a:rPr>
              <a:t>-</a:t>
            </a:r>
            <a:r>
              <a:rPr lang="ko-KR" altLang="en-US" sz="1700" dirty="0">
                <a:latin typeface="+mn-ea"/>
              </a:rPr>
              <a:t> </a:t>
            </a:r>
            <a:r>
              <a:rPr lang="en-US" sz="1700" dirty="0">
                <a:latin typeface="+mn-ea"/>
              </a:rPr>
              <a:t>Win </a:t>
            </a:r>
            <a:r>
              <a:rPr lang="en-US" altLang="ko-KR" sz="1700" dirty="0">
                <a:latin typeface="+mn-ea"/>
              </a:rPr>
              <a:t>: </a:t>
            </a:r>
            <a:r>
              <a:rPr lang="en-US" sz="1700" dirty="0">
                <a:latin typeface="+mn-ea"/>
              </a:rPr>
              <a:t>`</a:t>
            </a:r>
            <a:r>
              <a:rPr lang="en-US" sz="1700" dirty="0" err="1">
                <a:latin typeface="+mn-ea"/>
              </a:rPr>
              <a:t>where.exe</a:t>
            </a:r>
            <a:r>
              <a:rPr lang="en-US" sz="1700" dirty="0">
                <a:latin typeface="+mn-ea"/>
              </a:rPr>
              <a:t> python`</a:t>
            </a:r>
          </a:p>
          <a:p>
            <a:pPr marL="0" indent="0">
              <a:buNone/>
              <a:defRPr sz="1800"/>
            </a:pPr>
            <a:endParaRPr lang="en-US" sz="1700" dirty="0">
              <a:latin typeface="+mn-ea"/>
            </a:endParaRPr>
          </a:p>
          <a:p>
            <a:pPr marL="0" indent="0">
              <a:buNone/>
              <a:defRPr sz="1800"/>
            </a:pPr>
            <a:r>
              <a:rPr lang="en-US" altLang="ko-KR" sz="1700" dirty="0">
                <a:latin typeface="+mn-ea"/>
              </a:rPr>
              <a:t>3. </a:t>
            </a:r>
            <a:r>
              <a:rPr lang="ko-KR" altLang="en-US" sz="1700" dirty="0">
                <a:latin typeface="+mn-ea"/>
              </a:rPr>
              <a:t>커널 등록</a:t>
            </a: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터미널에서 실행</a:t>
            </a:r>
            <a:r>
              <a:rPr lang="en-US" altLang="ko-KR" sz="1700" dirty="0">
                <a:latin typeface="+mn-ea"/>
              </a:rPr>
              <a:t>)</a:t>
            </a:r>
          </a:p>
          <a:p>
            <a:pPr marL="0" indent="0">
              <a:buNone/>
              <a:defRPr sz="1800"/>
            </a:pPr>
            <a:r>
              <a:rPr lang="en-US" sz="1700" dirty="0">
                <a:latin typeface="+mn-ea"/>
              </a:rPr>
              <a:t>poetry run python -m </a:t>
            </a:r>
            <a:r>
              <a:rPr lang="en-US" sz="1700" dirty="0" err="1">
                <a:latin typeface="+mn-ea"/>
              </a:rPr>
              <a:t>ipykernel</a:t>
            </a:r>
            <a:r>
              <a:rPr lang="en-US" sz="1700" dirty="0">
                <a:latin typeface="+mn-ea"/>
              </a:rPr>
              <a:t> install --user --name </a:t>
            </a:r>
            <a:r>
              <a:rPr lang="en-US" sz="1700" dirty="0" err="1">
                <a:latin typeface="+mn-ea"/>
              </a:rPr>
              <a:t>metacode</a:t>
            </a:r>
            <a:r>
              <a:rPr lang="en-US" sz="1700" dirty="0">
                <a:latin typeface="+mn-ea"/>
              </a:rPr>
              <a:t> --display-name "Python (Poetry: </a:t>
            </a:r>
            <a:r>
              <a:rPr lang="en-US" sz="1700" dirty="0" err="1">
                <a:latin typeface="+mn-ea"/>
              </a:rPr>
              <a:t>metacode</a:t>
            </a:r>
            <a:r>
              <a:rPr lang="en-US" sz="1700" dirty="0">
                <a:latin typeface="+mn-ea"/>
              </a:rPr>
              <a:t>)"</a:t>
            </a:r>
          </a:p>
          <a:p>
            <a:pPr marL="0" indent="0">
              <a:buNone/>
              <a:defRPr sz="1800"/>
            </a:pPr>
            <a:endParaRPr lang="en-US" sz="1700" dirty="0">
              <a:latin typeface="+mn-ea"/>
            </a:endParaRPr>
          </a:p>
          <a:p>
            <a:pPr marL="0" indent="0">
              <a:buNone/>
              <a:defRPr sz="1800"/>
            </a:pPr>
            <a:r>
              <a:rPr lang="en-US" altLang="ko-KR" sz="1700" dirty="0">
                <a:latin typeface="+mn-ea"/>
              </a:rPr>
              <a:t>4. </a:t>
            </a:r>
            <a:r>
              <a:rPr lang="en-US" sz="1700" dirty="0" err="1">
                <a:latin typeface="+mn-ea"/>
              </a:rPr>
              <a:t>VSCode</a:t>
            </a:r>
            <a:r>
              <a:rPr lang="en-US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갱신</a:t>
            </a: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한번 더</a:t>
            </a:r>
            <a:r>
              <a:rPr lang="en-US" altLang="ko-KR" sz="1700" dirty="0">
                <a:latin typeface="+mn-ea"/>
              </a:rPr>
              <a:t>)</a:t>
            </a:r>
          </a:p>
          <a:p>
            <a:pPr marL="0" indent="0">
              <a:buNone/>
              <a:defRPr sz="1800"/>
            </a:pPr>
            <a:r>
              <a:rPr lang="ko-KR" altLang="en-US" sz="1700" dirty="0">
                <a:latin typeface="+mn-ea"/>
              </a:rPr>
              <a:t>  </a:t>
            </a:r>
            <a:r>
              <a:rPr lang="en-US" altLang="ko-KR" sz="1700" dirty="0">
                <a:latin typeface="+mn-ea"/>
              </a:rPr>
              <a:t>① </a:t>
            </a:r>
            <a:r>
              <a:rPr lang="en-US" sz="1700" dirty="0">
                <a:latin typeface="+mn-ea"/>
              </a:rPr>
              <a:t>Developer: Reload Window</a:t>
            </a:r>
            <a:r>
              <a:rPr lang="en-US" altLang="ko-KR" sz="1700" dirty="0">
                <a:latin typeface="+mn-ea"/>
              </a:rPr>
              <a:t>. </a:t>
            </a:r>
            <a:endParaRPr lang="en-US" sz="1700" dirty="0">
              <a:latin typeface="+mn-ea"/>
            </a:endParaRPr>
          </a:p>
          <a:p>
            <a:pPr marL="0" indent="0">
              <a:buNone/>
              <a:defRPr sz="1800"/>
            </a:pPr>
            <a:r>
              <a:rPr lang="ko-KR" altLang="en-US" sz="1700" dirty="0">
                <a:latin typeface="+mn-ea"/>
              </a:rPr>
              <a:t>  </a:t>
            </a:r>
            <a:r>
              <a:rPr lang="en-US" sz="1700" dirty="0">
                <a:latin typeface="+mn-ea"/>
              </a:rPr>
              <a:t>② </a:t>
            </a:r>
            <a:r>
              <a:rPr lang="en-US" sz="1700" dirty="0" err="1">
                <a:latin typeface="+mn-ea"/>
              </a:rPr>
              <a:t>VSCode</a:t>
            </a:r>
            <a:r>
              <a:rPr lang="en-US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종료 및 재실행</a:t>
            </a:r>
          </a:p>
          <a:p>
            <a:pPr marL="0" indent="0">
              <a:buNone/>
              <a:defRPr sz="1800"/>
            </a:pPr>
            <a:endParaRPr lang="ko-KR" altLang="en-US" sz="1700" dirty="0">
              <a:latin typeface="+mn-ea"/>
            </a:endParaRPr>
          </a:p>
          <a:p>
            <a:pPr marL="0" indent="0">
              <a:buNone/>
              <a:defRPr sz="1800"/>
            </a:pPr>
            <a:r>
              <a:rPr lang="en-US" altLang="ko-KR" sz="1700" dirty="0">
                <a:latin typeface="+mn-ea"/>
              </a:rPr>
              <a:t>5.</a:t>
            </a:r>
            <a:r>
              <a:rPr lang="ko-KR" altLang="en-US" sz="1700" dirty="0">
                <a:latin typeface="+mn-ea"/>
              </a:rPr>
              <a:t> </a:t>
            </a:r>
            <a:r>
              <a:rPr lang="en-US" altLang="ko-KR" sz="1700" dirty="0" err="1">
                <a:latin typeface="+mn-ea"/>
              </a:rPr>
              <a:t>VSCode</a:t>
            </a:r>
            <a:r>
              <a:rPr lang="en-US" altLang="ko-KR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노트북에서 </a:t>
            </a:r>
            <a:r>
              <a:rPr lang="en-US" sz="1700" dirty="0">
                <a:latin typeface="+mn-ea"/>
              </a:rPr>
              <a:t>Kernel: Python (Poetry: </a:t>
            </a:r>
            <a:r>
              <a:rPr lang="en-US" sz="1700" dirty="0" err="1">
                <a:latin typeface="+mn-ea"/>
              </a:rPr>
              <a:t>metacode</a:t>
            </a:r>
            <a:r>
              <a:rPr lang="en-US" sz="1700" dirty="0">
                <a:latin typeface="+mn-ea"/>
              </a:rPr>
              <a:t>) </a:t>
            </a:r>
            <a:r>
              <a:rPr lang="ko-KR" altLang="en-US" sz="1700" dirty="0">
                <a:latin typeface="+mn-ea"/>
              </a:rPr>
              <a:t>선택 → </a:t>
            </a:r>
            <a:r>
              <a:rPr lang="en-US" sz="1700" dirty="0" err="1">
                <a:latin typeface="+mn-ea"/>
              </a:rPr>
              <a:t>sys.executable</a:t>
            </a:r>
            <a:r>
              <a:rPr lang="ko-KR" altLang="en-US" sz="1700" dirty="0">
                <a:latin typeface="+mn-ea"/>
              </a:rPr>
              <a:t>로 </a:t>
            </a:r>
            <a:r>
              <a:rPr lang="en-US" altLang="ko-KR" sz="1700" dirty="0">
                <a:latin typeface="+mn-ea"/>
              </a:rPr>
              <a:t>.</a:t>
            </a:r>
            <a:r>
              <a:rPr lang="en-US" sz="1700" dirty="0" err="1">
                <a:latin typeface="+mn-ea"/>
              </a:rPr>
              <a:t>venv</a:t>
            </a:r>
            <a:r>
              <a:rPr lang="en-US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경로 확인</a:t>
            </a:r>
            <a:endParaRPr lang="en-US" altLang="ko-KR" sz="1700" dirty="0">
              <a:latin typeface="+mn-ea"/>
            </a:endParaRPr>
          </a:p>
          <a:p>
            <a:pPr marL="0" indent="0">
              <a:buNone/>
              <a:defRPr sz="1800"/>
            </a:pPr>
            <a:r>
              <a:rPr lang="en" altLang="ko-KR" sz="1700" dirty="0">
                <a:latin typeface="+mn-ea"/>
              </a:rPr>
              <a:t>import sys; print(</a:t>
            </a:r>
            <a:r>
              <a:rPr lang="en" altLang="ko-KR" sz="1700" dirty="0" err="1">
                <a:latin typeface="+mn-ea"/>
              </a:rPr>
              <a:t>sys.executable</a:t>
            </a:r>
            <a:r>
              <a:rPr lang="en" altLang="ko-KR" sz="1700" dirty="0">
                <a:latin typeface="+mn-ea"/>
              </a:rPr>
              <a:t>)  # .</a:t>
            </a:r>
            <a:r>
              <a:rPr lang="en" altLang="ko-KR" sz="1700" dirty="0" err="1">
                <a:latin typeface="+mn-ea"/>
              </a:rPr>
              <a:t>venv</a:t>
            </a:r>
            <a:r>
              <a:rPr lang="en" altLang="ko-KR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경로면 </a:t>
            </a:r>
            <a:r>
              <a:rPr lang="en" altLang="ko-KR" sz="1700" dirty="0">
                <a:latin typeface="+mn-ea"/>
              </a:rPr>
              <a:t>OK</a:t>
            </a:r>
            <a:endParaRPr lang="ko-KR" altLang="en-US" sz="1700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1028</Words>
  <Application>Microsoft Macintosh PowerPoint</Application>
  <PresentationFormat>화면 슬라이드 쇼(4:3)</PresentationFormat>
  <Paragraphs>173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Consolas</vt:lpstr>
      <vt:lpstr>Wingdings</vt:lpstr>
      <vt:lpstr>Office Theme</vt:lpstr>
      <vt:lpstr>Python 3.13 + Poetry로  VSCode·Jupyter 개발환경 만들기</vt:lpstr>
      <vt:lpstr>구성</vt:lpstr>
      <vt:lpstr>macOS: Python 3.13 설치/확인</vt:lpstr>
      <vt:lpstr>macOS: pipx + Poetry 설치</vt:lpstr>
      <vt:lpstr>macOS: 제공된 pyproject.tom로  환경 복원</vt:lpstr>
      <vt:lpstr>Windows: Python 3.13 설치/확인</vt:lpstr>
      <vt:lpstr>Windows: pipx + Poetry 설치</vt:lpstr>
      <vt:lpstr>Windows: 제공된 pyproject.tom로  환경 복원</vt:lpstr>
      <vt:lpstr>VSCode &amp; 주피터 커널 연결 (공통)</vt:lpstr>
      <vt:lpstr>PowerPoint 프레젠테이션</vt:lpstr>
      <vt:lpstr>PowerPoint 프레젠테이션</vt:lpstr>
      <vt:lpstr>Poetry  명령어 사용법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진석 김</cp:lastModifiedBy>
  <cp:revision>3</cp:revision>
  <dcterms:created xsi:type="dcterms:W3CDTF">2013-01-27T09:14:16Z</dcterms:created>
  <dcterms:modified xsi:type="dcterms:W3CDTF">2025-10-11T03:08:33Z</dcterms:modified>
  <cp:category/>
</cp:coreProperties>
</file>