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1608" r:id="rId3"/>
    <p:sldId id="1606" r:id="rId4"/>
    <p:sldId id="1610" r:id="rId5"/>
    <p:sldId id="257" r:id="rId6"/>
    <p:sldId id="1607" r:id="rId7"/>
    <p:sldId id="160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40"/>
  </p:normalViewPr>
  <p:slideViewPr>
    <p:cSldViewPr snapToGrid="0">
      <p:cViewPr varScale="1">
        <p:scale>
          <a:sx n="90" d="100"/>
          <a:sy n="90" d="100"/>
        </p:scale>
        <p:origin x="232"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FDFFF-56B0-0940-A59E-8AD01050974B}" type="datetimeFigureOut">
              <a:rPr lang="en-US" smtClean="0"/>
              <a:t>8/16/22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CD5DC-E680-A649-97BD-98388F075621}" type="slidenum">
              <a:rPr lang="en-US" smtClean="0"/>
              <a:t>‹#›</a:t>
            </a:fld>
            <a:endParaRPr lang="en-US"/>
          </a:p>
        </p:txBody>
      </p:sp>
    </p:spTree>
    <p:extLst>
      <p:ext uri="{BB962C8B-B14F-4D97-AF65-F5344CB8AC3E}">
        <p14:creationId xmlns:p14="http://schemas.microsoft.com/office/powerpoint/2010/main" val="3143184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457200"/>
            <a:ext cx="5981700" cy="3363913"/>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While many customers associate serverless with Lambda, there are actually serverless services at all layers of the stack.</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And while Lambda offers many key advantages for our customers, it’s really when all these other components surround Lambda that we start to see much bigger benefits. Messaging, orchestration, storage and compute together are the secret sauce. But In fact, it’s really when all of these components come together that we really start to see big gains.</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CA" dirty="0"/>
          </a:p>
        </p:txBody>
      </p:sp>
      <p:sp>
        <p:nvSpPr>
          <p:cNvPr id="4" name="Header Placeholder 3"/>
          <p:cNvSpPr>
            <a:spLocks noGrp="1"/>
          </p:cNvSpPr>
          <p:nvPr>
            <p:ph type="hdr" sz="quarter" idx="10"/>
          </p:nvPr>
        </p:nvSpPr>
        <p:spPr/>
        <p:txBody>
          <a:bodyPr/>
          <a:lstStyle/>
          <a:p>
            <a:r>
              <a:rPr lang="en-US"/>
              <a:t>ReInvent 2018</a:t>
            </a:r>
            <a:endParaRPr lang="en-US" dirty="0"/>
          </a:p>
        </p:txBody>
      </p:sp>
      <p:sp>
        <p:nvSpPr>
          <p:cNvPr id="5" name="Footer Placeholder 4"/>
          <p:cNvSpPr>
            <a:spLocks noGrp="1"/>
          </p:cNvSpPr>
          <p:nvPr>
            <p:ph type="ftr" sz="quarter" idx="11"/>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2"/>
          </p:nvPr>
        </p:nvSpPr>
        <p:spPr/>
        <p:txBody>
          <a:bodyPr/>
          <a:lstStyle/>
          <a:p>
            <a:fld id="{CA8E1BB1-B036-4140-B110-296DC0701D04}" type="datetime8">
              <a:rPr lang="en-US" smtClean="0"/>
              <a:pPr/>
              <a:t>8/16/22 6:58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189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Blank 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924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8/16/22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8/16/22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8/16/22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8/16/22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9AF3-B44B-B08F-7003-BACD69BAF3CC}"/>
              </a:ext>
            </a:extLst>
          </p:cNvPr>
          <p:cNvSpPr>
            <a:spLocks noGrp="1"/>
          </p:cNvSpPr>
          <p:nvPr>
            <p:ph type="ctrTitle"/>
          </p:nvPr>
        </p:nvSpPr>
        <p:spPr/>
        <p:txBody>
          <a:bodyPr/>
          <a:lstStyle/>
          <a:p>
            <a:r>
              <a:rPr lang="en-US" dirty="0"/>
              <a:t>Serverless </a:t>
            </a:r>
            <a:r>
              <a:rPr lang="en-US"/>
              <a:t>in your </a:t>
            </a:r>
            <a:r>
              <a:rPr lang="en-US" dirty="0"/>
              <a:t>everyday</a:t>
            </a:r>
          </a:p>
        </p:txBody>
      </p:sp>
      <p:sp>
        <p:nvSpPr>
          <p:cNvPr id="6" name="Subtitle 5">
            <a:extLst>
              <a:ext uri="{FF2B5EF4-FFF2-40B4-BE49-F238E27FC236}">
                <a16:creationId xmlns:a16="http://schemas.microsoft.com/office/drawing/2014/main" id="{9FA5ECF7-40D8-16F8-60DE-BD3A42DAF1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123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9197-DBE7-6D0A-80F0-B9A793876F6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BED00284-A251-E92D-C5E2-7C80D40CEF09}"/>
              </a:ext>
            </a:extLst>
          </p:cNvPr>
          <p:cNvSpPr>
            <a:spLocks noGrp="1"/>
          </p:cNvSpPr>
          <p:nvPr>
            <p:ph idx="1"/>
          </p:nvPr>
        </p:nvSpPr>
        <p:spPr/>
        <p:txBody>
          <a:bodyPr/>
          <a:lstStyle/>
          <a:p>
            <a:r>
              <a:rPr lang="en-US" dirty="0"/>
              <a:t>Work at AWS on the Integration and Automation Team</a:t>
            </a:r>
          </a:p>
          <a:p>
            <a:r>
              <a:rPr lang="en-US" dirty="0"/>
              <a:t>Have a cattle Ranch</a:t>
            </a:r>
          </a:p>
          <a:p>
            <a:pPr lvl="1"/>
            <a:r>
              <a:rPr lang="en-US" dirty="0"/>
              <a:t> (Yes this is my hobby and why I work at AWS)</a:t>
            </a:r>
          </a:p>
          <a:p>
            <a:r>
              <a:rPr lang="en-US" dirty="0"/>
              <a:t>I have 3 foster kids under 3</a:t>
            </a:r>
          </a:p>
          <a:p>
            <a:endParaRPr lang="en-US" dirty="0"/>
          </a:p>
          <a:p>
            <a:endParaRPr lang="en-US" dirty="0"/>
          </a:p>
          <a:p>
            <a:r>
              <a:rPr lang="en-US" dirty="0" err="1"/>
              <a:t>www.linkedin.com</a:t>
            </a:r>
            <a:r>
              <a:rPr lang="en-US" dirty="0"/>
              <a:t>/in/troy-</a:t>
            </a:r>
            <a:r>
              <a:rPr lang="en-US" dirty="0" err="1"/>
              <a:t>ameigh</a:t>
            </a:r>
            <a:endParaRPr lang="en-US" dirty="0"/>
          </a:p>
          <a:p>
            <a:endParaRPr lang="en-US" dirty="0"/>
          </a:p>
        </p:txBody>
      </p:sp>
    </p:spTree>
    <p:extLst>
      <p:ext uri="{BB962C8B-B14F-4D97-AF65-F5344CB8AC3E}">
        <p14:creationId xmlns:p14="http://schemas.microsoft.com/office/powerpoint/2010/main" val="181388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a:extLst>
              <a:ext uri="{FF2B5EF4-FFF2-40B4-BE49-F238E27FC236}">
                <a16:creationId xmlns:a16="http://schemas.microsoft.com/office/drawing/2014/main" id="{7F04D8FC-002F-9E44-977E-5D511C51BA03}"/>
              </a:ext>
            </a:extLst>
          </p:cNvPr>
          <p:cNvSpPr>
            <a:spLocks noGrp="1"/>
          </p:cNvSpPr>
          <p:nvPr>
            <p:ph type="title"/>
          </p:nvPr>
        </p:nvSpPr>
        <p:spPr/>
        <p:txBody>
          <a:bodyPr/>
          <a:lstStyle/>
          <a:p>
            <a:pPr defTabSz="777029" fontAlgn="base">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Serverless is more than compute</a:t>
            </a:r>
          </a:p>
        </p:txBody>
      </p:sp>
      <p:grpSp>
        <p:nvGrpSpPr>
          <p:cNvPr id="56" name="Group 55"/>
          <p:cNvGrpSpPr/>
          <p:nvPr/>
        </p:nvGrpSpPr>
        <p:grpSpPr>
          <a:xfrm>
            <a:off x="4504286" y="2085377"/>
            <a:ext cx="1349478" cy="487680"/>
            <a:chOff x="362367" y="1476259"/>
            <a:chExt cx="1012109" cy="365760"/>
          </a:xfrm>
        </p:grpSpPr>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67" y="1476259"/>
              <a:ext cx="365760" cy="365760"/>
            </a:xfrm>
            <a:prstGeom prst="rect">
              <a:avLst/>
            </a:prstGeom>
            <a:ln>
              <a:noFill/>
            </a:ln>
          </p:spPr>
        </p:pic>
        <p:sp>
          <p:nvSpPr>
            <p:cNvPr id="58" name="TextBox 57"/>
            <p:cNvSpPr txBox="1"/>
            <p:nvPr/>
          </p:nvSpPr>
          <p:spPr>
            <a:xfrm>
              <a:off x="734396" y="1489862"/>
              <a:ext cx="640080" cy="315567"/>
            </a:xfrm>
            <a:prstGeom prst="rect">
              <a:avLst/>
            </a:prstGeom>
            <a:noFill/>
            <a:ln>
              <a:noFill/>
            </a:ln>
          </p:spPr>
          <p:txBody>
            <a:bodyPr wrap="square" rtlCol="0">
              <a:spAutoFit/>
            </a:bodyPr>
            <a:lstStyle/>
            <a:p>
              <a:pPr defTabSz="609576"/>
              <a:r>
                <a:rPr lang="en-US" sz="1067">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AWS  </a:t>
              </a:r>
              <a:br>
                <a:rPr lang="en-US" sz="1067">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067">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Lambda</a:t>
              </a:r>
              <a:endParaRPr lang="en-CA"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59" name="Group 58"/>
          <p:cNvGrpSpPr/>
          <p:nvPr/>
        </p:nvGrpSpPr>
        <p:grpSpPr>
          <a:xfrm>
            <a:off x="6586668" y="2085377"/>
            <a:ext cx="1352515" cy="487680"/>
            <a:chOff x="1540578" y="1476259"/>
            <a:chExt cx="1014386" cy="365760"/>
          </a:xfrm>
        </p:grpSpPr>
        <p:pic>
          <p:nvPicPr>
            <p:cNvPr id="60" name="Picture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578" y="1476259"/>
              <a:ext cx="365760" cy="365760"/>
            </a:xfrm>
            <a:prstGeom prst="rect">
              <a:avLst/>
            </a:prstGeom>
            <a:ln>
              <a:noFill/>
            </a:ln>
          </p:spPr>
        </p:pic>
        <p:sp>
          <p:nvSpPr>
            <p:cNvPr id="61" name="TextBox 60"/>
            <p:cNvSpPr txBox="1"/>
            <p:nvPr/>
          </p:nvSpPr>
          <p:spPr>
            <a:xfrm>
              <a:off x="1914884" y="1489862"/>
              <a:ext cx="640080" cy="315567"/>
            </a:xfrm>
            <a:prstGeom prst="rect">
              <a:avLst/>
            </a:prstGeom>
            <a:noFill/>
            <a:ln>
              <a:noFill/>
            </a:ln>
          </p:spPr>
          <p:txBody>
            <a:bodyPr wrap="square" rtlCol="0">
              <a:spAutoFit/>
            </a:bodyPr>
            <a:lstStyle/>
            <a:p>
              <a:pPr defTabSz="609576"/>
              <a:r>
                <a:rPr lang="en-US" sz="1067">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AWS </a:t>
              </a:r>
              <a:br>
                <a:rPr lang="en-US" sz="1067">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067">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Fargate</a:t>
              </a:r>
              <a:endParaRPr lang="en-CA"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62" name="Group 61"/>
          <p:cNvGrpSpPr/>
          <p:nvPr/>
        </p:nvGrpSpPr>
        <p:grpSpPr>
          <a:xfrm>
            <a:off x="2683137" y="4766739"/>
            <a:ext cx="1721302" cy="487680"/>
            <a:chOff x="2752892" y="1476259"/>
            <a:chExt cx="1290976" cy="365760"/>
          </a:xfrm>
        </p:grpSpPr>
        <p:pic>
          <p:nvPicPr>
            <p:cNvPr id="63" name="Picture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2892" y="1476259"/>
              <a:ext cx="365760" cy="365760"/>
            </a:xfrm>
            <a:prstGeom prst="rect">
              <a:avLst/>
            </a:prstGeom>
            <a:ln>
              <a:noFill/>
            </a:ln>
          </p:spPr>
        </p:pic>
        <p:sp>
          <p:nvSpPr>
            <p:cNvPr id="64" name="TextBox 63"/>
            <p:cNvSpPr txBox="1"/>
            <p:nvPr/>
          </p:nvSpPr>
          <p:spPr>
            <a:xfrm>
              <a:off x="3129468" y="1499119"/>
              <a:ext cx="914400" cy="315567"/>
            </a:xfrm>
            <a:prstGeom prst="rect">
              <a:avLst/>
            </a:prstGeom>
            <a:noFill/>
            <a:ln>
              <a:noFill/>
            </a:ln>
          </p:spPr>
          <p:txBody>
            <a:bodyPr wrap="square" rtlCol="0">
              <a:spAutoFit/>
            </a:bodyPr>
            <a:lstStyle/>
            <a:p>
              <a:pPr defTabSz="609576"/>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API Gateway</a:t>
              </a:r>
              <a:endParaRPr lang="en-CA"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65" name="Group 64"/>
          <p:cNvGrpSpPr/>
          <p:nvPr/>
        </p:nvGrpSpPr>
        <p:grpSpPr>
          <a:xfrm>
            <a:off x="6638666" y="4766739"/>
            <a:ext cx="1383378" cy="487680"/>
            <a:chOff x="5343816" y="1476259"/>
            <a:chExt cx="1037534" cy="365760"/>
          </a:xfrm>
        </p:grpSpPr>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3816" y="1476259"/>
              <a:ext cx="395020" cy="365760"/>
            </a:xfrm>
            <a:prstGeom prst="rect">
              <a:avLst/>
            </a:prstGeom>
            <a:ln>
              <a:noFill/>
            </a:ln>
          </p:spPr>
        </p:pic>
        <p:sp>
          <p:nvSpPr>
            <p:cNvPr id="67" name="TextBox 66"/>
            <p:cNvSpPr txBox="1"/>
            <p:nvPr/>
          </p:nvSpPr>
          <p:spPr>
            <a:xfrm>
              <a:off x="5741270" y="1489862"/>
              <a:ext cx="640080" cy="315567"/>
            </a:xfrm>
            <a:prstGeom prst="rect">
              <a:avLst/>
            </a:prstGeom>
            <a:noFill/>
            <a:ln>
              <a:noFill/>
            </a:ln>
          </p:spPr>
          <p:txBody>
            <a:bodyPr wrap="square" rtlCol="0">
              <a:spAutoFit/>
            </a:bodyPr>
            <a:lstStyle/>
            <a:p>
              <a:pPr defTabSz="609576"/>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SNS</a:t>
              </a:r>
              <a:endParaRPr lang="en-CA"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68" name="Group 67"/>
          <p:cNvGrpSpPr/>
          <p:nvPr/>
        </p:nvGrpSpPr>
        <p:grpSpPr>
          <a:xfrm>
            <a:off x="4808545" y="4766739"/>
            <a:ext cx="1426016" cy="487680"/>
            <a:chOff x="4115228" y="1476259"/>
            <a:chExt cx="1069512" cy="365760"/>
          </a:xfrm>
        </p:grpSpPr>
        <p:pic>
          <p:nvPicPr>
            <p:cNvPr id="69" name="Picture 6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5228" y="1476259"/>
              <a:ext cx="424280" cy="365760"/>
            </a:xfrm>
            <a:prstGeom prst="rect">
              <a:avLst/>
            </a:prstGeom>
            <a:ln>
              <a:noFill/>
            </a:ln>
          </p:spPr>
        </p:pic>
        <p:sp>
          <p:nvSpPr>
            <p:cNvPr id="70" name="TextBox 69"/>
            <p:cNvSpPr txBox="1"/>
            <p:nvPr/>
          </p:nvSpPr>
          <p:spPr>
            <a:xfrm>
              <a:off x="4544660" y="1489862"/>
              <a:ext cx="640080" cy="315567"/>
            </a:xfrm>
            <a:prstGeom prst="rect">
              <a:avLst/>
            </a:prstGeom>
            <a:noFill/>
            <a:ln>
              <a:noFill/>
            </a:ln>
          </p:spPr>
          <p:txBody>
            <a:bodyPr wrap="square" rtlCol="0">
              <a:spAutoFit/>
            </a:bodyPr>
            <a:lstStyle/>
            <a:p>
              <a:pPr defTabSz="609576"/>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SQS</a:t>
              </a:r>
              <a:endParaRPr lang="en-CA"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71" name="Group 70"/>
          <p:cNvGrpSpPr/>
          <p:nvPr/>
        </p:nvGrpSpPr>
        <p:grpSpPr>
          <a:xfrm>
            <a:off x="8426150" y="4766739"/>
            <a:ext cx="1712251" cy="487680"/>
            <a:chOff x="7729030" y="1476259"/>
            <a:chExt cx="1284188" cy="365760"/>
          </a:xfrm>
        </p:grpSpPr>
        <p:pic>
          <p:nvPicPr>
            <p:cNvPr id="72" name="Picture 7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29030" y="1476259"/>
              <a:ext cx="365760" cy="365760"/>
            </a:xfrm>
            <a:prstGeom prst="rect">
              <a:avLst/>
            </a:prstGeom>
            <a:ln>
              <a:noFill/>
            </a:ln>
          </p:spPr>
        </p:pic>
        <p:sp>
          <p:nvSpPr>
            <p:cNvPr id="73" name="TextBox 72"/>
            <p:cNvSpPr txBox="1"/>
            <p:nvPr/>
          </p:nvSpPr>
          <p:spPr>
            <a:xfrm>
              <a:off x="8098818" y="1499119"/>
              <a:ext cx="914400" cy="315567"/>
            </a:xfrm>
            <a:prstGeom prst="rect">
              <a:avLst/>
            </a:prstGeom>
            <a:noFill/>
            <a:ln>
              <a:noFill/>
            </a:ln>
          </p:spPr>
          <p:txBody>
            <a:bodyPr wrap="square" rtlCol="0">
              <a:spAutoFit/>
            </a:bodyPr>
            <a:lstStyle/>
            <a:p>
              <a:pPr defTabSz="609576"/>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AWS </a:t>
              </a:r>
              <a:b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Step Functions</a:t>
              </a:r>
              <a:endParaRPr lang="en-CA"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74" name="Group 73"/>
          <p:cNvGrpSpPr/>
          <p:nvPr/>
        </p:nvGrpSpPr>
        <p:grpSpPr>
          <a:xfrm>
            <a:off x="465668" y="1536409"/>
            <a:ext cx="11259903" cy="290668"/>
            <a:chOff x="336788" y="1125024"/>
            <a:chExt cx="8205305" cy="282111"/>
          </a:xfrm>
          <a:noFill/>
        </p:grpSpPr>
        <p:sp>
          <p:nvSpPr>
            <p:cNvPr id="75" name="Rectangle 74"/>
            <p:cNvSpPr/>
            <p:nvPr/>
          </p:nvSpPr>
          <p:spPr>
            <a:xfrm>
              <a:off x="336788" y="1125025"/>
              <a:ext cx="8205305" cy="282110"/>
            </a:xfrm>
            <a:prstGeom prst="rect">
              <a:avLst/>
            </a:prstGeom>
            <a:grpFill/>
            <a:ln w="25400">
              <a:gradFill>
                <a:gsLst>
                  <a:gs pos="0">
                    <a:schemeClr val="accent5"/>
                  </a:gs>
                  <a:gs pos="100000">
                    <a:schemeClr val="accent2"/>
                  </a:gs>
                </a:gsLst>
                <a:lin ang="9000000" scaled="0"/>
              </a:gradFill>
              <a:headEnd type="none"/>
              <a:tailEnd type="none"/>
            </a:ln>
          </p:spPr>
          <p:style>
            <a:lnRef idx="1">
              <a:schemeClr val="accent1"/>
            </a:lnRef>
            <a:fillRef idx="0">
              <a:schemeClr val="accent1"/>
            </a:fillRef>
            <a:effectRef idx="0">
              <a:schemeClr val="accent1"/>
            </a:effectRef>
            <a:fontRef idx="minor">
              <a:schemeClr val="tx1"/>
            </a:fontRef>
          </p:style>
          <p:txBody>
            <a:bodyPr vert="vert270" lIns="121920" tIns="121920" rtlCol="0" anchor="t"/>
            <a:lstStyle/>
            <a:p>
              <a:pPr algn="r" defTabSz="609576"/>
              <a:endParaRPr lang="en-CA" sz="24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6" name="Rectangle 75"/>
            <p:cNvSpPr/>
            <p:nvPr/>
          </p:nvSpPr>
          <p:spPr>
            <a:xfrm>
              <a:off x="336789" y="1125024"/>
              <a:ext cx="8205304" cy="282110"/>
            </a:xfrm>
            <a:prstGeom prst="rect">
              <a:avLst/>
            </a:prstGeom>
            <a:grpFill/>
            <a:ln w="25400">
              <a:gradFill>
                <a:gsLst>
                  <a:gs pos="0">
                    <a:schemeClr val="accent5"/>
                  </a:gs>
                  <a:gs pos="100000">
                    <a:schemeClr val="accent2"/>
                  </a:gs>
                </a:gsLst>
                <a:lin ang="9000000" scaled="0"/>
              </a:gra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09576"/>
              <a:r>
                <a:rPr lang="en-US" sz="1333"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COMPUTE</a:t>
              </a:r>
              <a:endParaRPr lang="en-CA" sz="1333"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7" name="Group 76"/>
          <p:cNvGrpSpPr/>
          <p:nvPr/>
        </p:nvGrpSpPr>
        <p:grpSpPr>
          <a:xfrm>
            <a:off x="465669" y="2947126"/>
            <a:ext cx="11284856" cy="290668"/>
            <a:chOff x="336788" y="1125024"/>
            <a:chExt cx="8205305" cy="282111"/>
          </a:xfrm>
        </p:grpSpPr>
        <p:sp>
          <p:nvSpPr>
            <p:cNvPr id="78" name="Rectangle 77"/>
            <p:cNvSpPr/>
            <p:nvPr/>
          </p:nvSpPr>
          <p:spPr>
            <a:xfrm>
              <a:off x="336788" y="1125025"/>
              <a:ext cx="8205305" cy="282110"/>
            </a:xfrm>
            <a:prstGeom prst="rect">
              <a:avLst/>
            </a:prstGeom>
            <a:ln w="25400">
              <a:gradFill flip="none" rotWithShape="1">
                <a:gsLst>
                  <a:gs pos="0">
                    <a:schemeClr val="accent1"/>
                  </a:gs>
                  <a:gs pos="100000">
                    <a:schemeClr val="accent5"/>
                  </a:gs>
                </a:gsLst>
                <a:lin ang="0" scaled="1"/>
                <a:tileRect/>
              </a:gradFill>
              <a:headEnd type="none"/>
              <a:tailEnd type="none"/>
            </a:ln>
          </p:spPr>
          <p:style>
            <a:lnRef idx="1">
              <a:schemeClr val="accent1"/>
            </a:lnRef>
            <a:fillRef idx="0">
              <a:schemeClr val="accent1"/>
            </a:fillRef>
            <a:effectRef idx="0">
              <a:schemeClr val="accent1"/>
            </a:effectRef>
            <a:fontRef idx="minor">
              <a:schemeClr val="tx1"/>
            </a:fontRef>
          </p:style>
          <p:txBody>
            <a:bodyPr vert="vert270" lIns="121920" tIns="121920" rtlCol="0" anchor="t"/>
            <a:lstStyle/>
            <a:p>
              <a:pPr algn="r" defTabSz="609576"/>
              <a:endParaRPr lang="en-CA" sz="24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9" name="Rectangle 78"/>
            <p:cNvSpPr/>
            <p:nvPr/>
          </p:nvSpPr>
          <p:spPr>
            <a:xfrm>
              <a:off x="336789" y="1125024"/>
              <a:ext cx="8205304" cy="282110"/>
            </a:xfrm>
            <a:prstGeom prst="rect">
              <a:avLst/>
            </a:prstGeom>
            <a:ln w="25400">
              <a:gradFill flip="none" rotWithShape="1">
                <a:gsLst>
                  <a:gs pos="0">
                    <a:schemeClr val="accent2"/>
                  </a:gs>
                  <a:gs pos="100000">
                    <a:schemeClr val="accent5"/>
                  </a:gs>
                </a:gsLst>
                <a:lin ang="0" scaled="1"/>
                <a:tileRect/>
              </a:gra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09576"/>
              <a:r>
                <a:rPr lang="en-US" sz="1333">
                  <a:solidFill>
                    <a:srgbClr val="FFFFFF"/>
                  </a:solidFill>
                  <a:latin typeface="Amazon Ember" panose="020B0603020204020204" pitchFamily="34" charset="0"/>
                  <a:ea typeface="Amazon Ember" panose="020B0603020204020204" pitchFamily="34" charset="0"/>
                  <a:cs typeface="Amazon Ember" panose="020B0603020204020204" pitchFamily="34" charset="0"/>
                </a:rPr>
                <a:t>DATA STORES</a:t>
              </a:r>
              <a:endParaRPr lang="en-CA" sz="1333" dirty="0">
                <a:solidFill>
                  <a:srgbClr val="FFFFFF"/>
                </a:solidFill>
                <a:latin typeface="Amazon Ember" panose="02000000000000000000" pitchFamily="2" charset="0"/>
                <a:ea typeface="Amazon Ember" panose="020B0603020204020204" pitchFamily="34" charset="0"/>
                <a:cs typeface="Amazon Ember" panose="020B0603020204020204" pitchFamily="34" charset="0"/>
              </a:endParaRPr>
            </a:p>
          </p:txBody>
        </p:sp>
      </p:grpSp>
      <p:grpSp>
        <p:nvGrpSpPr>
          <p:cNvPr id="80" name="Group 79"/>
          <p:cNvGrpSpPr/>
          <p:nvPr/>
        </p:nvGrpSpPr>
        <p:grpSpPr>
          <a:xfrm>
            <a:off x="465669" y="4306186"/>
            <a:ext cx="11284856" cy="290668"/>
            <a:chOff x="336788" y="1125024"/>
            <a:chExt cx="8205305" cy="282111"/>
          </a:xfrm>
          <a:solidFill>
            <a:schemeClr val="tx2"/>
          </a:solidFill>
        </p:grpSpPr>
        <p:sp>
          <p:nvSpPr>
            <p:cNvPr id="81" name="Rectangle 80"/>
            <p:cNvSpPr/>
            <p:nvPr/>
          </p:nvSpPr>
          <p:spPr>
            <a:xfrm>
              <a:off x="336788" y="1125025"/>
              <a:ext cx="8205305" cy="282110"/>
            </a:xfrm>
            <a:prstGeom prst="rect">
              <a:avLst/>
            </a:prstGeom>
            <a:ln w="25400">
              <a:gradFill flip="none" rotWithShape="1">
                <a:gsLst>
                  <a:gs pos="0">
                    <a:schemeClr val="accent1"/>
                  </a:gs>
                  <a:gs pos="100000">
                    <a:schemeClr val="accent5"/>
                  </a:gs>
                </a:gsLst>
                <a:lin ang="0" scaled="1"/>
                <a:tileRect/>
              </a:gradFill>
              <a:headEnd type="none"/>
              <a:tailEnd type="none"/>
            </a:ln>
          </p:spPr>
          <p:style>
            <a:lnRef idx="1">
              <a:schemeClr val="accent1"/>
            </a:lnRef>
            <a:fillRef idx="0">
              <a:schemeClr val="accent1"/>
            </a:fillRef>
            <a:effectRef idx="0">
              <a:schemeClr val="accent1"/>
            </a:effectRef>
            <a:fontRef idx="minor">
              <a:schemeClr val="tx1"/>
            </a:fontRef>
          </p:style>
          <p:txBody>
            <a:bodyPr vert="vert270" lIns="121920" tIns="121920" rtlCol="0" anchor="t"/>
            <a:lstStyle/>
            <a:p>
              <a:pPr algn="r" defTabSz="609576"/>
              <a:endParaRPr lang="en-CA" sz="24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2" name="Rectangle 81"/>
            <p:cNvSpPr/>
            <p:nvPr/>
          </p:nvSpPr>
          <p:spPr>
            <a:xfrm>
              <a:off x="336789" y="1125024"/>
              <a:ext cx="8205304" cy="282110"/>
            </a:xfrm>
            <a:prstGeom prst="rect">
              <a:avLst/>
            </a:prstGeom>
            <a:ln w="25400">
              <a:gradFill flip="none" rotWithShape="1">
                <a:gsLst>
                  <a:gs pos="0">
                    <a:schemeClr val="accent2"/>
                  </a:gs>
                  <a:gs pos="100000">
                    <a:schemeClr val="accent5"/>
                  </a:gs>
                </a:gsLst>
                <a:lin ang="0" scaled="1"/>
                <a:tileRect/>
              </a:gra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09576"/>
              <a:r>
                <a:rPr lang="en-US" sz="1333"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INTEGRATION</a:t>
              </a:r>
              <a:endParaRPr lang="en-CA" sz="1333"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83" name="Rectangle 82"/>
          <p:cNvSpPr/>
          <p:nvPr/>
        </p:nvSpPr>
        <p:spPr>
          <a:xfrm>
            <a:off x="1193271" y="3474953"/>
            <a:ext cx="10940405" cy="938784"/>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CA" sz="1333"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4" name="Group 3"/>
          <p:cNvGrpSpPr/>
          <p:nvPr/>
        </p:nvGrpSpPr>
        <p:grpSpPr>
          <a:xfrm>
            <a:off x="10542511" y="4749806"/>
            <a:ext cx="1690945" cy="487680"/>
            <a:chOff x="11368262" y="6207767"/>
            <a:chExt cx="2029133" cy="585216"/>
          </a:xfrm>
        </p:grpSpPr>
        <p:grpSp>
          <p:nvGrpSpPr>
            <p:cNvPr id="86" name="Group 85"/>
            <p:cNvGrpSpPr/>
            <p:nvPr/>
          </p:nvGrpSpPr>
          <p:grpSpPr>
            <a:xfrm>
              <a:off x="11368262" y="6207767"/>
              <a:ext cx="588278" cy="585216"/>
              <a:chOff x="6183787" y="2283149"/>
              <a:chExt cx="367674" cy="365760"/>
            </a:xfrm>
          </p:grpSpPr>
          <p:sp>
            <p:nvSpPr>
              <p:cNvPr id="88" name="Arc 87"/>
              <p:cNvSpPr/>
              <p:nvPr/>
            </p:nvSpPr>
            <p:spPr>
              <a:xfrm rot="1800000">
                <a:off x="6191447" y="2288894"/>
                <a:ext cx="360014" cy="360015"/>
              </a:xfrm>
              <a:prstGeom prst="arc">
                <a:avLst>
                  <a:gd name="adj1" fmla="val 16200000"/>
                  <a:gd name="adj2" fmla="val 5251633"/>
                </a:avLst>
              </a:prstGeom>
              <a:ln w="15875">
                <a:solidFill>
                  <a:schemeClr val="tx1"/>
                </a:solidFill>
                <a:headEnd type="triangle" w="med" len="med"/>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09576"/>
                <a:endParaRPr lang="en-CA" sz="2400" dirty="0"/>
              </a:p>
            </p:txBody>
          </p:sp>
          <p:sp>
            <p:nvSpPr>
              <p:cNvPr id="89" name="Arc 88"/>
              <p:cNvSpPr/>
              <p:nvPr/>
            </p:nvSpPr>
            <p:spPr>
              <a:xfrm rot="14919180">
                <a:off x="6183786" y="2283150"/>
                <a:ext cx="360015" cy="360014"/>
              </a:xfrm>
              <a:prstGeom prst="arc">
                <a:avLst>
                  <a:gd name="adj1" fmla="val 14738937"/>
                  <a:gd name="adj2" fmla="val 2183708"/>
                </a:avLst>
              </a:prstGeom>
              <a:ln w="15875">
                <a:solidFill>
                  <a:schemeClr val="tx1"/>
                </a:solidFill>
                <a:headEnd type="triangle" w="med" len="med"/>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09576"/>
                <a:endParaRPr lang="en-CA" sz="2400"/>
              </a:p>
            </p:txBody>
          </p:sp>
          <p:cxnSp>
            <p:nvCxnSpPr>
              <p:cNvPr id="90" name="Straight Connector 89"/>
              <p:cNvCxnSpPr>
                <a:stCxn id="95" idx="0"/>
                <a:endCxn id="93" idx="3"/>
              </p:cNvCxnSpPr>
              <p:nvPr/>
            </p:nvCxnSpPr>
            <p:spPr>
              <a:xfrm flipV="1">
                <a:off x="6285569" y="2403957"/>
                <a:ext cx="66120" cy="105384"/>
              </a:xfrm>
              <a:prstGeom prst="line">
                <a:avLst/>
              </a:prstGeom>
              <a:ln w="158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94" idx="0"/>
                <a:endCxn id="93" idx="5"/>
              </p:cNvCxnSpPr>
              <p:nvPr/>
            </p:nvCxnSpPr>
            <p:spPr>
              <a:xfrm flipH="1" flipV="1">
                <a:off x="6377823" y="2403957"/>
                <a:ext cx="66818" cy="105384"/>
              </a:xfrm>
              <a:prstGeom prst="line">
                <a:avLst/>
              </a:prstGeom>
              <a:ln w="158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a:endCxn id="95" idx="6"/>
              </p:cNvCxnSpPr>
              <p:nvPr/>
            </p:nvCxnSpPr>
            <p:spPr>
              <a:xfrm flipH="1">
                <a:off x="6304049" y="2527820"/>
                <a:ext cx="136231" cy="0"/>
              </a:xfrm>
              <a:prstGeom prst="line">
                <a:avLst/>
              </a:prstGeom>
              <a:ln w="158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3" name="Oval 92"/>
              <p:cNvSpPr/>
              <p:nvPr/>
            </p:nvSpPr>
            <p:spPr>
              <a:xfrm>
                <a:off x="6346277" y="2372410"/>
                <a:ext cx="36959" cy="36959"/>
              </a:xfrm>
              <a:prstGeom prst="ellipse">
                <a:avLst/>
              </a:prstGeom>
              <a:solidFill>
                <a:srgbClr val="232F3E"/>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CA" sz="2400" dirty="0">
                  <a:solidFill>
                    <a:schemeClr val="tx1"/>
                  </a:solidFill>
                </a:endParaRPr>
              </a:p>
            </p:txBody>
          </p:sp>
          <p:sp>
            <p:nvSpPr>
              <p:cNvPr id="94" name="Oval 93"/>
              <p:cNvSpPr/>
              <p:nvPr/>
            </p:nvSpPr>
            <p:spPr>
              <a:xfrm>
                <a:off x="6426162" y="2509341"/>
                <a:ext cx="36959" cy="36959"/>
              </a:xfrm>
              <a:prstGeom prst="ellipse">
                <a:avLst/>
              </a:prstGeom>
              <a:solidFill>
                <a:srgbClr val="232F3E"/>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CA" sz="2400" dirty="0">
                  <a:solidFill>
                    <a:schemeClr val="tx1"/>
                  </a:solidFill>
                </a:endParaRPr>
              </a:p>
            </p:txBody>
          </p:sp>
          <p:sp>
            <p:nvSpPr>
              <p:cNvPr id="95" name="Oval 94"/>
              <p:cNvSpPr/>
              <p:nvPr/>
            </p:nvSpPr>
            <p:spPr>
              <a:xfrm>
                <a:off x="6267090" y="2509341"/>
                <a:ext cx="36959" cy="36959"/>
              </a:xfrm>
              <a:prstGeom prst="ellipse">
                <a:avLst/>
              </a:prstGeom>
              <a:solidFill>
                <a:srgbClr val="232F3E"/>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CA" sz="2400" dirty="0">
                  <a:solidFill>
                    <a:schemeClr val="tx1"/>
                  </a:solidFill>
                </a:endParaRPr>
              </a:p>
            </p:txBody>
          </p:sp>
        </p:grpSp>
        <p:sp>
          <p:nvSpPr>
            <p:cNvPr id="87" name="TextBox 86"/>
            <p:cNvSpPr txBox="1"/>
            <p:nvPr/>
          </p:nvSpPr>
          <p:spPr>
            <a:xfrm>
              <a:off x="11934355" y="6252517"/>
              <a:ext cx="1463040" cy="504907"/>
            </a:xfrm>
            <a:prstGeom prst="rect">
              <a:avLst/>
            </a:prstGeom>
            <a:noFill/>
            <a:ln>
              <a:noFill/>
            </a:ln>
          </p:spPr>
          <p:txBody>
            <a:bodyPr wrap="square" rtlCol="0">
              <a:spAutoFit/>
            </a:bodyPr>
            <a:lstStyle/>
            <a:p>
              <a:pPr defTabSz="609576"/>
              <a:r>
                <a:rPr lang="en-US" sz="1067" dirty="0">
                  <a:latin typeface="Amazon Ember Light" panose="020B0403020204020204" pitchFamily="34" charset="0"/>
                  <a:ea typeface="Amazon Ember Light" panose="020B0403020204020204" pitchFamily="34" charset="0"/>
                  <a:cs typeface="Amazon Ember Light" panose="020B0403020204020204" pitchFamily="34" charset="0"/>
                </a:rPr>
                <a:t>AWS</a:t>
              </a:r>
              <a:br>
                <a:rPr lang="en-US" sz="1067"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067" dirty="0">
                  <a:latin typeface="Amazon Ember Light" panose="020B0403020204020204" pitchFamily="34" charset="0"/>
                  <a:ea typeface="Amazon Ember Light" panose="020B0403020204020204" pitchFamily="34" charset="0"/>
                  <a:cs typeface="Amazon Ember Light" panose="020B0403020204020204" pitchFamily="34" charset="0"/>
                </a:rPr>
                <a:t>AppSync</a:t>
              </a:r>
              <a:endParaRPr lang="en-CA" sz="1067"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96" name="Group 95"/>
          <p:cNvGrpSpPr/>
          <p:nvPr/>
        </p:nvGrpSpPr>
        <p:grpSpPr>
          <a:xfrm>
            <a:off x="5411923" y="3527783"/>
            <a:ext cx="1758953" cy="487680"/>
            <a:chOff x="1188737" y="2495393"/>
            <a:chExt cx="1319215" cy="365760"/>
          </a:xfrm>
        </p:grpSpPr>
        <p:pic>
          <p:nvPicPr>
            <p:cNvPr id="97" name="Picture 9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8737" y="2495393"/>
              <a:ext cx="400052" cy="365760"/>
            </a:xfrm>
            <a:prstGeom prst="rect">
              <a:avLst/>
            </a:prstGeom>
            <a:ln>
              <a:noFill/>
            </a:ln>
          </p:spPr>
        </p:pic>
        <p:sp>
          <p:nvSpPr>
            <p:cNvPr id="98" name="TextBox 97"/>
            <p:cNvSpPr txBox="1"/>
            <p:nvPr/>
          </p:nvSpPr>
          <p:spPr>
            <a:xfrm>
              <a:off x="1593552" y="2508996"/>
              <a:ext cx="914400" cy="315567"/>
            </a:xfrm>
            <a:prstGeom prst="rect">
              <a:avLst/>
            </a:prstGeom>
            <a:noFill/>
            <a:ln>
              <a:noFill/>
            </a:ln>
          </p:spPr>
          <p:txBody>
            <a:bodyPr wrap="square" rtlCol="0">
              <a:spAutoFit/>
            </a:bodyPr>
            <a:lstStyle/>
            <a:p>
              <a:pPr defTabSz="609576"/>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Amazon Aurora Serverless</a:t>
              </a:r>
              <a:endParaRPr lang="en-CA"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99" name="Group 98"/>
          <p:cNvGrpSpPr/>
          <p:nvPr/>
        </p:nvGrpSpPr>
        <p:grpSpPr>
          <a:xfrm>
            <a:off x="2764473" y="3527782"/>
            <a:ext cx="1713731" cy="487680"/>
            <a:chOff x="2821863" y="2495393"/>
            <a:chExt cx="1285298" cy="365760"/>
          </a:xfrm>
        </p:grpSpPr>
        <p:pic>
          <p:nvPicPr>
            <p:cNvPr id="100" name="Picture 9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1863" y="2495393"/>
              <a:ext cx="365760" cy="365760"/>
            </a:xfrm>
            <a:prstGeom prst="rect">
              <a:avLst/>
            </a:prstGeom>
            <a:ln>
              <a:noFill/>
            </a:ln>
          </p:spPr>
        </p:pic>
        <p:sp>
          <p:nvSpPr>
            <p:cNvPr id="101" name="TextBox 100"/>
            <p:cNvSpPr txBox="1"/>
            <p:nvPr/>
          </p:nvSpPr>
          <p:spPr>
            <a:xfrm>
              <a:off x="3192761" y="2508996"/>
              <a:ext cx="914400" cy="315567"/>
            </a:xfrm>
            <a:prstGeom prst="rect">
              <a:avLst/>
            </a:prstGeom>
            <a:noFill/>
            <a:ln>
              <a:noFill/>
            </a:ln>
          </p:spPr>
          <p:txBody>
            <a:bodyPr wrap="square" rtlCol="0">
              <a:spAutoFit/>
            </a:bodyPr>
            <a:lstStyle/>
            <a:p>
              <a:pPr defTabSz="609576"/>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S3</a:t>
              </a:r>
              <a:endParaRPr lang="en-CA"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102" name="Group 101"/>
          <p:cNvGrpSpPr/>
          <p:nvPr/>
        </p:nvGrpSpPr>
        <p:grpSpPr>
          <a:xfrm>
            <a:off x="8104595" y="3527783"/>
            <a:ext cx="1718762" cy="487680"/>
            <a:chOff x="4637516" y="2495393"/>
            <a:chExt cx="1289071" cy="365760"/>
          </a:xfrm>
        </p:grpSpPr>
        <p:pic>
          <p:nvPicPr>
            <p:cNvPr id="103" name="Picture 10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37516" y="2495393"/>
              <a:ext cx="365760" cy="365760"/>
            </a:xfrm>
            <a:prstGeom prst="rect">
              <a:avLst/>
            </a:prstGeom>
            <a:ln>
              <a:noFill/>
            </a:ln>
          </p:spPr>
        </p:pic>
        <p:sp>
          <p:nvSpPr>
            <p:cNvPr id="104" name="TextBox 103"/>
            <p:cNvSpPr txBox="1"/>
            <p:nvPr/>
          </p:nvSpPr>
          <p:spPr>
            <a:xfrm>
              <a:off x="5012187" y="2508996"/>
              <a:ext cx="914400" cy="315567"/>
            </a:xfrm>
            <a:prstGeom prst="rect">
              <a:avLst/>
            </a:prstGeom>
            <a:noFill/>
            <a:ln>
              <a:noFill/>
            </a:ln>
          </p:spPr>
          <p:txBody>
            <a:bodyPr wrap="square" rtlCol="0">
              <a:spAutoFit/>
            </a:bodyPr>
            <a:lstStyle/>
            <a:p>
              <a:pPr defTabSz="609576"/>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rPr>
                <a:t>DynamoDB</a:t>
              </a:r>
              <a:endParaRPr lang="en-CA" sz="1067"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3" name="Group 2"/>
          <p:cNvGrpSpPr/>
          <p:nvPr/>
        </p:nvGrpSpPr>
        <p:grpSpPr>
          <a:xfrm>
            <a:off x="551361" y="4766739"/>
            <a:ext cx="1727670" cy="550922"/>
            <a:chOff x="547637" y="6207768"/>
            <a:chExt cx="2073204" cy="661106"/>
          </a:xfrm>
        </p:grpSpPr>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7637" y="6207768"/>
              <a:ext cx="661106" cy="661106"/>
            </a:xfrm>
            <a:prstGeom prst="rect">
              <a:avLst/>
            </a:prstGeom>
          </p:spPr>
        </p:pic>
        <p:sp>
          <p:nvSpPr>
            <p:cNvPr id="52" name="TextBox 51"/>
            <p:cNvSpPr txBox="1"/>
            <p:nvPr/>
          </p:nvSpPr>
          <p:spPr>
            <a:xfrm>
              <a:off x="1157801" y="6295178"/>
              <a:ext cx="1463040" cy="504907"/>
            </a:xfrm>
            <a:prstGeom prst="rect">
              <a:avLst/>
            </a:prstGeom>
            <a:noFill/>
            <a:ln>
              <a:noFill/>
            </a:ln>
          </p:spPr>
          <p:txBody>
            <a:bodyPr wrap="square" rtlCol="0">
              <a:spAutoFit/>
            </a:bodyPr>
            <a:lstStyle/>
            <a:p>
              <a:pPr defTabSz="609576"/>
              <a:r>
                <a:rPr lang="en-US" sz="1067" dirty="0">
                  <a:latin typeface="Amazon Ember Light" panose="020B0403020204020204" pitchFamily="34" charset="0"/>
                  <a:ea typeface="Amazon Ember Light" panose="020B0403020204020204" pitchFamily="34" charset="0"/>
                  <a:cs typeface="Amazon Ember Light" panose="020B0403020204020204" pitchFamily="34" charset="0"/>
                </a:rPr>
                <a:t>Amazon</a:t>
              </a:r>
              <a:r>
                <a:rPr lang="en-US" sz="1067"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067" dirty="0">
                  <a:latin typeface="Amazon Ember Light" panose="020B0403020204020204" pitchFamily="34" charset="0"/>
                  <a:ea typeface="Amazon Ember Light" panose="020B0403020204020204" pitchFamily="34" charset="0"/>
                  <a:cs typeface="Amazon Ember Light" panose="020B0403020204020204" pitchFamily="34" charset="0"/>
                </a:rPr>
                <a:t>EventBridge</a:t>
              </a:r>
            </a:p>
          </p:txBody>
        </p:sp>
      </p:grpSp>
      <p:sp>
        <p:nvSpPr>
          <p:cNvPr id="5" name="AutoShape 2" descr="https://d1.awsstatic.com/webteam/category-pages/Amazon-RDS_Icon_48_Squid.81d34ba6158d07d4117a86d8e6fc7359a67a29e8.svg"/>
          <p:cNvSpPr>
            <a:spLocks noChangeAspect="1" noChangeArrowheads="1"/>
          </p:cNvSpPr>
          <p:nvPr/>
        </p:nvSpPr>
        <p:spPr bwMode="auto">
          <a:xfrm>
            <a:off x="1059831" y="2164533"/>
            <a:ext cx="1029100" cy="10291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endParaRPr lang="en-US" sz="1500"/>
          </a:p>
        </p:txBody>
      </p:sp>
      <p:sp>
        <p:nvSpPr>
          <p:cNvPr id="6" name="AutoShape 4" descr="https://d1.awsstatic.com/webteam/category-pages/Amazon-RDS_Icon_48_Squid.81d34ba6158d07d4117a86d8e6fc7359a67a29e8.svg"/>
          <p:cNvSpPr>
            <a:spLocks noChangeAspect="1" noChangeArrowheads="1"/>
          </p:cNvSpPr>
          <p:nvPr/>
        </p:nvSpPr>
        <p:spPr bwMode="auto">
          <a:xfrm>
            <a:off x="256646" y="6614"/>
            <a:ext cx="1083423" cy="1083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endParaRPr lang="en-US" sz="1500"/>
          </a:p>
        </p:txBody>
      </p:sp>
      <p:sp>
        <p:nvSpPr>
          <p:cNvPr id="7" name="AutoShape 6" descr="https://d1.awsstatic.com/webteam/category-pages/Amazon-RDS_Icon_48_Squid.81d34ba6158d07d4117a86d8e6fc7359a67a29e8.svg"/>
          <p:cNvSpPr>
            <a:spLocks noChangeAspect="1" noChangeArrowheads="1"/>
          </p:cNvSpPr>
          <p:nvPr/>
        </p:nvSpPr>
        <p:spPr bwMode="auto">
          <a:xfrm>
            <a:off x="256646" y="6615"/>
            <a:ext cx="254000" cy="25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endParaRPr lang="en-US" sz="1500"/>
          </a:p>
        </p:txBody>
      </p:sp>
    </p:spTree>
    <p:extLst>
      <p:ext uri="{BB962C8B-B14F-4D97-AF65-F5344CB8AC3E}">
        <p14:creationId xmlns:p14="http://schemas.microsoft.com/office/powerpoint/2010/main" val="23532269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BED6-7AA4-8607-F06F-B25CB394121C}"/>
              </a:ext>
            </a:extLst>
          </p:cNvPr>
          <p:cNvSpPr>
            <a:spLocks noGrp="1"/>
          </p:cNvSpPr>
          <p:nvPr>
            <p:ph type="title"/>
          </p:nvPr>
        </p:nvSpPr>
        <p:spPr/>
        <p:txBody>
          <a:bodyPr/>
          <a:lstStyle/>
          <a:p>
            <a:r>
              <a:rPr lang="en-US" dirty="0"/>
              <a:t>What do I use Serverless for everyday</a:t>
            </a:r>
          </a:p>
        </p:txBody>
      </p:sp>
      <p:sp>
        <p:nvSpPr>
          <p:cNvPr id="3" name="TextBox 2">
            <a:extLst>
              <a:ext uri="{FF2B5EF4-FFF2-40B4-BE49-F238E27FC236}">
                <a16:creationId xmlns:a16="http://schemas.microsoft.com/office/drawing/2014/main" id="{3695058E-6BDC-2B55-F21D-CABC97984150}"/>
              </a:ext>
            </a:extLst>
          </p:cNvPr>
          <p:cNvSpPr txBox="1"/>
          <p:nvPr/>
        </p:nvSpPr>
        <p:spPr>
          <a:xfrm>
            <a:off x="814389" y="2083476"/>
            <a:ext cx="967263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With GitHub</a:t>
            </a:r>
          </a:p>
          <a:p>
            <a:pPr marL="742950" lvl="1" indent="-285750">
              <a:buFont typeface="Arial" panose="020B0604020202020204" pitchFamily="34" charset="0"/>
              <a:buChar char="•"/>
            </a:pPr>
            <a:r>
              <a:rPr lang="en-US" dirty="0"/>
              <a:t>Code Security Scanning</a:t>
            </a:r>
          </a:p>
          <a:p>
            <a:pPr marL="742950" lvl="1" indent="-285750">
              <a:buFont typeface="Arial" panose="020B0604020202020204" pitchFamily="34" charset="0"/>
              <a:buChar char="•"/>
            </a:pPr>
            <a:r>
              <a:rPr lang="en-US" dirty="0"/>
              <a:t>Code Linting</a:t>
            </a:r>
          </a:p>
          <a:p>
            <a:pPr marL="742950" lvl="1" indent="-285750">
              <a:buFont typeface="Arial" panose="020B0604020202020204" pitchFamily="34" charset="0"/>
              <a:buChar char="•"/>
            </a:pPr>
            <a:r>
              <a:rPr lang="en-US" dirty="0"/>
              <a:t>Launching End-to-End tests</a:t>
            </a:r>
          </a:p>
          <a:p>
            <a:pPr marL="742950" lvl="1" indent="-285750">
              <a:buFont typeface="Arial" panose="020B0604020202020204" pitchFamily="34" charset="0"/>
              <a:buChar char="•"/>
            </a:pPr>
            <a:r>
              <a:rPr lang="en-US" dirty="0"/>
              <a:t>Ensuring security is properly configured across my repos</a:t>
            </a:r>
          </a:p>
          <a:p>
            <a:pPr marL="285750" indent="-285750">
              <a:buFont typeface="Arial" panose="020B0604020202020204" pitchFamily="34" charset="0"/>
              <a:buChar char="•"/>
            </a:pPr>
            <a:r>
              <a:rPr lang="en-US" dirty="0"/>
              <a:t>Building and publishing Documentation</a:t>
            </a:r>
          </a:p>
          <a:p>
            <a:endParaRPr lang="en-US" dirty="0"/>
          </a:p>
        </p:txBody>
      </p:sp>
    </p:spTree>
    <p:extLst>
      <p:ext uri="{BB962C8B-B14F-4D97-AF65-F5344CB8AC3E}">
        <p14:creationId xmlns:p14="http://schemas.microsoft.com/office/powerpoint/2010/main" val="317661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EE8CD-203C-F5AA-0A09-6FDB52151E22}"/>
              </a:ext>
            </a:extLst>
          </p:cNvPr>
          <p:cNvSpPr>
            <a:spLocks noGrp="1"/>
          </p:cNvSpPr>
          <p:nvPr>
            <p:ph type="title"/>
          </p:nvPr>
        </p:nvSpPr>
        <p:spPr/>
        <p:txBody>
          <a:bodyPr/>
          <a:lstStyle/>
          <a:p>
            <a:r>
              <a:rPr lang="en-US" dirty="0"/>
              <a:t>GitHub and Lambda</a:t>
            </a:r>
          </a:p>
        </p:txBody>
      </p:sp>
      <p:pic>
        <p:nvPicPr>
          <p:cNvPr id="4" name="Content Placeholder 3">
            <a:extLst>
              <a:ext uri="{FF2B5EF4-FFF2-40B4-BE49-F238E27FC236}">
                <a16:creationId xmlns:a16="http://schemas.microsoft.com/office/drawing/2014/main" id="{6E237B9E-57C0-1F6B-E1E0-8C702FBFEBE2}"/>
              </a:ext>
            </a:extLst>
          </p:cNvPr>
          <p:cNvPicPr>
            <a:picLocks noGrp="1" noChangeAspect="1"/>
          </p:cNvPicPr>
          <p:nvPr>
            <p:ph idx="1"/>
          </p:nvPr>
        </p:nvPicPr>
        <p:blipFill>
          <a:blip r:embed="rId2"/>
          <a:stretch>
            <a:fillRect/>
          </a:stretch>
        </p:blipFill>
        <p:spPr>
          <a:xfrm>
            <a:off x="826031" y="1773858"/>
            <a:ext cx="8810338" cy="4195762"/>
          </a:xfrm>
          <a:prstGeom prst="rect">
            <a:avLst/>
          </a:prstGeom>
        </p:spPr>
      </p:pic>
    </p:spTree>
    <p:extLst>
      <p:ext uri="{BB962C8B-B14F-4D97-AF65-F5344CB8AC3E}">
        <p14:creationId xmlns:p14="http://schemas.microsoft.com/office/powerpoint/2010/main" val="148935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3E42-9BFD-747A-98A9-4F0034FD32BC}"/>
              </a:ext>
            </a:extLst>
          </p:cNvPr>
          <p:cNvSpPr>
            <a:spLocks noGrp="1"/>
          </p:cNvSpPr>
          <p:nvPr>
            <p:ph type="title"/>
          </p:nvPr>
        </p:nvSpPr>
        <p:spPr/>
        <p:txBody>
          <a:bodyPr/>
          <a:lstStyle/>
          <a:p>
            <a:r>
              <a:rPr lang="en-US" dirty="0"/>
              <a:t>Containers for? </a:t>
            </a:r>
          </a:p>
        </p:txBody>
      </p:sp>
      <p:sp>
        <p:nvSpPr>
          <p:cNvPr id="3" name="Content Placeholder 2">
            <a:extLst>
              <a:ext uri="{FF2B5EF4-FFF2-40B4-BE49-F238E27FC236}">
                <a16:creationId xmlns:a16="http://schemas.microsoft.com/office/drawing/2014/main" id="{33B84D23-1CE6-38ED-0549-E454EAE9AC0A}"/>
              </a:ext>
            </a:extLst>
          </p:cNvPr>
          <p:cNvSpPr>
            <a:spLocks noGrp="1"/>
          </p:cNvSpPr>
          <p:nvPr>
            <p:ph idx="1"/>
          </p:nvPr>
        </p:nvSpPr>
        <p:spPr/>
        <p:txBody>
          <a:bodyPr/>
          <a:lstStyle/>
          <a:p>
            <a:r>
              <a:rPr lang="en-US" dirty="0"/>
              <a:t>Running applications instead of installing them</a:t>
            </a:r>
          </a:p>
          <a:p>
            <a:pPr lvl="1"/>
            <a:r>
              <a:rPr lang="en-US" sz="2000" dirty="0"/>
              <a:t>Having a standardize tool set for your team. </a:t>
            </a:r>
          </a:p>
          <a:p>
            <a:r>
              <a:rPr lang="en-US" dirty="0"/>
              <a:t>Code Development</a:t>
            </a:r>
          </a:p>
          <a:p>
            <a:r>
              <a:rPr lang="en-US" dirty="0"/>
              <a:t>Running routine tasks </a:t>
            </a:r>
          </a:p>
          <a:p>
            <a:endParaRPr lang="en-US" dirty="0"/>
          </a:p>
        </p:txBody>
      </p:sp>
    </p:spTree>
    <p:extLst>
      <p:ext uri="{BB962C8B-B14F-4D97-AF65-F5344CB8AC3E}">
        <p14:creationId xmlns:p14="http://schemas.microsoft.com/office/powerpoint/2010/main" val="368362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BAA7-04EA-ACBB-AC28-B6319E6401CA}"/>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2DC8D1C9-A027-C461-ED2C-8BA70E38BDD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2470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TotalTime>
  <Words>254</Words>
  <Application>Microsoft Macintosh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Amazon Ember</vt:lpstr>
      <vt:lpstr>Amazon Ember Light</vt:lpstr>
      <vt:lpstr>Arial</vt:lpstr>
      <vt:lpstr>Calibri</vt:lpstr>
      <vt:lpstr>Century Gothic</vt:lpstr>
      <vt:lpstr>Wingdings 3</vt:lpstr>
      <vt:lpstr>Ion</vt:lpstr>
      <vt:lpstr>Serverless in your everyday</vt:lpstr>
      <vt:lpstr>About me</vt:lpstr>
      <vt:lpstr>Serverless is more than compute</vt:lpstr>
      <vt:lpstr>What do I use Serverless for everyday</vt:lpstr>
      <vt:lpstr>GitHub and Lambda</vt:lpstr>
      <vt:lpstr>Containers for?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in you everyday</dc:title>
  <dc:creator>Troy Ameigh</dc:creator>
  <cp:lastModifiedBy>Troy Ameigh</cp:lastModifiedBy>
  <cp:revision>3</cp:revision>
  <dcterms:created xsi:type="dcterms:W3CDTF">2022-08-16T23:57:54Z</dcterms:created>
  <dcterms:modified xsi:type="dcterms:W3CDTF">2022-08-17T00:44:15Z</dcterms:modified>
</cp:coreProperties>
</file>