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Average"/>
      <p:regular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Average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etmarketshare.com/operating-system-market-share.aspx?options=%7B%22filter%22%3A%7B%22%24and%22%3A%5B%7B%22deviceType%22%3A%7B%22%24in%22%3A%5B%22Desktop%2Flaptop%22%5D%7D%7D%5D%7D%2C%22dateLabel%22%3A%22Trend%22%2C%22attributes%22%3A%22share%22%2C%22group%22%3A%22platformVersion%22%2C%22sort%22%3A%7B%22share%22%3A-1%7D%2C%22id%22%3A%22platformsDesktopVersions%22%2C%22dateInterval%22%3A%22Monthly%22%2C%22dateStart%22%3A%222018-03%22%2C%22dateEnd%22%3A%222019-02%22%2C%22plotKeys%22%3A%5B%7B%22platformVersion%22%3A%22Windows%208.1%22%7D%2C%7B%22platformVersion%22%3A%22Windows%20XP%22%7D%2C%7B%22platformVersion%22%3A%22Mac%20OS%20X%2010.13%22%7D%5D%2C%22segments%22%3A%22-1000%22%7D" TargetMode="External"/><Relationship Id="rId3" Type="http://schemas.openxmlformats.org/officeDocument/2006/relationships/hyperlink" Target="https://www.netmarketshare.com/operating-system-market-share.aspx?options=%7B%22filter%22%3A%7B%22%24and%22%3A%5B%7B%22deviceType%22%3A%7B%22%24in%22%3A%5B%22Desktop%2Flaptop%22%5D%7D%7D%5D%7D%2C%22dateLabel%22%3A%22Trend%22%2C%22attributes%22%3A%22share%22%2C%22group%22%3A%22platformVersion%22%2C%22sort%22%3A%7B%22share%22%3A-1%7D%2C%22id%22%3A%22platformsDesktopVersions%22%2C%22dateInterval%22%3A%22Monthly%22%2C%22dateStart%22%3A%222018-03%22%2C%22dateEnd%22%3A%222019-02%22%2C%22plotKeys%22%3A%5B%7B%22platformVersion%22%3A%22Windows%208.1%22%7D%2C%7B%22platformVersion%22%3A%22Windows%20XP%22%7D%2C%7B%22platformVersion%22%3A%22Mac%20OS%20X%2010.13%22%7D%5D%2C%22segments%22%3A%22-1000%22%7D" TargetMode="External"/><Relationship Id="rId4" Type="http://schemas.openxmlformats.org/officeDocument/2006/relationships/hyperlink" Target="https://www.netmarketshare.com/operating-system-market-share.aspx?options=%7B%22filter%22%3A%7B%22%24and%22%3A%5B%7B%22deviceType%22%3A%7B%22%24in%22%3A%5B%22Desktop%2Flaptop%22%5D%7D%7D%5D%7D%2C%22dateLabel%22%3A%22Trend%22%2C%22attributes%22%3A%22share%22%2C%22group%22%3A%22platformVersion%22%2C%22sort%22%3A%7B%22share%22%3A-1%7D%2C%22id%22%3A%22platformsDesktopVersions%22%2C%22dateInterval%22%3A%22Monthly%22%2C%22dateStart%22%3A%222018-03%22%2C%22dateEnd%22%3A%222019-02%22%2C%22plotKeys%22%3A%5B%7B%22platformVersion%22%3A%22Windows%208.1%22%7D%2C%7B%22platformVersion%22%3A%22Windows%20XP%22%7D%2C%7B%22platformVersion%22%3A%22Mac%20OS%20X%2010.13%22%7D%5D%2C%22segments%22%3A%22-1000%22%7D" TargetMode="External"/><Relationship Id="rId5" Type="http://schemas.openxmlformats.org/officeDocument/2006/relationships/hyperlink" Target="https://slate.com/technology/2018/06/why-the-military-cant-quit-windows-xp.html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microsoft.com/en-us/download/details.aspx?id=8002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blackhat.com/presentations/bh-usa-09/MCDONALD/BHUSA09-McDonald-WindowsHeap-PAPER.pdf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57dfd8bf0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57dfd8bf0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7dfd8bf0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7dfd8bf0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55f4f1bff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55f4f1bff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2"/>
              </a:rPr>
              <a:t>https://www.netmarketshare.com/operating-system-market-share.aspx?options=%7B%22filter%22%3A%7B%22%24and%22%3A%5B%7B%22deviceType%22%3A%7B%22%24in%22%3A%5B%22Desktop%2Flaptop%22%5D%7D%7D%5D%7D%2C%22dateLabel%22%3A%22Trend%22%2C%22attributes%22%3A%22share%22%2C%22group%22%3A%22platformVersion%22%2C%22sort%22%3A%7B%22share%22%3A-1%7D%2C%22id%22%3A%22platformsDesktopVersions%22%2C%22dateInterval%22%3A%22Monthly%22%2C%22dateStart%22%3A%222018-03%22%2C%22dateEnd%22%3A%222019-02%22%2C%22plotKeys%22%3A%5B%7B%22platformVersion%22%3A%22Windows%208.1%22%7D%2C%7B%22platformVersion%22%3A%22Windows%20XP%22%7D%2C%7B%22platformVersion%22%3A%22Mac%20OS%20X%2010.13%22%7D%5D%2C%22segments%22%3A%22-1000%22%7D</a:t>
            </a:r>
            <a:endParaRPr sz="1050" u="sng">
              <a:solidFill>
                <a:srgbClr val="1A73E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hlinkClick r:id="rId3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 u="sng">
              <a:solidFill>
                <a:srgbClr val="1A73E8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  <a:hlinkClick r:id="rId4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u="sng">
                <a:solidFill>
                  <a:srgbClr val="1A73E8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https://slate.com/technology/2018/06/why-the-military-cant-quit-windows-xp.html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55f4f1bff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55f4f1bff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55f4f1bff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55f4f1bff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555f4f1bff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555f4f1bff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5f4f1bff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5f4f1bff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https://www.microsoft.com/en-us/download/details.aspx?id=8002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55f4f1bf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55f4f1bf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https://www.blackhat.com/presentations/bh-usa-09/MCDONALD/BHUSA09-McDonald-WindowsHeap-PAPER.pdf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57dfd8bf0e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57dfd8bf0e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5dad2374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5dad2374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LEGACY XP: HEAP EXPLOITS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1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Troy Fulton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CSCE 451 200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2019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Lookaside List Link Overwrites 2</a:t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148350" y="1017725"/>
            <a:ext cx="4206300" cy="286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025" y="1070600"/>
            <a:ext cx="4128950" cy="276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050" y="1051712"/>
            <a:ext cx="4665249" cy="27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4683375" y="3132650"/>
            <a:ext cx="356400" cy="1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Lookaside List Link Overwrites 3</a:t>
            </a:r>
            <a:endParaRPr/>
          </a:p>
        </p:txBody>
      </p:sp>
      <p:sp>
        <p:nvSpPr>
          <p:cNvPr id="135" name="Google Shape;135;p23"/>
          <p:cNvSpPr/>
          <p:nvPr/>
        </p:nvSpPr>
        <p:spPr>
          <a:xfrm>
            <a:off x="148350" y="1017725"/>
            <a:ext cx="4206300" cy="286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5" y="1183300"/>
            <a:ext cx="4097950" cy="253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050" y="1051712"/>
            <a:ext cx="4665249" cy="27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3"/>
          <p:cNvSpPr/>
          <p:nvPr/>
        </p:nvSpPr>
        <p:spPr>
          <a:xfrm>
            <a:off x="4711125" y="3566550"/>
            <a:ext cx="356400" cy="1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72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Windows XP support ended April 14th, 2014.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Still almost 4% of computers connected to the Internet today use Windows XP, according to NetMarketshare: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The military cannot afford to make the upgrade because of mission-critical systems, so even 3% of their computers still run on XP (not shown).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213" y="2386300"/>
            <a:ext cx="8823568" cy="16767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/>
          <p:nvPr/>
        </p:nvSpPr>
        <p:spPr>
          <a:xfrm>
            <a:off x="7354675" y="2357100"/>
            <a:ext cx="13371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Windows XP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69" name="Google Shape;69;p14"/>
          <p:cNvCxnSpPr/>
          <p:nvPr/>
        </p:nvCxnSpPr>
        <p:spPr>
          <a:xfrm>
            <a:off x="8408750" y="2621100"/>
            <a:ext cx="341700" cy="46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4"/>
          <p:cNvSpPr txBox="1"/>
          <p:nvPr/>
        </p:nvSpPr>
        <p:spPr>
          <a:xfrm>
            <a:off x="311700" y="2298425"/>
            <a:ext cx="3417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%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5451625" y="2357100"/>
            <a:ext cx="1645500" cy="4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verage"/>
                <a:ea typeface="Average"/>
                <a:cs typeface="Average"/>
                <a:sym typeface="Average"/>
              </a:rPr>
              <a:t>Windows 7 and 10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72" name="Google Shape;72;p14"/>
          <p:cNvCxnSpPr/>
          <p:nvPr/>
        </p:nvCxnSpPr>
        <p:spPr>
          <a:xfrm rot="10800000">
            <a:off x="7028875" y="2416050"/>
            <a:ext cx="12600" cy="31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Exploits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lang="en" sz="1400">
                <a:solidFill>
                  <a:schemeClr val="accent6"/>
                </a:solidFill>
              </a:rPr>
              <a:t>Attacks on Heap Memory since at least </a:t>
            </a:r>
            <a:r>
              <a:rPr b="1" lang="en" sz="1400">
                <a:solidFill>
                  <a:schemeClr val="accent6"/>
                </a:solidFill>
              </a:rPr>
              <a:t>1998</a:t>
            </a:r>
            <a:r>
              <a:rPr lang="en" sz="1400">
                <a:solidFill>
                  <a:schemeClr val="accent6"/>
                </a:solidFill>
              </a:rPr>
              <a:t> (IE4 Windows 95) and still happening today.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2001</a:t>
            </a:r>
            <a:r>
              <a:rPr lang="en" sz="1400">
                <a:solidFill>
                  <a:schemeClr val="accent6"/>
                </a:solidFill>
              </a:rPr>
              <a:t>: XP is first Windows OS not to be based on MS-DOS.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2005</a:t>
            </a:r>
            <a:r>
              <a:rPr lang="en" sz="1400">
                <a:solidFill>
                  <a:schemeClr val="accent6"/>
                </a:solidFill>
              </a:rPr>
              <a:t>: “Defeating Microsoft Windows XP SP2 Heap protection and DEP bypass” by Positive Technologies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2008</a:t>
            </a:r>
            <a:r>
              <a:rPr lang="en" sz="1400">
                <a:solidFill>
                  <a:schemeClr val="accent6"/>
                </a:solidFill>
              </a:rPr>
              <a:t>: Service Pack 3 (used for my project)</a:t>
            </a:r>
            <a:endParaRPr sz="1400">
              <a:solidFill>
                <a:schemeClr val="accent6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●"/>
            </a:pPr>
            <a:r>
              <a:rPr b="1" lang="en" sz="1400">
                <a:solidFill>
                  <a:schemeClr val="accent6"/>
                </a:solidFill>
              </a:rPr>
              <a:t>2014:</a:t>
            </a:r>
            <a:r>
              <a:rPr lang="en" sz="1400">
                <a:solidFill>
                  <a:schemeClr val="accent6"/>
                </a:solidFill>
              </a:rPr>
              <a:t> Windows XP Support Ended</a:t>
            </a:r>
            <a:endParaRPr sz="1400">
              <a:solidFill>
                <a:schemeClr val="accent6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09413" y="1019177"/>
            <a:ext cx="3105150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Problem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52475"/>
            <a:ext cx="8402700" cy="8250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I seek to identify patterns in the exploitation of heap memory used on legacy systems such as Windows XP so that they can be detected before running malicious code.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311575" y="2152875"/>
            <a:ext cx="8402700" cy="25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"Practical Windows XP/2003 Heap Exploitation”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John McDonald and Chris Valasek's 2009 Black Hat Paper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Identify and Prevent the following: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Lookaside List Link Overwrite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Bitmap Flipping Attack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Freelist[0] Attack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Desynchronization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Average"/>
              <a:buChar char="○"/>
            </a:pPr>
            <a:r>
              <a:rPr lang="en">
                <a:solidFill>
                  <a:schemeClr val="accent6"/>
                </a:solidFill>
                <a:latin typeface="Average"/>
                <a:ea typeface="Average"/>
                <a:cs typeface="Average"/>
                <a:sym typeface="Average"/>
              </a:rPr>
              <a:t>More to come...</a:t>
            </a:r>
            <a:endParaRPr>
              <a:solidFill>
                <a:schemeClr val="accent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Start by writing a C/C++/x86 Program and step through the debugger to execute the exploit.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Use Windbg to view the heap using the </a:t>
            </a:r>
            <a:r>
              <a:rPr i="1" lang="en">
                <a:solidFill>
                  <a:schemeClr val="accent6"/>
                </a:solidFill>
              </a:rPr>
              <a:t>!heap</a:t>
            </a:r>
            <a:r>
              <a:rPr lang="en">
                <a:solidFill>
                  <a:schemeClr val="accent6"/>
                </a:solidFill>
              </a:rPr>
              <a:t> command and related commands for viewing the executable image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Track patterns in the exploits (What size blocks need to be allocated? In what order? How far past the buffer barrier?)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Write code to statically analyze the patterns of malicious executables and flag as either dangerous or not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Environment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405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Virtual Machine: Windows XP SP3 downloaded straight from MS (run via VirtualBox)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Compiler: GNU GCC (most recent version)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Debugger: Windbg (and others as necessary)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PEView</a:t>
            </a:r>
            <a:endParaRPr>
              <a:solidFill>
                <a:schemeClr val="accent6"/>
              </a:solidFill>
            </a:endParaRPr>
          </a:p>
        </p:txBody>
      </p:sp>
      <p:pic>
        <p:nvPicPr>
          <p:cNvPr descr="https://lh3.googleusercontent.com/06Nj2IrfhGVHzIohJTjZhplmOuSeMD_JY8w-QmVzEkwQJRvH7tUoUpTZeeWpkotoJbxpOhCrsCbWgoOjOTulvHdZIpjuCy1hdLtIZ0MUOQwvfsmM7Jj7wJ7oxs4gcBVFcBO0uivmoA" id="99" name="Google Shape;9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61692" y="959284"/>
            <a:ext cx="5382300" cy="332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Windows Heap Basics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152475"/>
            <a:ext cx="602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Front-End Manager (Lookaside List/LFH/none) 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Similar to what was implemented in CSCE 313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Requests less than or equal to 1016 bytes (1024 – 8-byte header)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Max 3 for each size (index * 8 is the size of the block w/ header)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Goes to back-end when full</a:t>
            </a:r>
            <a:endParaRPr>
              <a:solidFill>
                <a:schemeClr val="accent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●"/>
            </a:pPr>
            <a:r>
              <a:rPr lang="en">
                <a:solidFill>
                  <a:schemeClr val="accent6"/>
                </a:solidFill>
              </a:rPr>
              <a:t>Back-End Manager (FreeList)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Index 0 set aside for requests larger than or equal to 1024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Array of doubly-linked list of segments storing metadata like size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Other mechanisms such as heap cache</a:t>
            </a:r>
            <a:endParaRPr>
              <a:solidFill>
                <a:schemeClr val="accent6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○"/>
            </a:pPr>
            <a:r>
              <a:rPr lang="en">
                <a:solidFill>
                  <a:schemeClr val="accent6"/>
                </a:solidFill>
              </a:rPr>
              <a:t>Bitmap tells you which indices have free entries (useful for getting next biggest available size</a:t>
            </a:r>
            <a:endParaRPr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Primitive Attacks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LAL Link Overwriting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Fake the singly-linked list into giving you write access to wrong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DEFINITELY can’t do this anymore on SP3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Bitmap Flipping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The bitmap tells which FreeList spots have free chunks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Fake the doubly-linked list into giving you write access to anything you want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Also prevented after SP2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FreeList[0]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Trick the doubly linked list into inserting a bad entry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Bad entry just has to be the right size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Lookaside List Link Overwrites 1</a:t>
            </a:r>
            <a:endParaRPr/>
          </a:p>
        </p:txBody>
      </p:sp>
      <p:sp>
        <p:nvSpPr>
          <p:cNvPr id="117" name="Google Shape;117;p21"/>
          <p:cNvSpPr/>
          <p:nvPr/>
        </p:nvSpPr>
        <p:spPr>
          <a:xfrm>
            <a:off x="148350" y="1017725"/>
            <a:ext cx="4206300" cy="2867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63" y="1103013"/>
            <a:ext cx="4142275" cy="26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99050" y="1051712"/>
            <a:ext cx="4665249" cy="279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1"/>
          <p:cNvSpPr/>
          <p:nvPr/>
        </p:nvSpPr>
        <p:spPr>
          <a:xfrm>
            <a:off x="4733400" y="2571750"/>
            <a:ext cx="356400" cy="152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