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1" r:id="rId3"/>
    <p:sldId id="270" r:id="rId4"/>
    <p:sldId id="258" r:id="rId5"/>
    <p:sldId id="262" r:id="rId6"/>
    <p:sldId id="272" r:id="rId7"/>
    <p:sldId id="259" r:id="rId8"/>
    <p:sldId id="260" r:id="rId9"/>
    <p:sldId id="274" r:id="rId10"/>
  </p:sldIdLst>
  <p:sldSz cx="9144000" cy="6858000" type="screen4x3"/>
  <p:notesSz cx="6772275" cy="9902825"/>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72BC57C4-FB18-4F0C-BB46-E5934F2CEF57}" type="slidenum">
              <a:rPr lang="en-AU" altLang="en-US"/>
              <a:pPr/>
              <a:t>‹#›</a:t>
            </a:fld>
            <a:endParaRPr lang="en-AU" altLang="en-US"/>
          </a:p>
        </p:txBody>
      </p:sp>
    </p:spTree>
    <p:extLst>
      <p:ext uri="{BB962C8B-B14F-4D97-AF65-F5344CB8AC3E}">
        <p14:creationId xmlns:p14="http://schemas.microsoft.com/office/powerpoint/2010/main" val="86309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76D18C73-408A-4358-950D-5646618B8EDE}" type="slidenum">
              <a:rPr lang="en-AU" altLang="en-US"/>
              <a:pPr/>
              <a:t>‹#›</a:t>
            </a:fld>
            <a:endParaRPr lang="en-AU" altLang="en-US"/>
          </a:p>
        </p:txBody>
      </p:sp>
    </p:spTree>
    <p:extLst>
      <p:ext uri="{BB962C8B-B14F-4D97-AF65-F5344CB8AC3E}">
        <p14:creationId xmlns:p14="http://schemas.microsoft.com/office/powerpoint/2010/main" val="323380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3772270-4156-4600-BB3E-CEF0117FCAA3}" type="slidenum">
              <a:rPr lang="en-AU" altLang="en-US"/>
              <a:pPr/>
              <a:t>‹#›</a:t>
            </a:fld>
            <a:endParaRPr lang="en-AU" altLang="en-US"/>
          </a:p>
        </p:txBody>
      </p:sp>
    </p:spTree>
    <p:extLst>
      <p:ext uri="{BB962C8B-B14F-4D97-AF65-F5344CB8AC3E}">
        <p14:creationId xmlns:p14="http://schemas.microsoft.com/office/powerpoint/2010/main" val="24740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AU"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AU"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0CA76D29-0E65-4ADC-8D64-143D56EB130E}" type="slidenum">
              <a:rPr lang="en-AU" altLang="en-US"/>
              <a:pPr/>
              <a:t>‹#›</a:t>
            </a:fld>
            <a:endParaRPr lang="en-AU" altLang="en-US"/>
          </a:p>
        </p:txBody>
      </p:sp>
    </p:spTree>
    <p:extLst>
      <p:ext uri="{BB962C8B-B14F-4D97-AF65-F5344CB8AC3E}">
        <p14:creationId xmlns:p14="http://schemas.microsoft.com/office/powerpoint/2010/main" val="2220492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AU" alt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AU" alt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4F3C978D-227A-45A2-8DF2-C034B6EDFB9C}" type="slidenum">
              <a:rPr lang="en-AU" altLang="en-US"/>
              <a:pPr/>
              <a:t>‹#›</a:t>
            </a:fld>
            <a:endParaRPr lang="en-AU" altLang="en-US"/>
          </a:p>
        </p:txBody>
      </p:sp>
    </p:spTree>
    <p:extLst>
      <p:ext uri="{BB962C8B-B14F-4D97-AF65-F5344CB8AC3E}">
        <p14:creationId xmlns:p14="http://schemas.microsoft.com/office/powerpoint/2010/main" val="177011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C4C8C38-F1A8-4CDC-913F-07FE2929A1A0}" type="slidenum">
              <a:rPr lang="en-AU" altLang="en-US"/>
              <a:pPr/>
              <a:t>‹#›</a:t>
            </a:fld>
            <a:endParaRPr lang="en-AU" altLang="en-US"/>
          </a:p>
        </p:txBody>
      </p:sp>
    </p:spTree>
    <p:extLst>
      <p:ext uri="{BB962C8B-B14F-4D97-AF65-F5344CB8AC3E}">
        <p14:creationId xmlns:p14="http://schemas.microsoft.com/office/powerpoint/2010/main" val="72774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0F3AC52-495B-42EA-A414-A6C33F8C2ED3}" type="slidenum">
              <a:rPr lang="en-AU" altLang="en-US"/>
              <a:pPr/>
              <a:t>‹#›</a:t>
            </a:fld>
            <a:endParaRPr lang="en-AU" altLang="en-US"/>
          </a:p>
        </p:txBody>
      </p:sp>
    </p:spTree>
    <p:extLst>
      <p:ext uri="{BB962C8B-B14F-4D97-AF65-F5344CB8AC3E}">
        <p14:creationId xmlns:p14="http://schemas.microsoft.com/office/powerpoint/2010/main" val="203180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9D8F49EA-A1DE-4E2A-99F0-F6456584484A}" type="slidenum">
              <a:rPr lang="en-AU" altLang="en-US"/>
              <a:pPr/>
              <a:t>‹#›</a:t>
            </a:fld>
            <a:endParaRPr lang="en-AU" altLang="en-US"/>
          </a:p>
        </p:txBody>
      </p:sp>
    </p:spTree>
    <p:extLst>
      <p:ext uri="{BB962C8B-B14F-4D97-AF65-F5344CB8AC3E}">
        <p14:creationId xmlns:p14="http://schemas.microsoft.com/office/powerpoint/2010/main" val="132494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0F141C0-1C80-4BF5-91E3-C04B5F48DC6F}" type="slidenum">
              <a:rPr lang="en-AU" altLang="en-US"/>
              <a:pPr/>
              <a:t>‹#›</a:t>
            </a:fld>
            <a:endParaRPr lang="en-AU" altLang="en-US"/>
          </a:p>
        </p:txBody>
      </p:sp>
    </p:spTree>
    <p:extLst>
      <p:ext uri="{BB962C8B-B14F-4D97-AF65-F5344CB8AC3E}">
        <p14:creationId xmlns:p14="http://schemas.microsoft.com/office/powerpoint/2010/main" val="2633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E7118319-7E80-480C-99A3-A782ACA045A8}" type="slidenum">
              <a:rPr lang="en-AU" altLang="en-US"/>
              <a:pPr/>
              <a:t>‹#›</a:t>
            </a:fld>
            <a:endParaRPr lang="en-AU" altLang="en-US"/>
          </a:p>
        </p:txBody>
      </p:sp>
    </p:spTree>
    <p:extLst>
      <p:ext uri="{BB962C8B-B14F-4D97-AF65-F5344CB8AC3E}">
        <p14:creationId xmlns:p14="http://schemas.microsoft.com/office/powerpoint/2010/main" val="15296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35AED179-44E9-4C36-B456-D0283E582BA2}" type="slidenum">
              <a:rPr lang="en-AU" altLang="en-US"/>
              <a:pPr/>
              <a:t>‹#›</a:t>
            </a:fld>
            <a:endParaRPr lang="en-AU" altLang="en-US"/>
          </a:p>
        </p:txBody>
      </p:sp>
    </p:spTree>
    <p:extLst>
      <p:ext uri="{BB962C8B-B14F-4D97-AF65-F5344CB8AC3E}">
        <p14:creationId xmlns:p14="http://schemas.microsoft.com/office/powerpoint/2010/main" val="274303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BD55F78D-392D-4C38-A6B1-C185985BBB36}" type="slidenum">
              <a:rPr lang="en-AU" altLang="en-US"/>
              <a:pPr/>
              <a:t>‹#›</a:t>
            </a:fld>
            <a:endParaRPr lang="en-AU" altLang="en-US"/>
          </a:p>
        </p:txBody>
      </p:sp>
    </p:spTree>
    <p:extLst>
      <p:ext uri="{BB962C8B-B14F-4D97-AF65-F5344CB8AC3E}">
        <p14:creationId xmlns:p14="http://schemas.microsoft.com/office/powerpoint/2010/main" val="297752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2F7BDB8D-67F9-4CEF-B049-30C7C4662643}" type="slidenum">
              <a:rPr lang="en-AU" altLang="en-US"/>
              <a:pPr/>
              <a:t>‹#›</a:t>
            </a:fld>
            <a:endParaRPr lang="en-AU" altLang="en-US"/>
          </a:p>
        </p:txBody>
      </p:sp>
    </p:spTree>
    <p:extLst>
      <p:ext uri="{BB962C8B-B14F-4D97-AF65-F5344CB8AC3E}">
        <p14:creationId xmlns:p14="http://schemas.microsoft.com/office/powerpoint/2010/main" val="138904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AU"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B971967-4993-4C0A-821A-AC5F15E3BDDD}"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 Id="rId5" Type="http://schemas.openxmlformats.org/officeDocument/2006/relationships/hyperlink" Target="http://www.curriculumsupport.nsw.edu.au/technology/myda/wadbilliga/graphics_wad/rearwheeldrive.gif"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1844675"/>
            <a:ext cx="304800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3"/>
          <p:cNvSpPr txBox="1">
            <a:spLocks noChangeArrowheads="1"/>
          </p:cNvSpPr>
          <p:nvPr/>
        </p:nvSpPr>
        <p:spPr bwMode="auto">
          <a:xfrm>
            <a:off x="539750" y="6165850"/>
            <a:ext cx="8135938" cy="3143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altLang="en-US" sz="1400" b="1" i="1"/>
              <a:t>Following are two samples of classroom practice.</a:t>
            </a:r>
          </a:p>
        </p:txBody>
      </p:sp>
      <p:sp>
        <p:nvSpPr>
          <p:cNvPr id="34820" name="Text Box 4"/>
          <p:cNvSpPr txBox="1">
            <a:spLocks noChangeArrowheads="1"/>
          </p:cNvSpPr>
          <p:nvPr/>
        </p:nvSpPr>
        <p:spPr bwMode="auto">
          <a:xfrm>
            <a:off x="3924300" y="981075"/>
            <a:ext cx="47244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en-US" sz="1400" b="1"/>
              <a:t>Technology education integrates both procedural and conceptual knowledge based on a holistic view of design. Students identify needs that have personal relevance, apply design theory and use design processes that encourage flexibility, resourcefulness and imagination in the development, communication and production of quality solutions.</a:t>
            </a:r>
            <a:r>
              <a:rPr lang="en-US" altLang="en-US" sz="1400"/>
              <a:t> </a:t>
            </a:r>
          </a:p>
        </p:txBody>
      </p:sp>
      <p:sp>
        <p:nvSpPr>
          <p:cNvPr id="34821" name="Text Box 5"/>
          <p:cNvSpPr txBox="1">
            <a:spLocks noChangeArrowheads="1"/>
          </p:cNvSpPr>
          <p:nvPr/>
        </p:nvSpPr>
        <p:spPr bwMode="auto">
          <a:xfrm>
            <a:off x="539750" y="476250"/>
            <a:ext cx="8135938" cy="376238"/>
          </a:xfrm>
          <a:prstGeom prst="rect">
            <a:avLst/>
          </a:prstGeom>
          <a:solidFill>
            <a:srgbClr val="CC99FF"/>
          </a:solidFill>
          <a:ln w="952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i="1"/>
              <a:t>Students designing in Stage 4 Technology (Mandatory)</a:t>
            </a:r>
            <a:endParaRPr lang="en-AU" altLang="en-US" b="1" i="1"/>
          </a:p>
        </p:txBody>
      </p:sp>
      <p:sp>
        <p:nvSpPr>
          <p:cNvPr id="34822" name="Text Box 6"/>
          <p:cNvSpPr txBox="1">
            <a:spLocks noChangeArrowheads="1"/>
          </p:cNvSpPr>
          <p:nvPr/>
        </p:nvSpPr>
        <p:spPr bwMode="auto">
          <a:xfrm>
            <a:off x="3924300" y="2708275"/>
            <a:ext cx="4968875"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i="1"/>
              <a:t>At Stage 4</a:t>
            </a:r>
            <a:r>
              <a:rPr lang="en-US" altLang="en-US" sz="1400" i="1"/>
              <a:t>, students build on their learning of design and they apply design processes in more technologically specialised learning environments in secondary schools. </a:t>
            </a:r>
          </a:p>
          <a:p>
            <a:endParaRPr lang="en-US" altLang="en-US" sz="1400" i="1"/>
          </a:p>
          <a:p>
            <a:r>
              <a:rPr lang="en-AU" altLang="en-US" sz="1400" i="1"/>
              <a:t>They have a greater appreciation of design theory and the work of designers. They develop more authentic skills in </a:t>
            </a:r>
            <a:r>
              <a:rPr lang="en-US" altLang="en-US" sz="1400" i="1"/>
              <a:t>researching, experimenting, generating and communicating creative design ideas and solutions.</a:t>
            </a:r>
          </a:p>
          <a:p>
            <a:endParaRPr lang="en-US" altLang="en-US" sz="1400" i="1"/>
          </a:p>
          <a:p>
            <a:r>
              <a:rPr lang="en-US" altLang="en-US" sz="1400" i="1"/>
              <a:t>Stage 4 students take greater responsibility for the management of their own projects and for the selection and safe use of materials, tools and techniques. They have a more global appreciation of the impact of innovation and emerging technologies on the individual, society and the environment.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339975" y="2565400"/>
            <a:ext cx="4464050" cy="119697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altLang="en-US" sz="2400" b="1" i="1"/>
              <a:t>Sample Task A: Design a household product that encourages children to learn</a:t>
            </a:r>
            <a:r>
              <a:rPr lang="en-AU" altLang="en-US" sz="240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descr="matresearch1"/>
          <p:cNvPicPr>
            <a:picLocks noChangeAspect="1" noChangeArrowheads="1"/>
          </p:cNvPicPr>
          <p:nvPr/>
        </p:nvPicPr>
        <p:blipFill>
          <a:blip r:embed="rId2">
            <a:extLst>
              <a:ext uri="{28A0092B-C50C-407E-A947-70E740481C1C}">
                <a14:useLocalDpi xmlns:a14="http://schemas.microsoft.com/office/drawing/2010/main" val="0"/>
              </a:ext>
            </a:extLst>
          </a:blip>
          <a:srcRect l="4395" t="3481" r="5843" b="5298"/>
          <a:stretch>
            <a:fillRect/>
          </a:stretch>
        </p:blipFill>
        <p:spPr bwMode="auto">
          <a:xfrm>
            <a:off x="334963" y="2708275"/>
            <a:ext cx="3178175" cy="381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45" name="Text Box 5"/>
          <p:cNvSpPr txBox="1">
            <a:spLocks noChangeArrowheads="1"/>
          </p:cNvSpPr>
          <p:nvPr/>
        </p:nvSpPr>
        <p:spPr bwMode="auto">
          <a:xfrm>
            <a:off x="2916238" y="2565400"/>
            <a:ext cx="1008062"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planning</a:t>
            </a:r>
          </a:p>
        </p:txBody>
      </p:sp>
      <p:pic>
        <p:nvPicPr>
          <p:cNvPr id="35846" name="Picture 6" descr="matide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492375"/>
            <a:ext cx="3348038" cy="4032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47" name="Text Box 7"/>
          <p:cNvSpPr txBox="1">
            <a:spLocks noChangeArrowheads="1"/>
          </p:cNvSpPr>
          <p:nvPr/>
        </p:nvSpPr>
        <p:spPr bwMode="auto">
          <a:xfrm>
            <a:off x="2843213" y="836613"/>
            <a:ext cx="5976937" cy="13795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b="1"/>
              <a:t>Design situation: </a:t>
            </a:r>
            <a:r>
              <a:rPr lang="en-AU" altLang="en-US" sz="1200"/>
              <a:t>The design situation was identified by the student. She felt that “…as adult lives become more and more involved and hectic … there is a concern that families are having less ‘prime’ time as a family.” She wanted to design something that would motivate parents to “give their children more of their time” </a:t>
            </a:r>
          </a:p>
          <a:p>
            <a:r>
              <a:rPr lang="en-AU" altLang="en-US" sz="1200" b="1"/>
              <a:t>Brief: </a:t>
            </a:r>
            <a:r>
              <a:rPr lang="en-AU" altLang="en-US" sz="1200"/>
              <a:t>Design and produce a functional and practical item that will encourage parents/caregivers to spend extra stimulating time with their children and at the same time can be used by the children as a mental motivational game.</a:t>
            </a:r>
            <a:endParaRPr lang="en-AU" altLang="en-US" sz="1000"/>
          </a:p>
        </p:txBody>
      </p:sp>
      <p:sp>
        <p:nvSpPr>
          <p:cNvPr id="35848" name="Text Box 8"/>
          <p:cNvSpPr txBox="1">
            <a:spLocks noChangeArrowheads="1"/>
          </p:cNvSpPr>
          <p:nvPr/>
        </p:nvSpPr>
        <p:spPr bwMode="auto">
          <a:xfrm>
            <a:off x="6372225" y="5445125"/>
            <a:ext cx="1655763"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generating ideas</a:t>
            </a:r>
          </a:p>
        </p:txBody>
      </p:sp>
      <p:pic>
        <p:nvPicPr>
          <p:cNvPr id="3585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188913"/>
            <a:ext cx="259238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11"/>
          <p:cNvSpPr txBox="1">
            <a:spLocks noChangeArrowheads="1"/>
          </p:cNvSpPr>
          <p:nvPr/>
        </p:nvSpPr>
        <p:spPr bwMode="auto">
          <a:xfrm>
            <a:off x="2916238" y="188913"/>
            <a:ext cx="5905500" cy="5270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400" b="1" i="1"/>
              <a:t>Stage 4 Task A: Design a household product that encourages children to learn</a:t>
            </a:r>
          </a:p>
        </p:txBody>
      </p:sp>
      <p:sp>
        <p:nvSpPr>
          <p:cNvPr id="35852" name="Text Box 12"/>
          <p:cNvSpPr txBox="1">
            <a:spLocks noChangeArrowheads="1"/>
          </p:cNvSpPr>
          <p:nvPr/>
        </p:nvSpPr>
        <p:spPr bwMode="auto">
          <a:xfrm>
            <a:off x="3563938" y="3068638"/>
            <a:ext cx="1800225"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b="1"/>
              <a:t>Research</a:t>
            </a:r>
            <a:r>
              <a:rPr lang="en-AU" altLang="en-US" sz="1200"/>
              <a:t>: The student’s research took a number of different directions:</a:t>
            </a:r>
            <a:br>
              <a:rPr lang="en-AU" altLang="en-US" sz="1200"/>
            </a:br>
            <a:r>
              <a:rPr lang="en-AU" altLang="en-US" sz="1200"/>
              <a:t>• a height survey of children</a:t>
            </a:r>
            <a:br>
              <a:rPr lang="en-AU" altLang="en-US" sz="1200"/>
            </a:br>
            <a:r>
              <a:rPr lang="en-AU" altLang="en-US" sz="1200"/>
              <a:t>• fabric samples and testing</a:t>
            </a:r>
            <a:br>
              <a:rPr lang="en-AU" altLang="en-US" sz="1200"/>
            </a:br>
            <a:r>
              <a:rPr lang="en-AU" altLang="en-US" sz="1200"/>
              <a:t>• samples of possible stitching for individual design selections</a:t>
            </a:r>
            <a:br>
              <a:rPr lang="en-AU" altLang="en-US" sz="1200"/>
            </a:br>
            <a:r>
              <a:rPr lang="en-AU" altLang="en-US" sz="1200"/>
              <a:t>• an experiment with joining materials.</a:t>
            </a:r>
            <a:endParaRPr lang="en-AU" altLang="en-US" sz="1000"/>
          </a:p>
        </p:txBody>
      </p:sp>
      <p:sp>
        <p:nvSpPr>
          <p:cNvPr id="35853" name="Text Box 13"/>
          <p:cNvSpPr txBox="1">
            <a:spLocks noChangeArrowheads="1"/>
          </p:cNvSpPr>
          <p:nvPr/>
        </p:nvSpPr>
        <p:spPr bwMode="auto">
          <a:xfrm>
            <a:off x="7308850" y="2060575"/>
            <a:ext cx="1655763"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defining the task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Text Box 13"/>
          <p:cNvSpPr txBox="1">
            <a:spLocks noChangeArrowheads="1"/>
          </p:cNvSpPr>
          <p:nvPr/>
        </p:nvSpPr>
        <p:spPr bwMode="auto">
          <a:xfrm>
            <a:off x="1042988" y="5445125"/>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8223" name="Picture 31" descr="matfinal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20713"/>
            <a:ext cx="3848100" cy="547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24" name="Text Box 32"/>
          <p:cNvSpPr txBox="1">
            <a:spLocks noChangeArrowheads="1"/>
          </p:cNvSpPr>
          <p:nvPr/>
        </p:nvSpPr>
        <p:spPr bwMode="auto">
          <a:xfrm>
            <a:off x="2339975" y="5805488"/>
            <a:ext cx="1798638"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developing ideas</a:t>
            </a:r>
          </a:p>
        </p:txBody>
      </p:sp>
      <p:pic>
        <p:nvPicPr>
          <p:cNvPr id="8226" name="Picture 34" descr="screenprint"/>
          <p:cNvPicPr>
            <a:picLocks noChangeAspect="1" noChangeArrowheads="1"/>
          </p:cNvPicPr>
          <p:nvPr/>
        </p:nvPicPr>
        <p:blipFill>
          <a:blip r:embed="rId3">
            <a:extLst>
              <a:ext uri="{28A0092B-C50C-407E-A947-70E740481C1C}">
                <a14:useLocalDpi xmlns:a14="http://schemas.microsoft.com/office/drawing/2010/main" val="0"/>
              </a:ext>
            </a:extLst>
          </a:blip>
          <a:srcRect l="5420" t="5624" r="5479" b="6438"/>
          <a:stretch>
            <a:fillRect/>
          </a:stretch>
        </p:blipFill>
        <p:spPr bwMode="auto">
          <a:xfrm>
            <a:off x="4356100" y="620713"/>
            <a:ext cx="2520950" cy="2454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229" name="Picture 37"/>
          <p:cNvPicPr>
            <a:picLocks noChangeAspect="1" noChangeArrowheads="1"/>
          </p:cNvPicPr>
          <p:nvPr/>
        </p:nvPicPr>
        <p:blipFill>
          <a:blip r:embed="rId4">
            <a:lum bright="12000" contrast="18000"/>
            <a:extLst>
              <a:ext uri="{28A0092B-C50C-407E-A947-70E740481C1C}">
                <a14:useLocalDpi xmlns:a14="http://schemas.microsoft.com/office/drawing/2010/main" val="0"/>
              </a:ext>
            </a:extLst>
          </a:blip>
          <a:srcRect/>
          <a:stretch>
            <a:fillRect/>
          </a:stretch>
        </p:blipFill>
        <p:spPr bwMode="auto">
          <a:xfrm>
            <a:off x="4356100" y="3500438"/>
            <a:ext cx="3816350" cy="2592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202" name="Text Box 10"/>
          <p:cNvSpPr txBox="1">
            <a:spLocks noChangeArrowheads="1"/>
          </p:cNvSpPr>
          <p:nvPr/>
        </p:nvSpPr>
        <p:spPr bwMode="auto">
          <a:xfrm>
            <a:off x="4572000" y="2997200"/>
            <a:ext cx="2519363"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developing ideas by testing</a:t>
            </a:r>
            <a:r>
              <a:rPr lang="en-AU" altLang="en-US" sz="1400" b="1">
                <a:solidFill>
                  <a:srgbClr val="FF3300"/>
                </a:solidFill>
              </a:rPr>
              <a:t> </a:t>
            </a:r>
          </a:p>
        </p:txBody>
      </p:sp>
      <p:sp>
        <p:nvSpPr>
          <p:cNvPr id="8232" name="Text Box 40"/>
          <p:cNvSpPr txBox="1">
            <a:spLocks noChangeArrowheads="1"/>
          </p:cNvSpPr>
          <p:nvPr/>
        </p:nvSpPr>
        <p:spPr bwMode="auto">
          <a:xfrm>
            <a:off x="7092950" y="620713"/>
            <a:ext cx="1871663"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b="1"/>
              <a:t>Planning and production</a:t>
            </a:r>
            <a:r>
              <a:rPr lang="en-AU" altLang="en-US" sz="1200"/>
              <a:t/>
            </a:r>
            <a:br>
              <a:rPr lang="en-AU" altLang="en-US" sz="1200"/>
            </a:br>
            <a:r>
              <a:rPr lang="en-AU" altLang="en-US" sz="1200"/>
              <a:t>The student needed to experiment with a range of techniques:</a:t>
            </a:r>
            <a:br>
              <a:rPr lang="en-AU" altLang="en-US" sz="1200"/>
            </a:br>
            <a:r>
              <a:rPr lang="en-AU" altLang="en-US" sz="1200"/>
              <a:t>• laminating the educational alphabet cards</a:t>
            </a:r>
            <a:br>
              <a:rPr lang="en-AU" altLang="en-US" sz="1200"/>
            </a:br>
            <a:r>
              <a:rPr lang="en-AU" altLang="en-US" sz="1200"/>
              <a:t>• screen printing for tie on cushions</a:t>
            </a:r>
            <a:br>
              <a:rPr lang="en-AU" altLang="en-US" sz="1200"/>
            </a:br>
            <a:r>
              <a:rPr lang="en-AU" altLang="en-US" sz="1200"/>
              <a:t>• prototype pillows using newspaper</a:t>
            </a:r>
            <a:br>
              <a:rPr lang="en-AU" altLang="en-US" sz="1200"/>
            </a:br>
            <a:r>
              <a:rPr lang="en-AU" altLang="en-US" sz="1200"/>
              <a:t>• measurement and placement of ties and pillows.</a:t>
            </a:r>
          </a:p>
        </p:txBody>
      </p:sp>
      <p:sp>
        <p:nvSpPr>
          <p:cNvPr id="8221" name="Text Box 29"/>
          <p:cNvSpPr txBox="1">
            <a:spLocks noChangeArrowheads="1"/>
          </p:cNvSpPr>
          <p:nvPr/>
        </p:nvSpPr>
        <p:spPr bwMode="auto">
          <a:xfrm>
            <a:off x="250825" y="6165850"/>
            <a:ext cx="864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a:t>The design was to be based on a mattress that could be used as a spare bed or a play centre. Each idea was then analysed for its effectiveness. The first idea was selected and some changes made to the original concept.</a:t>
            </a:r>
            <a:endParaRPr lang="en-AU" altLang="en-US" sz="1200" b="1"/>
          </a:p>
        </p:txBody>
      </p:sp>
      <p:sp>
        <p:nvSpPr>
          <p:cNvPr id="8234" name="Text Box 42"/>
          <p:cNvSpPr txBox="1">
            <a:spLocks noChangeArrowheads="1"/>
          </p:cNvSpPr>
          <p:nvPr/>
        </p:nvSpPr>
        <p:spPr bwMode="auto">
          <a:xfrm>
            <a:off x="395288" y="188913"/>
            <a:ext cx="7850187" cy="3143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400" b="1" i="1"/>
              <a:t>Stage 4 Task A: Design a household product that encourages children to learn (cont.)</a:t>
            </a:r>
          </a:p>
        </p:txBody>
      </p:sp>
      <p:sp>
        <p:nvSpPr>
          <p:cNvPr id="8235" name="Text Box 43"/>
          <p:cNvSpPr txBox="1">
            <a:spLocks noChangeArrowheads="1"/>
          </p:cNvSpPr>
          <p:nvPr/>
        </p:nvSpPr>
        <p:spPr bwMode="auto">
          <a:xfrm>
            <a:off x="6372225" y="4149725"/>
            <a:ext cx="2519363"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developing ideas by testing</a:t>
            </a:r>
            <a:r>
              <a:rPr lang="en-AU" altLang="en-US" sz="1400" b="1">
                <a:solidFill>
                  <a:srgbClr val="FF3300"/>
                </a:solidFill>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042988" y="5445125"/>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7415" name="Text Box 7"/>
          <p:cNvSpPr txBox="1">
            <a:spLocks noChangeArrowheads="1"/>
          </p:cNvSpPr>
          <p:nvPr/>
        </p:nvSpPr>
        <p:spPr bwMode="auto">
          <a:xfrm>
            <a:off x="6804025" y="1844675"/>
            <a:ext cx="935038"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testing</a:t>
            </a:r>
          </a:p>
        </p:txBody>
      </p:sp>
      <p:sp>
        <p:nvSpPr>
          <p:cNvPr id="17417" name="Text Box 9"/>
          <p:cNvSpPr txBox="1">
            <a:spLocks noChangeArrowheads="1"/>
          </p:cNvSpPr>
          <p:nvPr/>
        </p:nvSpPr>
        <p:spPr bwMode="auto">
          <a:xfrm>
            <a:off x="468313" y="2708275"/>
            <a:ext cx="5111750"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a:t>To test and evaluate her design the student asked parents, grandparents and friends to examine the design and give their opinion of it. A general summary of comments was:</a:t>
            </a:r>
            <a:br>
              <a:rPr lang="en-AU" altLang="en-US" sz="1200"/>
            </a:br>
            <a:r>
              <a:rPr lang="en-AU" altLang="en-US" sz="1200"/>
              <a:t>• “wish we had owned one when our children were young”</a:t>
            </a:r>
            <a:br>
              <a:rPr lang="en-AU" altLang="en-US" sz="1200"/>
            </a:br>
            <a:r>
              <a:rPr lang="en-AU" altLang="en-US" sz="1200"/>
              <a:t>• “great and very convenient how you can detach every piece for washing (particularly when it is targeted at children)”</a:t>
            </a:r>
            <a:br>
              <a:rPr lang="en-AU" altLang="en-US" sz="1200"/>
            </a:br>
            <a:r>
              <a:rPr lang="en-AU" altLang="en-US" sz="1200"/>
              <a:t>• “fantastic design”</a:t>
            </a:r>
            <a:br>
              <a:rPr lang="en-AU" altLang="en-US" sz="1200"/>
            </a:br>
            <a:r>
              <a:rPr lang="en-AU" altLang="en-US" sz="1200"/>
              <a:t>• “my kids would love this mattress”</a:t>
            </a:r>
            <a:br>
              <a:rPr lang="en-AU" altLang="en-US" sz="1200"/>
            </a:br>
            <a:r>
              <a:rPr lang="en-AU" altLang="en-US" sz="1200"/>
              <a:t>• “great for shoe lace tying practice in a fun way”</a:t>
            </a:r>
            <a:br>
              <a:rPr lang="en-AU" altLang="en-US" sz="1200"/>
            </a:br>
            <a:r>
              <a:rPr lang="en-AU" altLang="en-US" sz="1200"/>
              <a:t>• “I like the way it folds away”.</a:t>
            </a:r>
          </a:p>
        </p:txBody>
      </p:sp>
      <p:sp>
        <p:nvSpPr>
          <p:cNvPr id="17419" name="Text Box 11"/>
          <p:cNvSpPr txBox="1">
            <a:spLocks noChangeArrowheads="1"/>
          </p:cNvSpPr>
          <p:nvPr/>
        </p:nvSpPr>
        <p:spPr bwMode="auto">
          <a:xfrm>
            <a:off x="468313" y="4797425"/>
            <a:ext cx="5183187" cy="1744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altLang="en-US" sz="1200"/>
          </a:p>
          <a:p>
            <a:r>
              <a:rPr lang="en-AU" altLang="en-US" sz="1200"/>
              <a:t>The student analysed the comments received and found that her design had been a success. After examining the comments she discovered that children use the pillows in ways she hadn’t considered, such as:</a:t>
            </a:r>
            <a:br>
              <a:rPr lang="en-AU" altLang="en-US" sz="1200"/>
            </a:br>
            <a:r>
              <a:rPr lang="en-AU" altLang="en-US" sz="1200"/>
              <a:t>• for throwing and catching games</a:t>
            </a:r>
            <a:br>
              <a:rPr lang="en-AU" altLang="en-US" sz="1200"/>
            </a:br>
            <a:r>
              <a:rPr lang="en-AU" altLang="en-US" sz="1200"/>
              <a:t>• as soft building blocks.</a:t>
            </a:r>
          </a:p>
          <a:p>
            <a:r>
              <a:rPr lang="en-AU" altLang="en-US" sz="1200"/>
              <a:t>In addition, Jessica outlined:</a:t>
            </a:r>
            <a:br>
              <a:rPr lang="en-AU" altLang="en-US" sz="1200"/>
            </a:br>
            <a:r>
              <a:rPr lang="en-AU" altLang="en-US" sz="1200"/>
              <a:t>• marketing strategies</a:t>
            </a:r>
            <a:br>
              <a:rPr lang="en-AU" altLang="en-US" sz="1200"/>
            </a:br>
            <a:r>
              <a:rPr lang="en-AU" altLang="en-US" sz="1200"/>
              <a:t>• management of time, money and resources.</a:t>
            </a:r>
          </a:p>
        </p:txBody>
      </p:sp>
      <p:pic>
        <p:nvPicPr>
          <p:cNvPr id="17421" name="Picture 13" descr="brooke"/>
          <p:cNvPicPr>
            <a:picLocks noChangeAspect="1" noChangeArrowheads="1"/>
          </p:cNvPicPr>
          <p:nvPr/>
        </p:nvPicPr>
        <p:blipFill>
          <a:blip r:embed="rId2">
            <a:lum bright="12000" contrast="12000"/>
            <a:extLst>
              <a:ext uri="{28A0092B-C50C-407E-A947-70E740481C1C}">
                <a14:useLocalDpi xmlns:a14="http://schemas.microsoft.com/office/drawing/2010/main" val="0"/>
              </a:ext>
            </a:extLst>
          </a:blip>
          <a:srcRect r="51036"/>
          <a:stretch>
            <a:fillRect/>
          </a:stretch>
        </p:blipFill>
        <p:spPr bwMode="auto">
          <a:xfrm>
            <a:off x="5867400" y="476250"/>
            <a:ext cx="2841625" cy="6048375"/>
          </a:xfrm>
          <a:prstGeom prst="rect">
            <a:avLst/>
          </a:prstGeom>
          <a:noFill/>
          <a:extLst>
            <a:ext uri="{909E8E84-426E-40DD-AFC4-6F175D3DCCD1}">
              <a14:hiddenFill xmlns:a14="http://schemas.microsoft.com/office/drawing/2010/main">
                <a:solidFill>
                  <a:srgbClr val="FFFFFF"/>
                </a:solidFill>
              </a14:hiddenFill>
            </a:ext>
          </a:extLst>
        </p:spPr>
      </p:pic>
      <p:sp>
        <p:nvSpPr>
          <p:cNvPr id="17413" name="Text Box 5"/>
          <p:cNvSpPr txBox="1">
            <a:spLocks noChangeArrowheads="1"/>
          </p:cNvSpPr>
          <p:nvPr/>
        </p:nvSpPr>
        <p:spPr bwMode="auto">
          <a:xfrm>
            <a:off x="4427538" y="1773238"/>
            <a:ext cx="2160587"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evaluating the product</a:t>
            </a:r>
          </a:p>
        </p:txBody>
      </p:sp>
      <p:pic>
        <p:nvPicPr>
          <p:cNvPr id="17426" name="Picture 18" descr="mattressties"/>
          <p:cNvPicPr>
            <a:picLocks noChangeAspect="1" noChangeArrowheads="1"/>
          </p:cNvPicPr>
          <p:nvPr/>
        </p:nvPicPr>
        <p:blipFill>
          <a:blip r:embed="rId3">
            <a:lum bright="36000" contrast="-12000"/>
            <a:extLst>
              <a:ext uri="{28A0092B-C50C-407E-A947-70E740481C1C}">
                <a14:useLocalDpi xmlns:a14="http://schemas.microsoft.com/office/drawing/2010/main" val="0"/>
              </a:ext>
            </a:extLst>
          </a:blip>
          <a:srcRect l="9888" t="59264" r="13379" b="5106"/>
          <a:stretch>
            <a:fillRect/>
          </a:stretch>
        </p:blipFill>
        <p:spPr bwMode="auto">
          <a:xfrm>
            <a:off x="468313" y="620713"/>
            <a:ext cx="2808287" cy="1987550"/>
          </a:xfrm>
          <a:prstGeom prst="rect">
            <a:avLst/>
          </a:prstGeom>
          <a:noFill/>
          <a:extLst>
            <a:ext uri="{909E8E84-426E-40DD-AFC4-6F175D3DCCD1}">
              <a14:hiddenFill xmlns:a14="http://schemas.microsoft.com/office/drawing/2010/main">
                <a:solidFill>
                  <a:srgbClr val="FFFFFF"/>
                </a:solidFill>
              </a14:hiddenFill>
            </a:ext>
          </a:extLst>
        </p:spPr>
      </p:pic>
      <p:sp>
        <p:nvSpPr>
          <p:cNvPr id="17428" name="Text Box 20"/>
          <p:cNvSpPr txBox="1">
            <a:spLocks noChangeArrowheads="1"/>
          </p:cNvSpPr>
          <p:nvPr/>
        </p:nvSpPr>
        <p:spPr bwMode="auto">
          <a:xfrm>
            <a:off x="2339975" y="2133600"/>
            <a:ext cx="1225550"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producing</a:t>
            </a:r>
          </a:p>
        </p:txBody>
      </p:sp>
      <p:sp>
        <p:nvSpPr>
          <p:cNvPr id="17429" name="Text Box 21"/>
          <p:cNvSpPr txBox="1">
            <a:spLocks noChangeArrowheads="1"/>
          </p:cNvSpPr>
          <p:nvPr/>
        </p:nvSpPr>
        <p:spPr bwMode="auto">
          <a:xfrm>
            <a:off x="468313" y="188913"/>
            <a:ext cx="7850187" cy="3143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400" b="1" i="1"/>
              <a:t>Stage 4 Task A: Design a household product that encourages children to learn (cont.)</a:t>
            </a:r>
          </a:p>
        </p:txBody>
      </p:sp>
      <p:sp>
        <p:nvSpPr>
          <p:cNvPr id="17430" name="Text Box 22"/>
          <p:cNvSpPr txBox="1">
            <a:spLocks noChangeArrowheads="1"/>
          </p:cNvSpPr>
          <p:nvPr/>
        </p:nvSpPr>
        <p:spPr bwMode="auto">
          <a:xfrm>
            <a:off x="3563938" y="765175"/>
            <a:ext cx="2108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a:t>A two and a half year old was also invited to “play” — the result was very positive.</a:t>
            </a:r>
          </a:p>
        </p:txBody>
      </p:sp>
      <p:sp>
        <p:nvSpPr>
          <p:cNvPr id="17431" name="Text Box 23"/>
          <p:cNvSpPr txBox="1">
            <a:spLocks noChangeArrowheads="1"/>
          </p:cNvSpPr>
          <p:nvPr/>
        </p:nvSpPr>
        <p:spPr bwMode="auto">
          <a:xfrm>
            <a:off x="3132138" y="4437063"/>
            <a:ext cx="2160587"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evaluating the product</a:t>
            </a:r>
          </a:p>
        </p:txBody>
      </p:sp>
      <p:sp>
        <p:nvSpPr>
          <p:cNvPr id="17432" name="Text Box 24"/>
          <p:cNvSpPr txBox="1">
            <a:spLocks noChangeArrowheads="1"/>
          </p:cNvSpPr>
          <p:nvPr/>
        </p:nvSpPr>
        <p:spPr bwMode="auto">
          <a:xfrm>
            <a:off x="4643438" y="6308725"/>
            <a:ext cx="2160587"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evaluating the product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268538" y="2565400"/>
            <a:ext cx="4679950" cy="119697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AU" altLang="en-US" sz="2400" b="1" i="1"/>
              <a:t>Sample Task B: Design a watercraft to transport bicycle riders across waterways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2195513" y="4292600"/>
            <a:ext cx="1798637"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clarifying the task</a:t>
            </a:r>
          </a:p>
        </p:txBody>
      </p:sp>
      <p:graphicFrame>
        <p:nvGraphicFramePr>
          <p:cNvPr id="12346" name="Group 58"/>
          <p:cNvGraphicFramePr>
            <a:graphicFrameLocks noGrp="1"/>
          </p:cNvGraphicFramePr>
          <p:nvPr>
            <p:ph/>
          </p:nvPr>
        </p:nvGraphicFramePr>
        <p:xfrm>
          <a:off x="323850" y="2924175"/>
          <a:ext cx="4464050" cy="1920240"/>
        </p:xfrm>
        <a:graphic>
          <a:graphicData uri="http://schemas.openxmlformats.org/drawingml/2006/table">
            <a:tbl>
              <a:tblPr/>
              <a:tblGrid>
                <a:gridCol w="4464050"/>
              </a:tblGrid>
              <a:tr h="18002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1" i="0" u="none" strike="noStrike" cap="none" normalizeH="0" baseline="0" smtClean="0">
                          <a:ln>
                            <a:noFill/>
                          </a:ln>
                          <a:solidFill>
                            <a:schemeClr val="tx1"/>
                          </a:solidFill>
                          <a:effectLst/>
                          <a:latin typeface="Arial" charset="0"/>
                        </a:rPr>
                        <a:t>Design brief</a:t>
                      </a:r>
                      <a:r>
                        <a:rPr kumimoji="0" lang="en-AU" altLang="en-US" sz="1200" b="0" i="0" u="none" strike="noStrike" cap="none" normalizeH="0" baseline="0" smtClean="0">
                          <a:ln>
                            <a:noFill/>
                          </a:ln>
                          <a:solidFill>
                            <a:schemeClr val="tx1"/>
                          </a:solidFill>
                          <a:effectLst/>
                          <a:latin typeface="Arial" charset="0"/>
                        </a:rPr>
                        <a:t>: Design a watercraft to get the bike and myself across the dam in an easy and cheap fashion.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200" b="0" i="0" u="none" strike="noStrike" cap="none" normalizeH="0" baseline="0" smtClean="0">
                          <a:ln>
                            <a:noFill/>
                          </a:ln>
                          <a:solidFill>
                            <a:schemeClr val="tx1"/>
                          </a:solidFill>
                          <a:effectLst/>
                          <a:latin typeface="Arial" charset="0"/>
                        </a:rPr>
                        <a:t>Jessica further clarified her needs and established the following design criteria for the bike carrier:</a:t>
                      </a:r>
                      <a:br>
                        <a:rPr kumimoji="0" lang="en-AU" altLang="en-US" sz="1200" b="0" i="0" u="none" strike="noStrike" cap="none" normalizeH="0" baseline="0" smtClean="0">
                          <a:ln>
                            <a:noFill/>
                          </a:ln>
                          <a:solidFill>
                            <a:schemeClr val="tx1"/>
                          </a:solidFill>
                          <a:effectLst/>
                          <a:latin typeface="Arial" charset="0"/>
                        </a:rPr>
                      </a:br>
                      <a:r>
                        <a:rPr kumimoji="0" lang="en-AU" altLang="en-US" sz="1200" b="0" i="0" u="none" strike="noStrike" cap="none" normalizeH="0" baseline="0" smtClean="0">
                          <a:ln>
                            <a:noFill/>
                          </a:ln>
                          <a:solidFill>
                            <a:schemeClr val="tx1"/>
                          </a:solidFill>
                          <a:effectLst/>
                          <a:latin typeface="Arial" charset="0"/>
                        </a:rPr>
                        <a:t>• light to carry</a:t>
                      </a:r>
                      <a:br>
                        <a:rPr kumimoji="0" lang="en-AU" altLang="en-US" sz="1200" b="0" i="0" u="none" strike="noStrike" cap="none" normalizeH="0" baseline="0" smtClean="0">
                          <a:ln>
                            <a:noFill/>
                          </a:ln>
                          <a:solidFill>
                            <a:schemeClr val="tx1"/>
                          </a:solidFill>
                          <a:effectLst/>
                          <a:latin typeface="Arial" charset="0"/>
                        </a:rPr>
                      </a:br>
                      <a:r>
                        <a:rPr kumimoji="0" lang="en-AU" altLang="en-US" sz="1200" b="0" i="0" u="none" strike="noStrike" cap="none" normalizeH="0" baseline="0" smtClean="0">
                          <a:ln>
                            <a:noFill/>
                          </a:ln>
                          <a:solidFill>
                            <a:schemeClr val="tx1"/>
                          </a:solidFill>
                          <a:effectLst/>
                          <a:latin typeface="Arial" charset="0"/>
                        </a:rPr>
                        <a:t>• able to get the bike on and off in very little time</a:t>
                      </a:r>
                      <a:br>
                        <a:rPr kumimoji="0" lang="en-AU" altLang="en-US" sz="1200" b="0" i="0" u="none" strike="noStrike" cap="none" normalizeH="0" baseline="0" smtClean="0">
                          <a:ln>
                            <a:noFill/>
                          </a:ln>
                          <a:solidFill>
                            <a:schemeClr val="tx1"/>
                          </a:solidFill>
                          <a:effectLst/>
                          <a:latin typeface="Arial" charset="0"/>
                        </a:rPr>
                      </a:br>
                      <a:r>
                        <a:rPr kumimoji="0" lang="en-AU" altLang="en-US" sz="1200" b="0" i="0" u="none" strike="noStrike" cap="none" normalizeH="0" baseline="0" smtClean="0">
                          <a:ln>
                            <a:noFill/>
                          </a:ln>
                          <a:solidFill>
                            <a:schemeClr val="tx1"/>
                          </a:solidFill>
                          <a:effectLst/>
                          <a:latin typeface="Arial" charset="0"/>
                        </a:rPr>
                        <a:t>• able to be steered</a:t>
                      </a:r>
                      <a:br>
                        <a:rPr kumimoji="0" lang="en-AU" altLang="en-US" sz="1200" b="0" i="0" u="none" strike="noStrike" cap="none" normalizeH="0" baseline="0" smtClean="0">
                          <a:ln>
                            <a:noFill/>
                          </a:ln>
                          <a:solidFill>
                            <a:schemeClr val="tx1"/>
                          </a:solidFill>
                          <a:effectLst/>
                          <a:latin typeface="Arial" charset="0"/>
                        </a:rPr>
                      </a:br>
                      <a:r>
                        <a:rPr kumimoji="0" lang="en-AU" altLang="en-US" sz="1200" b="0" i="0" u="none" strike="noStrike" cap="none" normalizeH="0" baseline="0" smtClean="0">
                          <a:ln>
                            <a:noFill/>
                          </a:ln>
                          <a:solidFill>
                            <a:schemeClr val="tx1"/>
                          </a:solidFill>
                          <a:effectLst/>
                          <a:latin typeface="Arial" charset="0"/>
                        </a:rPr>
                        <a:t>• easy to pedal</a:t>
                      </a:r>
                      <a:br>
                        <a:rPr kumimoji="0" lang="en-AU" altLang="en-US" sz="1200" b="0" i="0" u="none" strike="noStrike" cap="none" normalizeH="0" baseline="0" smtClean="0">
                          <a:ln>
                            <a:noFill/>
                          </a:ln>
                          <a:solidFill>
                            <a:schemeClr val="tx1"/>
                          </a:solidFill>
                          <a:effectLst/>
                          <a:latin typeface="Arial" charset="0"/>
                        </a:rPr>
                      </a:br>
                      <a:r>
                        <a:rPr kumimoji="0" lang="en-AU" altLang="en-US" sz="1200" b="0" i="0" u="none" strike="noStrike" cap="none" normalizeH="0" baseline="0" smtClean="0">
                          <a:ln>
                            <a:noFill/>
                          </a:ln>
                          <a:solidFill>
                            <a:schemeClr val="tx1"/>
                          </a:solidFill>
                          <a:effectLst/>
                          <a:latin typeface="Arial" charset="0"/>
                        </a:rPr>
                        <a:t>• good buoyancy</a:t>
                      </a:r>
                      <a:br>
                        <a:rPr kumimoji="0" lang="en-AU" altLang="en-US" sz="1200" b="0" i="0" u="none" strike="noStrike" cap="none" normalizeH="0" baseline="0" smtClean="0">
                          <a:ln>
                            <a:noFill/>
                          </a:ln>
                          <a:solidFill>
                            <a:schemeClr val="tx1"/>
                          </a:solidFill>
                          <a:effectLst/>
                          <a:latin typeface="Arial" charset="0"/>
                        </a:rPr>
                      </a:br>
                      <a:r>
                        <a:rPr kumimoji="0" lang="en-AU" altLang="en-US" sz="1200" b="0" i="0" u="none" strike="noStrike" cap="none" normalizeH="0" baseline="0" smtClean="0">
                          <a:ln>
                            <a:noFill/>
                          </a:ln>
                          <a:solidFill>
                            <a:schemeClr val="tx1"/>
                          </a:solidFill>
                          <a:effectLst/>
                          <a:latin typeface="Arial" charset="0"/>
                        </a:rPr>
                        <a:t>• transportable.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331" name="Picture 43" descr="paddle"/>
          <p:cNvPicPr>
            <a:picLocks noChangeAspect="1" noChangeArrowheads="1"/>
          </p:cNvPicPr>
          <p:nvPr/>
        </p:nvPicPr>
        <p:blipFill>
          <a:blip r:embed="rId2">
            <a:extLst>
              <a:ext uri="{28A0092B-C50C-407E-A947-70E740481C1C}">
                <a14:useLocalDpi xmlns:a14="http://schemas.microsoft.com/office/drawing/2010/main" val="0"/>
              </a:ext>
            </a:extLst>
          </a:blip>
          <a:srcRect l="4747" r="4324"/>
          <a:stretch>
            <a:fillRect/>
          </a:stretch>
        </p:blipFill>
        <p:spPr bwMode="auto">
          <a:xfrm>
            <a:off x="5003800" y="1125538"/>
            <a:ext cx="3817938" cy="5327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332" name="Text Box 44"/>
          <p:cNvSpPr txBox="1">
            <a:spLocks noChangeArrowheads="1"/>
          </p:cNvSpPr>
          <p:nvPr/>
        </p:nvSpPr>
        <p:spPr bwMode="auto">
          <a:xfrm>
            <a:off x="4932363" y="2133600"/>
            <a:ext cx="1798637"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generating ideas</a:t>
            </a:r>
          </a:p>
        </p:txBody>
      </p:sp>
      <p:sp>
        <p:nvSpPr>
          <p:cNvPr id="12336" name="Text Box 48"/>
          <p:cNvSpPr txBox="1">
            <a:spLocks noChangeArrowheads="1"/>
          </p:cNvSpPr>
          <p:nvPr/>
        </p:nvSpPr>
        <p:spPr bwMode="auto">
          <a:xfrm>
            <a:off x="323850" y="5013325"/>
            <a:ext cx="4464050" cy="1379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200"/>
              <a:t>Three design ideas were drawn and explored. Each design was clearly labelled including side and top views and an explanation was given for each.</a:t>
            </a:r>
            <a:r>
              <a:rPr lang="en-AU" altLang="en-US" sz="1200" b="1"/>
              <a:t> </a:t>
            </a:r>
            <a:r>
              <a:rPr lang="en-AU" altLang="en-US" sz="1200"/>
              <a:t>The advantages and disadvantages of each design were noted. Jessica chose design number three which was a modification of number one: the paddles were positioned on the inside of the floats making a more compact design.</a:t>
            </a:r>
          </a:p>
        </p:txBody>
      </p:sp>
      <p:sp>
        <p:nvSpPr>
          <p:cNvPr id="12297" name="Text Box 9"/>
          <p:cNvSpPr txBox="1">
            <a:spLocks noChangeArrowheads="1"/>
          </p:cNvSpPr>
          <p:nvPr/>
        </p:nvSpPr>
        <p:spPr bwMode="auto">
          <a:xfrm>
            <a:off x="2771775" y="6237288"/>
            <a:ext cx="1944688"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ongoing evaluation</a:t>
            </a:r>
          </a:p>
        </p:txBody>
      </p:sp>
      <p:pic>
        <p:nvPicPr>
          <p:cNvPr id="12337" name="Picture 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88913"/>
            <a:ext cx="259238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8" name="Text Box 50"/>
          <p:cNvSpPr txBox="1">
            <a:spLocks noChangeArrowheads="1"/>
          </p:cNvSpPr>
          <p:nvPr/>
        </p:nvSpPr>
        <p:spPr bwMode="auto">
          <a:xfrm>
            <a:off x="2987675" y="333375"/>
            <a:ext cx="5905500" cy="5270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400" b="1" i="1"/>
              <a:t>Stage 4 Task B: Design a watercraft to transport bicycle riders across waterways</a:t>
            </a:r>
          </a:p>
        </p:txBody>
      </p:sp>
      <p:sp>
        <p:nvSpPr>
          <p:cNvPr id="12342" name="Text Box 54"/>
          <p:cNvSpPr txBox="1">
            <a:spLocks noChangeArrowheads="1"/>
          </p:cNvSpPr>
          <p:nvPr/>
        </p:nvSpPr>
        <p:spPr bwMode="auto">
          <a:xfrm>
            <a:off x="2987675" y="1052513"/>
            <a:ext cx="1944688"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AU" altLang="en-US" sz="1200"/>
              <a:t>Jessica had a clearly defined need. She and her brother enjoy mountain bike riding in their local area, however, it was difficult to gain access to the trails as the only access was via water, across a dam.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Text Box 14"/>
          <p:cNvSpPr txBox="1">
            <a:spLocks noChangeArrowheads="1"/>
          </p:cNvSpPr>
          <p:nvPr/>
        </p:nvSpPr>
        <p:spPr bwMode="auto">
          <a:xfrm>
            <a:off x="1384300" y="26558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pic>
        <p:nvPicPr>
          <p:cNvPr id="13345" name="Picture 33" descr="desig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92150"/>
            <a:ext cx="4479925" cy="5761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39" name="Text Box 27"/>
          <p:cNvSpPr txBox="1">
            <a:spLocks noChangeArrowheads="1"/>
          </p:cNvSpPr>
          <p:nvPr/>
        </p:nvSpPr>
        <p:spPr bwMode="auto">
          <a:xfrm>
            <a:off x="2700338" y="6381750"/>
            <a:ext cx="2016125"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communicating ideas</a:t>
            </a:r>
          </a:p>
        </p:txBody>
      </p:sp>
      <p:pic>
        <p:nvPicPr>
          <p:cNvPr id="13348" name="Picture 36" descr="expert"/>
          <p:cNvPicPr>
            <a:picLocks noChangeAspect="1" noChangeArrowheads="1"/>
          </p:cNvPicPr>
          <p:nvPr/>
        </p:nvPicPr>
        <p:blipFill>
          <a:blip r:embed="rId3">
            <a:extLst>
              <a:ext uri="{28A0092B-C50C-407E-A947-70E740481C1C}">
                <a14:useLocalDpi xmlns:a14="http://schemas.microsoft.com/office/drawing/2010/main" val="0"/>
              </a:ext>
            </a:extLst>
          </a:blip>
          <a:srcRect t="25063" b="1460"/>
          <a:stretch>
            <a:fillRect/>
          </a:stretch>
        </p:blipFill>
        <p:spPr bwMode="auto">
          <a:xfrm>
            <a:off x="5003800" y="692150"/>
            <a:ext cx="3889375" cy="3673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350" name="Picture 38" descr="rearwheeldr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4437063"/>
            <a:ext cx="1943100" cy="2232025"/>
          </a:xfrm>
          <a:prstGeom prst="rect">
            <a:avLst/>
          </a:prstGeom>
          <a:noFill/>
          <a:extLst>
            <a:ext uri="{909E8E84-426E-40DD-AFC4-6F175D3DCCD1}">
              <a14:hiddenFill xmlns:a14="http://schemas.microsoft.com/office/drawing/2010/main">
                <a:solidFill>
                  <a:srgbClr val="FFFFFF"/>
                </a:solidFill>
              </a14:hiddenFill>
            </a:ext>
          </a:extLst>
        </p:spPr>
      </p:pic>
      <p:sp>
        <p:nvSpPr>
          <p:cNvPr id="13351" name="Rectangle 39"/>
          <p:cNvSpPr>
            <a:spLocks noChangeArrowheads="1"/>
          </p:cNvSpPr>
          <p:nvPr/>
        </p:nvSpPr>
        <p:spPr bwMode="auto">
          <a:xfrm>
            <a:off x="7235825" y="4652963"/>
            <a:ext cx="1584325"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AU" altLang="en-US" sz="1200"/>
              <a:t>Jessica developed new metal working skills during the</a:t>
            </a:r>
            <a:r>
              <a:rPr lang="en-AU" altLang="en-US" sz="1200">
                <a:hlinkClick r:id="rId5"/>
              </a:rPr>
              <a:t> </a:t>
            </a:r>
            <a:r>
              <a:rPr lang="en-AU" altLang="en-US" sz="1200"/>
              <a:t>construction of the bike carrier. She appreciated the team work that was needed to make the bike carrier a success. </a:t>
            </a:r>
          </a:p>
        </p:txBody>
      </p:sp>
      <p:sp>
        <p:nvSpPr>
          <p:cNvPr id="13352" name="Text Box 40"/>
          <p:cNvSpPr txBox="1">
            <a:spLocks noChangeArrowheads="1"/>
          </p:cNvSpPr>
          <p:nvPr/>
        </p:nvSpPr>
        <p:spPr bwMode="auto">
          <a:xfrm>
            <a:off x="6877050" y="4292600"/>
            <a:ext cx="2016125"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learning from others</a:t>
            </a:r>
          </a:p>
        </p:txBody>
      </p:sp>
      <p:sp>
        <p:nvSpPr>
          <p:cNvPr id="13353" name="Text Box 41"/>
          <p:cNvSpPr txBox="1">
            <a:spLocks noChangeArrowheads="1"/>
          </p:cNvSpPr>
          <p:nvPr/>
        </p:nvSpPr>
        <p:spPr bwMode="auto">
          <a:xfrm>
            <a:off x="323850" y="188913"/>
            <a:ext cx="8207375" cy="3143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400" b="1" i="1"/>
              <a:t>Stage 4 Task B: Design a watercraft to transport bicycle riders across waterways (cont.)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welding"/>
          <p:cNvPicPr>
            <a:picLocks noChangeAspect="1" noChangeArrowheads="1"/>
          </p:cNvPicPr>
          <p:nvPr/>
        </p:nvPicPr>
        <p:blipFill>
          <a:blip r:embed="rId2">
            <a:lum bright="18000"/>
            <a:extLst>
              <a:ext uri="{28A0092B-C50C-407E-A947-70E740481C1C}">
                <a14:useLocalDpi xmlns:a14="http://schemas.microsoft.com/office/drawing/2010/main" val="0"/>
              </a:ext>
            </a:extLst>
          </a:blip>
          <a:srcRect l="3543" r="10748" b="9258"/>
          <a:stretch>
            <a:fillRect/>
          </a:stretch>
        </p:blipFill>
        <p:spPr bwMode="auto">
          <a:xfrm>
            <a:off x="395288" y="692150"/>
            <a:ext cx="3816350" cy="2784475"/>
          </a:xfrm>
          <a:prstGeom prst="rect">
            <a:avLst/>
          </a:prstGeom>
          <a:noFill/>
          <a:extLst>
            <a:ext uri="{909E8E84-426E-40DD-AFC4-6F175D3DCCD1}">
              <a14:hiddenFill xmlns:a14="http://schemas.microsoft.com/office/drawing/2010/main">
                <a:solidFill>
                  <a:srgbClr val="FFFFFF"/>
                </a:solidFill>
              </a14:hiddenFill>
            </a:ext>
          </a:extLst>
        </p:spPr>
      </p:pic>
      <p:pic>
        <p:nvPicPr>
          <p:cNvPr id="40963" name="Picture 3" descr="inmotion"/>
          <p:cNvPicPr>
            <a:picLocks noChangeAspect="1" noChangeArrowheads="1"/>
          </p:cNvPicPr>
          <p:nvPr/>
        </p:nvPicPr>
        <p:blipFill>
          <a:blip r:embed="rId3">
            <a:extLst>
              <a:ext uri="{28A0092B-C50C-407E-A947-70E740481C1C}">
                <a14:useLocalDpi xmlns:a14="http://schemas.microsoft.com/office/drawing/2010/main" val="0"/>
              </a:ext>
            </a:extLst>
          </a:blip>
          <a:srcRect l="4095" b="3459"/>
          <a:stretch>
            <a:fillRect/>
          </a:stretch>
        </p:blipFill>
        <p:spPr bwMode="auto">
          <a:xfrm>
            <a:off x="395288" y="3716338"/>
            <a:ext cx="3816350" cy="2597150"/>
          </a:xfrm>
          <a:prstGeom prst="rect">
            <a:avLst/>
          </a:prstGeom>
          <a:noFill/>
          <a:extLst>
            <a:ext uri="{909E8E84-426E-40DD-AFC4-6F175D3DCCD1}">
              <a14:hiddenFill xmlns:a14="http://schemas.microsoft.com/office/drawing/2010/main">
                <a:solidFill>
                  <a:srgbClr val="FFFFFF"/>
                </a:solidFill>
              </a14:hiddenFill>
            </a:ext>
          </a:extLst>
        </p:spPr>
      </p:pic>
      <p:sp>
        <p:nvSpPr>
          <p:cNvPr id="40964" name="Text Box 4"/>
          <p:cNvSpPr txBox="1">
            <a:spLocks noChangeArrowheads="1"/>
          </p:cNvSpPr>
          <p:nvPr/>
        </p:nvSpPr>
        <p:spPr bwMode="auto">
          <a:xfrm>
            <a:off x="2843213" y="908050"/>
            <a:ext cx="1366837"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constructing</a:t>
            </a:r>
          </a:p>
        </p:txBody>
      </p:sp>
      <p:sp>
        <p:nvSpPr>
          <p:cNvPr id="40965" name="Text Box 5"/>
          <p:cNvSpPr txBox="1">
            <a:spLocks noChangeArrowheads="1"/>
          </p:cNvSpPr>
          <p:nvPr/>
        </p:nvSpPr>
        <p:spPr bwMode="auto">
          <a:xfrm>
            <a:off x="2555875" y="4076700"/>
            <a:ext cx="1800225"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testing the product</a:t>
            </a:r>
          </a:p>
        </p:txBody>
      </p:sp>
      <p:pic>
        <p:nvPicPr>
          <p:cNvPr id="40966" name="Picture 6" descr="eval"/>
          <p:cNvPicPr>
            <a:picLocks noChangeAspect="1" noChangeArrowheads="1"/>
          </p:cNvPicPr>
          <p:nvPr/>
        </p:nvPicPr>
        <p:blipFill>
          <a:blip r:embed="rId4">
            <a:extLst>
              <a:ext uri="{28A0092B-C50C-407E-A947-70E740481C1C}">
                <a14:useLocalDpi xmlns:a14="http://schemas.microsoft.com/office/drawing/2010/main" val="0"/>
              </a:ext>
            </a:extLst>
          </a:blip>
          <a:srcRect l="5345" t="18036" r="3734"/>
          <a:stretch>
            <a:fillRect/>
          </a:stretch>
        </p:blipFill>
        <p:spPr bwMode="auto">
          <a:xfrm>
            <a:off x="4527550" y="836613"/>
            <a:ext cx="4292600" cy="547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0967" name="Text Box 7"/>
          <p:cNvSpPr txBox="1">
            <a:spLocks noChangeArrowheads="1"/>
          </p:cNvSpPr>
          <p:nvPr/>
        </p:nvSpPr>
        <p:spPr bwMode="auto">
          <a:xfrm>
            <a:off x="6372225" y="692150"/>
            <a:ext cx="2232025" cy="304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solidFill>
                  <a:srgbClr val="CCCCFF"/>
                </a:solidFill>
              </a:rPr>
              <a:t>evaluating the product</a:t>
            </a:r>
          </a:p>
        </p:txBody>
      </p:sp>
      <p:sp>
        <p:nvSpPr>
          <p:cNvPr id="40968" name="Text Box 8"/>
          <p:cNvSpPr txBox="1">
            <a:spLocks noChangeArrowheads="1"/>
          </p:cNvSpPr>
          <p:nvPr/>
        </p:nvSpPr>
        <p:spPr bwMode="auto">
          <a:xfrm>
            <a:off x="395288" y="260350"/>
            <a:ext cx="8207375" cy="3143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400" b="1" i="1"/>
              <a:t>Stage 4 Task B: Design a watercraft to transport bicycle riders across waterways (cont.)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783</TotalTime>
  <Words>770</Words>
  <Application>Microsoft Office PowerPoint</Application>
  <PresentationFormat>On-screen Show (4:3)</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Education and Training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BSTAPLES2</dc:creator>
  <cp:lastModifiedBy>Ben Jones</cp:lastModifiedBy>
  <cp:revision>63</cp:revision>
  <dcterms:created xsi:type="dcterms:W3CDTF">2006-03-01T01:07:22Z</dcterms:created>
  <dcterms:modified xsi:type="dcterms:W3CDTF">2014-07-17T05:59:58Z</dcterms:modified>
</cp:coreProperties>
</file>