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3" r:id="rId4"/>
    <p:sldId id="258" r:id="rId5"/>
    <p:sldId id="261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FFFF"/>
    <a:srgbClr val="DF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9" autoAdjust="0"/>
  </p:normalViewPr>
  <p:slideViewPr>
    <p:cSldViewPr snapToGrid="0">
      <p:cViewPr varScale="1">
        <p:scale>
          <a:sx n="90" d="100"/>
          <a:sy n="90" d="100"/>
        </p:scale>
        <p:origin x="-7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9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9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6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5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6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4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6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8C4E-0CBF-4D32-A389-DF951C59438E}" type="datetimeFigureOut">
              <a:rPr lang="zh-CN" altLang="en-US" smtClean="0"/>
              <a:t>17/1/26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EBD0-9A71-4C43-9064-7366EBC64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33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10219765" cy="18250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Data processing and cross-check of TRF output file and soap-</a:t>
            </a:r>
            <a:r>
              <a:rPr lang="en-US" altLang="zh-CN" dirty="0" err="1" smtClean="0"/>
              <a:t>outputfile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5269" y="4067734"/>
            <a:ext cx="9001462" cy="1190065"/>
          </a:xfrm>
        </p:spPr>
        <p:txBody>
          <a:bodyPr/>
          <a:lstStyle/>
          <a:p>
            <a:r>
              <a:rPr lang="en-US" altLang="zh-CN" dirty="0" smtClean="0"/>
              <a:t>Xuan Li &amp; Yuan Zou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9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341755"/>
            <a:ext cx="3885565" cy="4723765"/>
          </a:xfrm>
          <a:prstGeom prst="rect">
            <a:avLst/>
          </a:prstGeom>
        </p:spPr>
      </p:pic>
      <p:pic>
        <p:nvPicPr>
          <p:cNvPr id="3" name="图片 2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0" y="1796415"/>
            <a:ext cx="10058400" cy="12833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35" y="3079750"/>
            <a:ext cx="2213610" cy="3257550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7713345" y="4146550"/>
            <a:ext cx="2175510" cy="219075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2715" y="137160"/>
            <a:ext cx="371475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2800">
                <a:sym typeface="+mn-ea"/>
              </a:rPr>
              <a:t>Step two: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decoding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922152" y="4298709"/>
            <a:ext cx="791210" cy="81851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43840" y="1303020"/>
            <a:ext cx="51816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1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680" y="236220"/>
            <a:ext cx="748474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latin typeface="+mj-lt"/>
              </a:rPr>
              <a:t>make a dictionary, </a:t>
            </a:r>
          </a:p>
          <a:p>
            <a:pPr algn="l"/>
            <a:r>
              <a:rPr lang="en-US" altLang="zh-CN" sz="2800">
                <a:latin typeface="+mj-lt"/>
              </a:rPr>
              <a:t>bsaNo. + PNo. as the key, </a:t>
            </a:r>
          </a:p>
          <a:p>
            <a:pPr algn="l"/>
            <a:r>
              <a:rPr lang="en-US" altLang="zh-CN" sz="2800">
                <a:latin typeface="+mj-lt"/>
              </a:rPr>
              <a:t>the Pxx as the value</a:t>
            </a:r>
            <a:r>
              <a:rPr lang="en-US" altLang="zh-CN">
                <a:latin typeface="+mj-lt"/>
              </a:rPr>
              <a:t>.</a:t>
            </a:r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859280"/>
            <a:ext cx="11640185" cy="31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2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09855" y="7620"/>
            <a:ext cx="4808220" cy="137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Step three:</a:t>
            </a:r>
          </a:p>
          <a:p>
            <a:r>
              <a:rPr lang="en-US" altLang="zh-CN" sz="2800"/>
              <a:t>combine the same conlny </a:t>
            </a:r>
          </a:p>
          <a:p>
            <a:r>
              <a:rPr lang="en-US" altLang="zh-CN" sz="2800"/>
              <a:t>sort the position No.</a:t>
            </a:r>
          </a:p>
        </p:txBody>
      </p:sp>
      <p:pic>
        <p:nvPicPr>
          <p:cNvPr id="3" name="图片 2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379220"/>
            <a:ext cx="4039235" cy="5306060"/>
          </a:xfrm>
          <a:prstGeom prst="rect">
            <a:avLst/>
          </a:prstGeom>
        </p:spPr>
      </p:pic>
      <p:pic>
        <p:nvPicPr>
          <p:cNvPr id="8" name="图片 7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65" y="693420"/>
            <a:ext cx="4432935" cy="3173095"/>
          </a:xfrm>
          <a:prstGeom prst="rect">
            <a:avLst/>
          </a:prstGeom>
        </p:spPr>
      </p:pic>
      <p:pic>
        <p:nvPicPr>
          <p:cNvPr id="9" name="图片 8" descr="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75" y="1260475"/>
            <a:ext cx="7259320" cy="5201285"/>
          </a:xfrm>
          <a:prstGeom prst="rect">
            <a:avLst/>
          </a:prstGeom>
        </p:spPr>
      </p:pic>
      <p:sp>
        <p:nvSpPr>
          <p:cNvPr id="10" name="单圆角矩形 9"/>
          <p:cNvSpPr/>
          <p:nvPr/>
        </p:nvSpPr>
        <p:spPr>
          <a:xfrm>
            <a:off x="13970" y="3718560"/>
            <a:ext cx="1068070" cy="90043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73850" y="3718560"/>
            <a:ext cx="3977640" cy="285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4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" y="236220"/>
            <a:ext cx="69532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sort the position number and keep the low and large number_regex,jDeit</a:t>
            </a:r>
          </a:p>
        </p:txBody>
      </p:sp>
      <p:pic>
        <p:nvPicPr>
          <p:cNvPr id="3" name="图片 2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33500"/>
            <a:ext cx="4496435" cy="3296285"/>
          </a:xfrm>
          <a:prstGeom prst="rect">
            <a:avLst/>
          </a:prstGeom>
        </p:spPr>
      </p:pic>
      <p:pic>
        <p:nvPicPr>
          <p:cNvPr id="4" name="图片 3" descr="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490" y="645795"/>
            <a:ext cx="4462145" cy="6057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3515" y="4853940"/>
            <a:ext cx="431355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Search : ^(\w+\s\w+\s\w+).*(\s\w+)$</a:t>
            </a:r>
          </a:p>
          <a:p>
            <a:r>
              <a:rPr lang="zh-CN" altLang="en-US"/>
              <a:t>Replace: $1$2</a:t>
            </a:r>
          </a:p>
        </p:txBody>
      </p:sp>
    </p:spTree>
    <p:extLst>
      <p:ext uri="{BB962C8B-B14F-4D97-AF65-F5344CB8AC3E}">
        <p14:creationId xmlns:p14="http://schemas.microsoft.com/office/powerpoint/2010/main" val="26004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Part3 cross check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14387" y="1928813"/>
            <a:ext cx="3807619" cy="4507706"/>
            <a:chOff x="814387" y="1578769"/>
            <a:chExt cx="3807619" cy="4857750"/>
          </a:xfrm>
        </p:grpSpPr>
        <p:sp>
          <p:nvSpPr>
            <p:cNvPr id="5" name="圆角矩形 4"/>
            <p:cNvSpPr/>
            <p:nvPr/>
          </p:nvSpPr>
          <p:spPr>
            <a:xfrm>
              <a:off x="814387" y="1578769"/>
              <a:ext cx="3807619" cy="485775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14387" y="2022485"/>
              <a:ext cx="380761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for Line1 in InFile1</a:t>
              </a:r>
              <a:r>
                <a:rPr lang="en-US" altLang="zh-CN" dirty="0" smtClean="0">
                  <a:solidFill>
                    <a:schemeClr val="tx2">
                      <a:lumMod val="10000"/>
                    </a:schemeClr>
                  </a:solidFill>
                </a:rPr>
                <a:t>:</a:t>
              </a:r>
              <a:endParaRPr lang="zh-CN" altLang="en-US" dirty="0">
                <a:solidFill>
                  <a:schemeClr val="tx2">
                    <a:lumMod val="10000"/>
                  </a:schemeClr>
                </a:solidFill>
              </a:endParaRP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if </a:t>
              </a:r>
              <a:r>
                <a:rPr lang="en-US" altLang="zh-CN" dirty="0" smtClean="0">
                  <a:solidFill>
                    <a:schemeClr val="tx2">
                      <a:lumMod val="10000"/>
                    </a:schemeClr>
                  </a:solidFill>
                </a:rPr>
                <a:t>LineNumber1&gt;0:    </a:t>
              </a:r>
            </a:p>
            <a:p>
              <a:r>
                <a:rPr lang="en-US" altLang="zh-CN" dirty="0" smtClean="0">
                  <a:solidFill>
                    <a:schemeClr val="tx2">
                      <a:lumMod val="10000"/>
                    </a:schemeClr>
                  </a:solidFill>
                </a:rPr>
                <a:t>    Line1=Line1.strip('\n')</a:t>
              </a:r>
            </a:p>
            <a:p>
              <a:r>
                <a:rPr lang="en-US" altLang="zh-CN" dirty="0" smtClean="0">
                  <a:solidFill>
                    <a:schemeClr val="tx2">
                      <a:lumMod val="10000"/>
                    </a:schemeClr>
                  </a:solidFill>
                </a:rPr>
                <a:t>    </a:t>
              </a:r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ElementList1=Line1.split('\t')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Scaffold1=ElementList1[0]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Start1=</a:t>
              </a:r>
              <a:r>
                <a:rPr lang="en-US" altLang="zh-CN" dirty="0" err="1">
                  <a:solidFill>
                    <a:schemeClr val="tx2">
                      <a:lumMod val="10000"/>
                    </a:schemeClr>
                  </a:solidFill>
                </a:rPr>
                <a:t>int</a:t>
              </a:r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(ElementList1[1])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End1=</a:t>
              </a:r>
              <a:r>
                <a:rPr lang="en-US" altLang="zh-CN" dirty="0" err="1">
                  <a:solidFill>
                    <a:schemeClr val="tx2">
                      <a:lumMod val="10000"/>
                    </a:schemeClr>
                  </a:solidFill>
                </a:rPr>
                <a:t>int</a:t>
              </a:r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(ElementList1[2])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Number1=ElementList1[3]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Size1=</a:t>
              </a:r>
              <a:r>
                <a:rPr lang="en-US" altLang="zh-CN" dirty="0" err="1">
                  <a:solidFill>
                    <a:schemeClr val="tx2">
                      <a:lumMod val="10000"/>
                    </a:schemeClr>
                  </a:solidFill>
                </a:rPr>
                <a:t>int</a:t>
              </a:r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(ElementList1[4])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Copy1=ElementList1[5]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Length1=</a:t>
              </a:r>
              <a:r>
                <a:rPr lang="en-US" altLang="zh-CN" dirty="0" err="1">
                  <a:solidFill>
                    <a:schemeClr val="tx2">
                      <a:lumMod val="10000"/>
                    </a:schemeClr>
                  </a:solidFill>
                </a:rPr>
                <a:t>int</a:t>
              </a:r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(ElementList1[6])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List=[] 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InFile2=open(InFileName2,'r')</a:t>
              </a:r>
            </a:p>
            <a:p>
              <a:endParaRPr lang="zh-CN" altLang="en-US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63441" y="1928812"/>
            <a:ext cx="4070152" cy="4507706"/>
            <a:chOff x="2818804" y="1578769"/>
            <a:chExt cx="4070152" cy="4857750"/>
          </a:xfrm>
        </p:grpSpPr>
        <p:grpSp>
          <p:nvGrpSpPr>
            <p:cNvPr id="9" name="组合 8"/>
            <p:cNvGrpSpPr/>
            <p:nvPr/>
          </p:nvGrpSpPr>
          <p:grpSpPr>
            <a:xfrm>
              <a:off x="3081337" y="1578769"/>
              <a:ext cx="3807619" cy="4857750"/>
              <a:chOff x="4695825" y="1613685"/>
              <a:chExt cx="3807619" cy="485775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4695825" y="1613685"/>
                <a:ext cx="3807619" cy="4857750"/>
              </a:xfrm>
              <a:prstGeom prst="roundRect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695825" y="2611399"/>
                <a:ext cx="380761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for Line2 in InFile2:   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if LineNumber2&gt;0:    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Line2=Line2.strip('\n')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ElementList2=Line2.split('\t')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Scaffold2=ElementList2[1]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Start2=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(ElementList2[2])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End2=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(ElementList2[3])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if Scaffold2==Scaffold1: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  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List.append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(Line2)</a:t>
                </a:r>
              </a:p>
              <a:p>
                <a:endParaRPr lang="zh-CN" altLang="en-US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1" name="等腰三角形 10"/>
            <p:cNvSpPr/>
            <p:nvPr/>
          </p:nvSpPr>
          <p:spPr>
            <a:xfrm rot="5400000">
              <a:off x="2108000" y="3745111"/>
              <a:ext cx="1946673" cy="525065"/>
            </a:xfrm>
            <a:prstGeom prst="triangl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75028" y="1928813"/>
            <a:ext cx="4131172" cy="4507706"/>
            <a:chOff x="2818804" y="1578769"/>
            <a:chExt cx="4131172" cy="4857750"/>
          </a:xfrm>
        </p:grpSpPr>
        <p:grpSp>
          <p:nvGrpSpPr>
            <p:cNvPr id="20" name="组合 19"/>
            <p:cNvGrpSpPr/>
            <p:nvPr/>
          </p:nvGrpSpPr>
          <p:grpSpPr>
            <a:xfrm>
              <a:off x="3081337" y="1578769"/>
              <a:ext cx="3868639" cy="4857750"/>
              <a:chOff x="4695825" y="1613685"/>
              <a:chExt cx="3868639" cy="485775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695825" y="1613685"/>
                <a:ext cx="3807619" cy="485775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695825" y="2195901"/>
                <a:ext cx="386863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for Item in List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:</a:t>
                </a:r>
                <a:endParaRPr lang="en-US" altLang="zh-CN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 ElementList3=</a:t>
                </a:r>
                <a:r>
                  <a:rPr lang="en-US" altLang="zh-CN" dirty="0" err="1" smtClean="0">
                    <a:solidFill>
                      <a:schemeClr val="tx2">
                        <a:lumMod val="10000"/>
                      </a:schemeClr>
                    </a:solidFill>
                  </a:rPr>
                  <a:t>Item.split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('\t')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Clone=ElementList3[0]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Scaffold3=ElementList3[1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]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Start3=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(ElementList3[2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])</a:t>
                </a:r>
              </a:p>
              <a:p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  End3=</a:t>
                </a:r>
                <a:r>
                  <a:rPr lang="en-US" altLang="zh-CN" dirty="0" err="1" smtClean="0">
                    <a:solidFill>
                      <a:schemeClr val="tx2">
                        <a:lumMod val="10000"/>
                      </a:schemeClr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(ElementList3[3])</a:t>
                </a:r>
              </a:p>
              <a:p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  if 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Start3&lt;=Start1 and End1&lt;=End3: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</a:t>
                </a:r>
                <a:r>
                  <a:rPr lang="en-US" altLang="zh-CN" dirty="0" err="1" smtClean="0">
                    <a:solidFill>
                      <a:schemeClr val="tx2">
                        <a:lumMod val="10000"/>
                      </a:schemeClr>
                    </a:solidFill>
                  </a:rPr>
                  <a:t>JointLine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='''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%s	%s	%d	%d	%s	%d	%d	%d''' %(Clone,Scaffold3,Start3,End3,Number1,Start1,End1,Length1)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      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OutFile.write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JointLine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) </a:t>
                </a:r>
                <a:endParaRPr lang="zh-CN" altLang="en-US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21" name="等腰三角形 20"/>
            <p:cNvSpPr/>
            <p:nvPr/>
          </p:nvSpPr>
          <p:spPr>
            <a:xfrm rot="5400000">
              <a:off x="2108000" y="3745111"/>
              <a:ext cx="1946673" cy="525065"/>
            </a:xfrm>
            <a:prstGeom prst="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0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Part3 cross check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14387" y="1928813"/>
            <a:ext cx="3807619" cy="4507706"/>
            <a:chOff x="814387" y="1578769"/>
            <a:chExt cx="3807619" cy="4857750"/>
          </a:xfrm>
        </p:grpSpPr>
        <p:sp>
          <p:nvSpPr>
            <p:cNvPr id="5" name="圆角矩形 4"/>
            <p:cNvSpPr/>
            <p:nvPr/>
          </p:nvSpPr>
          <p:spPr>
            <a:xfrm>
              <a:off x="814387" y="1578769"/>
              <a:ext cx="3807619" cy="485775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14387" y="2022485"/>
              <a:ext cx="380761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for Line1 in InFile1</a:t>
              </a:r>
              <a:r>
                <a:rPr lang="en-US" altLang="zh-CN" dirty="0" smtClean="0">
                  <a:solidFill>
                    <a:schemeClr val="tx2">
                      <a:lumMod val="10000"/>
                    </a:schemeClr>
                  </a:solidFill>
                </a:rPr>
                <a:t>:</a:t>
              </a:r>
              <a:endParaRPr lang="zh-CN" altLang="en-US" dirty="0">
                <a:solidFill>
                  <a:schemeClr val="tx2">
                    <a:lumMod val="10000"/>
                  </a:schemeClr>
                </a:solidFill>
              </a:endParaRP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if </a:t>
              </a:r>
              <a:r>
                <a:rPr lang="en-US" altLang="zh-CN" dirty="0" smtClean="0">
                  <a:solidFill>
                    <a:schemeClr val="tx2">
                      <a:lumMod val="10000"/>
                    </a:schemeClr>
                  </a:solidFill>
                </a:rPr>
                <a:t>LineNumber1&gt;0:    </a:t>
              </a:r>
            </a:p>
            <a:p>
              <a:r>
                <a:rPr lang="en-US" altLang="zh-CN" dirty="0" smtClean="0">
                  <a:solidFill>
                    <a:schemeClr val="tx2">
                      <a:lumMod val="10000"/>
                    </a:schemeClr>
                  </a:solidFill>
                </a:rPr>
                <a:t>    Line1=Line1.strip('\n')</a:t>
              </a:r>
            </a:p>
            <a:p>
              <a:r>
                <a:rPr lang="en-US" altLang="zh-CN" dirty="0" smtClean="0">
                  <a:solidFill>
                    <a:schemeClr val="tx2">
                      <a:lumMod val="10000"/>
                    </a:schemeClr>
                  </a:solidFill>
                </a:rPr>
                <a:t>    </a:t>
              </a:r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ElementList1=Line1.split('\t')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Scaffold1=ElementList1[0]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Start1=</a:t>
              </a:r>
              <a:r>
                <a:rPr lang="en-US" altLang="zh-CN" dirty="0" err="1">
                  <a:solidFill>
                    <a:schemeClr val="tx2">
                      <a:lumMod val="10000"/>
                    </a:schemeClr>
                  </a:solidFill>
                </a:rPr>
                <a:t>int</a:t>
              </a:r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(ElementList1[1])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End1=</a:t>
              </a:r>
              <a:r>
                <a:rPr lang="en-US" altLang="zh-CN" dirty="0" err="1">
                  <a:solidFill>
                    <a:schemeClr val="tx2">
                      <a:lumMod val="10000"/>
                    </a:schemeClr>
                  </a:solidFill>
                </a:rPr>
                <a:t>int</a:t>
              </a:r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(ElementList1[2])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Number1=ElementList1[3]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Size1=</a:t>
              </a:r>
              <a:r>
                <a:rPr lang="en-US" altLang="zh-CN" dirty="0" err="1">
                  <a:solidFill>
                    <a:schemeClr val="tx2">
                      <a:lumMod val="10000"/>
                    </a:schemeClr>
                  </a:solidFill>
                </a:rPr>
                <a:t>int</a:t>
              </a:r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(ElementList1[4])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Copy1=ElementList1[5]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Length1=</a:t>
              </a:r>
              <a:r>
                <a:rPr lang="en-US" altLang="zh-CN" dirty="0" err="1">
                  <a:solidFill>
                    <a:schemeClr val="tx2">
                      <a:lumMod val="10000"/>
                    </a:schemeClr>
                  </a:solidFill>
                </a:rPr>
                <a:t>int</a:t>
              </a:r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(ElementList1[6])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List=[] 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   InFile2=open(InFileName2,'r')</a:t>
              </a:r>
            </a:p>
            <a:p>
              <a:endParaRPr lang="zh-CN" altLang="en-US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63441" y="1928812"/>
            <a:ext cx="4070152" cy="4507706"/>
            <a:chOff x="2818804" y="1578769"/>
            <a:chExt cx="4070152" cy="4857750"/>
          </a:xfrm>
        </p:grpSpPr>
        <p:grpSp>
          <p:nvGrpSpPr>
            <p:cNvPr id="9" name="组合 8"/>
            <p:cNvGrpSpPr/>
            <p:nvPr/>
          </p:nvGrpSpPr>
          <p:grpSpPr>
            <a:xfrm>
              <a:off x="3081337" y="1578769"/>
              <a:ext cx="3807619" cy="4857750"/>
              <a:chOff x="4695825" y="1613685"/>
              <a:chExt cx="3807619" cy="485775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4695825" y="1613685"/>
                <a:ext cx="3807619" cy="4857750"/>
              </a:xfrm>
              <a:prstGeom prst="roundRect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695825" y="2611399"/>
                <a:ext cx="380761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for Line2 in InFile2:   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if LineNumber2&gt;0:    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Line2=Line2.strip('\n')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ElementList2=Line2.split('\t')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Scaffold2=ElementList2[1]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Start2=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(ElementList2[2])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End2=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(ElementList2[3])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if Scaffold2==Scaffold1: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  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List.append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(Line2)</a:t>
                </a:r>
              </a:p>
              <a:p>
                <a:endParaRPr lang="zh-CN" altLang="en-US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1" name="等腰三角形 10"/>
            <p:cNvSpPr/>
            <p:nvPr/>
          </p:nvSpPr>
          <p:spPr>
            <a:xfrm rot="5400000">
              <a:off x="2108000" y="3745111"/>
              <a:ext cx="1946673" cy="525065"/>
            </a:xfrm>
            <a:prstGeom prst="triangl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75028" y="1928813"/>
            <a:ext cx="4131172" cy="4507706"/>
            <a:chOff x="2818804" y="1578769"/>
            <a:chExt cx="4131172" cy="4857750"/>
          </a:xfrm>
        </p:grpSpPr>
        <p:grpSp>
          <p:nvGrpSpPr>
            <p:cNvPr id="20" name="组合 19"/>
            <p:cNvGrpSpPr/>
            <p:nvPr/>
          </p:nvGrpSpPr>
          <p:grpSpPr>
            <a:xfrm>
              <a:off x="3081337" y="1578769"/>
              <a:ext cx="3868639" cy="4857750"/>
              <a:chOff x="4695825" y="1613685"/>
              <a:chExt cx="3868639" cy="485775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695825" y="1613685"/>
                <a:ext cx="3807619" cy="4857750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695825" y="2195901"/>
                <a:ext cx="386863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for Item in List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:</a:t>
                </a:r>
                <a:endParaRPr lang="en-US" altLang="zh-CN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 ElementList3=</a:t>
                </a:r>
                <a:r>
                  <a:rPr lang="en-US" altLang="zh-CN" dirty="0" err="1" smtClean="0">
                    <a:solidFill>
                      <a:schemeClr val="tx2">
                        <a:lumMod val="10000"/>
                      </a:schemeClr>
                    </a:solidFill>
                  </a:rPr>
                  <a:t>Item.split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('\t')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Clone=ElementList3[0]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Scaffold3=ElementList3[1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]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Start3=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(ElementList3[2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])</a:t>
                </a:r>
              </a:p>
              <a:p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  End3=</a:t>
                </a:r>
                <a:r>
                  <a:rPr lang="en-US" altLang="zh-CN" dirty="0" err="1" smtClean="0">
                    <a:solidFill>
                      <a:schemeClr val="tx2">
                        <a:lumMod val="10000"/>
                      </a:schemeClr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(ElementList3[3])</a:t>
                </a:r>
              </a:p>
              <a:p>
                <a:r>
                  <a:rPr lang="en-US" altLang="zh-CN" dirty="0" smtClean="0">
                    <a:solidFill>
                      <a:schemeClr val="tx2">
                        <a:lumMod val="10000"/>
                      </a:schemeClr>
                    </a:solidFill>
                  </a:rPr>
                  <a:t>    if 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Start3&lt;=Start1 and End1&lt;=End3: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</a:t>
                </a:r>
                <a:r>
                  <a:rPr lang="en-US" altLang="zh-CN" dirty="0" err="1" smtClean="0">
                    <a:solidFill>
                      <a:schemeClr val="tx2">
                        <a:lumMod val="10000"/>
                      </a:schemeClr>
                    </a:solidFill>
                  </a:rPr>
                  <a:t>JointLine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='''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%s	%s	%d	%d	%s	%d	%d	%d''' %(Clone,Scaffold3,Start3,End3,Number1,Start1,End1,Length1)</a:t>
                </a:r>
              </a:p>
              <a:p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              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OutFile.write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tx2">
                        <a:lumMod val="10000"/>
                      </a:schemeClr>
                    </a:solidFill>
                  </a:rPr>
                  <a:t>JointLine</a:t>
                </a:r>
                <a:r>
                  <a:rPr lang="en-US" altLang="zh-CN" dirty="0">
                    <a:solidFill>
                      <a:schemeClr val="tx2">
                        <a:lumMod val="10000"/>
                      </a:schemeClr>
                    </a:solidFill>
                  </a:rPr>
                  <a:t>) </a:t>
                </a:r>
                <a:endParaRPr lang="zh-CN" altLang="en-US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21" name="等腰三角形 20"/>
            <p:cNvSpPr/>
            <p:nvPr/>
          </p:nvSpPr>
          <p:spPr>
            <a:xfrm rot="5400000">
              <a:off x="2108000" y="3745111"/>
              <a:ext cx="1946673" cy="525065"/>
            </a:xfrm>
            <a:prstGeom prst="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3" y="1092993"/>
            <a:ext cx="110490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2264653"/>
            <a:ext cx="8610600" cy="23286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END</a:t>
            </a:r>
            <a:br>
              <a:rPr lang="en-US" altLang="zh-CN" dirty="0" smtClean="0"/>
            </a:br>
            <a:r>
              <a:rPr lang="en-US" altLang="zh-CN" dirty="0" smtClean="0"/>
              <a:t>TAHNK YOU</a:t>
            </a:r>
            <a:br>
              <a:rPr lang="en-US" altLang="zh-CN" dirty="0" smtClean="0"/>
            </a:br>
            <a:r>
              <a:rPr lang="en-US" altLang="zh-CN" dirty="0" smtClean="0"/>
              <a:t>ANY QUESTIONS?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0" y="2018711"/>
            <a:ext cx="2713247" cy="2713247"/>
          </a:xfrm>
          <a:prstGeom prst="rect">
            <a:avLst/>
          </a:prstGeom>
          <a:ln>
            <a:solidFill>
              <a:srgbClr val="E6E6E6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76" y="2018711"/>
            <a:ext cx="2710587" cy="2713247"/>
          </a:xfrm>
          <a:prstGeom prst="rect">
            <a:avLst/>
          </a:prstGeom>
          <a:ln>
            <a:solidFill>
              <a:srgbClr val="E6E6E6"/>
            </a:solidFill>
          </a:ln>
        </p:spPr>
      </p:pic>
    </p:spTree>
    <p:extLst>
      <p:ext uri="{BB962C8B-B14F-4D97-AF65-F5344CB8AC3E}">
        <p14:creationId xmlns:p14="http://schemas.microsoft.com/office/powerpoint/2010/main" val="298229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94560"/>
            <a:ext cx="5681382" cy="402412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 tandem repeat in DNA is two or more adjacent, approximate copies of a pattern of nucleotides. Tandem repeats have been shown to cause human disease, may play a variety of regulatory and evolutionary roles and are important laboratory and analytic tools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E.g. Tandem repeats can determine </a:t>
            </a:r>
            <a:r>
              <a:rPr lang="en-US" altLang="zh-CN" dirty="0"/>
              <a:t>an individual's inherited </a:t>
            </a:r>
            <a:r>
              <a:rPr lang="en-US" altLang="zh-CN" dirty="0" smtClean="0"/>
              <a:t>traits which </a:t>
            </a:r>
            <a:r>
              <a:rPr lang="en-US" altLang="zh-CN" dirty="0"/>
              <a:t>can be very useful in determining </a:t>
            </a:r>
            <a:r>
              <a:rPr lang="en-US" altLang="zh-CN" dirty="0" smtClean="0"/>
              <a:t>parentage and genealogical </a:t>
            </a:r>
            <a:r>
              <a:rPr lang="en-US" altLang="zh-CN" dirty="0"/>
              <a:t>DNA tests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29" y="2181191"/>
            <a:ext cx="5027162" cy="40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89212" y="1956547"/>
            <a:ext cx="1627094" cy="162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5253" y="2354595"/>
            <a:ext cx="1775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Tandem</a:t>
            </a:r>
          </a:p>
          <a:p>
            <a:pPr algn="ctr"/>
            <a:r>
              <a:rPr lang="en-US" altLang="zh-CN" sz="2400" dirty="0" smtClean="0"/>
              <a:t>Repeat</a:t>
            </a:r>
            <a:endParaRPr lang="zh-CN" altLang="en-US" sz="2400" dirty="0"/>
          </a:p>
        </p:txBody>
      </p:sp>
      <p:sp>
        <p:nvSpPr>
          <p:cNvPr id="8" name="下箭头 7"/>
          <p:cNvSpPr/>
          <p:nvPr/>
        </p:nvSpPr>
        <p:spPr>
          <a:xfrm>
            <a:off x="1653988" y="3778624"/>
            <a:ext cx="497541" cy="10044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09078" y="4978076"/>
            <a:ext cx="1781187" cy="12008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4417" y="5070667"/>
            <a:ext cx="2030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Markers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</a:p>
          <a:p>
            <a:pPr algn="ctr"/>
            <a:r>
              <a:rPr lang="en-US" altLang="zh-CN" sz="2000" dirty="0" smtClean="0"/>
              <a:t>Cytogenetic study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100103" y="1956548"/>
            <a:ext cx="4806768" cy="4220258"/>
            <a:chOff x="3039586" y="2094916"/>
            <a:chExt cx="5001755" cy="4081889"/>
          </a:xfrm>
        </p:grpSpPr>
        <p:sp>
          <p:nvSpPr>
            <p:cNvPr id="21" name="任意多边形 20"/>
            <p:cNvSpPr/>
            <p:nvPr/>
          </p:nvSpPr>
          <p:spPr>
            <a:xfrm>
              <a:off x="3039586" y="2094916"/>
              <a:ext cx="1043655" cy="1490935"/>
            </a:xfrm>
            <a:custGeom>
              <a:avLst/>
              <a:gdLst>
                <a:gd name="connsiteX0" fmla="*/ 0 w 1490934"/>
                <a:gd name="connsiteY0" fmla="*/ 0 h 1043654"/>
                <a:gd name="connsiteX1" fmla="*/ 969107 w 1490934"/>
                <a:gd name="connsiteY1" fmla="*/ 0 h 1043654"/>
                <a:gd name="connsiteX2" fmla="*/ 1490934 w 1490934"/>
                <a:gd name="connsiteY2" fmla="*/ 521827 h 1043654"/>
                <a:gd name="connsiteX3" fmla="*/ 969107 w 1490934"/>
                <a:gd name="connsiteY3" fmla="*/ 1043654 h 1043654"/>
                <a:gd name="connsiteX4" fmla="*/ 0 w 1490934"/>
                <a:gd name="connsiteY4" fmla="*/ 1043654 h 1043654"/>
                <a:gd name="connsiteX5" fmla="*/ 521827 w 1490934"/>
                <a:gd name="connsiteY5" fmla="*/ 521827 h 1043654"/>
                <a:gd name="connsiteX6" fmla="*/ 0 w 1490934"/>
                <a:gd name="connsiteY6" fmla="*/ 0 h 104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0934" h="1043654">
                  <a:moveTo>
                    <a:pt x="1490934" y="0"/>
                  </a:moveTo>
                  <a:lnTo>
                    <a:pt x="1490934" y="678375"/>
                  </a:lnTo>
                  <a:lnTo>
                    <a:pt x="745467" y="1043654"/>
                  </a:lnTo>
                  <a:lnTo>
                    <a:pt x="0" y="678375"/>
                  </a:lnTo>
                  <a:lnTo>
                    <a:pt x="0" y="0"/>
                  </a:lnTo>
                  <a:lnTo>
                    <a:pt x="745467" y="365279"/>
                  </a:lnTo>
                  <a:lnTo>
                    <a:pt x="1490934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534528" rIns="12701" bIns="534527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 dirty="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083240" y="2094918"/>
              <a:ext cx="3958101" cy="969107"/>
            </a:xfrm>
            <a:custGeom>
              <a:avLst/>
              <a:gdLst>
                <a:gd name="connsiteX0" fmla="*/ 161521 w 969107"/>
                <a:gd name="connsiteY0" fmla="*/ 0 h 3958101"/>
                <a:gd name="connsiteX1" fmla="*/ 807586 w 969107"/>
                <a:gd name="connsiteY1" fmla="*/ 0 h 3958101"/>
                <a:gd name="connsiteX2" fmla="*/ 969107 w 969107"/>
                <a:gd name="connsiteY2" fmla="*/ 161521 h 3958101"/>
                <a:gd name="connsiteX3" fmla="*/ 969107 w 969107"/>
                <a:gd name="connsiteY3" fmla="*/ 3958101 h 3958101"/>
                <a:gd name="connsiteX4" fmla="*/ 969107 w 969107"/>
                <a:gd name="connsiteY4" fmla="*/ 3958101 h 3958101"/>
                <a:gd name="connsiteX5" fmla="*/ 0 w 969107"/>
                <a:gd name="connsiteY5" fmla="*/ 3958101 h 3958101"/>
                <a:gd name="connsiteX6" fmla="*/ 0 w 969107"/>
                <a:gd name="connsiteY6" fmla="*/ 3958101 h 3958101"/>
                <a:gd name="connsiteX7" fmla="*/ 0 w 969107"/>
                <a:gd name="connsiteY7" fmla="*/ 161521 h 3958101"/>
                <a:gd name="connsiteX8" fmla="*/ 161521 w 969107"/>
                <a:gd name="connsiteY8" fmla="*/ 0 h 395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107" h="3958101">
                  <a:moveTo>
                    <a:pt x="969107" y="659696"/>
                  </a:moveTo>
                  <a:lnTo>
                    <a:pt x="969107" y="3298405"/>
                  </a:lnTo>
                  <a:cubicBezTo>
                    <a:pt x="969107" y="3662747"/>
                    <a:pt x="951401" y="3958101"/>
                    <a:pt x="929560" y="3958101"/>
                  </a:cubicBezTo>
                  <a:lnTo>
                    <a:pt x="0" y="3958101"/>
                  </a:lnTo>
                  <a:lnTo>
                    <a:pt x="0" y="3958101"/>
                  </a:lnTo>
                  <a:lnTo>
                    <a:pt x="0" y="0"/>
                  </a:lnTo>
                  <a:lnTo>
                    <a:pt x="0" y="0"/>
                  </a:lnTo>
                  <a:lnTo>
                    <a:pt x="929560" y="0"/>
                  </a:lnTo>
                  <a:cubicBezTo>
                    <a:pt x="951401" y="0"/>
                    <a:pt x="969107" y="295354"/>
                    <a:pt x="969107" y="65969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60008" rIns="60008" bIns="60008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000" kern="1200" dirty="0" smtClean="0"/>
                <a:t>Assign tandem repeats to bac clones</a:t>
              </a:r>
              <a:endParaRPr lang="zh-CN" altLang="en-US" sz="2000" kern="1200" dirty="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3039586" y="3390394"/>
              <a:ext cx="1043654" cy="1490934"/>
            </a:xfrm>
            <a:custGeom>
              <a:avLst/>
              <a:gdLst>
                <a:gd name="connsiteX0" fmla="*/ 0 w 1490934"/>
                <a:gd name="connsiteY0" fmla="*/ 0 h 1043654"/>
                <a:gd name="connsiteX1" fmla="*/ 969107 w 1490934"/>
                <a:gd name="connsiteY1" fmla="*/ 0 h 1043654"/>
                <a:gd name="connsiteX2" fmla="*/ 1490934 w 1490934"/>
                <a:gd name="connsiteY2" fmla="*/ 521827 h 1043654"/>
                <a:gd name="connsiteX3" fmla="*/ 969107 w 1490934"/>
                <a:gd name="connsiteY3" fmla="*/ 1043654 h 1043654"/>
                <a:gd name="connsiteX4" fmla="*/ 0 w 1490934"/>
                <a:gd name="connsiteY4" fmla="*/ 1043654 h 1043654"/>
                <a:gd name="connsiteX5" fmla="*/ 521827 w 1490934"/>
                <a:gd name="connsiteY5" fmla="*/ 521827 h 1043654"/>
                <a:gd name="connsiteX6" fmla="*/ 0 w 1490934"/>
                <a:gd name="connsiteY6" fmla="*/ 0 h 104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0934" h="1043654">
                  <a:moveTo>
                    <a:pt x="1490934" y="0"/>
                  </a:moveTo>
                  <a:lnTo>
                    <a:pt x="1490934" y="678375"/>
                  </a:lnTo>
                  <a:lnTo>
                    <a:pt x="745467" y="1043654"/>
                  </a:lnTo>
                  <a:lnTo>
                    <a:pt x="0" y="678375"/>
                  </a:lnTo>
                  <a:lnTo>
                    <a:pt x="0" y="0"/>
                  </a:lnTo>
                  <a:lnTo>
                    <a:pt x="745467" y="365279"/>
                  </a:lnTo>
                  <a:lnTo>
                    <a:pt x="1490934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1163773"/>
                <a:satOff val="3877"/>
                <a:lumOff val="4412"/>
                <a:alphaOff val="0"/>
              </a:schemeClr>
            </a:lnRef>
            <a:fillRef idx="1">
              <a:schemeClr val="accent5">
                <a:hueOff val="1163773"/>
                <a:satOff val="3877"/>
                <a:lumOff val="4412"/>
                <a:alphaOff val="0"/>
              </a:schemeClr>
            </a:fillRef>
            <a:effectRef idx="0">
              <a:schemeClr val="accent5">
                <a:hueOff val="1163773"/>
                <a:satOff val="3877"/>
                <a:lumOff val="441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534527" rIns="12700" bIns="534527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 dirty="0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083240" y="3390395"/>
              <a:ext cx="3958101" cy="969107"/>
            </a:xfrm>
            <a:custGeom>
              <a:avLst/>
              <a:gdLst>
                <a:gd name="connsiteX0" fmla="*/ 161521 w 969107"/>
                <a:gd name="connsiteY0" fmla="*/ 0 h 3958101"/>
                <a:gd name="connsiteX1" fmla="*/ 807586 w 969107"/>
                <a:gd name="connsiteY1" fmla="*/ 0 h 3958101"/>
                <a:gd name="connsiteX2" fmla="*/ 969107 w 969107"/>
                <a:gd name="connsiteY2" fmla="*/ 161521 h 3958101"/>
                <a:gd name="connsiteX3" fmla="*/ 969107 w 969107"/>
                <a:gd name="connsiteY3" fmla="*/ 3958101 h 3958101"/>
                <a:gd name="connsiteX4" fmla="*/ 969107 w 969107"/>
                <a:gd name="connsiteY4" fmla="*/ 3958101 h 3958101"/>
                <a:gd name="connsiteX5" fmla="*/ 0 w 969107"/>
                <a:gd name="connsiteY5" fmla="*/ 3958101 h 3958101"/>
                <a:gd name="connsiteX6" fmla="*/ 0 w 969107"/>
                <a:gd name="connsiteY6" fmla="*/ 3958101 h 3958101"/>
                <a:gd name="connsiteX7" fmla="*/ 0 w 969107"/>
                <a:gd name="connsiteY7" fmla="*/ 161521 h 3958101"/>
                <a:gd name="connsiteX8" fmla="*/ 161521 w 969107"/>
                <a:gd name="connsiteY8" fmla="*/ 0 h 395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107" h="3958101">
                  <a:moveTo>
                    <a:pt x="969107" y="659696"/>
                  </a:moveTo>
                  <a:lnTo>
                    <a:pt x="969107" y="3298405"/>
                  </a:lnTo>
                  <a:cubicBezTo>
                    <a:pt x="969107" y="3662747"/>
                    <a:pt x="951401" y="3958101"/>
                    <a:pt x="929560" y="3958101"/>
                  </a:cubicBezTo>
                  <a:lnTo>
                    <a:pt x="0" y="3958101"/>
                  </a:lnTo>
                  <a:lnTo>
                    <a:pt x="0" y="3958101"/>
                  </a:lnTo>
                  <a:lnTo>
                    <a:pt x="0" y="0"/>
                  </a:lnTo>
                  <a:lnTo>
                    <a:pt x="0" y="0"/>
                  </a:lnTo>
                  <a:lnTo>
                    <a:pt x="929560" y="0"/>
                  </a:lnTo>
                  <a:cubicBezTo>
                    <a:pt x="951401" y="0"/>
                    <a:pt x="969107" y="295354"/>
                    <a:pt x="969107" y="65969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1163773"/>
                <a:satOff val="3877"/>
                <a:lumOff val="441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60008" rIns="60008" bIns="60008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000" kern="1200" dirty="0" smtClean="0"/>
                <a:t>Use clone plasmid as probe</a:t>
              </a:r>
              <a:endParaRPr lang="zh-CN" altLang="en-US" sz="2000" kern="1200" dirty="0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039586" y="4685871"/>
              <a:ext cx="1043654" cy="1490934"/>
            </a:xfrm>
            <a:custGeom>
              <a:avLst/>
              <a:gdLst>
                <a:gd name="connsiteX0" fmla="*/ 0 w 1490934"/>
                <a:gd name="connsiteY0" fmla="*/ 0 h 1043654"/>
                <a:gd name="connsiteX1" fmla="*/ 969107 w 1490934"/>
                <a:gd name="connsiteY1" fmla="*/ 0 h 1043654"/>
                <a:gd name="connsiteX2" fmla="*/ 1490934 w 1490934"/>
                <a:gd name="connsiteY2" fmla="*/ 521827 h 1043654"/>
                <a:gd name="connsiteX3" fmla="*/ 969107 w 1490934"/>
                <a:gd name="connsiteY3" fmla="*/ 1043654 h 1043654"/>
                <a:gd name="connsiteX4" fmla="*/ 0 w 1490934"/>
                <a:gd name="connsiteY4" fmla="*/ 1043654 h 1043654"/>
                <a:gd name="connsiteX5" fmla="*/ 521827 w 1490934"/>
                <a:gd name="connsiteY5" fmla="*/ 521827 h 1043654"/>
                <a:gd name="connsiteX6" fmla="*/ 0 w 1490934"/>
                <a:gd name="connsiteY6" fmla="*/ 0 h 104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0934" h="1043654">
                  <a:moveTo>
                    <a:pt x="1490934" y="0"/>
                  </a:moveTo>
                  <a:lnTo>
                    <a:pt x="1490934" y="678375"/>
                  </a:lnTo>
                  <a:lnTo>
                    <a:pt x="745467" y="1043654"/>
                  </a:lnTo>
                  <a:lnTo>
                    <a:pt x="0" y="678375"/>
                  </a:lnTo>
                  <a:lnTo>
                    <a:pt x="0" y="0"/>
                  </a:lnTo>
                  <a:lnTo>
                    <a:pt x="745467" y="365279"/>
                  </a:lnTo>
                  <a:lnTo>
                    <a:pt x="1490934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2327545"/>
                <a:satOff val="7755"/>
                <a:lumOff val="8823"/>
                <a:alphaOff val="0"/>
              </a:schemeClr>
            </a:lnRef>
            <a:fillRef idx="1">
              <a:schemeClr val="accent5">
                <a:hueOff val="2327545"/>
                <a:satOff val="7755"/>
                <a:lumOff val="8823"/>
                <a:alphaOff val="0"/>
              </a:schemeClr>
            </a:fillRef>
            <a:effectRef idx="0">
              <a:schemeClr val="accent5">
                <a:hueOff val="2327545"/>
                <a:satOff val="7755"/>
                <a:lumOff val="88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534527" rIns="12700" bIns="534527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 dirty="0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083240" y="4685870"/>
              <a:ext cx="3958101" cy="969108"/>
            </a:xfrm>
            <a:custGeom>
              <a:avLst/>
              <a:gdLst>
                <a:gd name="connsiteX0" fmla="*/ 161521 w 969107"/>
                <a:gd name="connsiteY0" fmla="*/ 0 h 3958101"/>
                <a:gd name="connsiteX1" fmla="*/ 807586 w 969107"/>
                <a:gd name="connsiteY1" fmla="*/ 0 h 3958101"/>
                <a:gd name="connsiteX2" fmla="*/ 969107 w 969107"/>
                <a:gd name="connsiteY2" fmla="*/ 161521 h 3958101"/>
                <a:gd name="connsiteX3" fmla="*/ 969107 w 969107"/>
                <a:gd name="connsiteY3" fmla="*/ 3958101 h 3958101"/>
                <a:gd name="connsiteX4" fmla="*/ 969107 w 969107"/>
                <a:gd name="connsiteY4" fmla="*/ 3958101 h 3958101"/>
                <a:gd name="connsiteX5" fmla="*/ 0 w 969107"/>
                <a:gd name="connsiteY5" fmla="*/ 3958101 h 3958101"/>
                <a:gd name="connsiteX6" fmla="*/ 0 w 969107"/>
                <a:gd name="connsiteY6" fmla="*/ 3958101 h 3958101"/>
                <a:gd name="connsiteX7" fmla="*/ 0 w 969107"/>
                <a:gd name="connsiteY7" fmla="*/ 161521 h 3958101"/>
                <a:gd name="connsiteX8" fmla="*/ 161521 w 969107"/>
                <a:gd name="connsiteY8" fmla="*/ 0 h 395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107" h="3958101">
                  <a:moveTo>
                    <a:pt x="969107" y="659696"/>
                  </a:moveTo>
                  <a:lnTo>
                    <a:pt x="969107" y="3298405"/>
                  </a:lnTo>
                  <a:cubicBezTo>
                    <a:pt x="969107" y="3662747"/>
                    <a:pt x="951401" y="3958101"/>
                    <a:pt x="929560" y="3958101"/>
                  </a:cubicBezTo>
                  <a:lnTo>
                    <a:pt x="0" y="3958101"/>
                  </a:lnTo>
                  <a:lnTo>
                    <a:pt x="0" y="3958101"/>
                  </a:lnTo>
                  <a:lnTo>
                    <a:pt x="0" y="0"/>
                  </a:lnTo>
                  <a:lnTo>
                    <a:pt x="0" y="0"/>
                  </a:lnTo>
                  <a:lnTo>
                    <a:pt x="929560" y="0"/>
                  </a:lnTo>
                  <a:cubicBezTo>
                    <a:pt x="951401" y="0"/>
                    <a:pt x="969107" y="295354"/>
                    <a:pt x="969107" y="65969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2327545"/>
                <a:satOff val="7755"/>
                <a:lumOff val="882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60008" rIns="60008" bIns="60009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b="0" i="0" u="none" kern="1200" dirty="0" smtClean="0"/>
                <a:t>fluorescence</a:t>
              </a:r>
              <a:r>
                <a:rPr lang="en-US" sz="2000" b="0" i="0" kern="1200" dirty="0" smtClean="0"/>
                <a:t> </a:t>
              </a:r>
              <a:r>
                <a:rPr lang="en-US" sz="2000" b="0" i="1" u="none" kern="1200" dirty="0" smtClean="0"/>
                <a:t>in</a:t>
              </a:r>
              <a:r>
                <a:rPr lang="en-US" sz="2000" b="0" i="1" kern="1200" dirty="0" smtClean="0"/>
                <a:t> </a:t>
              </a:r>
              <a:r>
                <a:rPr lang="en-US" sz="2000" b="0" i="1" u="none" kern="1200" dirty="0" smtClean="0"/>
                <a:t>situ</a:t>
              </a:r>
              <a:r>
                <a:rPr lang="en-US" sz="2000" b="0" i="0" kern="1200" dirty="0" smtClean="0"/>
                <a:t>  </a:t>
              </a:r>
              <a:r>
                <a:rPr lang="en-US" sz="2000" b="0" i="0" u="none" kern="1200" dirty="0" smtClean="0"/>
                <a:t>hybridization</a:t>
              </a:r>
              <a:endParaRPr lang="zh-CN" altLang="en-US" sz="2000" kern="1200" dirty="0"/>
            </a:p>
          </p:txBody>
        </p:sp>
      </p:grpSp>
      <p:sp>
        <p:nvSpPr>
          <p:cNvPr id="39" name="圆角矩形标注 38"/>
          <p:cNvSpPr/>
          <p:nvPr/>
        </p:nvSpPr>
        <p:spPr>
          <a:xfrm rot="5400000">
            <a:off x="8071271" y="2748050"/>
            <a:ext cx="3680743" cy="2097741"/>
          </a:xfrm>
          <a:prstGeom prst="wedgeRoundRectCallout">
            <a:avLst>
              <a:gd name="adj1" fmla="val -34369"/>
              <a:gd name="adj2" fmla="val 84629"/>
              <a:gd name="adj3" fmla="val 16667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862771" y="2354595"/>
            <a:ext cx="2097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2">
                    <a:lumMod val="10000"/>
                  </a:schemeClr>
                </a:solidFill>
              </a:rPr>
              <a:t>TRF Output file</a:t>
            </a:r>
            <a:endParaRPr lang="zh-CN" alt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乘号 40"/>
          <p:cNvSpPr/>
          <p:nvPr/>
        </p:nvSpPr>
        <p:spPr>
          <a:xfrm>
            <a:off x="9531762" y="3417040"/>
            <a:ext cx="759759" cy="75975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862771" y="4360360"/>
            <a:ext cx="2097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2">
                    <a:lumMod val="10000"/>
                  </a:schemeClr>
                </a:solidFill>
              </a:rPr>
              <a:t>SOAP Output file</a:t>
            </a:r>
            <a:endParaRPr lang="zh-CN" alt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7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TRF Output file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17611"/>
              </p:ext>
            </p:extLst>
          </p:nvPr>
        </p:nvGraphicFramePr>
        <p:xfrm>
          <a:off x="-4" y="2030595"/>
          <a:ext cx="12192003" cy="1222594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1122833">
                  <a:extLst>
                    <a:ext uri="{9D8B030D-6E8A-4147-A177-3AD203B41FA5}">
                      <a16:colId xmlns:a16="http://schemas.microsoft.com/office/drawing/2014/main" xmlns="" val="2383714961"/>
                    </a:ext>
                  </a:extLst>
                </a:gridCol>
                <a:gridCol w="497542">
                  <a:extLst>
                    <a:ext uri="{9D8B030D-6E8A-4147-A177-3AD203B41FA5}">
                      <a16:colId xmlns:a16="http://schemas.microsoft.com/office/drawing/2014/main" xmlns="" val="2726364348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xmlns="" val="27973940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766649277"/>
                    </a:ext>
                  </a:extLst>
                </a:gridCol>
                <a:gridCol w="981635">
                  <a:extLst>
                    <a:ext uri="{9D8B030D-6E8A-4147-A177-3AD203B41FA5}">
                      <a16:colId xmlns:a16="http://schemas.microsoft.com/office/drawing/2014/main" xmlns="" val="1739085896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xmlns="" val="819086221"/>
                    </a:ext>
                  </a:extLst>
                </a:gridCol>
                <a:gridCol w="154641">
                  <a:extLst>
                    <a:ext uri="{9D8B030D-6E8A-4147-A177-3AD203B41FA5}">
                      <a16:colId xmlns:a16="http://schemas.microsoft.com/office/drawing/2014/main" xmlns="" val="1132048266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xmlns="" val="207908670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955295483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xmlns="" val="1179732268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xmlns="" val="2688592044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xmlns="" val="2763355679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532359030"/>
                    </a:ext>
                  </a:extLst>
                </a:gridCol>
                <a:gridCol w="802340">
                  <a:extLst>
                    <a:ext uri="{9D8B030D-6E8A-4147-A177-3AD203B41FA5}">
                      <a16:colId xmlns:a16="http://schemas.microsoft.com/office/drawing/2014/main" xmlns="" val="1040097137"/>
                    </a:ext>
                  </a:extLst>
                </a:gridCol>
              </a:tblGrid>
              <a:tr h="121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##</a:t>
                      </a:r>
                      <a:r>
                        <a:rPr lang="en-US" sz="2000" u="none" strike="noStrike" dirty="0" err="1">
                          <a:effectLst/>
                        </a:rPr>
                        <a:t>gff</a:t>
                      </a:r>
                      <a:r>
                        <a:rPr lang="en-US" sz="2000" u="none" strike="noStrike" dirty="0">
                          <a:effectLst/>
                        </a:rPr>
                        <a:t>-version 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Start</a:t>
                      </a:r>
                    </a:p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positon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End</a:t>
                      </a:r>
                    </a:p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position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PeriodSize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Copy</a:t>
                      </a:r>
                    </a:p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Percent</a:t>
                      </a:r>
                    </a:p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Matches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Percent</a:t>
                      </a:r>
                    </a:p>
                    <a:p>
                      <a:pPr algn="ctr" fontAlgn="ctr"/>
                      <a:r>
                        <a:rPr lang="en-US" sz="2000" u="none" strike="noStrike" dirty="0" err="1" smtClean="0">
                          <a:effectLst/>
                        </a:rPr>
                        <a:t>Indels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Consensus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extLst>
                  <a:ext uri="{0D108BD9-81ED-4DB2-BD59-A6C34878D82A}">
                    <a16:rowId xmlns:a16="http://schemas.microsoft.com/office/drawing/2014/main" xmlns="" val="956745404"/>
                  </a:ext>
                </a:extLst>
              </a:tr>
              <a:tr h="121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scaffold7644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TandemRepeat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13096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13126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53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+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.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PY_TR0000003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1.9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TTTCTGCAAATATGAC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97" marR="1697" marT="1697" marB="0" anchor="ctr"/>
                </a:tc>
                <a:extLst>
                  <a:ext uri="{0D108BD9-81ED-4DB2-BD59-A6C34878D82A}">
                    <a16:rowId xmlns:a16="http://schemas.microsoft.com/office/drawing/2014/main" xmlns="" val="3169263255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895600" y="3253189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SOAP Output file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66862"/>
              </p:ext>
            </p:extLst>
          </p:nvPr>
        </p:nvGraphicFramePr>
        <p:xfrm>
          <a:off x="5" y="4399243"/>
          <a:ext cx="12191995" cy="20195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84539">
                  <a:extLst>
                    <a:ext uri="{9D8B030D-6E8A-4147-A177-3AD203B41FA5}">
                      <a16:colId xmlns:a16="http://schemas.microsoft.com/office/drawing/2014/main" xmlns="" val="2287089137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2579615293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21112137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xmlns="" val="3383495394"/>
                    </a:ext>
                  </a:extLst>
                </a:gridCol>
                <a:gridCol w="284508">
                  <a:extLst>
                    <a:ext uri="{9D8B030D-6E8A-4147-A177-3AD203B41FA5}">
                      <a16:colId xmlns:a16="http://schemas.microsoft.com/office/drawing/2014/main" xmlns="" val="2711433996"/>
                    </a:ext>
                  </a:extLst>
                </a:gridCol>
                <a:gridCol w="1806404">
                  <a:extLst>
                    <a:ext uri="{9D8B030D-6E8A-4147-A177-3AD203B41FA5}">
                      <a16:colId xmlns:a16="http://schemas.microsoft.com/office/drawing/2014/main" xmlns="" val="2518590557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1909350146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271594712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56498270"/>
                    </a:ext>
                  </a:extLst>
                </a:gridCol>
                <a:gridCol w="939331">
                  <a:extLst>
                    <a:ext uri="{9D8B030D-6E8A-4147-A177-3AD203B41FA5}">
                      <a16:colId xmlns:a16="http://schemas.microsoft.com/office/drawing/2014/main" xmlns="" val="1510947285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3465987271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3650756420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669922156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3775741573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437564191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4231224631"/>
                    </a:ext>
                  </a:extLst>
                </a:gridCol>
                <a:gridCol w="614177">
                  <a:extLst>
                    <a:ext uri="{9D8B030D-6E8A-4147-A177-3AD203B41FA5}">
                      <a16:colId xmlns:a16="http://schemas.microsoft.com/office/drawing/2014/main" xmlns="" val="2435135858"/>
                    </a:ext>
                  </a:extLst>
                </a:gridCol>
              </a:tblGrid>
              <a:tr h="97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CloneName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TotalMap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CloneTaq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S-Number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extLst>
                  <a:ext uri="{0D108BD9-81ED-4DB2-BD59-A6C34878D82A}">
                    <a16:rowId xmlns:a16="http://schemas.microsoft.com/office/drawing/2014/main" xmlns="" val="1591319702"/>
                  </a:ext>
                </a:extLst>
              </a:tr>
              <a:tr h="2804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PFS24-bsa16-7-C18P16-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DETAILS: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PFS24-bsa16-7-C18P16-7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scaffold41968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17254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PFS24-bsa16-7-C18P16-2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scaffold41968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17724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PFS24-bsa16-7-C18P16-6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scaffold41968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35373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extLst>
                  <a:ext uri="{0D108BD9-81ED-4DB2-BD59-A6C34878D82A}">
                    <a16:rowId xmlns:a16="http://schemas.microsoft.com/office/drawing/2014/main" xmlns="" val="1571494766"/>
                  </a:ext>
                </a:extLst>
              </a:tr>
              <a:tr h="2804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PFS24-bsa12-2-J10P9-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DETAILS: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PFS24-bsa12-2-J10P9-2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scaffold22345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167837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PFS24-bsa12-2-J10P9-1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scaffold22345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182969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1" marR="2631" marT="2631" marB="0" anchor="ctr"/>
                </a:tc>
                <a:extLst>
                  <a:ext uri="{0D108BD9-81ED-4DB2-BD59-A6C34878D82A}">
                    <a16:rowId xmlns:a16="http://schemas.microsoft.com/office/drawing/2014/main" xmlns="" val="453666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0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18" y="1701052"/>
            <a:ext cx="2980765" cy="21120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3070544"/>
            <a:ext cx="8610600" cy="1293028"/>
          </a:xfrm>
        </p:spPr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222376"/>
            <a:ext cx="10820400" cy="1996309"/>
          </a:xfrm>
        </p:spPr>
        <p:txBody>
          <a:bodyPr/>
          <a:lstStyle/>
          <a:p>
            <a:r>
              <a:rPr lang="en-US" altLang="zh-CN" dirty="0" smtClean="0"/>
              <a:t>1. Reformat the output file of the TRF software, extract the information that we want and give a overview about the data.</a:t>
            </a:r>
          </a:p>
          <a:p>
            <a:r>
              <a:rPr lang="en-US" altLang="zh-CN" dirty="0" smtClean="0"/>
              <a:t>2. Reformat the SOAP output file.</a:t>
            </a:r>
          </a:p>
          <a:p>
            <a:r>
              <a:rPr lang="en-US" altLang="zh-CN" dirty="0" smtClean="0"/>
              <a:t>3. Cross-check the SOAP file and the TRF file, assign each tandem repeat sequence to single bacteria clone.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895600" y="70184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Material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85800" y="1701052"/>
            <a:ext cx="6447865" cy="168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TRF output file </a:t>
            </a:r>
            <a:r>
              <a:rPr lang="en-US" altLang="zh-CN" dirty="0"/>
              <a:t>of </a:t>
            </a:r>
            <a:r>
              <a:rPr lang="en-US" altLang="zh-CN" i="1" dirty="0" err="1"/>
              <a:t>Patinopecten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yessoensis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genome</a:t>
            </a:r>
            <a:r>
              <a:rPr lang="en-US" altLang="zh-CN" i="1" dirty="0" smtClean="0"/>
              <a:t>.</a:t>
            </a:r>
            <a:endParaRPr lang="en-US" altLang="zh-CN" dirty="0" smtClean="0"/>
          </a:p>
          <a:p>
            <a:r>
              <a:rPr lang="en-US" altLang="zh-CN" i="1" dirty="0" smtClean="0"/>
              <a:t>2. </a:t>
            </a:r>
            <a:r>
              <a:rPr lang="en-US" altLang="zh-CN" dirty="0" err="1" smtClean="0"/>
              <a:t>bsa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SOAP</a:t>
            </a:r>
            <a:r>
              <a:rPr lang="en-US" altLang="zh-CN" dirty="0" smtClean="0"/>
              <a:t> output file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8139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 </a:t>
            </a:r>
            <a:r>
              <a:rPr lang="en-US" altLang="zh-CN" dirty="0" err="1" smtClean="0"/>
              <a:t>trf</a:t>
            </a:r>
            <a:r>
              <a:rPr lang="en-US" altLang="zh-CN" dirty="0" smtClean="0"/>
              <a:t> output </a:t>
            </a:r>
            <a:r>
              <a:rPr lang="en-US" altLang="zh-CN" dirty="0" smtClean="0"/>
              <a:t>file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370" y="1811319"/>
            <a:ext cx="3630711" cy="4784463"/>
          </a:xfrm>
          <a:ln w="12700"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for Line in </a:t>
            </a:r>
            <a:r>
              <a:rPr lang="en-US" altLang="zh-CN" dirty="0" err="1"/>
              <a:t>InFile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if </a:t>
            </a:r>
            <a:r>
              <a:rPr lang="en-US" altLang="zh-CN" dirty="0" err="1"/>
              <a:t>LineNumber</a:t>
            </a:r>
            <a:r>
              <a:rPr lang="en-US" altLang="zh-CN" dirty="0"/>
              <a:t> &gt; 0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    Line=</a:t>
            </a:r>
            <a:r>
              <a:rPr lang="en-US" altLang="zh-CN" dirty="0" err="1"/>
              <a:t>Line.strip</a:t>
            </a:r>
            <a:r>
              <a:rPr lang="en-US" altLang="zh-CN" dirty="0"/>
              <a:t>('\n</a:t>
            </a:r>
            <a:r>
              <a:rPr lang="en-US" altLang="zh-CN" dirty="0" smtClean="0"/>
              <a:t>')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ElementList</a:t>
            </a:r>
            <a:r>
              <a:rPr lang="en-US" altLang="zh-CN" dirty="0"/>
              <a:t>=</a:t>
            </a:r>
            <a:r>
              <a:rPr lang="en-US" altLang="zh-CN" dirty="0" err="1"/>
              <a:t>Line.split</a:t>
            </a:r>
            <a:r>
              <a:rPr lang="en-US" altLang="zh-CN" dirty="0"/>
              <a:t>('\t') </a:t>
            </a:r>
          </a:p>
          <a:p>
            <a:r>
              <a:rPr lang="en-US" altLang="zh-CN" dirty="0"/>
              <a:t>    Scaffold=</a:t>
            </a:r>
            <a:r>
              <a:rPr lang="en-US" altLang="zh-CN" dirty="0" err="1"/>
              <a:t>ElementList</a:t>
            </a:r>
            <a:r>
              <a:rPr lang="en-US" altLang="zh-CN" dirty="0"/>
              <a:t>[0]</a:t>
            </a:r>
          </a:p>
          <a:p>
            <a:r>
              <a:rPr lang="en-US" altLang="zh-CN" dirty="0"/>
              <a:t>    Start=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ElementList</a:t>
            </a:r>
            <a:r>
              <a:rPr lang="en-US" altLang="zh-CN" dirty="0"/>
              <a:t>[3])</a:t>
            </a:r>
          </a:p>
          <a:p>
            <a:r>
              <a:rPr lang="en-US" altLang="zh-CN" dirty="0"/>
              <a:t>    End=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ElementList</a:t>
            </a:r>
            <a:r>
              <a:rPr lang="en-US" altLang="zh-CN" dirty="0"/>
              <a:t>[4])</a:t>
            </a:r>
          </a:p>
          <a:p>
            <a:r>
              <a:rPr lang="en-US" altLang="zh-CN" dirty="0"/>
              <a:t>    Number=</a:t>
            </a:r>
            <a:r>
              <a:rPr lang="en-US" altLang="zh-CN" dirty="0" err="1"/>
              <a:t>ElementList</a:t>
            </a:r>
            <a:r>
              <a:rPr lang="en-US" altLang="zh-CN" dirty="0"/>
              <a:t>[8]</a:t>
            </a:r>
          </a:p>
          <a:p>
            <a:r>
              <a:rPr lang="en-US" altLang="zh-CN" dirty="0"/>
              <a:t>    Size=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ElementList</a:t>
            </a:r>
            <a:r>
              <a:rPr lang="en-US" altLang="zh-CN" dirty="0"/>
              <a:t>[9])</a:t>
            </a:r>
          </a:p>
          <a:p>
            <a:r>
              <a:rPr lang="en-US" altLang="zh-CN" dirty="0"/>
              <a:t>    Copy=</a:t>
            </a:r>
            <a:r>
              <a:rPr lang="en-US" altLang="zh-CN" dirty="0" err="1"/>
              <a:t>ElementList</a:t>
            </a:r>
            <a:r>
              <a:rPr lang="en-US" altLang="zh-CN" dirty="0"/>
              <a:t>[10]</a:t>
            </a:r>
          </a:p>
          <a:p>
            <a:r>
              <a:rPr lang="en-US" altLang="zh-CN" dirty="0"/>
              <a:t>    Length=</a:t>
            </a:r>
            <a:r>
              <a:rPr lang="en-US" altLang="zh-CN" dirty="0" err="1"/>
              <a:t>int</a:t>
            </a:r>
            <a:r>
              <a:rPr lang="en-US" altLang="zh-CN" dirty="0"/>
              <a:t>(End-Start)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ChangedLine</a:t>
            </a:r>
            <a:r>
              <a:rPr lang="en-US" altLang="zh-CN" dirty="0"/>
              <a:t>='''</a:t>
            </a:r>
          </a:p>
          <a:p>
            <a:r>
              <a:rPr lang="en-US" altLang="zh-CN" dirty="0"/>
              <a:t>%s	%d	%d	%s	%d	%s	%d'''%(</a:t>
            </a:r>
            <a:r>
              <a:rPr lang="en-US" altLang="zh-CN" dirty="0" err="1"/>
              <a:t>Scaffold,Start,End,Number,Size,Copy,Length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820" y="5344319"/>
            <a:ext cx="7234520" cy="707886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</a:rPr>
              <a:t>print "Reformatted",</a:t>
            </a:r>
            <a:r>
              <a:rPr lang="en-US" altLang="zh-CN" sz="2000" dirty="0" err="1">
                <a:latin typeface="宋体" panose="02010600030101010101" pitchFamily="2" charset="-122"/>
              </a:rPr>
              <a:t>LineNumber</a:t>
            </a:r>
            <a:r>
              <a:rPr lang="en-US" altLang="zh-CN" sz="2000" dirty="0">
                <a:latin typeface="宋体" panose="02010600030101010101" pitchFamily="2" charset="-122"/>
              </a:rPr>
              <a:t>,"records from",</a:t>
            </a:r>
            <a:r>
              <a:rPr lang="en-US" altLang="zh-CN" sz="2000" dirty="0" err="1">
                <a:latin typeface="宋体" panose="02010600030101010101" pitchFamily="2" charset="-122"/>
              </a:rPr>
              <a:t>InFileName</a:t>
            </a:r>
            <a:r>
              <a:rPr lang="en-US" altLang="zh-CN" sz="2000" dirty="0">
                <a:latin typeface="宋体" panose="02010600030101010101" pitchFamily="2" charset="-122"/>
              </a:rPr>
              <a:t>,"as",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OutFileName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21" y="1860920"/>
            <a:ext cx="7234519" cy="314361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257894" y="1405218"/>
            <a:ext cx="80682" cy="4957745"/>
            <a:chOff x="4257894" y="1405218"/>
            <a:chExt cx="80682" cy="4957745"/>
          </a:xfrm>
        </p:grpSpPr>
        <p:sp>
          <p:nvSpPr>
            <p:cNvPr id="7" name="椭圆 6"/>
            <p:cNvSpPr/>
            <p:nvPr/>
          </p:nvSpPr>
          <p:spPr>
            <a:xfrm>
              <a:off x="4257894" y="1405218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4298235" y="1485900"/>
              <a:ext cx="0" cy="4877063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437030" y="1690063"/>
            <a:ext cx="2375537" cy="386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7030" y="2649657"/>
            <a:ext cx="3308857" cy="386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7029" y="5151190"/>
            <a:ext cx="3671052" cy="1306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8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 </a:t>
            </a:r>
            <a:r>
              <a:rPr lang="en-US" altLang="zh-CN" dirty="0" err="1" smtClean="0"/>
              <a:t>trf</a:t>
            </a:r>
            <a:r>
              <a:rPr lang="en-US" altLang="zh-CN" dirty="0" smtClean="0"/>
              <a:t> output </a:t>
            </a:r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370" y="1811319"/>
            <a:ext cx="5072092" cy="4784463"/>
          </a:xfrm>
          <a:ln w="12700">
            <a:noFill/>
          </a:ln>
        </p:spPr>
        <p:txBody>
          <a:bodyPr>
            <a:noAutofit/>
          </a:bodyPr>
          <a:lstStyle/>
          <a:p>
            <a:r>
              <a:rPr lang="en-US" altLang="zh-CN" sz="1800" dirty="0" err="1"/>
              <a:t>BufferedLine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(InFile2.readlines()[1])</a:t>
            </a:r>
          </a:p>
          <a:p>
            <a:pPr marL="0" indent="0">
              <a:buNone/>
            </a:pPr>
            <a:endParaRPr lang="zh-CN" altLang="en-US" sz="1800" dirty="0"/>
          </a:p>
          <a:p>
            <a:r>
              <a:rPr lang="en-US" altLang="zh-CN" sz="1800" dirty="0"/>
              <a:t>for Line2 in InFile2:</a:t>
            </a:r>
          </a:p>
          <a:p>
            <a:endParaRPr lang="zh-CN" altLang="en-US" sz="1800" dirty="0"/>
          </a:p>
          <a:p>
            <a:r>
              <a:rPr lang="en-US" altLang="zh-CN" sz="1800" dirty="0"/>
              <a:t>  if LineNumber2&gt;0:</a:t>
            </a:r>
          </a:p>
          <a:p>
            <a:r>
              <a:rPr lang="en-US" altLang="zh-CN" sz="1800" dirty="0"/>
              <a:t>    ElementList2=Line2.split('\t</a:t>
            </a:r>
            <a:r>
              <a:rPr lang="en-US" altLang="zh-CN" sz="1800" dirty="0" smtClean="0"/>
              <a:t>')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Scaffold2=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(ElementList2[0])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/>
              <a:t>Start2=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(ElementList2[1])</a:t>
            </a:r>
          </a:p>
          <a:p>
            <a:r>
              <a:rPr lang="en-US" altLang="zh-CN" sz="1800" dirty="0"/>
              <a:t>    End2=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(ElementList2[2])</a:t>
            </a:r>
          </a:p>
          <a:p>
            <a:r>
              <a:rPr lang="en-US" altLang="zh-CN" sz="1800" dirty="0"/>
              <a:t>    ElementList3=</a:t>
            </a:r>
            <a:r>
              <a:rPr lang="en-US" altLang="zh-CN" sz="1800" dirty="0" err="1"/>
              <a:t>BufferedLine.split</a:t>
            </a:r>
            <a:r>
              <a:rPr lang="en-US" altLang="zh-CN" sz="1800" dirty="0"/>
              <a:t>('\t')</a:t>
            </a:r>
          </a:p>
          <a:p>
            <a:r>
              <a:rPr lang="en-US" altLang="zh-CN" sz="1800" dirty="0"/>
              <a:t>    Scaffold3=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(ElementList3[0])</a:t>
            </a:r>
          </a:p>
          <a:p>
            <a:r>
              <a:rPr lang="en-US" altLang="zh-CN" sz="1800" dirty="0"/>
              <a:t>    Start3=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(ElementList3[1])</a:t>
            </a:r>
          </a:p>
          <a:p>
            <a:r>
              <a:rPr lang="en-US" altLang="zh-CN" sz="1800" dirty="0"/>
              <a:t>    End3=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(ElementList3[2</a:t>
            </a:r>
            <a:r>
              <a:rPr lang="en-US" altLang="zh-CN" sz="1800" dirty="0" smtClean="0"/>
              <a:t>])</a:t>
            </a:r>
            <a:endParaRPr lang="en-US" altLang="zh-CN" sz="1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633274" y="1811319"/>
            <a:ext cx="4181869" cy="478446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if Scaffold2==</a:t>
            </a:r>
            <a:r>
              <a:rPr lang="en-US" altLang="zh-CN" sz="1800" dirty="0" smtClean="0"/>
              <a:t>Scaffold3</a:t>
            </a:r>
          </a:p>
          <a:p>
            <a:r>
              <a:rPr lang="en-US" altLang="zh-CN" sz="1800" dirty="0" smtClean="0"/>
              <a:t>      </a:t>
            </a:r>
            <a:r>
              <a:rPr lang="en-US" altLang="zh-CN" sz="1800" dirty="0"/>
              <a:t>if Start2==Start3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r>
              <a:rPr lang="en-US" altLang="zh-CN" sz="1800" dirty="0"/>
              <a:t>        if End2&gt;=</a:t>
            </a:r>
            <a:r>
              <a:rPr lang="en-US" altLang="zh-CN" sz="1800" dirty="0" smtClean="0"/>
              <a:t>End3: </a:t>
            </a:r>
            <a:endParaRPr lang="en-US" altLang="zh-CN" sz="1800" dirty="0"/>
          </a:p>
          <a:p>
            <a:r>
              <a:rPr lang="en-US" altLang="zh-CN" sz="1800" dirty="0"/>
              <a:t>          </a:t>
            </a:r>
            <a:r>
              <a:rPr lang="en-US" altLang="zh-CN" sz="1800" dirty="0" err="1"/>
              <a:t>BufferedLine</a:t>
            </a:r>
            <a:r>
              <a:rPr lang="en-US" altLang="zh-CN" sz="1800" dirty="0"/>
              <a:t>=Line2</a:t>
            </a:r>
          </a:p>
          <a:p>
            <a:r>
              <a:rPr lang="en-US" altLang="zh-CN" sz="1800" dirty="0"/>
              <a:t>        else:</a:t>
            </a:r>
          </a:p>
          <a:p>
            <a:r>
              <a:rPr lang="en-US" altLang="zh-CN" sz="1800" dirty="0"/>
              <a:t>          </a:t>
            </a:r>
            <a:r>
              <a:rPr lang="en-US" altLang="zh-CN" sz="1800" dirty="0" err="1"/>
              <a:t>BufferedLine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BufferedLine</a:t>
            </a:r>
            <a:endParaRPr lang="en-US" altLang="zh-CN" sz="1800" dirty="0"/>
          </a:p>
          <a:p>
            <a:r>
              <a:rPr lang="en-US" altLang="zh-CN" sz="1800" dirty="0"/>
              <a:t>      else:</a:t>
            </a:r>
          </a:p>
          <a:p>
            <a:r>
              <a:rPr lang="en-US" altLang="zh-CN" sz="1800" dirty="0"/>
              <a:t>        OutFile2.write(</a:t>
            </a:r>
            <a:r>
              <a:rPr lang="en-US" altLang="zh-CN" sz="1800" dirty="0" err="1"/>
              <a:t>BufferedLine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BufferedLine</a:t>
            </a:r>
            <a:r>
              <a:rPr lang="en-US" altLang="zh-CN" sz="1800" dirty="0"/>
              <a:t>=Line2</a:t>
            </a:r>
          </a:p>
          <a:p>
            <a:r>
              <a:rPr lang="en-US" altLang="zh-CN" sz="1800" dirty="0"/>
              <a:t>    else:</a:t>
            </a:r>
          </a:p>
          <a:p>
            <a:r>
              <a:rPr lang="en-US" altLang="zh-CN" sz="1800" dirty="0"/>
              <a:t>      </a:t>
            </a:r>
            <a:r>
              <a:rPr lang="en-US" altLang="zh-CN" sz="1800" dirty="0" err="1"/>
              <a:t>BufferedLine</a:t>
            </a:r>
            <a:r>
              <a:rPr lang="en-US" altLang="zh-CN" sz="1800" dirty="0"/>
              <a:t>=Line2</a:t>
            </a:r>
          </a:p>
          <a:p>
            <a:r>
              <a:rPr lang="en-US" altLang="zh-CN" sz="1800" dirty="0"/>
              <a:t>      OutFile2.write(</a:t>
            </a:r>
            <a:r>
              <a:rPr lang="en-US" altLang="zh-CN" sz="1800" dirty="0" err="1"/>
              <a:t>BufferedLine</a:t>
            </a:r>
            <a:r>
              <a:rPr lang="en-US" altLang="zh-CN" sz="1800" dirty="0"/>
              <a:t>)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814308" y="1724677"/>
            <a:ext cx="80682" cy="4957745"/>
            <a:chOff x="4257894" y="1405218"/>
            <a:chExt cx="80682" cy="4957745"/>
          </a:xfrm>
        </p:grpSpPr>
        <p:sp>
          <p:nvSpPr>
            <p:cNvPr id="13" name="椭圆 12"/>
            <p:cNvSpPr/>
            <p:nvPr/>
          </p:nvSpPr>
          <p:spPr>
            <a:xfrm>
              <a:off x="4257894" y="1405218"/>
              <a:ext cx="80682" cy="806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3" idx="4"/>
            </p:cNvCxnSpPr>
            <p:nvPr/>
          </p:nvCxnSpPr>
          <p:spPr>
            <a:xfrm>
              <a:off x="4298235" y="1485900"/>
              <a:ext cx="0" cy="4877063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6503055" y="1804923"/>
            <a:ext cx="5003146" cy="1152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3869" y="1721203"/>
            <a:ext cx="5043487" cy="58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0" y="1809053"/>
            <a:ext cx="12192000" cy="3588232"/>
            <a:chOff x="0" y="1954924"/>
            <a:chExt cx="12192000" cy="3588232"/>
          </a:xfrm>
        </p:grpSpPr>
        <p:sp>
          <p:nvSpPr>
            <p:cNvPr id="15" name="矩形 14"/>
            <p:cNvSpPr/>
            <p:nvPr/>
          </p:nvSpPr>
          <p:spPr>
            <a:xfrm>
              <a:off x="0" y="1954924"/>
              <a:ext cx="12192000" cy="3588232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FFFF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5769" y="3017705"/>
              <a:ext cx="113404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Reformatted 1001 records from TEST_TRFoutput.txt as TRFreformatted.txt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Repetitive items are removed, records from TRFreformatted.txt are saved in TRFsimplified.txt</a:t>
              </a:r>
            </a:p>
            <a:p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There are 910 tandem repeats in total. Including 46  microsatellite DNA; 547  </a:t>
              </a:r>
              <a:r>
                <a:rPr lang="en-US" altLang="zh-CN" dirty="0" err="1">
                  <a:solidFill>
                    <a:schemeClr val="tx2">
                      <a:lumMod val="10000"/>
                    </a:schemeClr>
                  </a:solidFill>
                </a:rPr>
                <a:t>minisatellite</a:t>
              </a:r>
              <a:r>
                <a:rPr lang="en-US" altLang="zh-CN" dirty="0">
                  <a:solidFill>
                    <a:schemeClr val="tx2">
                      <a:lumMod val="10000"/>
                    </a:schemeClr>
                  </a:solidFill>
                </a:rPr>
                <a:t> DNA; 237 satellite DNA. The total length of the tandem repeats are 439026 .</a:t>
              </a:r>
            </a:p>
            <a:p>
              <a:endParaRPr lang="zh-CN" altLang="en-US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91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" y="1146175"/>
            <a:ext cx="11650345" cy="4822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15970" y="688975"/>
            <a:ext cx="55600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ym typeface="+mn-ea"/>
              </a:rPr>
              <a:t>BAC SOAP OUTPUT FILE</a:t>
            </a:r>
            <a:endParaRPr lang="zh-CN" altLang="en-US" sz="240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93156" y="157595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Part2 soap output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39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159385"/>
            <a:ext cx="9001760" cy="229298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STEP ONE:</a:t>
            </a:r>
          </a:p>
          <a:p>
            <a:r>
              <a:rPr lang="en-US" altLang="zh-CN" sz="2800" dirty="0"/>
              <a:t>delete first five columns and reformat to three columns</a:t>
            </a:r>
          </a:p>
          <a:p>
            <a:r>
              <a:rPr lang="en-US" altLang="zh-CN" sz="2800" dirty="0"/>
              <a:t>Trchniques:</a:t>
            </a:r>
          </a:p>
          <a:p>
            <a:r>
              <a:rPr lang="en-US" altLang="zh-CN" sz="2800" dirty="0"/>
              <a:t>regular expression in jEdit</a:t>
            </a:r>
          </a:p>
          <a:p>
            <a:r>
              <a:rPr lang="en-US" altLang="zh-CN" sz="2800" dirty="0"/>
              <a:t>Python re module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2452370"/>
            <a:ext cx="8422005" cy="306832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0" y="4445"/>
            <a:ext cx="3726815" cy="6631305"/>
          </a:xfrm>
          <a:prstGeom prst="rect">
            <a:avLst/>
          </a:prstGeom>
        </p:spPr>
      </p:pic>
      <p:pic>
        <p:nvPicPr>
          <p:cNvPr id="7" name="图片 6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10" y="3740150"/>
            <a:ext cx="605536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3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250</TotalTime>
  <Words>1279</Words>
  <Application>Microsoft Macintosh PowerPoint</Application>
  <PresentationFormat>Custom</PresentationFormat>
  <Paragraphs>212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水汽尾迹</vt:lpstr>
      <vt:lpstr>Data processing and cross-check of TRF output file and soap-outputfile</vt:lpstr>
      <vt:lpstr>INTRODUCTION</vt:lpstr>
      <vt:lpstr>INTRODUCTION</vt:lpstr>
      <vt:lpstr>TRF Output file</vt:lpstr>
      <vt:lpstr>goal</vt:lpstr>
      <vt:lpstr>Part1 trf output file </vt:lpstr>
      <vt:lpstr>Part1 trf output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Part3 cross check</vt:lpstr>
      <vt:lpstr>Part3 cross check</vt:lpstr>
      <vt:lpstr>THE END TAHNK YOU 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of TRF output file and sequence assignment of </dc:title>
  <dc:creator>Xuan Li</dc:creator>
  <cp:lastModifiedBy>Xuan</cp:lastModifiedBy>
  <cp:revision>25</cp:revision>
  <dcterms:created xsi:type="dcterms:W3CDTF">2017-01-19T21:55:53Z</dcterms:created>
  <dcterms:modified xsi:type="dcterms:W3CDTF">2017-01-26T17:05:08Z</dcterms:modified>
</cp:coreProperties>
</file>