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22"/>
  </p:notesMasterIdLst>
  <p:sldIdLst>
    <p:sldId id="257" r:id="rId2"/>
    <p:sldId id="634" r:id="rId3"/>
    <p:sldId id="684" r:id="rId4"/>
    <p:sldId id="670" r:id="rId5"/>
    <p:sldId id="683" r:id="rId6"/>
    <p:sldId id="686" r:id="rId7"/>
    <p:sldId id="673" r:id="rId8"/>
    <p:sldId id="668" r:id="rId9"/>
    <p:sldId id="694" r:id="rId10"/>
    <p:sldId id="695" r:id="rId11"/>
    <p:sldId id="696" r:id="rId12"/>
    <p:sldId id="697" r:id="rId13"/>
    <p:sldId id="672" r:id="rId14"/>
    <p:sldId id="688" r:id="rId15"/>
    <p:sldId id="685" r:id="rId16"/>
    <p:sldId id="573" r:id="rId17"/>
    <p:sldId id="681" r:id="rId18"/>
    <p:sldId id="682" r:id="rId19"/>
    <p:sldId id="687" r:id="rId20"/>
    <p:sldId id="693" r:id="rId21"/>
  </p:sldIdLst>
  <p:sldSz cx="9144000" cy="6858000" type="screen4x3"/>
  <p:notesSz cx="9926638" cy="6797675"/>
  <p:defaultTextStyle>
    <a:defPPr>
      <a:defRPr lang="ko-KR">
        <a:uFillTx/>
      </a:defRPr>
    </a:defPPr>
    <a:lvl1pPr marL="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orient="horz" pos="4445">
          <p15:clr>
            <a:srgbClr val="A4A3A4"/>
          </p15:clr>
        </p15:guide>
        <p15:guide id="3" pos="5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OL-2" initials="S" lastIdx="2" clrIdx="0">
    <p:extLst>
      <p:ext uri="{19B8F6BF-5375-455C-9EA6-DF929625EA0E}">
        <p15:presenceInfo xmlns:p15="http://schemas.microsoft.com/office/powerpoint/2012/main" userId="SMOL-2" providerId="None"/>
      </p:ext>
    </p:extLst>
  </p:cmAuthor>
  <p:cmAuthor id="2" name="leeyunhan12@naver.com" initials="l" lastIdx="1" clrIdx="1">
    <p:extLst>
      <p:ext uri="{19B8F6BF-5375-455C-9EA6-DF929625EA0E}">
        <p15:presenceInfo xmlns:p15="http://schemas.microsoft.com/office/powerpoint/2012/main" userId="14c220620e1668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A97"/>
    <a:srgbClr val="E6E6E6"/>
    <a:srgbClr val="CCA4C2"/>
    <a:srgbClr val="FF9999"/>
    <a:srgbClr val="FF7C80"/>
    <a:srgbClr val="9FC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6" autoAdjust="0"/>
    <p:restoredTop sz="94645" autoAdjust="0"/>
  </p:normalViewPr>
  <p:slideViewPr>
    <p:cSldViewPr>
      <p:cViewPr varScale="1">
        <p:scale>
          <a:sx n="92" d="100"/>
          <a:sy n="92" d="100"/>
        </p:scale>
        <p:origin x="78" y="540"/>
      </p:cViewPr>
      <p:guideLst>
        <p:guide orient="horz" pos="935"/>
        <p:guide orient="horz" pos="4445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56"/>
    </p:cViewPr>
  </p:sorterViewPr>
  <p:notesViewPr>
    <p:cSldViewPr>
      <p:cViewPr varScale="1">
        <p:scale>
          <a:sx n="68" d="100"/>
          <a:sy n="68" d="100"/>
        </p:scale>
        <p:origin x="121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1543" cy="341064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4" name="날짜 개체 틀 2"/>
          <p:cNvSpPr>
            <a:spLocks noGrp="1"/>
          </p:cNvSpPr>
          <p:nvPr>
            <p:ph type="dt" idx="1"/>
          </p:nvPr>
        </p:nvSpPr>
        <p:spPr>
          <a:xfrm>
            <a:off x="5622800" y="1"/>
            <a:ext cx="4301543" cy="341064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>
                <a:uFillTx/>
              </a:defRPr>
            </a:lvl1pPr>
          </a:lstStyle>
          <a:p>
            <a:fld id="{39725B6F-FD5C-0577-8A56-726EF675828F}" type="datetimeFigureOut">
              <a:rPr lang="ko-KR" altLang="en-US">
                <a:uFillTx/>
              </a:rPr>
              <a:t>2021-08-23</a:t>
            </a:fld>
            <a:endParaRPr lang="ko-KR" altLang="en-US">
              <a:uFillTx/>
            </a:endParaRPr>
          </a:p>
        </p:txBody>
      </p:sp>
      <p:sp>
        <p:nvSpPr>
          <p:cNvPr id="6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50900"/>
            <a:ext cx="3055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8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56613"/>
            <a:ext cx="4301543" cy="341064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0" y="6456613"/>
            <a:ext cx="4301543" cy="341064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>
                <a:uFillTx/>
              </a:defRPr>
            </a:lvl1pPr>
          </a:lstStyle>
          <a:p>
            <a:fld id="{39725B6F-FD5C-0577-8A56-726EF675828F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718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25B6F-FD5C-0577-8A56-726EF675828F}" type="slidenum">
              <a:rPr lang="ko-KR" altLang="en-US">
                <a:uFillTx/>
              </a:rPr>
              <a:t>1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2566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94229" y="844951"/>
            <a:ext cx="8355542" cy="5741043"/>
          </a:xfrm>
          <a:prstGeom prst="rect">
            <a:avLst/>
          </a:prstGeom>
        </p:spPr>
        <p:txBody>
          <a:bodyPr>
            <a:normAutofit/>
          </a:bodyPr>
          <a:lstStyle>
            <a:lvl1pPr marL="287998" indent="-228600">
              <a:lnSpc>
                <a:spcPct val="150000"/>
              </a:lnSpc>
              <a:spcBef>
                <a:spcPts val="0"/>
              </a:spcBef>
              <a:buClr>
                <a:srgbClr val="0C419A"/>
              </a:buClr>
              <a:buSzPct val="110000"/>
              <a:buFont typeface="Wingdings"/>
              <a:buChar char="§"/>
              <a:defRPr sz="2000" b="1">
                <a:uFillTx/>
                <a:latin typeface="맑은 고딕"/>
                <a:ea typeface="맑은 고딕"/>
              </a:defRPr>
            </a:lvl1pPr>
            <a:lvl2pPr marL="719988" indent="-359994">
              <a:lnSpc>
                <a:spcPct val="150000"/>
              </a:lnSpc>
              <a:spcBef>
                <a:spcPts val="200"/>
              </a:spcBef>
              <a:buClr>
                <a:schemeClr val="accent5"/>
              </a:buClr>
              <a:buSzPct val="90000"/>
              <a:buFont typeface="Calibri"/>
              <a:buChar char="□"/>
              <a:defRPr sz="1800">
                <a:uFillTx/>
                <a:latin typeface="맑은 고딕"/>
                <a:ea typeface="맑은 고딕"/>
              </a:defRPr>
            </a:lvl2pPr>
            <a:lvl3pPr marL="1151992" indent="-359994">
              <a:lnSpc>
                <a:spcPct val="125000"/>
              </a:lnSpc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1600">
                <a:uFillTx/>
                <a:latin typeface="맑은 고딕"/>
                <a:ea typeface="맑은 고딕"/>
              </a:defRPr>
            </a:lvl3pPr>
            <a:lvl4pPr marL="1331989" indent="359994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/>
              <a:buChar char="ü"/>
              <a:defRPr sz="1500">
                <a:uFillTx/>
                <a:latin typeface="맑은 고딕"/>
                <a:ea typeface="맑은 고딕"/>
              </a:defRPr>
            </a:lvl4pPr>
            <a:lvl5pPr marL="1979994">
              <a:lnSpc>
                <a:spcPct val="150000"/>
              </a:lnSpc>
              <a:spcBef>
                <a:spcPts val="300"/>
              </a:spcBef>
              <a:defRPr sz="1400">
                <a:uFillTx/>
                <a:latin typeface="+mj-ea"/>
                <a:ea typeface="+mj-ea"/>
              </a:defRPr>
            </a:lvl5pPr>
            <a:lvl6pPr>
              <a:spcBef>
                <a:spcPts val="1200"/>
              </a:spcBef>
              <a:defRPr sz="1200">
                <a:uFillTx/>
                <a:latin typeface="+mj-ea"/>
                <a:ea typeface="+mj-ea"/>
              </a:defRPr>
            </a:lvl6pPr>
          </a:lstStyle>
          <a:p>
            <a:pPr lvl="0"/>
            <a:r>
              <a:rPr lang="ko-KR" altLang="en-US" dirty="0">
                <a:uFillTx/>
              </a:rPr>
              <a:t>문단 제목</a:t>
            </a:r>
            <a:endParaRPr lang="en-US" altLang="ko-KR" dirty="0">
              <a:uFillTx/>
            </a:endParaRPr>
          </a:p>
          <a:p>
            <a:pPr lvl="1"/>
            <a:r>
              <a:rPr lang="ko-KR" altLang="en-US" dirty="0" err="1">
                <a:uFillTx/>
              </a:rPr>
              <a:t>ㅇㅇ</a:t>
            </a:r>
            <a:endParaRPr lang="en-US" altLang="ko-KR" dirty="0">
              <a:uFillTx/>
            </a:endParaRPr>
          </a:p>
          <a:p>
            <a:pPr lvl="2"/>
            <a:r>
              <a:rPr lang="ko-KR" altLang="en-US" dirty="0" err="1">
                <a:uFillTx/>
              </a:rPr>
              <a:t>ㅇㅇ</a:t>
            </a:r>
            <a:endParaRPr lang="en-US" altLang="ko-KR" dirty="0">
              <a:uFillTx/>
            </a:endParaRPr>
          </a:p>
          <a:p>
            <a:pPr lvl="3"/>
            <a:r>
              <a:rPr lang="ko-KR" altLang="en-US" dirty="0" err="1">
                <a:uFillTx/>
              </a:rPr>
              <a:t>ㅇㅇㅇㅇ</a:t>
            </a:r>
            <a:endParaRPr lang="en-US" altLang="ko-KR" dirty="0">
              <a:uFillTx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5503" y="225670"/>
            <a:ext cx="5022321" cy="5842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700" b="1" spc="-150">
                <a:solidFill>
                  <a:schemeClr val="bg1"/>
                </a:solidFill>
                <a:uFillTx/>
                <a:latin typeface="+mj-ea"/>
                <a:ea typeface="+mj-ea"/>
              </a:defRPr>
            </a:lvl1pPr>
          </a:lstStyle>
          <a:p>
            <a:r>
              <a:rPr lang="ko-KR" altLang="en-US">
                <a:uFillTx/>
                <a:latin typeface="+mj-ea"/>
                <a:ea typeface="+mj-ea"/>
              </a:rPr>
              <a:t>제목</a:t>
            </a:r>
            <a:endParaRPr 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4786" y="6554055"/>
            <a:ext cx="661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  <a:uFillTx/>
              </a:defRPr>
            </a:lvl1pPr>
          </a:lstStyle>
          <a:p>
            <a:fld id="{39725B6F-FD5C-0577-8A56-726EF675828F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Smoke"/>
            </a:duotone>
          </a:blip>
          <a:srcRect r="19430" b="13867"/>
          <a:stretch/>
        </p:blipFill>
        <p:spPr>
          <a:xfrm>
            <a:off x="7343775" y="4841760"/>
            <a:ext cx="1809918" cy="2016240"/>
          </a:xfrm>
          <a:prstGeom prst="rect">
            <a:avLst/>
          </a:prstGeom>
        </p:spPr>
      </p:pic>
      <p:sp>
        <p:nvSpPr>
          <p:cNvPr id="4" name="제목 1"/>
          <p:cNvSpPr>
            <a:spLocks/>
          </p:cNvSpPr>
          <p:nvPr userDrawn="1"/>
        </p:nvSpPr>
        <p:spPr bwMode="auto">
          <a:xfrm>
            <a:off x="190500" y="967574"/>
            <a:ext cx="7867650" cy="389970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fontAlgn="base" latinLnBrk="1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rgbClr val="002060"/>
                </a:solidFill>
                <a:uFillTx/>
                <a:latin typeface="Arial"/>
                <a:ea typeface="+mj-ea"/>
                <a:cs typeface="Arial"/>
              </a:defRPr>
            </a:lvl1pPr>
            <a:lvl2pPr algn="ctr" fontAlgn="base" latinLnBrk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uFillTx/>
                <a:latin typeface="Arial"/>
                <a:ea typeface="맑은 고딕"/>
                <a:cs typeface="Arial"/>
              </a:defRPr>
            </a:lvl2pPr>
            <a:lvl3pPr algn="ctr" fontAlgn="base" latinLnBrk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uFillTx/>
                <a:latin typeface="Arial"/>
                <a:ea typeface="맑은 고딕"/>
                <a:cs typeface="Arial"/>
              </a:defRPr>
            </a:lvl3pPr>
            <a:lvl4pPr algn="ctr" fontAlgn="base" latinLnBrk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uFillTx/>
                <a:latin typeface="Arial"/>
                <a:ea typeface="맑은 고딕"/>
                <a:cs typeface="Arial"/>
              </a:defRPr>
            </a:lvl4pPr>
            <a:lvl5pPr algn="ctr" fontAlgn="base" latinLnBrk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uFillTx/>
                <a:latin typeface="Arial"/>
                <a:ea typeface="맑은 고딕"/>
                <a:cs typeface="Arial"/>
              </a:defRPr>
            </a:lvl5pPr>
            <a:lvl6pPr marL="457200" algn="ctr" fontAlgn="base" latinLnBrk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uFillTx/>
                <a:latin typeface="Arial"/>
                <a:ea typeface="맑은 고딕"/>
                <a:cs typeface="Arial"/>
              </a:defRPr>
            </a:lvl6pPr>
            <a:lvl7pPr marL="914400" algn="ctr" fontAlgn="base" latinLnBrk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uFillTx/>
                <a:latin typeface="Arial"/>
                <a:ea typeface="맑은 고딕"/>
                <a:cs typeface="Arial"/>
              </a:defRPr>
            </a:lvl7pPr>
            <a:lvl8pPr marL="1371600" algn="ctr" fontAlgn="base" latinLnBrk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uFillTx/>
                <a:latin typeface="Arial"/>
                <a:ea typeface="맑은 고딕"/>
                <a:cs typeface="Arial"/>
              </a:defRPr>
            </a:lvl8pPr>
            <a:lvl9pPr marL="1828800" algn="ctr" fontAlgn="base" latinLnBrk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uFillTx/>
                <a:latin typeface="Arial"/>
                <a:ea typeface="맑은 고딕"/>
                <a:cs typeface="Arial"/>
              </a:defRPr>
            </a:lvl9pPr>
          </a:lstStyle>
          <a:p>
            <a:pPr marL="0" marR="0" lvl="0" indent="0" algn="l" defTabSz="91440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endParaRPr lang="ko-KR" altLang="en-US" sz="3600" b="1" i="0" u="none" kern="1200" spc="0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/>
              <a:cs typeface="Arial"/>
              <a:sym typeface="맑은 고딕"/>
            </a:endParaRPr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468086" y="1776555"/>
            <a:ext cx="7329714" cy="1385745"/>
          </a:xfrm>
          <a:prstGeom prst="rect">
            <a:avLst/>
          </a:prstGeom>
        </p:spPr>
        <p:txBody>
          <a:bodyPr anchor="ctr"/>
          <a:lstStyle>
            <a:lvl1pPr>
              <a:defRPr sz="3200" b="1" spc="-150">
                <a:solidFill>
                  <a:schemeClr val="bg1"/>
                </a:solidFill>
                <a:effectLst/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8" name="내용 개체 틀 5"/>
          <p:cNvSpPr>
            <a:spLocks noGrp="1"/>
          </p:cNvSpPr>
          <p:nvPr>
            <p:ph sz="quarter" idx="11"/>
          </p:nvPr>
        </p:nvSpPr>
        <p:spPr>
          <a:xfrm>
            <a:off x="468086" y="3409207"/>
            <a:ext cx="5192032" cy="12176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 spc="-150">
                <a:solidFill>
                  <a:schemeClr val="bg1"/>
                </a:solidFill>
                <a:uFillTx/>
              </a:defRPr>
            </a:lvl1pPr>
            <a:lvl2pPr marL="457200" indent="0">
              <a:buNone/>
              <a:defRPr>
                <a:uFillTx/>
              </a:defRPr>
            </a:lvl2pPr>
            <a:lvl3pPr marL="914400" indent="0">
              <a:buNone/>
              <a:defRPr>
                <a:uFillTx/>
              </a:defRPr>
            </a:lvl3pPr>
            <a:lvl4pPr marL="1371600" indent="0">
              <a:buNone/>
              <a:defRPr>
                <a:uFillTx/>
              </a:defRPr>
            </a:lvl4pPr>
            <a:lvl5pPr marL="1828800" indent="0">
              <a:buNone/>
              <a:defRPr>
                <a:uFillTx/>
              </a:defRPr>
            </a:lvl5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16" name="내용 개체 틀 5"/>
          <p:cNvSpPr>
            <a:spLocks noGrp="1"/>
          </p:cNvSpPr>
          <p:nvPr>
            <p:ph sz="quarter" idx="12"/>
          </p:nvPr>
        </p:nvSpPr>
        <p:spPr>
          <a:xfrm>
            <a:off x="2396520" y="1199115"/>
            <a:ext cx="5429856" cy="36734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400" spc="-150">
                <a:solidFill>
                  <a:schemeClr val="bg1"/>
                </a:solidFill>
                <a:uFillTx/>
              </a:defRPr>
            </a:lvl1pPr>
            <a:lvl2pPr marL="457200" indent="0">
              <a:buNone/>
              <a:defRPr>
                <a:uFillTx/>
              </a:defRPr>
            </a:lvl2pPr>
            <a:lvl3pPr marL="914400" indent="0">
              <a:buNone/>
              <a:defRPr>
                <a:uFillTx/>
              </a:defRPr>
            </a:lvl3pPr>
            <a:lvl4pPr marL="1371600" indent="0">
              <a:buNone/>
              <a:defRPr>
                <a:uFillTx/>
              </a:defRPr>
            </a:lvl4pPr>
            <a:lvl5pPr marL="1828800" indent="0">
              <a:buNone/>
              <a:defRPr>
                <a:uFillTx/>
              </a:defRPr>
            </a:lvl5pPr>
          </a:lstStyle>
          <a:p>
            <a:pPr lvl="0"/>
            <a:r>
              <a:rPr lang="ko-KR" altLang="en-US" dirty="0">
                <a:uFillTx/>
              </a:rPr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6"/>
          <p:cNvGrpSpPr/>
          <p:nvPr/>
        </p:nvGrpSpPr>
        <p:grpSpPr>
          <a:xfrm>
            <a:off x="317373" y="217503"/>
            <a:ext cx="8509256" cy="566777"/>
            <a:chOff x="317373" y="285752"/>
            <a:chExt cx="8509256" cy="754380"/>
          </a:xfrm>
        </p:grpSpPr>
        <p:sp>
          <p:nvSpPr>
            <p:cNvPr id="2" name="평행 사변형 5"/>
            <p:cNvSpPr/>
            <p:nvPr userDrawn="1"/>
          </p:nvSpPr>
          <p:spPr>
            <a:xfrm>
              <a:off x="317373" y="297181"/>
              <a:ext cx="6199174" cy="742949"/>
            </a:xfrm>
            <a:prstGeom prst="parallelogram">
              <a:avLst>
                <a:gd name="adj" fmla="val 0"/>
              </a:avLst>
            </a:prstGeom>
            <a:solidFill>
              <a:srgbClr val="0C41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uFillTx/>
              </a:endParaRPr>
            </a:p>
          </p:txBody>
        </p:sp>
        <p:sp>
          <p:nvSpPr>
            <p:cNvPr id="3" name="순서도: 수동 입력 1"/>
            <p:cNvSpPr/>
            <p:nvPr userDrawn="1"/>
          </p:nvSpPr>
          <p:spPr>
            <a:xfrm rot="16200000" flipH="1">
              <a:off x="7109203" y="-677294"/>
              <a:ext cx="754380" cy="268047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683 h 8683"/>
                <a:gd name="connsiteX1" fmla="*/ 10000 w 10000"/>
                <a:gd name="connsiteY1" fmla="*/ 0 h 8683"/>
                <a:gd name="connsiteX2" fmla="*/ 10000 w 10000"/>
                <a:gd name="connsiteY2" fmla="*/ 8683 h 8683"/>
                <a:gd name="connsiteX3" fmla="*/ 0 w 10000"/>
                <a:gd name="connsiteY3" fmla="*/ 8683 h 8683"/>
                <a:gd name="connsiteX4" fmla="*/ 0 w 10000"/>
                <a:gd name="connsiteY4" fmla="*/ 683 h 8683"/>
                <a:gd name="connsiteX0" fmla="*/ 0 w 10245"/>
                <a:gd name="connsiteY0" fmla="*/ 787 h 10000"/>
                <a:gd name="connsiteX1" fmla="*/ 10245 w 10245"/>
                <a:gd name="connsiteY1" fmla="*/ 0 h 10000"/>
                <a:gd name="connsiteX2" fmla="*/ 10245 w 10245"/>
                <a:gd name="connsiteY2" fmla="*/ 10000 h 10000"/>
                <a:gd name="connsiteX3" fmla="*/ 245 w 10245"/>
                <a:gd name="connsiteY3" fmla="*/ 10000 h 10000"/>
                <a:gd name="connsiteX4" fmla="*/ 0 w 10245"/>
                <a:gd name="connsiteY4" fmla="*/ 787 h 10000"/>
                <a:gd name="connsiteX0" fmla="*/ 109 w 10017"/>
                <a:gd name="connsiteY0" fmla="*/ 863 h 10000"/>
                <a:gd name="connsiteX1" fmla="*/ 10017 w 10017"/>
                <a:gd name="connsiteY1" fmla="*/ 0 h 10000"/>
                <a:gd name="connsiteX2" fmla="*/ 10017 w 10017"/>
                <a:gd name="connsiteY2" fmla="*/ 10000 h 10000"/>
                <a:gd name="connsiteX3" fmla="*/ 17 w 10017"/>
                <a:gd name="connsiteY3" fmla="*/ 10000 h 10000"/>
                <a:gd name="connsiteX4" fmla="*/ 109 w 10017"/>
                <a:gd name="connsiteY4" fmla="*/ 863 h 10000"/>
                <a:gd name="connsiteX0" fmla="*/ 109 w 10017"/>
                <a:gd name="connsiteY0" fmla="*/ 744 h 9881"/>
                <a:gd name="connsiteX1" fmla="*/ 9986 w 10017"/>
                <a:gd name="connsiteY1" fmla="*/ 0 h 9881"/>
                <a:gd name="connsiteX2" fmla="*/ 10017 w 10017"/>
                <a:gd name="connsiteY2" fmla="*/ 9881 h 9881"/>
                <a:gd name="connsiteX3" fmla="*/ 17 w 10017"/>
                <a:gd name="connsiteY3" fmla="*/ 9881 h 9881"/>
                <a:gd name="connsiteX4" fmla="*/ 109 w 10017"/>
                <a:gd name="connsiteY4" fmla="*/ 744 h 9881"/>
                <a:gd name="connsiteX0" fmla="*/ 109 w 10031"/>
                <a:gd name="connsiteY0" fmla="*/ 899 h 10146"/>
                <a:gd name="connsiteX1" fmla="*/ 10030 w 10031"/>
                <a:gd name="connsiteY1" fmla="*/ 0 h 10146"/>
                <a:gd name="connsiteX2" fmla="*/ 10000 w 10031"/>
                <a:gd name="connsiteY2" fmla="*/ 10146 h 10146"/>
                <a:gd name="connsiteX3" fmla="*/ 17 w 10031"/>
                <a:gd name="connsiteY3" fmla="*/ 10146 h 10146"/>
                <a:gd name="connsiteX4" fmla="*/ 109 w 10031"/>
                <a:gd name="connsiteY4" fmla="*/ 899 h 10146"/>
                <a:gd name="connsiteX0" fmla="*/ 109 w 10111"/>
                <a:gd name="connsiteY0" fmla="*/ 575 h 9822"/>
                <a:gd name="connsiteX1" fmla="*/ 10111 w 10111"/>
                <a:gd name="connsiteY1" fmla="*/ 0 h 9822"/>
                <a:gd name="connsiteX2" fmla="*/ 10000 w 10111"/>
                <a:gd name="connsiteY2" fmla="*/ 9822 h 9822"/>
                <a:gd name="connsiteX3" fmla="*/ 17 w 10111"/>
                <a:gd name="connsiteY3" fmla="*/ 9822 h 9822"/>
                <a:gd name="connsiteX4" fmla="*/ 109 w 10111"/>
                <a:gd name="connsiteY4" fmla="*/ 575 h 9822"/>
                <a:gd name="connsiteX0" fmla="*/ 108 w 10030"/>
                <a:gd name="connsiteY0" fmla="*/ 753 h 10168"/>
                <a:gd name="connsiteX1" fmla="*/ 10030 w 10030"/>
                <a:gd name="connsiteY1" fmla="*/ 0 h 10168"/>
                <a:gd name="connsiteX2" fmla="*/ 9890 w 10030"/>
                <a:gd name="connsiteY2" fmla="*/ 10168 h 10168"/>
                <a:gd name="connsiteX3" fmla="*/ 17 w 10030"/>
                <a:gd name="connsiteY3" fmla="*/ 10168 h 10168"/>
                <a:gd name="connsiteX4" fmla="*/ 108 w 10030"/>
                <a:gd name="connsiteY4" fmla="*/ 753 h 10168"/>
                <a:gd name="connsiteX0" fmla="*/ 136 w 10028"/>
                <a:gd name="connsiteY0" fmla="*/ 724 h 10168"/>
                <a:gd name="connsiteX1" fmla="*/ 10028 w 10028"/>
                <a:gd name="connsiteY1" fmla="*/ 0 h 10168"/>
                <a:gd name="connsiteX2" fmla="*/ 9888 w 10028"/>
                <a:gd name="connsiteY2" fmla="*/ 10168 h 10168"/>
                <a:gd name="connsiteX3" fmla="*/ 15 w 10028"/>
                <a:gd name="connsiteY3" fmla="*/ 10168 h 10168"/>
                <a:gd name="connsiteX4" fmla="*/ 136 w 10028"/>
                <a:gd name="connsiteY4" fmla="*/ 724 h 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8" h="10168">
                  <a:moveTo>
                    <a:pt x="136" y="724"/>
                  </a:moveTo>
                  <a:lnTo>
                    <a:pt x="10028" y="0"/>
                  </a:lnTo>
                  <a:cubicBezTo>
                    <a:pt x="10038" y="3394"/>
                    <a:pt x="9878" y="6774"/>
                    <a:pt x="9888" y="10168"/>
                  </a:cubicBezTo>
                  <a:lnTo>
                    <a:pt x="15" y="10168"/>
                  </a:lnTo>
                  <a:cubicBezTo>
                    <a:pt x="-66" y="7004"/>
                    <a:pt x="217" y="3889"/>
                    <a:pt x="136" y="72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uFillTx/>
              </a:endParaRPr>
            </a:p>
          </p:txBody>
        </p:sp>
      </p:grpSp>
      <p:sp>
        <p:nvSpPr>
          <p:cNvPr id="8" name="평행 사변형 22"/>
          <p:cNvSpPr/>
          <p:nvPr userDrawn="1"/>
        </p:nvSpPr>
        <p:spPr>
          <a:xfrm>
            <a:off x="0" y="6624000"/>
            <a:ext cx="2805953" cy="234000"/>
          </a:xfrm>
          <a:prstGeom prst="parallelogram">
            <a:avLst>
              <a:gd name="adj" fmla="val 0"/>
            </a:avLst>
          </a:prstGeom>
          <a:solidFill>
            <a:srgbClr val="0C41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10" name="순서도: 수동 입력 1"/>
          <p:cNvSpPr/>
          <p:nvPr userDrawn="1"/>
        </p:nvSpPr>
        <p:spPr>
          <a:xfrm rot="16200000" flipH="1">
            <a:off x="5620411" y="3334413"/>
            <a:ext cx="234000" cy="68131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683 h 8683"/>
              <a:gd name="connsiteX1" fmla="*/ 10000 w 10000"/>
              <a:gd name="connsiteY1" fmla="*/ 0 h 8683"/>
              <a:gd name="connsiteX2" fmla="*/ 10000 w 10000"/>
              <a:gd name="connsiteY2" fmla="*/ 8683 h 8683"/>
              <a:gd name="connsiteX3" fmla="*/ 0 w 10000"/>
              <a:gd name="connsiteY3" fmla="*/ 8683 h 8683"/>
              <a:gd name="connsiteX4" fmla="*/ 0 w 10000"/>
              <a:gd name="connsiteY4" fmla="*/ 683 h 8683"/>
              <a:gd name="connsiteX0" fmla="*/ 0 w 10245"/>
              <a:gd name="connsiteY0" fmla="*/ 787 h 10000"/>
              <a:gd name="connsiteX1" fmla="*/ 10245 w 10245"/>
              <a:gd name="connsiteY1" fmla="*/ 0 h 10000"/>
              <a:gd name="connsiteX2" fmla="*/ 10245 w 10245"/>
              <a:gd name="connsiteY2" fmla="*/ 10000 h 10000"/>
              <a:gd name="connsiteX3" fmla="*/ 245 w 10245"/>
              <a:gd name="connsiteY3" fmla="*/ 10000 h 10000"/>
              <a:gd name="connsiteX4" fmla="*/ 0 w 10245"/>
              <a:gd name="connsiteY4" fmla="*/ 787 h 10000"/>
              <a:gd name="connsiteX0" fmla="*/ 109 w 10017"/>
              <a:gd name="connsiteY0" fmla="*/ 863 h 10000"/>
              <a:gd name="connsiteX1" fmla="*/ 10017 w 10017"/>
              <a:gd name="connsiteY1" fmla="*/ 0 h 10000"/>
              <a:gd name="connsiteX2" fmla="*/ 10017 w 10017"/>
              <a:gd name="connsiteY2" fmla="*/ 10000 h 10000"/>
              <a:gd name="connsiteX3" fmla="*/ 17 w 10017"/>
              <a:gd name="connsiteY3" fmla="*/ 10000 h 10000"/>
              <a:gd name="connsiteX4" fmla="*/ 109 w 10017"/>
              <a:gd name="connsiteY4" fmla="*/ 863 h 10000"/>
              <a:gd name="connsiteX0" fmla="*/ 109 w 10017"/>
              <a:gd name="connsiteY0" fmla="*/ 744 h 9881"/>
              <a:gd name="connsiteX1" fmla="*/ 9986 w 10017"/>
              <a:gd name="connsiteY1" fmla="*/ 0 h 9881"/>
              <a:gd name="connsiteX2" fmla="*/ 10017 w 10017"/>
              <a:gd name="connsiteY2" fmla="*/ 9881 h 9881"/>
              <a:gd name="connsiteX3" fmla="*/ 17 w 10017"/>
              <a:gd name="connsiteY3" fmla="*/ 9881 h 9881"/>
              <a:gd name="connsiteX4" fmla="*/ 109 w 10017"/>
              <a:gd name="connsiteY4" fmla="*/ 744 h 9881"/>
              <a:gd name="connsiteX0" fmla="*/ 109 w 10031"/>
              <a:gd name="connsiteY0" fmla="*/ 899 h 10146"/>
              <a:gd name="connsiteX1" fmla="*/ 10030 w 10031"/>
              <a:gd name="connsiteY1" fmla="*/ 0 h 10146"/>
              <a:gd name="connsiteX2" fmla="*/ 10000 w 10031"/>
              <a:gd name="connsiteY2" fmla="*/ 10146 h 10146"/>
              <a:gd name="connsiteX3" fmla="*/ 17 w 10031"/>
              <a:gd name="connsiteY3" fmla="*/ 10146 h 10146"/>
              <a:gd name="connsiteX4" fmla="*/ 109 w 10031"/>
              <a:gd name="connsiteY4" fmla="*/ 899 h 10146"/>
              <a:gd name="connsiteX0" fmla="*/ 109 w 10111"/>
              <a:gd name="connsiteY0" fmla="*/ 575 h 9822"/>
              <a:gd name="connsiteX1" fmla="*/ 10111 w 10111"/>
              <a:gd name="connsiteY1" fmla="*/ 0 h 9822"/>
              <a:gd name="connsiteX2" fmla="*/ 10000 w 10111"/>
              <a:gd name="connsiteY2" fmla="*/ 9822 h 9822"/>
              <a:gd name="connsiteX3" fmla="*/ 17 w 10111"/>
              <a:gd name="connsiteY3" fmla="*/ 9822 h 9822"/>
              <a:gd name="connsiteX4" fmla="*/ 109 w 10111"/>
              <a:gd name="connsiteY4" fmla="*/ 575 h 9822"/>
              <a:gd name="connsiteX0" fmla="*/ 108 w 10030"/>
              <a:gd name="connsiteY0" fmla="*/ 753 h 10168"/>
              <a:gd name="connsiteX1" fmla="*/ 10030 w 10030"/>
              <a:gd name="connsiteY1" fmla="*/ 0 h 10168"/>
              <a:gd name="connsiteX2" fmla="*/ 9890 w 10030"/>
              <a:gd name="connsiteY2" fmla="*/ 10168 h 10168"/>
              <a:gd name="connsiteX3" fmla="*/ 17 w 10030"/>
              <a:gd name="connsiteY3" fmla="*/ 10168 h 10168"/>
              <a:gd name="connsiteX4" fmla="*/ 108 w 10030"/>
              <a:gd name="connsiteY4" fmla="*/ 753 h 10168"/>
              <a:gd name="connsiteX0" fmla="*/ 136 w 10028"/>
              <a:gd name="connsiteY0" fmla="*/ 724 h 10168"/>
              <a:gd name="connsiteX1" fmla="*/ 10028 w 10028"/>
              <a:gd name="connsiteY1" fmla="*/ 0 h 10168"/>
              <a:gd name="connsiteX2" fmla="*/ 9888 w 10028"/>
              <a:gd name="connsiteY2" fmla="*/ 10168 h 10168"/>
              <a:gd name="connsiteX3" fmla="*/ 15 w 10028"/>
              <a:gd name="connsiteY3" fmla="*/ 10168 h 10168"/>
              <a:gd name="connsiteX4" fmla="*/ 136 w 10028"/>
              <a:gd name="connsiteY4" fmla="*/ 724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" h="10168">
                <a:moveTo>
                  <a:pt x="136" y="724"/>
                </a:moveTo>
                <a:lnTo>
                  <a:pt x="10028" y="0"/>
                </a:lnTo>
                <a:cubicBezTo>
                  <a:pt x="10038" y="3394"/>
                  <a:pt x="9878" y="6774"/>
                  <a:pt x="9888" y="10168"/>
                </a:cubicBezTo>
                <a:lnTo>
                  <a:pt x="15" y="10168"/>
                </a:lnTo>
                <a:cubicBezTo>
                  <a:pt x="-66" y="7004"/>
                  <a:pt x="217" y="3889"/>
                  <a:pt x="136" y="72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51832" y="6545624"/>
            <a:ext cx="351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  <a:uFillTx/>
                <a:latin typeface="맑은 고딕"/>
                <a:ea typeface="맑은 고딕"/>
              </a:defRPr>
            </a:lvl1pPr>
          </a:lstStyle>
          <a:p>
            <a:fld id="{39725B6F-FD5C-0577-8A56-726EF675828F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51" r:id="rId1"/>
    <p:sldLayoutId id="2147493652" r:id="rId2"/>
  </p:sldLayoutIdLst>
  <p:hf hdr="0" ftr="0" dt="0"/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>
            <a:spLocks noGrp="1"/>
          </p:cNvSpPr>
          <p:nvPr>
            <p:ph type="title"/>
          </p:nvPr>
        </p:nvSpPr>
        <p:spPr>
          <a:xfrm>
            <a:off x="363910" y="1847778"/>
            <a:ext cx="7520457" cy="1597927"/>
          </a:xfrm>
        </p:spPr>
        <p:txBody>
          <a:bodyPr>
            <a:noAutofit/>
          </a:bodyPr>
          <a:lstStyle/>
          <a:p>
            <a:pPr lvl="0" fontAlgn="base">
              <a:lnSpc>
                <a:spcPct val="100000"/>
              </a:lnSpc>
              <a:spcBef>
                <a:spcPts val="1000"/>
              </a:spcBef>
            </a:pPr>
            <a:r>
              <a:rPr lang="ko-KR" altLang="en-US" sz="2800" spc="0" dirty="0">
                <a:ea typeface="맑은 고딕"/>
                <a:sym typeface="맑은 고딕"/>
              </a:rPr>
              <a:t>포레스트 기반 선적경로 및 소요시간 예측을 통한 물류 플랫폼 신사업 모델 제안</a:t>
            </a:r>
            <a:endParaRPr lang="en-US" altLang="ko-KR" sz="1400" b="0" spc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맑은 고딕"/>
              <a:ea typeface="맑은 고딕"/>
            </a:endParaRPr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</p:nvPr>
        </p:nvSpPr>
        <p:spPr>
          <a:xfrm>
            <a:off x="387061" y="3478657"/>
            <a:ext cx="5192032" cy="1217655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b="1" dirty="0">
                <a:ea typeface="맑은 고딕"/>
              </a:rPr>
              <a:t> </a:t>
            </a:r>
            <a:r>
              <a:rPr lang="ko-KR" altLang="en-US" b="1" dirty="0">
                <a:ea typeface="맑은 고딕"/>
              </a:rPr>
              <a:t>예측</a:t>
            </a:r>
            <a:r>
              <a:rPr lang="en-US" altLang="ko-KR" b="1" dirty="0">
                <a:ea typeface="맑은 고딕"/>
              </a:rPr>
              <a:t>84</a:t>
            </a:r>
            <a:r>
              <a:rPr lang="ko-KR" altLang="en-US" b="1" dirty="0">
                <a:ea typeface="맑은 고딕"/>
              </a:rPr>
              <a:t>팀</a:t>
            </a:r>
            <a:endParaRPr lang="en-US" altLang="ko-KR" b="1" dirty="0">
              <a:ea typeface="맑은 고딕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ko-KR" altLang="en-US" b="1" dirty="0">
                <a:ea typeface="맑은 고딕"/>
              </a:rPr>
              <a:t> 김동혁 최정환 </a:t>
            </a:r>
            <a:r>
              <a:rPr lang="ko-KR" altLang="en-US" b="1" dirty="0" err="1">
                <a:ea typeface="맑은 고딕"/>
              </a:rPr>
              <a:t>이세빈</a:t>
            </a:r>
            <a:r>
              <a:rPr lang="ko-KR" altLang="en-US" b="1" dirty="0">
                <a:ea typeface="맑은 고딕"/>
              </a:rPr>
              <a:t> 이윤한 </a:t>
            </a:r>
            <a:endParaRPr lang="en-US" altLang="ko-KR" b="1" dirty="0">
              <a:ea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C362BF-1F85-4D1F-B217-CB3D512B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endParaRPr lang="en-US" altLang="ko-KR" dirty="0"/>
          </a:p>
          <a:p>
            <a:pPr lvl="1"/>
            <a:r>
              <a:rPr lang="en-US" altLang="ko-KR" dirty="0"/>
              <a:t>Container</a:t>
            </a:r>
            <a:r>
              <a:rPr lang="ko-KR" altLang="en-US" dirty="0"/>
              <a:t>선</a:t>
            </a:r>
            <a:endParaRPr lang="en-US" altLang="ko-KR" dirty="0"/>
          </a:p>
          <a:p>
            <a:pPr lvl="2"/>
            <a:r>
              <a:rPr lang="ko-KR" altLang="en-US" dirty="0"/>
              <a:t>머신 러닝을 통한 예측항로는         </a:t>
            </a:r>
            <a:r>
              <a:rPr lang="en-US" altLang="ko-KR" dirty="0"/>
              <a:t>NL0077</a:t>
            </a:r>
            <a:r>
              <a:rPr lang="ko-KR" altLang="en-US" dirty="0"/>
              <a:t>로 추적 가능함</a:t>
            </a:r>
            <a:endParaRPr lang="en-US" altLang="ko-KR" dirty="0"/>
          </a:p>
          <a:p>
            <a:pPr lvl="2"/>
            <a:r>
              <a:rPr lang="ko-KR" altLang="en-US" dirty="0"/>
              <a:t>시각화를 통해 추정한 항구는      </a:t>
            </a:r>
            <a:r>
              <a:rPr lang="en-US" altLang="ko-KR" dirty="0"/>
              <a:t>GB0157</a:t>
            </a:r>
            <a:r>
              <a:rPr lang="ko-KR" altLang="en-US" dirty="0"/>
              <a:t>로 추적 가능함</a:t>
            </a:r>
            <a:endParaRPr lang="en-US" altLang="ko-KR" dirty="0"/>
          </a:p>
          <a:p>
            <a:pPr lvl="1"/>
            <a:r>
              <a:rPr lang="en-US" altLang="ko-KR" dirty="0"/>
              <a:t>Tanker</a:t>
            </a:r>
            <a:r>
              <a:rPr lang="ko-KR" altLang="en-US" dirty="0"/>
              <a:t>선은 항로와 항구의 위치가 맞지 않음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59994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C1885C-0405-4208-BB5D-D4323FD2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03" y="225670"/>
            <a:ext cx="6296737" cy="5842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9AFE5-0C59-48EA-ABB3-139CA32E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725B6F-FD5C-0577-8A56-726EF675828F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D9C7D3-5498-4E77-B6DE-BC715A89B27F}"/>
              </a:ext>
            </a:extLst>
          </p:cNvPr>
          <p:cNvSpPr txBox="1"/>
          <p:nvPr/>
        </p:nvSpPr>
        <p:spPr>
          <a:xfrm>
            <a:off x="1174947" y="6121130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Container</a:t>
            </a:r>
            <a:r>
              <a:rPr lang="ko-KR" altLang="en-US" sz="1000" dirty="0"/>
              <a:t>선 항로 시각화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994E6E-0025-452B-A3AE-DFFA529DAB8F}"/>
              </a:ext>
            </a:extLst>
          </p:cNvPr>
          <p:cNvSpPr txBox="1"/>
          <p:nvPr/>
        </p:nvSpPr>
        <p:spPr>
          <a:xfrm>
            <a:off x="4725689" y="6121130"/>
            <a:ext cx="396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Tanker</a:t>
            </a:r>
            <a:r>
              <a:rPr lang="ko-KR" altLang="en-US" sz="1000" dirty="0"/>
              <a:t>선 항로 위치 시각화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BCF50B2-B903-4F3C-9146-95D8FE9E4B02}"/>
              </a:ext>
            </a:extLst>
          </p:cNvPr>
          <p:cNvGrpSpPr/>
          <p:nvPr/>
        </p:nvGrpSpPr>
        <p:grpSpPr>
          <a:xfrm>
            <a:off x="287462" y="3241781"/>
            <a:ext cx="4104455" cy="2817535"/>
            <a:chOff x="107504" y="1628800"/>
            <a:chExt cx="3816424" cy="252028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BE1200F-1831-4F02-BE83-1CDFBBFB5FF3}"/>
                </a:ext>
              </a:extLst>
            </p:cNvPr>
            <p:cNvGrpSpPr/>
            <p:nvPr/>
          </p:nvGrpSpPr>
          <p:grpSpPr>
            <a:xfrm>
              <a:off x="162208" y="1683301"/>
              <a:ext cx="3718709" cy="2421418"/>
              <a:chOff x="179512" y="1322468"/>
              <a:chExt cx="3718709" cy="2421418"/>
            </a:xfrm>
          </p:grpSpPr>
          <p:pic>
            <p:nvPicPr>
              <p:cNvPr id="6" name="그림 5" descr="지도이(가) 표시된 사진&#10;&#10;자동 생성된 설명">
                <a:extLst>
                  <a:ext uri="{FF2B5EF4-FFF2-40B4-BE49-F238E27FC236}">
                    <a16:creationId xmlns:a16="http://schemas.microsoft.com/office/drawing/2014/main" id="{F3483BA3-5265-43ED-BEA2-8ED0A6840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512" y="1322468"/>
                <a:ext cx="3718709" cy="2421418"/>
              </a:xfrm>
              <a:prstGeom prst="rect">
                <a:avLst/>
              </a:prstGeom>
            </p:spPr>
          </p:pic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5AC213B-625A-4602-A909-010F19F0266A}"/>
                  </a:ext>
                </a:extLst>
              </p:cNvPr>
              <p:cNvSpPr/>
              <p:nvPr/>
            </p:nvSpPr>
            <p:spPr>
              <a:xfrm>
                <a:off x="2483768" y="1594185"/>
                <a:ext cx="504056" cy="31267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EC2C5C9-B179-4DEF-84E4-355F3985FB1E}"/>
                </a:ext>
              </a:extLst>
            </p:cNvPr>
            <p:cNvSpPr/>
            <p:nvPr/>
          </p:nvSpPr>
          <p:spPr>
            <a:xfrm>
              <a:off x="107504" y="1628800"/>
              <a:ext cx="3816424" cy="2520280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89CB2F7-0AD2-4C6D-AE14-79B85FA869AC}"/>
              </a:ext>
            </a:extLst>
          </p:cNvPr>
          <p:cNvGrpSpPr/>
          <p:nvPr/>
        </p:nvGrpSpPr>
        <p:grpSpPr>
          <a:xfrm>
            <a:off x="4769916" y="3241781"/>
            <a:ext cx="3979855" cy="2830122"/>
            <a:chOff x="4210653" y="1124744"/>
            <a:chExt cx="4681827" cy="3284473"/>
          </a:xfrm>
        </p:grpSpPr>
        <p:pic>
          <p:nvPicPr>
            <p:cNvPr id="8" name="그림 7" descr="지도이(가) 표시된 사진&#10;&#10;자동 생성된 설명">
              <a:extLst>
                <a:ext uri="{FF2B5EF4-FFF2-40B4-BE49-F238E27FC236}">
                  <a16:creationId xmlns:a16="http://schemas.microsoft.com/office/drawing/2014/main" id="{065C0BC4-7829-40B1-B5D1-E257680148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58" b="19818"/>
            <a:stretch/>
          </p:blipFill>
          <p:spPr>
            <a:xfrm>
              <a:off x="4292898" y="1205784"/>
              <a:ext cx="4537631" cy="3168352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6653149-FBA5-4738-AE46-C63697E5A625}"/>
                </a:ext>
              </a:extLst>
            </p:cNvPr>
            <p:cNvSpPr/>
            <p:nvPr/>
          </p:nvSpPr>
          <p:spPr>
            <a:xfrm>
              <a:off x="4210653" y="1124744"/>
              <a:ext cx="4681827" cy="3284473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A3BF82-F129-44D3-ABA8-69A4A5BFBC33}"/>
              </a:ext>
            </a:extLst>
          </p:cNvPr>
          <p:cNvCxnSpPr/>
          <p:nvPr/>
        </p:nvCxnSpPr>
        <p:spPr>
          <a:xfrm flipV="1">
            <a:off x="3059832" y="3789040"/>
            <a:ext cx="864096" cy="720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E6EA162-7B6F-4E61-BF2B-3E6B47E5B4D9}"/>
              </a:ext>
            </a:extLst>
          </p:cNvPr>
          <p:cNvCxnSpPr>
            <a:cxnSpLocks/>
          </p:cNvCxnSpPr>
          <p:nvPr/>
        </p:nvCxnSpPr>
        <p:spPr>
          <a:xfrm>
            <a:off x="4429031" y="1988840"/>
            <a:ext cx="2859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0111664-9DDC-4FCD-A224-4A6B6A7E8B52}"/>
              </a:ext>
            </a:extLst>
          </p:cNvPr>
          <p:cNvCxnSpPr/>
          <p:nvPr/>
        </p:nvCxnSpPr>
        <p:spPr>
          <a:xfrm>
            <a:off x="4345660" y="2348880"/>
            <a:ext cx="281287" cy="0"/>
          </a:xfrm>
          <a:prstGeom prst="line">
            <a:avLst/>
          </a:prstGeom>
          <a:ln w="38100">
            <a:solidFill>
              <a:srgbClr val="0A3A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353B5EF5-BA13-465F-9FED-546E714C9EEF}"/>
              </a:ext>
            </a:extLst>
          </p:cNvPr>
          <p:cNvSpPr/>
          <p:nvPr/>
        </p:nvSpPr>
        <p:spPr>
          <a:xfrm>
            <a:off x="850911" y="5013176"/>
            <a:ext cx="64807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시작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3D11B8A-D37D-40F2-92A5-95986116F18F}"/>
              </a:ext>
            </a:extLst>
          </p:cNvPr>
          <p:cNvCxnSpPr>
            <a:cxnSpLocks/>
          </p:cNvCxnSpPr>
          <p:nvPr/>
        </p:nvCxnSpPr>
        <p:spPr>
          <a:xfrm flipH="1" flipV="1">
            <a:off x="2987824" y="3789040"/>
            <a:ext cx="72008" cy="72543"/>
          </a:xfrm>
          <a:prstGeom prst="line">
            <a:avLst/>
          </a:prstGeom>
          <a:ln w="38100">
            <a:solidFill>
              <a:srgbClr val="0A3A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77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C362BF-1F85-4D1F-B217-CB3D512B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r>
              <a:rPr lang="ko-KR" altLang="en-US" dirty="0"/>
              <a:t>번 예측시간 모델링</a:t>
            </a:r>
            <a:endParaRPr lang="en-US" altLang="ko-KR" dirty="0"/>
          </a:p>
          <a:p>
            <a:pPr lvl="1"/>
            <a:r>
              <a:rPr lang="en-US" altLang="ko-KR" dirty="0" err="1"/>
              <a:t>RandomForest</a:t>
            </a:r>
            <a:r>
              <a:rPr lang="en-US" altLang="ko-KR" dirty="0"/>
              <a:t> </a:t>
            </a:r>
            <a:r>
              <a:rPr lang="ko-KR" altLang="en-US" dirty="0"/>
              <a:t>기반 </a:t>
            </a:r>
            <a:r>
              <a:rPr lang="en-US" altLang="ko-KR" dirty="0"/>
              <a:t>Regressor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2"/>
            <a:r>
              <a:rPr lang="ko-KR" altLang="en-US" dirty="0"/>
              <a:t>경로데이터의 </a:t>
            </a:r>
            <a:r>
              <a:rPr lang="en-US" altLang="ko-KR" dirty="0"/>
              <a:t>Date from </a:t>
            </a:r>
            <a:r>
              <a:rPr lang="ko-KR" altLang="en-US" dirty="0"/>
              <a:t>과 </a:t>
            </a:r>
            <a:r>
              <a:rPr lang="en-US" altLang="ko-KR" dirty="0"/>
              <a:t>Date to </a:t>
            </a:r>
            <a:r>
              <a:rPr lang="ko-KR" altLang="en-US" dirty="0"/>
              <a:t>사이에 </a:t>
            </a:r>
            <a:r>
              <a:rPr lang="en-US" altLang="ko-KR" dirty="0"/>
              <a:t>6</a:t>
            </a:r>
            <a:r>
              <a:rPr lang="ko-KR" altLang="en-US" dirty="0"/>
              <a:t>시간 단위 환경위치 정보에 대한 </a:t>
            </a:r>
            <a:r>
              <a:rPr lang="en-US" altLang="ko-KR" dirty="0"/>
              <a:t>Efficiency </a:t>
            </a:r>
            <a:r>
              <a:rPr lang="ko-KR" altLang="en-US" dirty="0"/>
              <a:t>변수 평균치 계산 → 환경정보 와 경로 정보 합침</a:t>
            </a:r>
            <a:endParaRPr lang="en-US" altLang="ko-KR" dirty="0"/>
          </a:p>
          <a:p>
            <a:pPr lvl="1"/>
            <a:r>
              <a:rPr lang="ko-KR" altLang="en-US" dirty="0"/>
              <a:t>종속변수 </a:t>
            </a:r>
            <a:r>
              <a:rPr lang="en-US" altLang="ko-KR" dirty="0"/>
              <a:t>(days)</a:t>
            </a:r>
          </a:p>
          <a:p>
            <a:pPr lvl="2"/>
            <a:r>
              <a:rPr lang="ko-KR" altLang="en-US" dirty="0"/>
              <a:t>독립변수에 의해 얼마나 항해에 영향을 주는가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트레이닝 셋 </a:t>
            </a:r>
            <a:r>
              <a:rPr lang="en-US" altLang="ko-KR" dirty="0"/>
              <a:t>152 rows, 9 columns </a:t>
            </a:r>
            <a:r>
              <a:rPr lang="ko-KR" altLang="en-US" dirty="0"/>
              <a:t>테스트셋은 트레이닝셋의 </a:t>
            </a:r>
            <a:r>
              <a:rPr lang="en-US" altLang="ko-KR" dirty="0"/>
              <a:t>30%</a:t>
            </a:r>
          </a:p>
          <a:p>
            <a:pPr marL="359994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C1885C-0405-4208-BB5D-D4323FD2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03" y="225670"/>
            <a:ext cx="6296737" cy="5842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9AFE5-0C59-48EA-ABB3-139CA32E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725B6F-FD5C-0577-8A56-726EF675828F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187864-3902-40F8-B583-B3A222621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18" y="1700808"/>
            <a:ext cx="7706163" cy="12854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4F2E64-4CEE-4183-9018-FEF6AD54B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94" y="3069612"/>
            <a:ext cx="7706163" cy="300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4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C362BF-1F85-4D1F-B217-CB3D512B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ko-KR" altLang="en-US" dirty="0" err="1"/>
              <a:t>오버피팅을</a:t>
            </a:r>
            <a:r>
              <a:rPr lang="ko-KR" altLang="en-US" dirty="0"/>
              <a:t> 피하기 위한 파라미터 튜닝</a:t>
            </a:r>
            <a:endParaRPr lang="en-US" altLang="ko-KR" dirty="0"/>
          </a:p>
          <a:p>
            <a:pPr marL="359994" lvl="1" indent="0">
              <a:buNone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C1885C-0405-4208-BB5D-D4323FD2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03" y="225670"/>
            <a:ext cx="6296737" cy="5842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9AFE5-0C59-48EA-ABB3-139CA32E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725B6F-FD5C-0577-8A56-726EF675828F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780A1E-E6D8-4147-B923-31042E86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6" y="2196990"/>
            <a:ext cx="7362825" cy="1495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ED5B66-C22F-4533-8865-3435B7A4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4149080"/>
            <a:ext cx="7362825" cy="2016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4A243F-2E30-4AC7-85F7-9768029D2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225" y="1927812"/>
            <a:ext cx="4519236" cy="425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1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C362BF-1F85-4D1F-B217-CB3D512B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비즈니스 모델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C1885C-0405-4208-BB5D-D4323FD2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03" y="225670"/>
            <a:ext cx="6296737" cy="58420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비즈니스 모델 및 의사결정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9AFE5-0C59-48EA-ABB3-139CA32E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725B6F-FD5C-0577-8A56-726EF675828F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60E5BCD-0AC2-4D7F-B89B-F6FE2703CAEB}"/>
              </a:ext>
            </a:extLst>
          </p:cNvPr>
          <p:cNvGrpSpPr/>
          <p:nvPr/>
        </p:nvGrpSpPr>
        <p:grpSpPr>
          <a:xfrm>
            <a:off x="308585" y="1430573"/>
            <a:ext cx="8531087" cy="4552924"/>
            <a:chOff x="308585" y="1430573"/>
            <a:chExt cx="8531087" cy="455292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C2AA185-9D7E-41E3-B4AC-84FC58A3EA0C}"/>
                </a:ext>
              </a:extLst>
            </p:cNvPr>
            <p:cNvSpPr/>
            <p:nvPr/>
          </p:nvSpPr>
          <p:spPr>
            <a:xfrm>
              <a:off x="308585" y="1430573"/>
              <a:ext cx="8522049" cy="2245925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845F4AE-6DAD-4ECE-9B2A-6E12C743915A}"/>
                </a:ext>
              </a:extLst>
            </p:cNvPr>
            <p:cNvSpPr/>
            <p:nvPr/>
          </p:nvSpPr>
          <p:spPr>
            <a:xfrm>
              <a:off x="317623" y="3737572"/>
              <a:ext cx="8522049" cy="2245925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pic>
          <p:nvPicPr>
            <p:cNvPr id="46" name="Picture 6" descr="Warehouse free icon">
              <a:extLst>
                <a:ext uri="{FF2B5EF4-FFF2-40B4-BE49-F238E27FC236}">
                  <a16:creationId xmlns:a16="http://schemas.microsoft.com/office/drawing/2014/main" id="{95F678AF-C062-426C-A87F-13FF01A6C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047" y="1947814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0" descr="Parcel free icon">
              <a:extLst>
                <a:ext uri="{FF2B5EF4-FFF2-40B4-BE49-F238E27FC236}">
                  <a16:creationId xmlns:a16="http://schemas.microsoft.com/office/drawing/2014/main" id="{3DBE5C1C-507E-4CCF-A94C-366114B834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06" b="9921"/>
            <a:stretch/>
          </p:blipFill>
          <p:spPr bwMode="auto">
            <a:xfrm>
              <a:off x="7021763" y="1997184"/>
              <a:ext cx="1217499" cy="1246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오른쪽 화살표 4">
              <a:extLst>
                <a:ext uri="{FF2B5EF4-FFF2-40B4-BE49-F238E27FC236}">
                  <a16:creationId xmlns:a16="http://schemas.microsoft.com/office/drawing/2014/main" id="{43769824-52A9-40BD-BD65-3739F7698BD5}"/>
                </a:ext>
              </a:extLst>
            </p:cNvPr>
            <p:cNvSpPr/>
            <p:nvPr/>
          </p:nvSpPr>
          <p:spPr>
            <a:xfrm>
              <a:off x="5866928" y="2620385"/>
              <a:ext cx="488217" cy="496484"/>
            </a:xfrm>
            <a:prstGeom prst="rightArrow">
              <a:avLst>
                <a:gd name="adj1" fmla="val 47002"/>
                <a:gd name="adj2" fmla="val 53680"/>
              </a:avLst>
            </a:prstGeom>
            <a:solidFill>
              <a:schemeClr val="accent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오른쪽 화살표 19">
              <a:extLst>
                <a:ext uri="{FF2B5EF4-FFF2-40B4-BE49-F238E27FC236}">
                  <a16:creationId xmlns:a16="http://schemas.microsoft.com/office/drawing/2014/main" id="{D3217B1E-53BB-46F7-9AE5-E2E5C34D3190}"/>
                </a:ext>
              </a:extLst>
            </p:cNvPr>
            <p:cNvSpPr/>
            <p:nvPr/>
          </p:nvSpPr>
          <p:spPr>
            <a:xfrm>
              <a:off x="2799820" y="2620385"/>
              <a:ext cx="488217" cy="496484"/>
            </a:xfrm>
            <a:prstGeom prst="rightArrow">
              <a:avLst>
                <a:gd name="adj1" fmla="val 47002"/>
                <a:gd name="adj2" fmla="val 53680"/>
              </a:avLst>
            </a:prstGeom>
            <a:solidFill>
              <a:schemeClr val="accent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92">
              <a:extLst>
                <a:ext uri="{FF2B5EF4-FFF2-40B4-BE49-F238E27FC236}">
                  <a16:creationId xmlns:a16="http://schemas.microsoft.com/office/drawing/2014/main" id="{349176DA-365C-42B1-9FD6-2DEB9B1C9748}"/>
                </a:ext>
              </a:extLst>
            </p:cNvPr>
            <p:cNvSpPr/>
            <p:nvPr/>
          </p:nvSpPr>
          <p:spPr>
            <a:xfrm>
              <a:off x="904738" y="1620833"/>
              <a:ext cx="1854432" cy="450427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>
                  <a:latin typeface="+mn-ea"/>
                </a:rPr>
                <a:t>쿠팡의</a:t>
              </a:r>
              <a:r>
                <a:rPr lang="ko-KR" altLang="en-US" sz="1500" b="1" dirty="0">
                  <a:latin typeface="+mn-ea"/>
                </a:rPr>
                <a:t> 성공사례</a:t>
              </a:r>
            </a:p>
          </p:txBody>
        </p:sp>
        <p:sp>
          <p:nvSpPr>
            <p:cNvPr id="51" name="오른쪽 화살표 28">
              <a:extLst>
                <a:ext uri="{FF2B5EF4-FFF2-40B4-BE49-F238E27FC236}">
                  <a16:creationId xmlns:a16="http://schemas.microsoft.com/office/drawing/2014/main" id="{9337A949-B554-442C-BCF0-1206F15E75E3}"/>
                </a:ext>
              </a:extLst>
            </p:cNvPr>
            <p:cNvSpPr/>
            <p:nvPr/>
          </p:nvSpPr>
          <p:spPr>
            <a:xfrm>
              <a:off x="5867520" y="4937946"/>
              <a:ext cx="488217" cy="496484"/>
            </a:xfrm>
            <a:prstGeom prst="rightArrow">
              <a:avLst>
                <a:gd name="adj1" fmla="val 47002"/>
                <a:gd name="adj2" fmla="val 53680"/>
              </a:avLst>
            </a:prstGeom>
            <a:solidFill>
              <a:schemeClr val="accent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오른쪽 화살표 32">
              <a:extLst>
                <a:ext uri="{FF2B5EF4-FFF2-40B4-BE49-F238E27FC236}">
                  <a16:creationId xmlns:a16="http://schemas.microsoft.com/office/drawing/2014/main" id="{D12A66AB-6795-4CFE-9962-C2B7A69603D9}"/>
                </a:ext>
              </a:extLst>
            </p:cNvPr>
            <p:cNvSpPr/>
            <p:nvPr/>
          </p:nvSpPr>
          <p:spPr>
            <a:xfrm>
              <a:off x="2893869" y="4956087"/>
              <a:ext cx="488217" cy="496484"/>
            </a:xfrm>
            <a:prstGeom prst="rightArrow">
              <a:avLst>
                <a:gd name="adj1" fmla="val 47002"/>
                <a:gd name="adj2" fmla="val 53680"/>
              </a:avLst>
            </a:prstGeom>
            <a:solidFill>
              <a:schemeClr val="accent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92">
              <a:extLst>
                <a:ext uri="{FF2B5EF4-FFF2-40B4-BE49-F238E27FC236}">
                  <a16:creationId xmlns:a16="http://schemas.microsoft.com/office/drawing/2014/main" id="{2D3B3C4D-87CA-4E36-8825-CEB552132827}"/>
                </a:ext>
              </a:extLst>
            </p:cNvPr>
            <p:cNvSpPr/>
            <p:nvPr/>
          </p:nvSpPr>
          <p:spPr>
            <a:xfrm>
              <a:off x="925983" y="3955465"/>
              <a:ext cx="1854432" cy="450427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latin typeface="+mn-ea"/>
                </a:rPr>
                <a:t>신 비즈니스 모델</a:t>
              </a:r>
            </a:p>
          </p:txBody>
        </p:sp>
        <p:pic>
          <p:nvPicPr>
            <p:cNvPr id="54" name="Picture 12" descr="Ship free icon">
              <a:extLst>
                <a:ext uri="{FF2B5EF4-FFF2-40B4-BE49-F238E27FC236}">
                  <a16:creationId xmlns:a16="http://schemas.microsoft.com/office/drawing/2014/main" id="{E8C2C5DA-5C69-4244-A37B-5BAD7F9FB7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0010" y="440589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 descr="Warehouse free icon">
              <a:extLst>
                <a:ext uri="{FF2B5EF4-FFF2-40B4-BE49-F238E27FC236}">
                  <a16:creationId xmlns:a16="http://schemas.microsoft.com/office/drawing/2014/main" id="{8FF1BE00-5161-4E63-8745-C027A44C02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495" y="4455946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1. 인공지능이란?">
              <a:extLst>
                <a:ext uri="{FF2B5EF4-FFF2-40B4-BE49-F238E27FC236}">
                  <a16:creationId xmlns:a16="http://schemas.microsoft.com/office/drawing/2014/main" id="{CC7EF333-B068-47C7-BD82-07127763B8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52" t="4289" r="52835" b="9625"/>
            <a:stretch/>
          </p:blipFill>
          <p:spPr bwMode="auto">
            <a:xfrm>
              <a:off x="1042137" y="2174163"/>
              <a:ext cx="1219201" cy="1264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C37FB6A-85DA-455C-BF45-1108D0344B8A}"/>
                </a:ext>
              </a:extLst>
            </p:cNvPr>
            <p:cNvSpPr txBox="1"/>
            <p:nvPr/>
          </p:nvSpPr>
          <p:spPr>
            <a:xfrm>
              <a:off x="5526447" y="3124496"/>
              <a:ext cx="13520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물류 </a:t>
              </a:r>
              <a:r>
                <a:rPr lang="en-US" altLang="ko-KR" sz="900" dirty="0"/>
                <a:t>-&gt; </a:t>
              </a:r>
              <a:r>
                <a:rPr lang="ko-KR" altLang="en-US" sz="900" dirty="0"/>
                <a:t>소비자 최적화</a:t>
              </a:r>
            </a:p>
          </p:txBody>
        </p:sp>
        <p:pic>
          <p:nvPicPr>
            <p:cNvPr id="58" name="Picture 4" descr="1. 인공지능이란?">
              <a:extLst>
                <a:ext uri="{FF2B5EF4-FFF2-40B4-BE49-F238E27FC236}">
                  <a16:creationId xmlns:a16="http://schemas.microsoft.com/office/drawing/2014/main" id="{F7E524EB-5AFA-4F4D-A87A-5543C94B9A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52" t="4289" r="52835" b="9625"/>
            <a:stretch/>
          </p:blipFill>
          <p:spPr bwMode="auto">
            <a:xfrm>
              <a:off x="1042137" y="4559134"/>
              <a:ext cx="1219201" cy="1264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F5D7C1-2C1C-4298-B738-7BA1531BFF4D}"/>
                </a:ext>
              </a:extLst>
            </p:cNvPr>
            <p:cNvSpPr txBox="1"/>
            <p:nvPr/>
          </p:nvSpPr>
          <p:spPr>
            <a:xfrm>
              <a:off x="5518942" y="5444314"/>
              <a:ext cx="14455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해운 </a:t>
              </a:r>
              <a:r>
                <a:rPr lang="en-US" altLang="ko-KR" sz="900" dirty="0"/>
                <a:t>-&gt; </a:t>
              </a:r>
              <a:r>
                <a:rPr lang="ko-KR" altLang="en-US" sz="900" dirty="0"/>
                <a:t>물류 최적화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98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C362BF-1F85-4D1F-B217-CB3D512B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en-US" altLang="ko-KR" dirty="0"/>
          </a:p>
          <a:p>
            <a:pPr lvl="1"/>
            <a:r>
              <a:rPr lang="ko-KR" altLang="en-US" dirty="0"/>
              <a:t>선장</a:t>
            </a:r>
            <a:r>
              <a:rPr lang="en-US" altLang="ko-KR" dirty="0"/>
              <a:t>, </a:t>
            </a:r>
            <a:r>
              <a:rPr lang="ko-KR" altLang="en-US" dirty="0" err="1"/>
              <a:t>운송사</a:t>
            </a:r>
            <a:r>
              <a:rPr lang="en-US" altLang="ko-KR" dirty="0"/>
              <a:t>, </a:t>
            </a:r>
            <a:r>
              <a:rPr lang="ko-KR" altLang="en-US" dirty="0"/>
              <a:t>통관담당자 사이의 선순환 </a:t>
            </a:r>
            <a:endParaRPr lang="en-US" altLang="ko-KR" dirty="0"/>
          </a:p>
          <a:p>
            <a:pPr lvl="1"/>
            <a:r>
              <a:rPr lang="ko-KR" altLang="en-US" dirty="0"/>
              <a:t>항구 정보 공유 앱 개발이 가져올 효과 </a:t>
            </a:r>
            <a:endParaRPr lang="en-US" altLang="ko-KR" dirty="0"/>
          </a:p>
          <a:p>
            <a:pPr lvl="2"/>
            <a:r>
              <a:rPr lang="ko-KR" altLang="en-US" dirty="0"/>
              <a:t> 배에서 항구로 데이터를 보내는 정보의 주기에 따라 정확해짐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C1885C-0405-4208-BB5D-D4323FD2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03" y="225670"/>
            <a:ext cx="6296737" cy="5842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9AFE5-0C59-48EA-ABB3-139CA32E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725B6F-FD5C-0577-8A56-726EF675828F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4098" name="Picture 2" descr="Smartphone free icon">
            <a:extLst>
              <a:ext uri="{FF2B5EF4-FFF2-40B4-BE49-F238E27FC236}">
                <a16:creationId xmlns:a16="http://schemas.microsoft.com/office/drawing/2014/main" id="{83B6603A-9CAF-44C3-BB02-6D7747C7E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77" y="3750568"/>
            <a:ext cx="1997269" cy="199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river premium icon">
            <a:extLst>
              <a:ext uri="{FF2B5EF4-FFF2-40B4-BE49-F238E27FC236}">
                <a16:creationId xmlns:a16="http://schemas.microsoft.com/office/drawing/2014/main" id="{F7B903D8-2874-43EA-9628-F822B2B40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34" y="49245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aptain premium icon">
            <a:extLst>
              <a:ext uri="{FF2B5EF4-FFF2-40B4-BE49-F238E27FC236}">
                <a16:creationId xmlns:a16="http://schemas.microsoft.com/office/drawing/2014/main" id="{50F930C1-99E2-41FD-9E75-C2F9803E1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12" y="41504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chedule premium icon">
            <a:extLst>
              <a:ext uri="{FF2B5EF4-FFF2-40B4-BE49-F238E27FC236}">
                <a16:creationId xmlns:a16="http://schemas.microsoft.com/office/drawing/2014/main" id="{3EA6A6CB-A45B-4165-9801-200DC5574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11" y="3713681"/>
            <a:ext cx="722220" cy="72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Schedule premium icon">
            <a:extLst>
              <a:ext uri="{FF2B5EF4-FFF2-40B4-BE49-F238E27FC236}">
                <a16:creationId xmlns:a16="http://schemas.microsoft.com/office/drawing/2014/main" id="{8D46C01B-B353-424F-B4B3-321D9A568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51" y="3703041"/>
            <a:ext cx="722220" cy="72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Fast time free icon">
            <a:extLst>
              <a:ext uri="{FF2B5EF4-FFF2-40B4-BE49-F238E27FC236}">
                <a16:creationId xmlns:a16="http://schemas.microsoft.com/office/drawing/2014/main" id="{213D04E2-F765-44A0-B77B-F35B8AF7D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53" y="4382171"/>
            <a:ext cx="756750" cy="75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Money free icon">
            <a:extLst>
              <a:ext uri="{FF2B5EF4-FFF2-40B4-BE49-F238E27FC236}">
                <a16:creationId xmlns:a16="http://schemas.microsoft.com/office/drawing/2014/main" id="{29ACE41B-FE02-46D4-B181-A2FA4E026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53" y="5164727"/>
            <a:ext cx="756751" cy="75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Vessel free icon">
            <a:extLst>
              <a:ext uri="{FF2B5EF4-FFF2-40B4-BE49-F238E27FC236}">
                <a16:creationId xmlns:a16="http://schemas.microsoft.com/office/drawing/2014/main" id="{E7A695D4-3839-4D0C-A64B-9BC1283EA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478" y="31409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6" descr="Fast time free icon">
            <a:extLst>
              <a:ext uri="{FF2B5EF4-FFF2-40B4-BE49-F238E27FC236}">
                <a16:creationId xmlns:a16="http://schemas.microsoft.com/office/drawing/2014/main" id="{EAFACF7C-2E89-4507-9F4B-95ED26EBA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746" y="4407977"/>
            <a:ext cx="756750" cy="75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8" descr="Money free icon">
            <a:extLst>
              <a:ext uri="{FF2B5EF4-FFF2-40B4-BE49-F238E27FC236}">
                <a16:creationId xmlns:a16="http://schemas.microsoft.com/office/drawing/2014/main" id="{05AE0B2B-69E8-4DE7-ABAC-92A9E0EB7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746" y="5190533"/>
            <a:ext cx="756751" cy="75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오른쪽 화살표 32">
            <a:extLst>
              <a:ext uri="{FF2B5EF4-FFF2-40B4-BE49-F238E27FC236}">
                <a16:creationId xmlns:a16="http://schemas.microsoft.com/office/drawing/2014/main" id="{48A12E5D-B95A-4977-932E-EEAE8757C583}"/>
              </a:ext>
            </a:extLst>
          </p:cNvPr>
          <p:cNvSpPr/>
          <p:nvPr/>
        </p:nvSpPr>
        <p:spPr>
          <a:xfrm>
            <a:off x="1750883" y="4818249"/>
            <a:ext cx="334891" cy="346478"/>
          </a:xfrm>
          <a:prstGeom prst="rightArrow">
            <a:avLst>
              <a:gd name="adj1" fmla="val 47002"/>
              <a:gd name="adj2" fmla="val 53680"/>
            </a:avLst>
          </a:prstGeom>
          <a:solidFill>
            <a:schemeClr val="accent1">
              <a:lumMod val="20000"/>
              <a:lumOff val="80000"/>
            </a:schemeClr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32">
            <a:extLst>
              <a:ext uri="{FF2B5EF4-FFF2-40B4-BE49-F238E27FC236}">
                <a16:creationId xmlns:a16="http://schemas.microsoft.com/office/drawing/2014/main" id="{12E406BF-0574-4888-96C7-8DE16EDFBB60}"/>
              </a:ext>
            </a:extLst>
          </p:cNvPr>
          <p:cNvSpPr/>
          <p:nvPr/>
        </p:nvSpPr>
        <p:spPr>
          <a:xfrm>
            <a:off x="3123315" y="4818249"/>
            <a:ext cx="334891" cy="346478"/>
          </a:xfrm>
          <a:prstGeom prst="rightArrow">
            <a:avLst>
              <a:gd name="adj1" fmla="val 47002"/>
              <a:gd name="adj2" fmla="val 53680"/>
            </a:avLst>
          </a:prstGeom>
          <a:solidFill>
            <a:schemeClr val="accent1">
              <a:lumMod val="40000"/>
              <a:lumOff val="60000"/>
            </a:schemeClr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32">
            <a:extLst>
              <a:ext uri="{FF2B5EF4-FFF2-40B4-BE49-F238E27FC236}">
                <a16:creationId xmlns:a16="http://schemas.microsoft.com/office/drawing/2014/main" id="{E32F1AC8-DA52-49CB-A86D-156AB63B76ED}"/>
              </a:ext>
            </a:extLst>
          </p:cNvPr>
          <p:cNvSpPr/>
          <p:nvPr/>
        </p:nvSpPr>
        <p:spPr>
          <a:xfrm>
            <a:off x="5739417" y="4818249"/>
            <a:ext cx="334891" cy="346478"/>
          </a:xfrm>
          <a:prstGeom prst="rightArrow">
            <a:avLst>
              <a:gd name="adj1" fmla="val 47002"/>
              <a:gd name="adj2" fmla="val 53680"/>
            </a:avLst>
          </a:prstGeom>
          <a:solidFill>
            <a:schemeClr val="accent1">
              <a:lumMod val="60000"/>
              <a:lumOff val="40000"/>
            </a:schemeClr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32">
            <a:extLst>
              <a:ext uri="{FF2B5EF4-FFF2-40B4-BE49-F238E27FC236}">
                <a16:creationId xmlns:a16="http://schemas.microsoft.com/office/drawing/2014/main" id="{1F52EB84-184B-4F3A-8C62-927239B2D476}"/>
              </a:ext>
            </a:extLst>
          </p:cNvPr>
          <p:cNvSpPr/>
          <p:nvPr/>
        </p:nvSpPr>
        <p:spPr>
          <a:xfrm>
            <a:off x="7238643" y="4818249"/>
            <a:ext cx="334891" cy="346478"/>
          </a:xfrm>
          <a:prstGeom prst="rightArrow">
            <a:avLst>
              <a:gd name="adj1" fmla="val 47002"/>
              <a:gd name="adj2" fmla="val 53680"/>
            </a:avLst>
          </a:prstGeom>
          <a:solidFill>
            <a:schemeClr val="accent1">
              <a:lumMod val="75000"/>
            </a:schemeClr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32">
            <a:extLst>
              <a:ext uri="{FF2B5EF4-FFF2-40B4-BE49-F238E27FC236}">
                <a16:creationId xmlns:a16="http://schemas.microsoft.com/office/drawing/2014/main" id="{561EE5D1-2B16-442A-8484-8BAA3D4F0E1A}"/>
              </a:ext>
            </a:extLst>
          </p:cNvPr>
          <p:cNvSpPr/>
          <p:nvPr/>
        </p:nvSpPr>
        <p:spPr>
          <a:xfrm rot="10800000">
            <a:off x="7238643" y="4306505"/>
            <a:ext cx="334891" cy="346478"/>
          </a:xfrm>
          <a:prstGeom prst="rightArrow">
            <a:avLst>
              <a:gd name="adj1" fmla="val 47002"/>
              <a:gd name="adj2" fmla="val 53680"/>
            </a:avLst>
          </a:prstGeom>
          <a:solidFill>
            <a:schemeClr val="accent1">
              <a:lumMod val="20000"/>
              <a:lumOff val="80000"/>
            </a:schemeClr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32">
            <a:extLst>
              <a:ext uri="{FF2B5EF4-FFF2-40B4-BE49-F238E27FC236}">
                <a16:creationId xmlns:a16="http://schemas.microsoft.com/office/drawing/2014/main" id="{3B2BCDD5-8FD0-49F4-A605-8077522DB998}"/>
              </a:ext>
            </a:extLst>
          </p:cNvPr>
          <p:cNvSpPr/>
          <p:nvPr/>
        </p:nvSpPr>
        <p:spPr>
          <a:xfrm rot="10800000">
            <a:off x="5743979" y="4306505"/>
            <a:ext cx="334891" cy="346478"/>
          </a:xfrm>
          <a:prstGeom prst="rightArrow">
            <a:avLst>
              <a:gd name="adj1" fmla="val 47002"/>
              <a:gd name="adj2" fmla="val 53680"/>
            </a:avLst>
          </a:prstGeom>
          <a:solidFill>
            <a:schemeClr val="accent1">
              <a:lumMod val="40000"/>
              <a:lumOff val="60000"/>
            </a:schemeClr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32">
            <a:extLst>
              <a:ext uri="{FF2B5EF4-FFF2-40B4-BE49-F238E27FC236}">
                <a16:creationId xmlns:a16="http://schemas.microsoft.com/office/drawing/2014/main" id="{BB87479A-D538-42FD-8D20-97BB824F7BC3}"/>
              </a:ext>
            </a:extLst>
          </p:cNvPr>
          <p:cNvSpPr/>
          <p:nvPr/>
        </p:nvSpPr>
        <p:spPr>
          <a:xfrm rot="10800000">
            <a:off x="3136545" y="4306505"/>
            <a:ext cx="334891" cy="346478"/>
          </a:xfrm>
          <a:prstGeom prst="rightArrow">
            <a:avLst>
              <a:gd name="adj1" fmla="val 47002"/>
              <a:gd name="adj2" fmla="val 53680"/>
            </a:avLst>
          </a:prstGeom>
          <a:solidFill>
            <a:schemeClr val="accent1">
              <a:lumMod val="60000"/>
              <a:lumOff val="40000"/>
            </a:schemeClr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32">
            <a:extLst>
              <a:ext uri="{FF2B5EF4-FFF2-40B4-BE49-F238E27FC236}">
                <a16:creationId xmlns:a16="http://schemas.microsoft.com/office/drawing/2014/main" id="{0957D8D0-B894-42B3-90F4-CF069D814302}"/>
              </a:ext>
            </a:extLst>
          </p:cNvPr>
          <p:cNvSpPr/>
          <p:nvPr/>
        </p:nvSpPr>
        <p:spPr>
          <a:xfrm rot="10800000">
            <a:off x="1734596" y="4306505"/>
            <a:ext cx="334891" cy="346478"/>
          </a:xfrm>
          <a:prstGeom prst="rightArrow">
            <a:avLst>
              <a:gd name="adj1" fmla="val 47002"/>
              <a:gd name="adj2" fmla="val 53680"/>
            </a:avLst>
          </a:prstGeom>
          <a:solidFill>
            <a:schemeClr val="accent1">
              <a:lumMod val="75000"/>
            </a:schemeClr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010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C362BF-1F85-4D1F-B217-CB3D512B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000" dirty="0"/>
              <a:t>[1] </a:t>
            </a:r>
            <a:r>
              <a:rPr lang="ko-KR" altLang="en-US" sz="1000" b="0" i="0" u="none" strike="noStrike" dirty="0" err="1">
                <a:effectLst/>
                <a:latin typeface="Noto Sans KR"/>
              </a:rPr>
              <a:t>한국항해항만학회</a:t>
            </a:r>
            <a:r>
              <a:rPr lang="ko-KR" altLang="en-US" sz="1000" b="0" i="0" u="none" strike="noStrike" dirty="0">
                <a:effectLst/>
                <a:latin typeface="Noto Sans KR"/>
              </a:rPr>
              <a:t> </a:t>
            </a:r>
            <a:r>
              <a:rPr lang="en-US" altLang="ko-KR" sz="1000" b="0" i="0" u="none" strike="noStrike" dirty="0">
                <a:effectLst/>
                <a:latin typeface="Noto Sans KR"/>
              </a:rPr>
              <a:t>2011</a:t>
            </a:r>
            <a:r>
              <a:rPr lang="ko-KR" altLang="en-US" sz="1000" b="0" i="0" u="none" strike="noStrike" dirty="0">
                <a:effectLst/>
                <a:latin typeface="Noto Sans KR"/>
              </a:rPr>
              <a:t>년도 추계학술대회</a:t>
            </a:r>
            <a:r>
              <a:rPr lang="ko-KR" altLang="en-US" sz="1000" b="0" i="0" dirty="0">
                <a:effectLst/>
                <a:latin typeface="Noto Sans KR"/>
              </a:rPr>
              <a:t> </a:t>
            </a:r>
            <a:r>
              <a:rPr lang="en-US" altLang="ko-KR" sz="1000" b="0" i="0" u="none" strike="noStrike" dirty="0">
                <a:effectLst/>
                <a:latin typeface="Noto Sans KR"/>
              </a:rPr>
              <a:t>2011 Nov. 17 </a:t>
            </a:r>
            <a:r>
              <a:rPr lang="ko-KR" altLang="en-US" sz="1000" b="0" i="0" u="none" strike="noStrike" dirty="0">
                <a:effectLst/>
                <a:latin typeface="Noto Sans KR"/>
              </a:rPr>
              <a:t>유영준 </a:t>
            </a:r>
            <a:r>
              <a:rPr lang="en-US" altLang="ko-KR" sz="1000" b="0" i="0" dirty="0">
                <a:effectLst/>
                <a:latin typeface="Noto Sans KR"/>
              </a:rPr>
              <a:t>(</a:t>
            </a:r>
            <a:r>
              <a:rPr lang="ko-KR" altLang="en-US" sz="1000" b="0" i="0" u="none" strike="noStrike" dirty="0">
                <a:effectLst/>
                <a:latin typeface="Noto Sans KR"/>
              </a:rPr>
              <a:t>서울대학교 공과대학 조선해양공학과 </a:t>
            </a:r>
            <a:r>
              <a:rPr lang="en-US" altLang="ko-KR" sz="1000" b="0" i="0" dirty="0">
                <a:effectLst/>
                <a:latin typeface="Noto Sans KR"/>
              </a:rPr>
              <a:t>) ;  </a:t>
            </a:r>
            <a:r>
              <a:rPr lang="ko-KR" altLang="en-US" sz="1000" b="0" i="0" u="none" strike="noStrike" dirty="0" err="1">
                <a:effectLst/>
                <a:latin typeface="Noto Sans KR"/>
              </a:rPr>
              <a:t>이기표</a:t>
            </a:r>
            <a:r>
              <a:rPr lang="ko-KR" altLang="en-US" sz="1000" b="0" i="0" dirty="0">
                <a:effectLst/>
                <a:latin typeface="Noto Sans KR"/>
              </a:rPr>
              <a:t> </a:t>
            </a:r>
            <a:r>
              <a:rPr lang="en-US" altLang="ko-KR" sz="1000" b="0" i="0" dirty="0">
                <a:effectLst/>
                <a:latin typeface="Noto Sans KR"/>
              </a:rPr>
              <a:t>(</a:t>
            </a:r>
            <a:r>
              <a:rPr lang="ko-KR" altLang="en-US" sz="1000" b="0" i="0" u="none" strike="noStrike" dirty="0">
                <a:effectLst/>
                <a:latin typeface="Noto Sans KR"/>
              </a:rPr>
              <a:t> 서울대학교 공과대학 조선해양공학과</a:t>
            </a:r>
            <a:r>
              <a:rPr lang="en-US" altLang="ko-KR" sz="1000" b="0" i="0" dirty="0">
                <a:effectLst/>
                <a:latin typeface="Noto Sans KR"/>
              </a:rPr>
              <a:t>)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Noto Sans KR"/>
              </a:rPr>
              <a:t>바람과 조류가 선박의 </a:t>
            </a:r>
            <a:r>
              <a:rPr lang="ko-KR" altLang="en-US" sz="900" b="0" i="0" dirty="0" err="1">
                <a:solidFill>
                  <a:srgbClr val="000000"/>
                </a:solidFill>
                <a:effectLst/>
                <a:latin typeface="Noto Sans KR"/>
              </a:rPr>
              <a:t>변침에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Noto Sans KR"/>
              </a:rPr>
              <a:t> 미치는 영향</a:t>
            </a:r>
            <a:endParaRPr lang="en-US" altLang="ko-KR" sz="10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C1885C-0405-4208-BB5D-D4323FD2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03" y="225670"/>
            <a:ext cx="6296737" cy="584200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참고 문헌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9AFE5-0C59-48EA-ABB3-139CA32E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725B6F-FD5C-0577-8A56-726EF675828F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34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ko-KR" altLang="en-US" sz="4000" dirty="0">
                <a:uFillTx/>
                <a:latin typeface="맑은 고딕"/>
                <a:ea typeface="맑은 고딕"/>
                <a:sym typeface="맑은 고딕"/>
              </a:rPr>
              <a:t>감사합니다</a:t>
            </a:r>
            <a:endParaRPr lang="en-US" altLang="ko-KR" sz="4000" dirty="0">
              <a:uFillTx/>
              <a:latin typeface="맑은 고딕"/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C0F1BA-794E-4203-ACD3-989230C13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4786" y="6554055"/>
            <a:ext cx="661710" cy="365125"/>
          </a:xfrm>
        </p:spPr>
        <p:txBody>
          <a:bodyPr/>
          <a:lstStyle/>
          <a:p>
            <a:fld id="{39725B6F-FD5C-0577-8A56-726EF675828F}" type="slidenum">
              <a:rPr lang="ko-KR" altLang="en-US" smtClean="0"/>
              <a:pPr/>
              <a:t>16</a:t>
            </a:fld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0478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CC8329-EB7A-4C2E-9724-50F4BD4D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부록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F83A47-2A1E-4612-B4F3-63DEA8274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725B6F-FD5C-0577-8A56-726EF675828F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510A11-C0E1-4390-89D6-4990EDB00E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75" y="1418183"/>
            <a:ext cx="4572001" cy="462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85AD7A7-671F-4367-9C23-E33698D4E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8183"/>
            <a:ext cx="4572000" cy="462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16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, 도로, 검은색이(가) 표시된 사진&#10;&#10;자동 생성된 설명">
            <a:extLst>
              <a:ext uri="{FF2B5EF4-FFF2-40B4-BE49-F238E27FC236}">
                <a16:creationId xmlns:a16="http://schemas.microsoft.com/office/drawing/2014/main" id="{4E361369-3C32-46D8-8FDA-B212BC283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00" y="1905262"/>
            <a:ext cx="8356600" cy="3620563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B2CC8329-EB7A-4C2E-9724-50F4BD4D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F83A47-2A1E-4612-B4F3-63DEA8274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725B6F-FD5C-0577-8A56-726EF675828F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585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7310EC6-4A11-4FDF-9B66-216989B0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EAACD3-9AED-4AB1-8612-5D006EF51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725B6F-FD5C-0577-8A56-726EF675828F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756918-A0C1-42F4-8491-69E6AB14E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912" t="135" r="1" b="1"/>
          <a:stretch/>
        </p:blipFill>
        <p:spPr>
          <a:xfrm>
            <a:off x="435503" y="1340768"/>
            <a:ext cx="8198909" cy="47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0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6598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300" dirty="0"/>
              <a:t>프로젝트 배경 및 목적</a:t>
            </a:r>
            <a:endParaRPr lang="en-US" altLang="ko-KR" sz="2300" dirty="0"/>
          </a:p>
          <a:p>
            <a:pPr marL="516598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300" dirty="0"/>
              <a:t>EDA </a:t>
            </a:r>
            <a:r>
              <a:rPr lang="ko-KR" altLang="en-US" sz="2300" dirty="0"/>
              <a:t>및 가설 </a:t>
            </a:r>
            <a:endParaRPr lang="en-US" altLang="ko-KR" sz="2300" dirty="0"/>
          </a:p>
          <a:p>
            <a:pPr marL="516598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300" dirty="0"/>
              <a:t>문제 정의</a:t>
            </a:r>
            <a:endParaRPr lang="en-US" altLang="ko-KR" sz="2300" dirty="0"/>
          </a:p>
          <a:p>
            <a:pPr marL="516598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300" dirty="0"/>
              <a:t>모델링 및 문제 해결</a:t>
            </a:r>
            <a:endParaRPr lang="en-US" altLang="ko-KR" sz="2300" dirty="0"/>
          </a:p>
          <a:p>
            <a:pPr marL="516598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300" dirty="0"/>
              <a:t>비즈니스 모델 및 의사결정</a:t>
            </a:r>
            <a:endParaRPr lang="en-US" altLang="ko-KR" sz="2300" dirty="0"/>
          </a:p>
          <a:p>
            <a:pPr marL="516598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300" dirty="0"/>
              <a:t>참고 문헌</a:t>
            </a:r>
            <a:endParaRPr lang="en-US" altLang="ko-KR" sz="23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725B6F-FD5C-0577-8A56-726EF675828F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026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CC8329-EB7A-4C2E-9724-50F4BD4D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부록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F83A47-2A1E-4612-B4F3-63DEA8274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725B6F-FD5C-0577-8A56-726EF675828F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AB86763-8538-4D06-B3C4-F5FCD915F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566" y="844550"/>
            <a:ext cx="6102867" cy="574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3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EC1885C-0405-4208-BB5D-D4323FD2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03" y="225670"/>
            <a:ext cx="6296737" cy="5842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sz="2800" dirty="0"/>
              <a:t>프로젝트 배경 및 목적</a:t>
            </a:r>
            <a:endParaRPr lang="ko-KR" altLang="en-US" dirty="0"/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8D69AFE5-0C59-48EA-ABB3-139CA32E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4786" y="6554055"/>
            <a:ext cx="661710" cy="365125"/>
          </a:xfrm>
        </p:spPr>
        <p:txBody>
          <a:bodyPr/>
          <a:lstStyle/>
          <a:p>
            <a:fld id="{39725B6F-FD5C-0577-8A56-726EF675828F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3" name="내용 개체 틀 1">
            <a:extLst>
              <a:ext uri="{FF2B5EF4-FFF2-40B4-BE49-F238E27FC236}">
                <a16:creationId xmlns:a16="http://schemas.microsoft.com/office/drawing/2014/main" id="{ED0C4379-0948-453D-AE1F-6F8440A4D198}"/>
              </a:ext>
            </a:extLst>
          </p:cNvPr>
          <p:cNvSpPr txBox="1">
            <a:spLocks/>
          </p:cNvSpPr>
          <p:nvPr/>
        </p:nvSpPr>
        <p:spPr>
          <a:xfrm>
            <a:off x="394229" y="844951"/>
            <a:ext cx="8355542" cy="5741043"/>
          </a:xfrm>
          <a:prstGeom prst="rect">
            <a:avLst/>
          </a:prstGeom>
        </p:spPr>
        <p:txBody>
          <a:bodyPr>
            <a:noAutofit/>
          </a:bodyPr>
          <a:lstStyle>
            <a:lvl1pPr marL="287998" indent="-228600" algn="l" defTabSz="914400" latinLnBrk="1">
              <a:lnSpc>
                <a:spcPct val="150000"/>
              </a:lnSpc>
              <a:spcBef>
                <a:spcPts val="0"/>
              </a:spcBef>
              <a:buClr>
                <a:srgbClr val="0C419A"/>
              </a:buClr>
              <a:buSzPct val="110000"/>
              <a:buFont typeface="Wingdings"/>
              <a:buChar char="§"/>
              <a:defRPr sz="2000" b="1" kern="1200">
                <a:solidFill>
                  <a:schemeClr val="tx1"/>
                </a:solidFill>
                <a:uFillTx/>
                <a:latin typeface="맑은 고딕"/>
                <a:ea typeface="맑은 고딕"/>
                <a:cs typeface="+mn-cs"/>
              </a:defRPr>
            </a:lvl1pPr>
            <a:lvl2pPr marL="719988" indent="-359994" algn="l" defTabSz="914400" latinLnBrk="1">
              <a:lnSpc>
                <a:spcPct val="150000"/>
              </a:lnSpc>
              <a:spcBef>
                <a:spcPts val="200"/>
              </a:spcBef>
              <a:buClr>
                <a:schemeClr val="accent5"/>
              </a:buClr>
              <a:buSzPct val="90000"/>
              <a:buFont typeface="Calibri"/>
              <a:buChar char="□"/>
              <a:defRPr sz="1800" kern="1200">
                <a:solidFill>
                  <a:schemeClr val="tx1"/>
                </a:solidFill>
                <a:uFillTx/>
                <a:latin typeface="맑은 고딕"/>
                <a:ea typeface="맑은 고딕"/>
                <a:cs typeface="+mn-cs"/>
              </a:defRPr>
            </a:lvl2pPr>
            <a:lvl3pPr marL="1151992" indent="-359994" algn="l" defTabSz="914400" latinLnBrk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맑은 고딕"/>
                <a:ea typeface="맑은 고딕"/>
                <a:cs typeface="+mn-cs"/>
              </a:defRPr>
            </a:lvl3pPr>
            <a:lvl4pPr marL="1331989" indent="359994" algn="l" defTabSz="914400" latinLnBrk="1">
              <a:lnSpc>
                <a:spcPct val="15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/>
              <a:buChar char="ü"/>
              <a:defRPr sz="1500" kern="1200">
                <a:solidFill>
                  <a:schemeClr val="tx1"/>
                </a:solidFill>
                <a:uFillTx/>
                <a:latin typeface="맑은 고딕"/>
                <a:ea typeface="맑은 고딕"/>
                <a:cs typeface="+mn-cs"/>
              </a:defRPr>
            </a:lvl4pPr>
            <a:lvl5pPr marL="1979994" indent="-228600" algn="l" defTabSz="914400" latinLnBrk="1">
              <a:lnSpc>
                <a:spcPct val="150000"/>
              </a:lnSpc>
              <a:spcBef>
                <a:spcPts val="3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uFillTx/>
                <a:latin typeface="+mj-ea"/>
                <a:ea typeface="+mj-ea"/>
                <a:cs typeface="+mn-cs"/>
              </a:defRPr>
            </a:lvl5pPr>
            <a:lvl6pPr marL="2514600" indent="-228600" algn="l" defTabSz="914400" latinLnBrk="1">
              <a:lnSpc>
                <a:spcPct val="90000"/>
              </a:lnSpc>
              <a:spcBef>
                <a:spcPts val="12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uFillTx/>
                <a:latin typeface="+mj-ea"/>
                <a:ea typeface="+mj-ea"/>
                <a:cs typeface="+mn-cs"/>
              </a:defRPr>
            </a:lvl6pPr>
            <a:lvl7pPr marL="29718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도착 예상시각 예측의 필요성</a:t>
            </a:r>
            <a:endParaRPr lang="en-US" altLang="ko-KR" dirty="0"/>
          </a:p>
          <a:p>
            <a:pPr lvl="1"/>
            <a:r>
              <a:rPr lang="ko-KR" altLang="en-US" sz="1800" dirty="0"/>
              <a:t>데이터 분석을 활용한 정확한 예측이 필요한이유는</a:t>
            </a:r>
            <a:endParaRPr lang="en-US" altLang="ko-KR" sz="1800" dirty="0"/>
          </a:p>
          <a:p>
            <a:pPr lvl="2"/>
            <a:r>
              <a:rPr lang="ko-KR" altLang="en-US" dirty="0"/>
              <a:t>도착 예정시각을 정확히 예측하는 것은 </a:t>
            </a:r>
            <a:r>
              <a:rPr lang="ko-KR" altLang="en-US" u="sng" dirty="0"/>
              <a:t>불필요한 비용을 아낄 수 있음</a:t>
            </a:r>
            <a:endParaRPr lang="en-US" altLang="ko-KR" u="sng" dirty="0"/>
          </a:p>
          <a:p>
            <a:pPr lvl="3"/>
            <a:r>
              <a:rPr lang="ko-KR" altLang="en-US" u="sng" dirty="0"/>
              <a:t>항구 포화로 발생하는 연료 낭비를 방지함 </a:t>
            </a:r>
            <a:endParaRPr lang="en-US" altLang="ko-KR" u="sng" dirty="0"/>
          </a:p>
          <a:p>
            <a:pPr lvl="3"/>
            <a:r>
              <a:rPr lang="ko-KR" altLang="en-US" u="sng" dirty="0"/>
              <a:t>운송 업자 인건비를 아낄 수 있게 함 </a:t>
            </a:r>
            <a:endParaRPr lang="en-US" altLang="ko-KR" u="sng" dirty="0"/>
          </a:p>
          <a:p>
            <a:pPr lvl="2"/>
            <a:r>
              <a:rPr lang="ko-KR" altLang="en-US" dirty="0"/>
              <a:t>표 </a:t>
            </a:r>
            <a:r>
              <a:rPr lang="en-US" altLang="ko-KR" dirty="0"/>
              <a:t>[1]</a:t>
            </a:r>
            <a:r>
              <a:rPr lang="ko-KR" altLang="en-US" dirty="0"/>
              <a:t>은 세계 운송사들의 선박 도착 예정 신뢰성임</a:t>
            </a:r>
            <a:endParaRPr lang="en-US" altLang="ko-KR" dirty="0"/>
          </a:p>
          <a:p>
            <a:pPr lvl="3"/>
            <a:r>
              <a:rPr lang="en-US" altLang="ko-KR" dirty="0"/>
              <a:t>30%~80%</a:t>
            </a:r>
            <a:r>
              <a:rPr lang="ko-KR" altLang="en-US" dirty="0"/>
              <a:t>로 아직 낮은 정확도를 보이고 있음</a:t>
            </a:r>
            <a:endParaRPr lang="en-US" altLang="ko-KR" dirty="0"/>
          </a:p>
          <a:p>
            <a:pPr lvl="2"/>
            <a:endParaRPr lang="en-US" altLang="ko-KR" b="1" dirty="0"/>
          </a:p>
          <a:p>
            <a:pPr lvl="1"/>
            <a:endParaRPr lang="ko-KR" altLang="en-US" sz="1800" b="1" dirty="0">
              <a:latin typeface="+mn-ea"/>
            </a:endParaRPr>
          </a:p>
          <a:p>
            <a:pPr lvl="1"/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D66E73-5AFD-4EDB-9099-F9E8B9E55E5F}"/>
              </a:ext>
            </a:extLst>
          </p:cNvPr>
          <p:cNvGrpSpPr/>
          <p:nvPr/>
        </p:nvGrpSpPr>
        <p:grpSpPr>
          <a:xfrm>
            <a:off x="611560" y="4332620"/>
            <a:ext cx="1549965" cy="1610243"/>
            <a:chOff x="1723490" y="4453587"/>
            <a:chExt cx="1549965" cy="1610243"/>
          </a:xfrm>
        </p:grpSpPr>
        <p:pic>
          <p:nvPicPr>
            <p:cNvPr id="43" name="Picture 21" descr="C:\Users\loco\Desktop\66.png">
              <a:extLst>
                <a:ext uri="{FF2B5EF4-FFF2-40B4-BE49-F238E27FC236}">
                  <a16:creationId xmlns:a16="http://schemas.microsoft.com/office/drawing/2014/main" id="{39C54ABB-8441-4CD0-B250-2E0107CD8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490" y="4453587"/>
              <a:ext cx="1302467" cy="1302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8F9B2D5-4DFC-4607-B84E-B60F2D08DE21}"/>
                </a:ext>
              </a:extLst>
            </p:cNvPr>
            <p:cNvSpPr txBox="1"/>
            <p:nvPr/>
          </p:nvSpPr>
          <p:spPr>
            <a:xfrm>
              <a:off x="1723490" y="5756053"/>
              <a:ext cx="1549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선박 위치 예측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B94237-4168-4C2A-A777-BEF10335B4C2}"/>
              </a:ext>
            </a:extLst>
          </p:cNvPr>
          <p:cNvGrpSpPr/>
          <p:nvPr/>
        </p:nvGrpSpPr>
        <p:grpSpPr>
          <a:xfrm>
            <a:off x="2509989" y="4323415"/>
            <a:ext cx="1302467" cy="1610244"/>
            <a:chOff x="5614324" y="4453586"/>
            <a:chExt cx="1302467" cy="1610244"/>
          </a:xfrm>
        </p:grpSpPr>
        <p:pic>
          <p:nvPicPr>
            <p:cNvPr id="24" name="Picture 11" descr="C:\Users\loco\Desktop\processing_time_shipment_hour_schedule_icon_187265.png">
              <a:extLst>
                <a:ext uri="{FF2B5EF4-FFF2-40B4-BE49-F238E27FC236}">
                  <a16:creationId xmlns:a16="http://schemas.microsoft.com/office/drawing/2014/main" id="{EBF91DCF-489A-4AEE-9AA3-42574B655D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4324" y="4453586"/>
              <a:ext cx="1302467" cy="1302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5E3EC9-7EAC-4314-9FA4-F2E249B03D4D}"/>
                </a:ext>
              </a:extLst>
            </p:cNvPr>
            <p:cNvSpPr txBox="1"/>
            <p:nvPr/>
          </p:nvSpPr>
          <p:spPr>
            <a:xfrm>
              <a:off x="5861823" y="5756053"/>
              <a:ext cx="1054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정시 도착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D703C87-E63E-4462-843E-F3A07365804D}"/>
              </a:ext>
            </a:extLst>
          </p:cNvPr>
          <p:cNvGrpSpPr/>
          <p:nvPr/>
        </p:nvGrpSpPr>
        <p:grpSpPr>
          <a:xfrm>
            <a:off x="4855338" y="3886157"/>
            <a:ext cx="3476484" cy="2632744"/>
            <a:chOff x="4510580" y="3020826"/>
            <a:chExt cx="4151580" cy="2878838"/>
          </a:xfrm>
        </p:grpSpPr>
        <p:pic>
          <p:nvPicPr>
            <p:cNvPr id="45" name="Picture 2" descr="C:\Users\loco\Desktop\상위 14개 운송사 일정 신뢰성.png">
              <a:extLst>
                <a:ext uri="{FF2B5EF4-FFF2-40B4-BE49-F238E27FC236}">
                  <a16:creationId xmlns:a16="http://schemas.microsoft.com/office/drawing/2014/main" id="{10ECE842-730F-4BA0-9CF1-47CF9944D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0580" y="3020826"/>
              <a:ext cx="4151580" cy="2709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29B9AB-6F15-4837-8D14-38762918B5BB}"/>
                </a:ext>
              </a:extLst>
            </p:cNvPr>
            <p:cNvSpPr txBox="1"/>
            <p:nvPr/>
          </p:nvSpPr>
          <p:spPr>
            <a:xfrm>
              <a:off x="5057256" y="5630428"/>
              <a:ext cx="3009691" cy="269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000" dirty="0">
                  <a:latin typeface="+mn-ea"/>
                </a:rPr>
                <a:t>표 </a:t>
              </a:r>
              <a:r>
                <a:rPr kumimoji="1" lang="en-US" altLang="ko-KR" sz="1000" dirty="0">
                  <a:latin typeface="+mn-ea"/>
                </a:rPr>
                <a:t>[1] </a:t>
              </a:r>
              <a:r>
                <a:rPr kumimoji="1" lang="ko-KR" altLang="en-US" sz="1000" dirty="0">
                  <a:latin typeface="+mn-ea"/>
                </a:rPr>
                <a:t>세계 </a:t>
              </a:r>
              <a:r>
                <a:rPr kumimoji="1" lang="ko-KR" altLang="en-US" sz="1000" dirty="0" err="1">
                  <a:latin typeface="+mn-ea"/>
                </a:rPr>
                <a:t>운송사</a:t>
              </a:r>
              <a:r>
                <a:rPr kumimoji="1" lang="ko-KR" altLang="en-US" sz="1000" dirty="0">
                  <a:latin typeface="+mn-ea"/>
                </a:rPr>
                <a:t> 일정 예상 신뢰성</a:t>
              </a:r>
            </a:p>
          </p:txBody>
        </p:sp>
      </p:grp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6FCCAA3-6C7F-4F46-8DF3-B57DE84AFEF8}"/>
              </a:ext>
            </a:extLst>
          </p:cNvPr>
          <p:cNvSpPr/>
          <p:nvPr/>
        </p:nvSpPr>
        <p:spPr>
          <a:xfrm>
            <a:off x="2106776" y="4980987"/>
            <a:ext cx="116488" cy="104198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0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C362BF-1F85-4D1F-B217-CB3D512B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데이터 소개 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C1885C-0405-4208-BB5D-D4323FD2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03" y="225670"/>
            <a:ext cx="6296737" cy="584200"/>
          </a:xfrm>
        </p:spPr>
        <p:txBody>
          <a:bodyPr/>
          <a:lstStyle/>
          <a:p>
            <a:r>
              <a:rPr lang="en-US" altLang="ko-KR" sz="2800" dirty="0"/>
              <a:t>2. EDA </a:t>
            </a:r>
            <a:r>
              <a:rPr lang="ko-KR" altLang="en-US" sz="2800" dirty="0"/>
              <a:t>및 가설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9AFE5-0C59-48EA-ABB3-139CA32E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725B6F-FD5C-0577-8A56-726EF675828F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3B8E4DE-9194-409E-AF95-8A8423292746}"/>
              </a:ext>
            </a:extLst>
          </p:cNvPr>
          <p:cNvSpPr/>
          <p:nvPr/>
        </p:nvSpPr>
        <p:spPr>
          <a:xfrm>
            <a:off x="727360" y="1607863"/>
            <a:ext cx="1216108" cy="11703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제공</a:t>
            </a:r>
            <a:endParaRPr lang="en-US" altLang="ko-KR" sz="1200" dirty="0"/>
          </a:p>
          <a:p>
            <a:pPr algn="ctr"/>
            <a:r>
              <a:rPr lang="ko-KR" altLang="en-US" sz="1200" dirty="0"/>
              <a:t>데이터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F9B201-8563-42CE-97B8-B094A5E34603}"/>
              </a:ext>
            </a:extLst>
          </p:cNvPr>
          <p:cNvSpPr/>
          <p:nvPr/>
        </p:nvSpPr>
        <p:spPr>
          <a:xfrm>
            <a:off x="2455552" y="1607863"/>
            <a:ext cx="5472608" cy="117030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선박 제원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선박 위치   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시계열데이터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선박 운항 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파도 및 바람 정보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B35312-8470-4050-BDD3-88E3A39483A2}"/>
              </a:ext>
            </a:extLst>
          </p:cNvPr>
          <p:cNvSpPr/>
          <p:nvPr/>
        </p:nvSpPr>
        <p:spPr>
          <a:xfrm>
            <a:off x="176212" y="4269837"/>
            <a:ext cx="2088232" cy="201622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7FB201F-C3D1-4558-90EC-C0F3990F2364}"/>
              </a:ext>
            </a:extLst>
          </p:cNvPr>
          <p:cNvSpPr/>
          <p:nvPr/>
        </p:nvSpPr>
        <p:spPr>
          <a:xfrm>
            <a:off x="390929" y="3817174"/>
            <a:ext cx="1616217" cy="90925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선박 제원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E62C03-8237-43AE-B7BE-E9385D364304}"/>
              </a:ext>
            </a:extLst>
          </p:cNvPr>
          <p:cNvSpPr/>
          <p:nvPr/>
        </p:nvSpPr>
        <p:spPr>
          <a:xfrm>
            <a:off x="304734" y="4996962"/>
            <a:ext cx="1831188" cy="118364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선박 </a:t>
            </a:r>
            <a:r>
              <a:rPr lang="en-US" altLang="ko-KR" dirty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선박 용량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선박 크기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8089B8-FC3B-4D8D-BBA4-4A5005E5C402}"/>
              </a:ext>
            </a:extLst>
          </p:cNvPr>
          <p:cNvSpPr/>
          <p:nvPr/>
        </p:nvSpPr>
        <p:spPr>
          <a:xfrm>
            <a:off x="2398150" y="4269837"/>
            <a:ext cx="2088232" cy="201622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63DB506-6C76-47FA-904C-3E2F17710FD5}"/>
              </a:ext>
            </a:extLst>
          </p:cNvPr>
          <p:cNvSpPr/>
          <p:nvPr/>
        </p:nvSpPr>
        <p:spPr>
          <a:xfrm>
            <a:off x="2612867" y="3817174"/>
            <a:ext cx="1616217" cy="90925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선박 위치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49EC3A-3D7D-4BF7-B8DB-5811FBC55E40}"/>
              </a:ext>
            </a:extLst>
          </p:cNvPr>
          <p:cNvSpPr/>
          <p:nvPr/>
        </p:nvSpPr>
        <p:spPr>
          <a:xfrm>
            <a:off x="2526672" y="4996962"/>
            <a:ext cx="1831188" cy="118364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위도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경도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From </a:t>
            </a:r>
            <a:r>
              <a:rPr lang="ko-KR" altLang="en-US" dirty="0">
                <a:solidFill>
                  <a:schemeClr val="tx1"/>
                </a:solidFill>
              </a:rPr>
              <a:t>항구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To </a:t>
            </a:r>
            <a:r>
              <a:rPr lang="ko-KR" altLang="en-US" dirty="0">
                <a:solidFill>
                  <a:schemeClr val="tx1"/>
                </a:solidFill>
              </a:rPr>
              <a:t>항구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C4C53F-ED23-4291-B7F2-A83236081182}"/>
              </a:ext>
            </a:extLst>
          </p:cNvPr>
          <p:cNvSpPr/>
          <p:nvPr/>
        </p:nvSpPr>
        <p:spPr>
          <a:xfrm>
            <a:off x="4645315" y="4269837"/>
            <a:ext cx="2088232" cy="201622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04E1D34-A952-41F7-B0FC-C19ACFCB7E4E}"/>
              </a:ext>
            </a:extLst>
          </p:cNvPr>
          <p:cNvSpPr/>
          <p:nvPr/>
        </p:nvSpPr>
        <p:spPr>
          <a:xfrm>
            <a:off x="4860032" y="3817174"/>
            <a:ext cx="1616217" cy="90925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선박 운항 정보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019540-3ABA-42A4-91B7-86ADAC42C815}"/>
              </a:ext>
            </a:extLst>
          </p:cNvPr>
          <p:cNvSpPr/>
          <p:nvPr/>
        </p:nvSpPr>
        <p:spPr>
          <a:xfrm>
            <a:off x="4773837" y="4996962"/>
            <a:ext cx="1831188" cy="118364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운항 날짜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평균 속도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선체 방향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0AE171-81C4-4366-9CFD-C0F8B55DBACA}"/>
              </a:ext>
            </a:extLst>
          </p:cNvPr>
          <p:cNvSpPr/>
          <p:nvPr/>
        </p:nvSpPr>
        <p:spPr>
          <a:xfrm>
            <a:off x="6875031" y="4269837"/>
            <a:ext cx="2088232" cy="201622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0FC60B2-7BA3-40CB-AC4C-F4711D03F295}"/>
              </a:ext>
            </a:extLst>
          </p:cNvPr>
          <p:cNvSpPr/>
          <p:nvPr/>
        </p:nvSpPr>
        <p:spPr>
          <a:xfrm>
            <a:off x="7089748" y="3817174"/>
            <a:ext cx="1616217" cy="90925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파도 및 바람 정보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0F964D-24B2-4252-8C4C-3FC8ACCF3EC6}"/>
              </a:ext>
            </a:extLst>
          </p:cNvPr>
          <p:cNvSpPr/>
          <p:nvPr/>
        </p:nvSpPr>
        <p:spPr>
          <a:xfrm>
            <a:off x="7003553" y="4996962"/>
            <a:ext cx="1831188" cy="118364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파도 높이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조류 세기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바람 방향</a:t>
            </a:r>
          </a:p>
        </p:txBody>
      </p:sp>
      <p:sp>
        <p:nvSpPr>
          <p:cNvPr id="21" name="화살표: 오른쪽으로 구부러짐 20">
            <a:extLst>
              <a:ext uri="{FF2B5EF4-FFF2-40B4-BE49-F238E27FC236}">
                <a16:creationId xmlns:a16="http://schemas.microsoft.com/office/drawing/2014/main" id="{30069631-3145-4EC4-A7B1-066411D3E4DD}"/>
              </a:ext>
            </a:extLst>
          </p:cNvPr>
          <p:cNvSpPr/>
          <p:nvPr/>
        </p:nvSpPr>
        <p:spPr>
          <a:xfrm>
            <a:off x="299182" y="3083230"/>
            <a:ext cx="428179" cy="432048"/>
          </a:xfrm>
          <a:prstGeom prst="curved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0FDD5D-EEBC-4F65-A9CE-4DC1717FDC52}"/>
              </a:ext>
            </a:extLst>
          </p:cNvPr>
          <p:cNvSpPr txBox="1"/>
          <p:nvPr/>
        </p:nvSpPr>
        <p:spPr>
          <a:xfrm>
            <a:off x="727360" y="3096549"/>
            <a:ext cx="362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구성 정보</a:t>
            </a:r>
            <a:r>
              <a:rPr lang="en-US" altLang="ko-KR" dirty="0"/>
              <a:t>(20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92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C362BF-1F85-4D1F-B217-CB3D512B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가설 설정</a:t>
            </a:r>
            <a:endParaRPr lang="en-US" altLang="ko-KR" dirty="0"/>
          </a:p>
          <a:p>
            <a:pPr lvl="1"/>
            <a:r>
              <a:rPr lang="ko-KR" altLang="en-US" dirty="0"/>
              <a:t>바람이 선박에 영향을 준다고 가정함</a:t>
            </a:r>
            <a:endParaRPr lang="en-US" altLang="ko-KR" dirty="0"/>
          </a:p>
          <a:p>
            <a:pPr lvl="2"/>
            <a:r>
              <a:rPr lang="ko-KR" altLang="en-US" dirty="0"/>
              <a:t>그림 </a:t>
            </a:r>
            <a:r>
              <a:rPr lang="en-US" altLang="ko-KR" dirty="0"/>
              <a:t>[1]</a:t>
            </a:r>
            <a:r>
              <a:rPr lang="ko-KR" altLang="en-US" dirty="0"/>
              <a:t>을 참고하면 </a:t>
            </a:r>
            <a:r>
              <a:rPr lang="en-US" altLang="ko-KR" dirty="0"/>
              <a:t>Heading</a:t>
            </a:r>
            <a:r>
              <a:rPr lang="ko-KR" altLang="en-US" dirty="0"/>
              <a:t>의 방향과 바람이 상관관계를 띔</a:t>
            </a:r>
            <a:endParaRPr lang="en-US" altLang="ko-KR" dirty="0"/>
          </a:p>
          <a:p>
            <a:pPr lvl="2"/>
            <a:r>
              <a:rPr lang="ko-KR" altLang="en-US" dirty="0"/>
              <a:t>그림 </a:t>
            </a:r>
            <a:r>
              <a:rPr lang="en-US" altLang="ko-KR" dirty="0"/>
              <a:t>[2]</a:t>
            </a:r>
            <a:r>
              <a:rPr lang="ko-KR" altLang="en-US" dirty="0"/>
              <a:t>를 참고하면 현재 데이터에선 상관관계를 띄지 않음 </a:t>
            </a:r>
            <a:endParaRPr lang="en-US" altLang="ko-KR" dirty="0"/>
          </a:p>
          <a:p>
            <a:pPr lvl="3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필요함 </a:t>
            </a:r>
            <a:endParaRPr lang="en-US" altLang="ko-KR" dirty="0"/>
          </a:p>
          <a:p>
            <a:pPr lvl="1"/>
            <a:r>
              <a:rPr lang="ko-KR" altLang="en-US" dirty="0"/>
              <a:t>평균 속도는 선장의 설정 속도로 가정함</a:t>
            </a:r>
            <a:endParaRPr lang="en-US" altLang="ko-KR" dirty="0"/>
          </a:p>
          <a:p>
            <a:pPr lvl="2"/>
            <a:r>
              <a:rPr lang="ko-KR" altLang="en-US" dirty="0"/>
              <a:t>따라서 환경변수의 영향을 받은 실제속도는 다를 것임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C1885C-0405-4208-BB5D-D4323FD2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03" y="225670"/>
            <a:ext cx="6296737" cy="584200"/>
          </a:xfrm>
        </p:spPr>
        <p:txBody>
          <a:bodyPr/>
          <a:lstStyle/>
          <a:p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9AFE5-0C59-48EA-ABB3-139CA32E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725B6F-FD5C-0577-8A56-726EF675828F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E0483-5655-4E15-BF36-600FE921CBF3}"/>
              </a:ext>
            </a:extLst>
          </p:cNvPr>
          <p:cNvSpPr txBox="1"/>
          <p:nvPr/>
        </p:nvSpPr>
        <p:spPr>
          <a:xfrm>
            <a:off x="2314146" y="6245307"/>
            <a:ext cx="216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[1]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A1F7C-D9CA-4CFB-B74C-1FB1C0814AFB}"/>
              </a:ext>
            </a:extLst>
          </p:cNvPr>
          <p:cNvSpPr txBox="1"/>
          <p:nvPr/>
        </p:nvSpPr>
        <p:spPr>
          <a:xfrm>
            <a:off x="6470095" y="6207635"/>
            <a:ext cx="129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[2] </a:t>
            </a:r>
            <a:endParaRPr lang="ko-KR" altLang="en-US" dirty="0"/>
          </a:p>
        </p:txBody>
      </p:sp>
      <p:pic>
        <p:nvPicPr>
          <p:cNvPr id="16" name="내용 개체 틀 4">
            <a:extLst>
              <a:ext uri="{FF2B5EF4-FFF2-40B4-BE49-F238E27FC236}">
                <a16:creationId xmlns:a16="http://schemas.microsoft.com/office/drawing/2014/main" id="{9043F5EE-A58F-49A6-A51E-F97836D43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55" t="53055"/>
          <a:stretch/>
        </p:blipFill>
        <p:spPr>
          <a:xfrm>
            <a:off x="394229" y="3757790"/>
            <a:ext cx="4840355" cy="24875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C48672-9892-44D1-8A34-D93323368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470" y="3860702"/>
            <a:ext cx="2478038" cy="228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1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C362BF-1F85-4D1F-B217-CB3D512B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이상치 처리</a:t>
            </a:r>
            <a:endParaRPr lang="en-US" altLang="ko-KR" dirty="0"/>
          </a:p>
          <a:p>
            <a:pPr lvl="1"/>
            <a:r>
              <a:rPr lang="ko-KR" altLang="en-US" dirty="0"/>
              <a:t>바람은 방향벡터</a:t>
            </a:r>
            <a:r>
              <a:rPr lang="en-US" altLang="ko-KR" dirty="0"/>
              <a:t>, Heading</a:t>
            </a:r>
            <a:r>
              <a:rPr lang="ko-KR" altLang="en-US" dirty="0"/>
              <a:t>은 각도로 나와있음</a:t>
            </a:r>
            <a:endParaRPr lang="en-US" altLang="ko-KR" dirty="0"/>
          </a:p>
          <a:p>
            <a:pPr lvl="2"/>
            <a:r>
              <a:rPr lang="en-US" altLang="ko-KR" dirty="0"/>
              <a:t>Atan2() </a:t>
            </a:r>
            <a:r>
              <a:rPr lang="ko-KR" altLang="en-US" dirty="0"/>
              <a:t>함수를 이용하여 바람을</a:t>
            </a:r>
            <a:r>
              <a:rPr lang="en-US" altLang="ko-KR" dirty="0"/>
              <a:t> </a:t>
            </a:r>
            <a:r>
              <a:rPr lang="ko-KR" altLang="en-US" dirty="0"/>
              <a:t>각도로 분리함 </a:t>
            </a:r>
            <a:endParaRPr lang="en-US" altLang="ko-KR" dirty="0"/>
          </a:p>
          <a:p>
            <a:pPr lvl="2"/>
            <a:r>
              <a:rPr lang="ko-KR" altLang="en-US" dirty="0"/>
              <a:t>바람의 세기는 방향벡터의 크기로 분리함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Vessel Heading</a:t>
            </a:r>
            <a:r>
              <a:rPr lang="ko-KR" altLang="en-US" dirty="0"/>
              <a:t>과의 수식을 만들었음</a:t>
            </a:r>
            <a:endParaRPr lang="en-US" altLang="ko-KR" dirty="0"/>
          </a:p>
          <a:p>
            <a:pPr lvl="2"/>
            <a:r>
              <a:rPr lang="en-US" altLang="ko-KR" dirty="0"/>
              <a:t>180</a:t>
            </a:r>
            <a:r>
              <a:rPr lang="ko-KR" altLang="en-US" dirty="0"/>
              <a:t>도 이상의 값은 의미 없으므로</a:t>
            </a:r>
            <a:r>
              <a:rPr lang="en-US" altLang="ko-KR" dirty="0"/>
              <a:t>, 180</a:t>
            </a:r>
            <a:r>
              <a:rPr lang="ko-KR" altLang="en-US" dirty="0"/>
              <a:t>으로 나눈 나머지를 사용함</a:t>
            </a:r>
            <a:endParaRPr lang="en-US" altLang="ko-KR" dirty="0"/>
          </a:p>
          <a:p>
            <a:pPr lvl="2"/>
            <a:r>
              <a:rPr lang="en-US" altLang="ko-KR" dirty="0" err="1"/>
              <a:t>MinMax</a:t>
            </a:r>
            <a:r>
              <a:rPr lang="ko-KR" altLang="en-US" dirty="0"/>
              <a:t>스케일링 해준 후 </a:t>
            </a:r>
            <a:r>
              <a:rPr lang="en-US" altLang="ko-KR" dirty="0"/>
              <a:t>Wind Size</a:t>
            </a:r>
            <a:r>
              <a:rPr lang="ko-KR" altLang="en-US" dirty="0"/>
              <a:t>를 </a:t>
            </a:r>
            <a:r>
              <a:rPr lang="ko-KR" altLang="en-US" dirty="0" err="1"/>
              <a:t>곱해줌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C1885C-0405-4208-BB5D-D4323FD2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03" y="225670"/>
            <a:ext cx="6296737" cy="584200"/>
          </a:xfrm>
        </p:spPr>
        <p:txBody>
          <a:bodyPr/>
          <a:lstStyle/>
          <a:p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9AFE5-0C59-48EA-ABB3-139CA32E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725B6F-FD5C-0577-8A56-726EF675828F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5AF2C3-912F-42BB-8E7B-BA66BB78C24E}"/>
              </a:ext>
            </a:extLst>
          </p:cNvPr>
          <p:cNvSpPr/>
          <p:nvPr/>
        </p:nvSpPr>
        <p:spPr>
          <a:xfrm>
            <a:off x="2554315" y="3761376"/>
            <a:ext cx="892312" cy="83755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Vessel</a:t>
            </a:r>
          </a:p>
          <a:p>
            <a:pPr algn="ctr"/>
            <a:r>
              <a:rPr lang="en-US" altLang="ko-KR" sz="1200" dirty="0"/>
              <a:t>Heading</a:t>
            </a:r>
          </a:p>
          <a:p>
            <a:pPr algn="ctr"/>
            <a:r>
              <a:rPr lang="en-US" altLang="ko-KR" sz="1200" dirty="0"/>
              <a:t>( </a:t>
            </a:r>
            <a:r>
              <a:rPr lang="ko-KR" altLang="en-US" sz="1200" dirty="0"/>
              <a:t>각도 </a:t>
            </a:r>
            <a:r>
              <a:rPr lang="en-US" altLang="ko-KR" sz="1200" dirty="0"/>
              <a:t>) </a:t>
            </a:r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33B727C-F771-4B48-B329-8F9098055DCF}"/>
              </a:ext>
            </a:extLst>
          </p:cNvPr>
          <p:cNvSpPr/>
          <p:nvPr/>
        </p:nvSpPr>
        <p:spPr>
          <a:xfrm>
            <a:off x="435834" y="4660916"/>
            <a:ext cx="892312" cy="83755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Wind U</a:t>
            </a:r>
          </a:p>
          <a:p>
            <a:pPr algn="ctr"/>
            <a:r>
              <a:rPr lang="en-US" altLang="ko-KR" sz="1200" dirty="0"/>
              <a:t>( </a:t>
            </a:r>
            <a:r>
              <a:rPr lang="ko-KR" altLang="en-US" sz="1200" dirty="0"/>
              <a:t>좌표 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1D00D2C-F307-43DD-A0EA-0CC8099D820E}"/>
              </a:ext>
            </a:extLst>
          </p:cNvPr>
          <p:cNvSpPr/>
          <p:nvPr/>
        </p:nvSpPr>
        <p:spPr>
          <a:xfrm>
            <a:off x="436947" y="5560456"/>
            <a:ext cx="892312" cy="83755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Wind V</a:t>
            </a:r>
          </a:p>
          <a:p>
            <a:pPr algn="ctr"/>
            <a:r>
              <a:rPr lang="en-US" altLang="ko-KR" sz="1200" dirty="0"/>
              <a:t>( </a:t>
            </a:r>
            <a:r>
              <a:rPr lang="ko-KR" altLang="en-US" sz="1200" dirty="0"/>
              <a:t>좌표 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5FDDE8-35BA-4A0D-BB76-2167DB80EFBF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1328146" y="5079696"/>
            <a:ext cx="274580" cy="34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9F31E96-E131-415B-A8BA-B5B234F6C8F4}"/>
              </a:ext>
            </a:extLst>
          </p:cNvPr>
          <p:cNvSpPr/>
          <p:nvPr/>
        </p:nvSpPr>
        <p:spPr>
          <a:xfrm>
            <a:off x="2553395" y="4660916"/>
            <a:ext cx="892312" cy="83755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바람의 각도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D1D0381-6DCC-4B4C-9FFA-D69E6CF534A2}"/>
              </a:ext>
            </a:extLst>
          </p:cNvPr>
          <p:cNvSpPr/>
          <p:nvPr/>
        </p:nvSpPr>
        <p:spPr>
          <a:xfrm>
            <a:off x="2553395" y="5560456"/>
            <a:ext cx="892312" cy="83755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바람의 크기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EA3996-7F36-4CA6-8B64-BA8A6C1F0D90}"/>
                  </a:ext>
                </a:extLst>
              </p:cNvPr>
              <p:cNvSpPr txBox="1"/>
              <p:nvPr/>
            </p:nvSpPr>
            <p:spPr>
              <a:xfrm>
                <a:off x="1602726" y="5005596"/>
                <a:ext cx="6843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EA3996-7F36-4CA6-8B64-BA8A6C1F0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726" y="5005596"/>
                <a:ext cx="684316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AFA389D-787C-4295-9B7E-C28B3B26ECFF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1329259" y="5421095"/>
            <a:ext cx="273467" cy="55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70BF2F7-066A-416C-A6B8-66C457F8A124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2287042" y="5421095"/>
            <a:ext cx="266353" cy="55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DF94AE4-E8D3-4215-A937-B423F393A676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2287042" y="5079696"/>
            <a:ext cx="266353" cy="34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C329C1-FFFA-465F-9953-330E58764D20}"/>
                  </a:ext>
                </a:extLst>
              </p:cNvPr>
              <p:cNvSpPr txBox="1"/>
              <p:nvPr/>
            </p:nvSpPr>
            <p:spPr>
              <a:xfrm>
                <a:off x="3837195" y="4941196"/>
                <a:ext cx="49552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={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𝑠𝑡𝑎𝑛𝑑𝑖𝑧𝑒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𝑉𝑒𝑠𝑠𝑒𝑙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𝐻𝑒𝑎𝑑𝑖𝑛𝑔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𝑊𝑖𝑛𝑑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𝑇h𝑒𝑡𝑎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 % 180] } ∗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𝑊𝑖𝑛𝑑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𝑆𝑖𝑧𝑒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C329C1-FFFA-465F-9953-330E58764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95" y="4941196"/>
                <a:ext cx="4955294" cy="2769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B45215F-2AC7-40BC-87DB-01B72662CCB8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446627" y="4180156"/>
            <a:ext cx="390568" cy="89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5B40A7-ECB9-417B-A1FE-FEDF1169CE04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445707" y="5079696"/>
            <a:ext cx="391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6F44D45-0C9A-45C6-86AD-1D12FF2708EF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3445707" y="5079696"/>
            <a:ext cx="391488" cy="89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DD3CC63-1FF1-476E-BBCF-EBC6A3C84C6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314842" y="5218195"/>
            <a:ext cx="0" cy="32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D6C70D7-9EEC-4406-A72C-B6A7B100AC42}"/>
              </a:ext>
            </a:extLst>
          </p:cNvPr>
          <p:cNvSpPr/>
          <p:nvPr/>
        </p:nvSpPr>
        <p:spPr>
          <a:xfrm>
            <a:off x="5001675" y="5560456"/>
            <a:ext cx="2636070" cy="83755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새로운 환경변수</a:t>
            </a:r>
            <a:endParaRPr lang="en-US" altLang="ko-KR" sz="1200" dirty="0"/>
          </a:p>
          <a:p>
            <a:pPr algn="ctr"/>
            <a:r>
              <a:rPr lang="en-US" altLang="ko-KR" sz="1200" dirty="0"/>
              <a:t>Efficiency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1604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C362BF-1F85-4D1F-B217-CB3D512B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/>
            <a:r>
              <a:rPr lang="ko-KR" altLang="en-US" dirty="0"/>
              <a:t>결국 </a:t>
            </a:r>
            <a:r>
              <a:rPr lang="en-US" altLang="ko-KR" dirty="0"/>
              <a:t>Efficiency</a:t>
            </a:r>
            <a:r>
              <a:rPr lang="ko-KR" altLang="en-US" dirty="0"/>
              <a:t>는 환경변수의 영향력을 표현한 변수임 </a:t>
            </a:r>
            <a:endParaRPr lang="en-US" altLang="ko-KR" dirty="0"/>
          </a:p>
          <a:p>
            <a:pPr lvl="2"/>
            <a:r>
              <a:rPr lang="ko-KR" altLang="en-US" dirty="0"/>
              <a:t>새로운 변수를 넣고 </a:t>
            </a:r>
            <a:r>
              <a:rPr lang="en-US" altLang="ko-KR" dirty="0"/>
              <a:t>Wind, Heading</a:t>
            </a:r>
            <a:r>
              <a:rPr lang="ko-KR" altLang="en-US" dirty="0"/>
              <a:t>을 제거함</a:t>
            </a:r>
            <a:endParaRPr lang="en-US" altLang="ko-KR" dirty="0"/>
          </a:p>
          <a:p>
            <a:pPr lvl="1"/>
            <a:r>
              <a:rPr lang="ko-KR" altLang="en-US" dirty="0"/>
              <a:t>또한 </a:t>
            </a:r>
            <a:r>
              <a:rPr lang="en-US" altLang="ko-KR" dirty="0" err="1"/>
              <a:t>NaN</a:t>
            </a:r>
            <a:r>
              <a:rPr lang="ko-KR" altLang="en-US" dirty="0"/>
              <a:t>값과 </a:t>
            </a:r>
            <a:r>
              <a:rPr lang="en-US" altLang="ko-KR" dirty="0"/>
              <a:t>Outlier</a:t>
            </a:r>
            <a:r>
              <a:rPr lang="ko-KR" altLang="en-US" dirty="0"/>
              <a:t>를 제거함 </a:t>
            </a:r>
          </a:p>
          <a:p>
            <a:pPr lvl="2"/>
            <a:r>
              <a:rPr lang="ko-KR" altLang="en-US" dirty="0"/>
              <a:t>그림 </a:t>
            </a:r>
            <a:r>
              <a:rPr lang="en-US" altLang="ko-KR" dirty="0"/>
              <a:t>[1]</a:t>
            </a:r>
            <a:r>
              <a:rPr lang="ko-KR" altLang="en-US" dirty="0"/>
              <a:t>의 </a:t>
            </a:r>
            <a:r>
              <a:rPr lang="en-US" altLang="ko-KR" dirty="0" err="1"/>
              <a:t>NaN</a:t>
            </a:r>
            <a:r>
              <a:rPr lang="ko-KR" altLang="en-US" dirty="0"/>
              <a:t>이 존재하는 행을 제거했고</a:t>
            </a:r>
            <a:r>
              <a:rPr lang="en-US" altLang="ko-KR" dirty="0"/>
              <a:t>, </a:t>
            </a:r>
            <a:r>
              <a:rPr lang="ko-KR" altLang="en-US" dirty="0"/>
              <a:t>모든 수치가 </a:t>
            </a:r>
            <a:r>
              <a:rPr lang="en-US" altLang="ko-KR" dirty="0" err="1"/>
              <a:t>NaN</a:t>
            </a:r>
            <a:r>
              <a:rPr lang="ko-KR" altLang="en-US" dirty="0"/>
              <a:t>인 열도 제거함 </a:t>
            </a:r>
            <a:endParaRPr lang="en-US" altLang="ko-KR" dirty="0"/>
          </a:p>
          <a:p>
            <a:pPr lvl="2"/>
            <a:r>
              <a:rPr lang="ko-KR" altLang="en-US" dirty="0"/>
              <a:t>그림 </a:t>
            </a:r>
            <a:r>
              <a:rPr lang="en-US" altLang="ko-KR" dirty="0"/>
              <a:t>[2]</a:t>
            </a:r>
            <a:r>
              <a:rPr lang="ko-KR" altLang="en-US" dirty="0"/>
              <a:t>의 박스 플롯을 이용하여 각 변수들의 이상치를 제거함</a:t>
            </a:r>
            <a:endParaRPr lang="en-US" altLang="ko-KR" dirty="0"/>
          </a:p>
          <a:p>
            <a:pPr lvl="3"/>
            <a:r>
              <a:rPr lang="en-US" altLang="ko-KR" dirty="0"/>
              <a:t>Cargo Carried, DFOC</a:t>
            </a:r>
            <a:r>
              <a:rPr lang="ko-KR" altLang="en-US" dirty="0"/>
              <a:t>열 제거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59994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C1885C-0405-4208-BB5D-D4323FD2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03" y="225670"/>
            <a:ext cx="6296737" cy="5842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9AFE5-0C59-48EA-ABB3-139CA32E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725B6F-FD5C-0577-8A56-726EF675828F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endParaRPr lang="ko-KR" altLang="en-US" dirty="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C19B3CB-6FF8-4AF3-8239-98F0E18343D3}"/>
              </a:ext>
            </a:extLst>
          </p:cNvPr>
          <p:cNvGrpSpPr/>
          <p:nvPr/>
        </p:nvGrpSpPr>
        <p:grpSpPr>
          <a:xfrm>
            <a:off x="1051872" y="4163813"/>
            <a:ext cx="2559064" cy="1729888"/>
            <a:chOff x="2144348" y="1699112"/>
            <a:chExt cx="2559064" cy="1729888"/>
          </a:xfrm>
        </p:grpSpPr>
        <p:pic>
          <p:nvPicPr>
            <p:cNvPr id="88" name="그림 87" descr="텍스트이(가) 표시된 사진&#10;&#10;자동 생성된 설명">
              <a:extLst>
                <a:ext uri="{FF2B5EF4-FFF2-40B4-BE49-F238E27FC236}">
                  <a16:creationId xmlns:a16="http://schemas.microsoft.com/office/drawing/2014/main" id="{4858E981-C8C9-4365-BDF6-3AD1DB81E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19"/>
            <a:stretch/>
          </p:blipFill>
          <p:spPr>
            <a:xfrm>
              <a:off x="2636901" y="1792046"/>
              <a:ext cx="1593172" cy="1562641"/>
            </a:xfrm>
            <a:prstGeom prst="rect">
              <a:avLst/>
            </a:prstGeom>
          </p:spPr>
        </p:pic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2D65674-463D-4725-AE5C-2226EB8BF8CB}"/>
                </a:ext>
              </a:extLst>
            </p:cNvPr>
            <p:cNvSpPr/>
            <p:nvPr/>
          </p:nvSpPr>
          <p:spPr>
            <a:xfrm>
              <a:off x="2144348" y="1699112"/>
              <a:ext cx="2559064" cy="172988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F280483-7239-4859-AA70-1AA2E9727702}"/>
              </a:ext>
            </a:extLst>
          </p:cNvPr>
          <p:cNvGrpSpPr/>
          <p:nvPr/>
        </p:nvGrpSpPr>
        <p:grpSpPr>
          <a:xfrm>
            <a:off x="5144644" y="4087974"/>
            <a:ext cx="2763660" cy="1830420"/>
            <a:chOff x="1160880" y="1342142"/>
            <a:chExt cx="2559064" cy="17298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EF9B201-8563-42CE-97B8-B094A5E34603}"/>
                </a:ext>
              </a:extLst>
            </p:cNvPr>
            <p:cNvSpPr/>
            <p:nvPr/>
          </p:nvSpPr>
          <p:spPr>
            <a:xfrm>
              <a:off x="1160880" y="1342142"/>
              <a:ext cx="2559064" cy="172988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D6C95B9-43B0-4B40-96AE-AF5C4D589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7148" y="1505127"/>
              <a:ext cx="2232696" cy="142986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43C95F-631E-47A7-92FD-26B6886A6A48}"/>
              </a:ext>
            </a:extLst>
          </p:cNvPr>
          <p:cNvSpPr txBox="1"/>
          <p:nvPr/>
        </p:nvSpPr>
        <p:spPr>
          <a:xfrm>
            <a:off x="1763327" y="5918394"/>
            <a:ext cx="115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B2272C-C684-4F69-BEE4-648E5CF3081A}"/>
              </a:ext>
            </a:extLst>
          </p:cNvPr>
          <p:cNvSpPr txBox="1"/>
          <p:nvPr/>
        </p:nvSpPr>
        <p:spPr>
          <a:xfrm>
            <a:off x="6008740" y="5945202"/>
            <a:ext cx="115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[2]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34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C362BF-1F85-4D1F-B217-CB3D512B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문제 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C1885C-0405-4208-BB5D-D4323FD2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03" y="225670"/>
            <a:ext cx="6296737" cy="5842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문제 정의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9AFE5-0C59-48EA-ABB3-139CA32E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725B6F-FD5C-0577-8A56-726EF675828F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3B8E4DE-9194-409E-AF95-8A8423292746}"/>
              </a:ext>
            </a:extLst>
          </p:cNvPr>
          <p:cNvSpPr/>
          <p:nvPr/>
        </p:nvSpPr>
        <p:spPr>
          <a:xfrm>
            <a:off x="727360" y="1748035"/>
            <a:ext cx="1216108" cy="11703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번 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F9B201-8563-42CE-97B8-B094A5E34603}"/>
              </a:ext>
            </a:extLst>
          </p:cNvPr>
          <p:cNvSpPr/>
          <p:nvPr/>
        </p:nvSpPr>
        <p:spPr>
          <a:xfrm>
            <a:off x="2455552" y="1748035"/>
            <a:ext cx="5472608" cy="117030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항로 중 </a:t>
            </a:r>
            <a:r>
              <a:rPr lang="en-US" altLang="ko-KR" sz="1200" dirty="0">
                <a:solidFill>
                  <a:schemeClr val="tx1"/>
                </a:solidFill>
              </a:rPr>
              <a:t>Unknown</a:t>
            </a:r>
            <a:r>
              <a:rPr lang="ko-KR" altLang="en-US" sz="1200" dirty="0">
                <a:solidFill>
                  <a:schemeClr val="tx1"/>
                </a:solidFill>
              </a:rPr>
              <a:t>으로 되어있는 항구 위치를 추적하라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F25F154-151E-46FA-BE88-527AF36E6EDC}"/>
              </a:ext>
            </a:extLst>
          </p:cNvPr>
          <p:cNvSpPr/>
          <p:nvPr/>
        </p:nvSpPr>
        <p:spPr>
          <a:xfrm>
            <a:off x="727360" y="3251525"/>
            <a:ext cx="1216108" cy="11703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r>
              <a:rPr lang="ko-KR" altLang="en-US" sz="1200" dirty="0"/>
              <a:t>번 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5AD560-71C4-4A20-A0E2-D5EDB2456298}"/>
              </a:ext>
            </a:extLst>
          </p:cNvPr>
          <p:cNvSpPr/>
          <p:nvPr/>
        </p:nvSpPr>
        <p:spPr>
          <a:xfrm>
            <a:off x="2455552" y="3251525"/>
            <a:ext cx="5472608" cy="117030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항로 중 노란색으로 표시된 항로의 최종 도착 예상시간을 추정하고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도착 예정 시각에 영향을 미친 각 요소의 영향력을 </a:t>
            </a:r>
            <a:r>
              <a:rPr lang="ko-KR" altLang="en-US" sz="1200" dirty="0" err="1">
                <a:solidFill>
                  <a:schemeClr val="tx1"/>
                </a:solidFill>
              </a:rPr>
              <a:t>설명하시오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D2084F-54F7-4B65-857A-C9C6D903B51D}"/>
              </a:ext>
            </a:extLst>
          </p:cNvPr>
          <p:cNvSpPr/>
          <p:nvPr/>
        </p:nvSpPr>
        <p:spPr>
          <a:xfrm>
            <a:off x="727360" y="4755015"/>
            <a:ext cx="1216108" cy="11703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r>
              <a:rPr lang="ko-KR" altLang="en-US" sz="1200" dirty="0"/>
              <a:t>번 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3AD1FB-7D3C-43EA-A3B2-0EB8A8607DD0}"/>
              </a:ext>
            </a:extLst>
          </p:cNvPr>
          <p:cNvSpPr/>
          <p:nvPr/>
        </p:nvSpPr>
        <p:spPr>
          <a:xfrm>
            <a:off x="2455552" y="4755015"/>
            <a:ext cx="5472608" cy="117030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위 데이터 분석을 기반으로 추가적인 데이터와 정보를 활용하여 신사업 비즈니스 모델을 제안하고 각 요인의 영향에 따른 인과관계와 파급효과를  </a:t>
            </a:r>
            <a:r>
              <a:rPr lang="ko-KR" altLang="en-US" sz="1200" dirty="0" err="1">
                <a:solidFill>
                  <a:schemeClr val="tx1"/>
                </a:solidFill>
              </a:rPr>
              <a:t>설명하시오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9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EC1885C-0405-4208-BB5D-D4323FD2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03" y="225670"/>
            <a:ext cx="6296737" cy="5842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모델링 및 문제 해결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9AFE5-0C59-48EA-ABB3-139CA32E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725B6F-FD5C-0577-8A56-726EF675828F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2E03F84E-C078-4DAC-903C-A68927D49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67" y="1020017"/>
            <a:ext cx="8355542" cy="5741043"/>
          </a:xfrm>
        </p:spPr>
        <p:txBody>
          <a:bodyPr>
            <a:noAutofit/>
          </a:bodyPr>
          <a:lstStyle/>
          <a:p>
            <a:r>
              <a:rPr lang="en-US" altLang="ko-KR" dirty="0"/>
              <a:t>Radom Forest</a:t>
            </a:r>
            <a:r>
              <a:rPr lang="ko-KR" altLang="en-US" dirty="0"/>
              <a:t>기반 항구예측 모델링</a:t>
            </a:r>
            <a:endParaRPr lang="en-US" altLang="ko-KR" dirty="0"/>
          </a:p>
          <a:p>
            <a:pPr lvl="1"/>
            <a:r>
              <a:rPr lang="ko-KR" altLang="en-US" dirty="0"/>
              <a:t>문제점</a:t>
            </a:r>
            <a:r>
              <a:rPr lang="en-US" altLang="ko-KR" dirty="0"/>
              <a:t>: </a:t>
            </a:r>
            <a:r>
              <a:rPr lang="ko-KR" altLang="en-US" dirty="0"/>
              <a:t>위치정보는 </a:t>
            </a:r>
            <a:r>
              <a:rPr lang="en-US" altLang="ko-KR" dirty="0"/>
              <a:t>6</a:t>
            </a:r>
            <a:r>
              <a:rPr lang="ko-KR" altLang="en-US" dirty="0"/>
              <a:t>시간 단위</a:t>
            </a:r>
            <a:r>
              <a:rPr lang="en-US" altLang="ko-KR" dirty="0"/>
              <a:t>, </a:t>
            </a:r>
            <a:r>
              <a:rPr lang="ko-KR" altLang="en-US" dirty="0" err="1"/>
              <a:t>예측해야하는</a:t>
            </a:r>
            <a:r>
              <a:rPr lang="ko-KR" altLang="en-US" dirty="0"/>
              <a:t> 경로는 단위 없음</a:t>
            </a:r>
            <a:endParaRPr lang="en-US" altLang="ko-KR" dirty="0"/>
          </a:p>
          <a:p>
            <a:pPr lvl="2"/>
            <a:r>
              <a:rPr lang="ko-KR" altLang="en-US" dirty="0"/>
              <a:t>경로 데이터는 </a:t>
            </a:r>
            <a:r>
              <a:rPr lang="en-US" altLang="ko-KR" dirty="0"/>
              <a:t>Tanker </a:t>
            </a:r>
            <a:r>
              <a:rPr lang="ko-KR" altLang="en-US" dirty="0"/>
              <a:t>경우에 </a:t>
            </a:r>
            <a:r>
              <a:rPr lang="en-US" altLang="ko-KR" dirty="0"/>
              <a:t>93</a:t>
            </a:r>
            <a:r>
              <a:rPr lang="ko-KR" altLang="en-US" dirty="0"/>
              <a:t>개</a:t>
            </a:r>
            <a:r>
              <a:rPr lang="en-US" altLang="ko-KR" dirty="0"/>
              <a:t>, Container </a:t>
            </a:r>
            <a:r>
              <a:rPr lang="ko-KR" altLang="en-US" dirty="0"/>
              <a:t>같은 경우 </a:t>
            </a:r>
            <a:r>
              <a:rPr lang="en-US" altLang="ko-KR" dirty="0"/>
              <a:t>161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ko-KR" altLang="en-US" dirty="0"/>
              <a:t>환경정보</a:t>
            </a:r>
            <a:r>
              <a:rPr lang="en-US" altLang="ko-KR" dirty="0"/>
              <a:t>(6</a:t>
            </a:r>
            <a:r>
              <a:rPr lang="ko-KR" altLang="en-US" dirty="0"/>
              <a:t>시간</a:t>
            </a:r>
            <a:r>
              <a:rPr lang="en-US" altLang="ko-KR" dirty="0"/>
              <a:t>) = </a:t>
            </a:r>
            <a:r>
              <a:rPr lang="ko-KR" altLang="en-US" dirty="0"/>
              <a:t>경로의 </a:t>
            </a:r>
            <a:r>
              <a:rPr lang="en-US" altLang="ko-KR" dirty="0"/>
              <a:t>Date from</a:t>
            </a:r>
            <a:r>
              <a:rPr lang="ko-KR" altLang="en-US" dirty="0"/>
              <a:t>과 </a:t>
            </a:r>
            <a:r>
              <a:rPr lang="en-US" altLang="ko-KR" dirty="0"/>
              <a:t>Date to </a:t>
            </a:r>
            <a:r>
              <a:rPr lang="ko-KR" altLang="en-US" dirty="0"/>
              <a:t>사이에 있으면 이어 붙이기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59994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105C68-371B-4905-AA74-ACEC9A3C2DB3}"/>
              </a:ext>
            </a:extLst>
          </p:cNvPr>
          <p:cNvSpPr txBox="1"/>
          <p:nvPr/>
        </p:nvSpPr>
        <p:spPr>
          <a:xfrm>
            <a:off x="3939774" y="607200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30AF01-65B7-4F9B-9FAE-14E18540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58" y="3531111"/>
            <a:ext cx="7502797" cy="23827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FE661E-BFFB-4998-AA69-791BF712D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33" y="2933988"/>
            <a:ext cx="4349127" cy="34099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8A96FE-DBD4-4943-9FE1-7E57D0F05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699" y="1791294"/>
            <a:ext cx="3536741" cy="45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4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134127</TotalTime>
  <Words>708</Words>
  <Application>Microsoft Office PowerPoint</Application>
  <PresentationFormat>화면 슬라이드 쇼(4:3)</PresentationFormat>
  <Paragraphs>166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Noto Sans KR</vt:lpstr>
      <vt:lpstr>맑은 고딕</vt:lpstr>
      <vt:lpstr>Arial</vt:lpstr>
      <vt:lpstr>Calibri</vt:lpstr>
      <vt:lpstr>Cambria Math</vt:lpstr>
      <vt:lpstr>Wingdings</vt:lpstr>
      <vt:lpstr>Office 테마</vt:lpstr>
      <vt:lpstr>포레스트 기반 선적경로 및 소요시간 예측을 통한 물류 플랫폼 신사업 모델 제안</vt:lpstr>
      <vt:lpstr>Contents</vt:lpstr>
      <vt:lpstr>1. 프로젝트 배경 및 목적</vt:lpstr>
      <vt:lpstr>2. EDA 및 가설 </vt:lpstr>
      <vt:lpstr>PowerPoint 프레젠테이션</vt:lpstr>
      <vt:lpstr>PowerPoint 프레젠테이션</vt:lpstr>
      <vt:lpstr>PowerPoint 프레젠테이션</vt:lpstr>
      <vt:lpstr>3. 문제 정의 </vt:lpstr>
      <vt:lpstr>4. 모델링 및 문제 해결</vt:lpstr>
      <vt:lpstr>PowerPoint 프레젠테이션</vt:lpstr>
      <vt:lpstr>PowerPoint 프레젠테이션</vt:lpstr>
      <vt:lpstr>PowerPoint 프레젠테이션</vt:lpstr>
      <vt:lpstr>5. 비즈니스 모델 및 의사결정 </vt:lpstr>
      <vt:lpstr>PowerPoint 프레젠테이션</vt:lpstr>
      <vt:lpstr>6. 참고 문헌</vt:lpstr>
      <vt:lpstr>PowerPoint 프레젠테이션</vt:lpstr>
      <vt:lpstr>7. 부록</vt:lpstr>
      <vt:lpstr>PowerPoint 프레젠테이션</vt:lpstr>
      <vt:lpstr>PowerPoint 프레젠테이션</vt:lpstr>
      <vt:lpstr>7. 부록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케라스 창시자에게 배우는 딥 러닝  - 6.1 텍스트 데이터 다루기 - 6.4 컨브넷을 사용한 시퀀스 처리</dc:title>
  <dc:creator>주우민</dc:creator>
  <cp:lastModifiedBy>이윤한</cp:lastModifiedBy>
  <cp:revision>1545</cp:revision>
  <cp:lastPrinted>2016-06-01T05:50:21Z</cp:lastPrinted>
  <dcterms:created xsi:type="dcterms:W3CDTF">2014-12-22T06:57:10Z</dcterms:created>
  <dcterms:modified xsi:type="dcterms:W3CDTF">2021-08-23T04:37:32Z</dcterms:modified>
</cp:coreProperties>
</file>