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8" r:id="rId6"/>
    <p:sldId id="269" r:id="rId7"/>
    <p:sldId id="267" r:id="rId8"/>
    <p:sldId id="271" r:id="rId9"/>
    <p:sldId id="270" r:id="rId10"/>
    <p:sldId id="264" r:id="rId11"/>
    <p:sldId id="272" r:id="rId12"/>
    <p:sldId id="273" r:id="rId13"/>
    <p:sldId id="274" r:id="rId14"/>
    <p:sldId id="276" r:id="rId15"/>
    <p:sldId id="275" r:id="rId16"/>
    <p:sldId id="259" r:id="rId17"/>
    <p:sldId id="261" r:id="rId18"/>
    <p:sldId id="262" r:id="rId19"/>
    <p:sldId id="263" r:id="rId2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0">
          <p15:clr>
            <a:srgbClr val="A4A3A4"/>
          </p15:clr>
        </p15:guide>
        <p15:guide id="2" orient="horz" pos="3997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pos="535">
          <p15:clr>
            <a:srgbClr val="A4A3A4"/>
          </p15:clr>
        </p15:guide>
        <p15:guide id="5" pos="57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4C88"/>
    <a:srgbClr val="B0D8F1"/>
    <a:srgbClr val="B2B4B3"/>
    <a:srgbClr val="FCD26E"/>
    <a:srgbClr val="FCD2FF"/>
    <a:srgbClr val="1E7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60"/>
  </p:normalViewPr>
  <p:slideViewPr>
    <p:cSldViewPr>
      <p:cViewPr varScale="1">
        <p:scale>
          <a:sx n="111" d="100"/>
          <a:sy n="111" d="100"/>
        </p:scale>
        <p:origin x="294" y="108"/>
      </p:cViewPr>
      <p:guideLst>
        <p:guide orient="horz" pos="550"/>
        <p:guide orient="horz" pos="3997"/>
        <p:guide orient="horz" pos="845"/>
        <p:guide pos="535"/>
        <p:guide pos="570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투자증권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43"/>
          <p:cNvGrpSpPr>
            <a:grpSpLocks noChangeAspect="1"/>
          </p:cNvGrpSpPr>
          <p:nvPr userDrawn="1"/>
        </p:nvGrpSpPr>
        <p:grpSpPr bwMode="auto">
          <a:xfrm>
            <a:off x="7617296" y="5917659"/>
            <a:ext cx="1848643" cy="269407"/>
            <a:chOff x="-1652" y="2705"/>
            <a:chExt cx="1242" cy="181"/>
          </a:xfrm>
          <a:solidFill>
            <a:schemeClr val="bg1"/>
          </a:solidFill>
        </p:grpSpPr>
        <p:sp>
          <p:nvSpPr>
            <p:cNvPr id="56" name="Freeform 44"/>
            <p:cNvSpPr>
              <a:spLocks/>
            </p:cNvSpPr>
            <p:nvPr userDrawn="1"/>
          </p:nvSpPr>
          <p:spPr bwMode="auto">
            <a:xfrm>
              <a:off x="-1615" y="2705"/>
              <a:ext cx="71" cy="68"/>
            </a:xfrm>
            <a:custGeom>
              <a:avLst/>
              <a:gdLst>
                <a:gd name="T0" fmla="*/ 71 w 71"/>
                <a:gd name="T1" fmla="*/ 0 h 68"/>
                <a:gd name="T2" fmla="*/ 36 w 71"/>
                <a:gd name="T3" fmla="*/ 19 h 68"/>
                <a:gd name="T4" fmla="*/ 0 w 71"/>
                <a:gd name="T5" fmla="*/ 0 h 68"/>
                <a:gd name="T6" fmla="*/ 36 w 71"/>
                <a:gd name="T7" fmla="*/ 68 h 68"/>
                <a:gd name="T8" fmla="*/ 71 w 71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68">
                  <a:moveTo>
                    <a:pt x="71" y="0"/>
                  </a:moveTo>
                  <a:lnTo>
                    <a:pt x="36" y="19"/>
                  </a:lnTo>
                  <a:lnTo>
                    <a:pt x="0" y="0"/>
                  </a:lnTo>
                  <a:lnTo>
                    <a:pt x="36" y="6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B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45"/>
            <p:cNvSpPr>
              <a:spLocks/>
            </p:cNvSpPr>
            <p:nvPr userDrawn="1"/>
          </p:nvSpPr>
          <p:spPr bwMode="auto">
            <a:xfrm>
              <a:off x="-1652" y="2709"/>
              <a:ext cx="146" cy="177"/>
            </a:xfrm>
            <a:custGeom>
              <a:avLst/>
              <a:gdLst>
                <a:gd name="T0" fmla="*/ 52 w 62"/>
                <a:gd name="T1" fmla="*/ 20 h 75"/>
                <a:gd name="T2" fmla="*/ 52 w 62"/>
                <a:gd name="T3" fmla="*/ 20 h 75"/>
                <a:gd name="T4" fmla="*/ 62 w 62"/>
                <a:gd name="T5" fmla="*/ 16 h 75"/>
                <a:gd name="T6" fmla="*/ 62 w 62"/>
                <a:gd name="T7" fmla="*/ 0 h 75"/>
                <a:gd name="T8" fmla="*/ 43 w 62"/>
                <a:gd name="T9" fmla="*/ 8 h 75"/>
                <a:gd name="T10" fmla="*/ 33 w 62"/>
                <a:gd name="T11" fmla="*/ 28 h 75"/>
                <a:gd name="T12" fmla="*/ 47 w 62"/>
                <a:gd name="T13" fmla="*/ 44 h 75"/>
                <a:gd name="T14" fmla="*/ 31 w 62"/>
                <a:gd name="T15" fmla="*/ 60 h 75"/>
                <a:gd name="T16" fmla="*/ 15 w 62"/>
                <a:gd name="T17" fmla="*/ 44 h 75"/>
                <a:gd name="T18" fmla="*/ 29 w 62"/>
                <a:gd name="T19" fmla="*/ 28 h 75"/>
                <a:gd name="T20" fmla="*/ 19 w 62"/>
                <a:gd name="T21" fmla="*/ 8 h 75"/>
                <a:gd name="T22" fmla="*/ 0 w 62"/>
                <a:gd name="T23" fmla="*/ 0 h 75"/>
                <a:gd name="T24" fmla="*/ 0 w 62"/>
                <a:gd name="T25" fmla="*/ 16 h 75"/>
                <a:gd name="T26" fmla="*/ 11 w 62"/>
                <a:gd name="T27" fmla="*/ 20 h 75"/>
                <a:gd name="T28" fmla="*/ 11 w 62"/>
                <a:gd name="T29" fmla="*/ 20 h 75"/>
                <a:gd name="T30" fmla="*/ 0 w 62"/>
                <a:gd name="T31" fmla="*/ 44 h 75"/>
                <a:gd name="T32" fmla="*/ 31 w 62"/>
                <a:gd name="T33" fmla="*/ 75 h 75"/>
                <a:gd name="T34" fmla="*/ 62 w 62"/>
                <a:gd name="T35" fmla="*/ 44 h 75"/>
                <a:gd name="T36" fmla="*/ 52 w 62"/>
                <a:gd name="T37" fmla="*/ 2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75">
                  <a:moveTo>
                    <a:pt x="52" y="20"/>
                  </a:moveTo>
                  <a:cubicBezTo>
                    <a:pt x="52" y="20"/>
                    <a:pt x="52" y="20"/>
                    <a:pt x="52" y="20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33" y="28"/>
                    <a:pt x="33" y="28"/>
                  </a:cubicBezTo>
                  <a:cubicBezTo>
                    <a:pt x="41" y="29"/>
                    <a:pt x="47" y="36"/>
                    <a:pt x="47" y="44"/>
                  </a:cubicBezTo>
                  <a:cubicBezTo>
                    <a:pt x="47" y="53"/>
                    <a:pt x="40" y="60"/>
                    <a:pt x="31" y="60"/>
                  </a:cubicBezTo>
                  <a:cubicBezTo>
                    <a:pt x="22" y="60"/>
                    <a:pt x="15" y="53"/>
                    <a:pt x="15" y="44"/>
                  </a:cubicBezTo>
                  <a:cubicBezTo>
                    <a:pt x="15" y="36"/>
                    <a:pt x="21" y="29"/>
                    <a:pt x="29" y="28"/>
                  </a:cubicBezTo>
                  <a:cubicBezTo>
                    <a:pt x="29" y="28"/>
                    <a:pt x="19" y="8"/>
                    <a:pt x="19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4" y="26"/>
                    <a:pt x="0" y="35"/>
                    <a:pt x="0" y="44"/>
                  </a:cubicBezTo>
                  <a:cubicBezTo>
                    <a:pt x="0" y="61"/>
                    <a:pt x="14" y="75"/>
                    <a:pt x="31" y="75"/>
                  </a:cubicBezTo>
                  <a:cubicBezTo>
                    <a:pt x="48" y="75"/>
                    <a:pt x="62" y="61"/>
                    <a:pt x="62" y="44"/>
                  </a:cubicBezTo>
                  <a:cubicBezTo>
                    <a:pt x="62" y="35"/>
                    <a:pt x="59" y="26"/>
                    <a:pt x="52" y="20"/>
                  </a:cubicBezTo>
                </a:path>
              </a:pathLst>
            </a:custGeom>
            <a:solidFill>
              <a:srgbClr val="FB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46"/>
            <p:cNvSpPr>
              <a:spLocks/>
            </p:cNvSpPr>
            <p:nvPr userDrawn="1"/>
          </p:nvSpPr>
          <p:spPr bwMode="auto">
            <a:xfrm>
              <a:off x="-738" y="2799"/>
              <a:ext cx="160" cy="78"/>
            </a:xfrm>
            <a:custGeom>
              <a:avLst/>
              <a:gdLst>
                <a:gd name="T0" fmla="*/ 67 w 68"/>
                <a:gd name="T1" fmla="*/ 0 h 33"/>
                <a:gd name="T2" fmla="*/ 68 w 68"/>
                <a:gd name="T3" fmla="*/ 1 h 33"/>
                <a:gd name="T4" fmla="*/ 68 w 68"/>
                <a:gd name="T5" fmla="*/ 4 h 33"/>
                <a:gd name="T6" fmla="*/ 67 w 68"/>
                <a:gd name="T7" fmla="*/ 5 h 33"/>
                <a:gd name="T8" fmla="*/ 35 w 68"/>
                <a:gd name="T9" fmla="*/ 5 h 33"/>
                <a:gd name="T10" fmla="*/ 35 w 68"/>
                <a:gd name="T11" fmla="*/ 5 h 33"/>
                <a:gd name="T12" fmla="*/ 16 w 68"/>
                <a:gd name="T13" fmla="*/ 17 h 33"/>
                <a:gd name="T14" fmla="*/ 35 w 68"/>
                <a:gd name="T15" fmla="*/ 28 h 33"/>
                <a:gd name="T16" fmla="*/ 54 w 68"/>
                <a:gd name="T17" fmla="*/ 17 h 33"/>
                <a:gd name="T18" fmla="*/ 50 w 68"/>
                <a:gd name="T19" fmla="*/ 8 h 33"/>
                <a:gd name="T20" fmla="*/ 62 w 68"/>
                <a:gd name="T21" fmla="*/ 8 h 33"/>
                <a:gd name="T22" fmla="*/ 64 w 68"/>
                <a:gd name="T23" fmla="*/ 16 h 33"/>
                <a:gd name="T24" fmla="*/ 35 w 68"/>
                <a:gd name="T25" fmla="*/ 33 h 33"/>
                <a:gd name="T26" fmla="*/ 5 w 68"/>
                <a:gd name="T27" fmla="*/ 16 h 33"/>
                <a:gd name="T28" fmla="*/ 12 w 68"/>
                <a:gd name="T29" fmla="*/ 5 h 33"/>
                <a:gd name="T30" fmla="*/ 3 w 68"/>
                <a:gd name="T31" fmla="*/ 5 h 33"/>
                <a:gd name="T32" fmla="*/ 0 w 68"/>
                <a:gd name="T33" fmla="*/ 0 h 33"/>
                <a:gd name="T34" fmla="*/ 67 w 68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33">
                  <a:moveTo>
                    <a:pt x="67" y="0"/>
                  </a:moveTo>
                  <a:cubicBezTo>
                    <a:pt x="68" y="0"/>
                    <a:pt x="68" y="1"/>
                    <a:pt x="68" y="1"/>
                  </a:cubicBezTo>
                  <a:cubicBezTo>
                    <a:pt x="68" y="2"/>
                    <a:pt x="68" y="4"/>
                    <a:pt x="68" y="4"/>
                  </a:cubicBezTo>
                  <a:cubicBezTo>
                    <a:pt x="68" y="5"/>
                    <a:pt x="68" y="5"/>
                    <a:pt x="67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24" y="5"/>
                    <a:pt x="16" y="9"/>
                    <a:pt x="16" y="17"/>
                  </a:cubicBezTo>
                  <a:cubicBezTo>
                    <a:pt x="16" y="25"/>
                    <a:pt x="24" y="28"/>
                    <a:pt x="35" y="28"/>
                  </a:cubicBezTo>
                  <a:cubicBezTo>
                    <a:pt x="46" y="28"/>
                    <a:pt x="54" y="25"/>
                    <a:pt x="54" y="17"/>
                  </a:cubicBezTo>
                  <a:cubicBezTo>
                    <a:pt x="54" y="13"/>
                    <a:pt x="53" y="10"/>
                    <a:pt x="50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4" y="10"/>
                    <a:pt x="64" y="13"/>
                    <a:pt x="64" y="16"/>
                  </a:cubicBezTo>
                  <a:cubicBezTo>
                    <a:pt x="64" y="28"/>
                    <a:pt x="51" y="33"/>
                    <a:pt x="35" y="33"/>
                  </a:cubicBezTo>
                  <a:cubicBezTo>
                    <a:pt x="19" y="33"/>
                    <a:pt x="5" y="28"/>
                    <a:pt x="5" y="16"/>
                  </a:cubicBezTo>
                  <a:cubicBezTo>
                    <a:pt x="5" y="11"/>
                    <a:pt x="8" y="8"/>
                    <a:pt x="1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2157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47"/>
            <p:cNvSpPr>
              <a:spLocks/>
            </p:cNvSpPr>
            <p:nvPr userDrawn="1"/>
          </p:nvSpPr>
          <p:spPr bwMode="auto">
            <a:xfrm>
              <a:off x="-738" y="2733"/>
              <a:ext cx="160" cy="57"/>
            </a:xfrm>
            <a:custGeom>
              <a:avLst/>
              <a:gdLst>
                <a:gd name="T0" fmla="*/ 68 w 68"/>
                <a:gd name="T1" fmla="*/ 20 h 24"/>
                <a:gd name="T2" fmla="*/ 65 w 68"/>
                <a:gd name="T3" fmla="*/ 24 h 24"/>
                <a:gd name="T4" fmla="*/ 34 w 68"/>
                <a:gd name="T5" fmla="*/ 13 h 24"/>
                <a:gd name="T6" fmla="*/ 3 w 68"/>
                <a:gd name="T7" fmla="*/ 24 h 24"/>
                <a:gd name="T8" fmla="*/ 0 w 68"/>
                <a:gd name="T9" fmla="*/ 20 h 24"/>
                <a:gd name="T10" fmla="*/ 28 w 68"/>
                <a:gd name="T11" fmla="*/ 5 h 24"/>
                <a:gd name="T12" fmla="*/ 5 w 68"/>
                <a:gd name="T13" fmla="*/ 5 h 24"/>
                <a:gd name="T14" fmla="*/ 2 w 68"/>
                <a:gd name="T15" fmla="*/ 0 h 24"/>
                <a:gd name="T16" fmla="*/ 64 w 68"/>
                <a:gd name="T17" fmla="*/ 0 h 24"/>
                <a:gd name="T18" fmla="*/ 65 w 68"/>
                <a:gd name="T19" fmla="*/ 2 h 24"/>
                <a:gd name="T20" fmla="*/ 64 w 68"/>
                <a:gd name="T21" fmla="*/ 5 h 24"/>
                <a:gd name="T22" fmla="*/ 40 w 68"/>
                <a:gd name="T23" fmla="*/ 5 h 24"/>
                <a:gd name="T24" fmla="*/ 68 w 68"/>
                <a:gd name="T2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24">
                  <a:moveTo>
                    <a:pt x="68" y="20"/>
                  </a:moveTo>
                  <a:cubicBezTo>
                    <a:pt x="65" y="24"/>
                    <a:pt x="65" y="24"/>
                    <a:pt x="65" y="24"/>
                  </a:cubicBezTo>
                  <a:cubicBezTo>
                    <a:pt x="49" y="24"/>
                    <a:pt x="38" y="19"/>
                    <a:pt x="34" y="13"/>
                  </a:cubicBezTo>
                  <a:cubicBezTo>
                    <a:pt x="30" y="19"/>
                    <a:pt x="19" y="24"/>
                    <a:pt x="3" y="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4" y="20"/>
                    <a:pt x="28" y="13"/>
                    <a:pt x="28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1"/>
                    <a:pt x="65" y="2"/>
                  </a:cubicBezTo>
                  <a:cubicBezTo>
                    <a:pt x="65" y="4"/>
                    <a:pt x="65" y="5"/>
                    <a:pt x="64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13"/>
                    <a:pt x="54" y="20"/>
                    <a:pt x="68" y="20"/>
                  </a:cubicBezTo>
                </a:path>
              </a:pathLst>
            </a:custGeom>
            <a:solidFill>
              <a:srgbClr val="2157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48"/>
            <p:cNvSpPr>
              <a:spLocks/>
            </p:cNvSpPr>
            <p:nvPr userDrawn="1"/>
          </p:nvSpPr>
          <p:spPr bwMode="auto">
            <a:xfrm>
              <a:off x="-561" y="2728"/>
              <a:ext cx="151" cy="142"/>
            </a:xfrm>
            <a:custGeom>
              <a:avLst/>
              <a:gdLst>
                <a:gd name="T0" fmla="*/ 31 w 64"/>
                <a:gd name="T1" fmla="*/ 7 h 60"/>
                <a:gd name="T2" fmla="*/ 5 w 64"/>
                <a:gd name="T3" fmla="*/ 7 h 60"/>
                <a:gd name="T4" fmla="*/ 2 w 64"/>
                <a:gd name="T5" fmla="*/ 2 h 60"/>
                <a:gd name="T6" fmla="*/ 41 w 64"/>
                <a:gd name="T7" fmla="*/ 2 h 60"/>
                <a:gd name="T8" fmla="*/ 43 w 64"/>
                <a:gd name="T9" fmla="*/ 5 h 60"/>
                <a:gd name="T10" fmla="*/ 43 w 64"/>
                <a:gd name="T11" fmla="*/ 25 h 60"/>
                <a:gd name="T12" fmla="*/ 54 w 64"/>
                <a:gd name="T13" fmla="*/ 25 h 60"/>
                <a:gd name="T14" fmla="*/ 54 w 64"/>
                <a:gd name="T15" fmla="*/ 0 h 60"/>
                <a:gd name="T16" fmla="*/ 62 w 64"/>
                <a:gd name="T17" fmla="*/ 0 h 60"/>
                <a:gd name="T18" fmla="*/ 64 w 64"/>
                <a:gd name="T19" fmla="*/ 2 h 60"/>
                <a:gd name="T20" fmla="*/ 64 w 64"/>
                <a:gd name="T21" fmla="*/ 55 h 60"/>
                <a:gd name="T22" fmla="*/ 64 w 64"/>
                <a:gd name="T23" fmla="*/ 57 h 60"/>
                <a:gd name="T24" fmla="*/ 64 w 64"/>
                <a:gd name="T25" fmla="*/ 60 h 60"/>
                <a:gd name="T26" fmla="*/ 11 w 64"/>
                <a:gd name="T27" fmla="*/ 60 h 60"/>
                <a:gd name="T28" fmla="*/ 6 w 64"/>
                <a:gd name="T29" fmla="*/ 55 h 60"/>
                <a:gd name="T30" fmla="*/ 6 w 64"/>
                <a:gd name="T31" fmla="*/ 42 h 60"/>
                <a:gd name="T32" fmla="*/ 14 w 64"/>
                <a:gd name="T33" fmla="*/ 42 h 60"/>
                <a:gd name="T34" fmla="*/ 16 w 64"/>
                <a:gd name="T35" fmla="*/ 44 h 60"/>
                <a:gd name="T36" fmla="*/ 16 w 64"/>
                <a:gd name="T37" fmla="*/ 53 h 60"/>
                <a:gd name="T38" fmla="*/ 19 w 64"/>
                <a:gd name="T39" fmla="*/ 55 h 60"/>
                <a:gd name="T40" fmla="*/ 54 w 64"/>
                <a:gd name="T41" fmla="*/ 55 h 60"/>
                <a:gd name="T42" fmla="*/ 54 w 64"/>
                <a:gd name="T43" fmla="*/ 41 h 60"/>
                <a:gd name="T44" fmla="*/ 38 w 64"/>
                <a:gd name="T45" fmla="*/ 41 h 60"/>
                <a:gd name="T46" fmla="*/ 35 w 64"/>
                <a:gd name="T47" fmla="*/ 37 h 60"/>
                <a:gd name="T48" fmla="*/ 54 w 64"/>
                <a:gd name="T49" fmla="*/ 37 h 60"/>
                <a:gd name="T50" fmla="*/ 54 w 64"/>
                <a:gd name="T51" fmla="*/ 29 h 60"/>
                <a:gd name="T52" fmla="*/ 26 w 64"/>
                <a:gd name="T53" fmla="*/ 29 h 60"/>
                <a:gd name="T54" fmla="*/ 26 w 64"/>
                <a:gd name="T55" fmla="*/ 40 h 60"/>
                <a:gd name="T56" fmla="*/ 16 w 64"/>
                <a:gd name="T57" fmla="*/ 40 h 60"/>
                <a:gd name="T58" fmla="*/ 16 w 64"/>
                <a:gd name="T59" fmla="*/ 29 h 60"/>
                <a:gd name="T60" fmla="*/ 3 w 64"/>
                <a:gd name="T61" fmla="*/ 29 h 60"/>
                <a:gd name="T62" fmla="*/ 0 w 64"/>
                <a:gd name="T63" fmla="*/ 25 h 60"/>
                <a:gd name="T64" fmla="*/ 33 w 64"/>
                <a:gd name="T65" fmla="*/ 25 h 60"/>
                <a:gd name="T66" fmla="*/ 33 w 64"/>
                <a:gd name="T67" fmla="*/ 8 h 60"/>
                <a:gd name="T68" fmla="*/ 31 w 64"/>
                <a:gd name="T6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60">
                  <a:moveTo>
                    <a:pt x="31" y="7"/>
                  </a:moveTo>
                  <a:cubicBezTo>
                    <a:pt x="5" y="7"/>
                    <a:pt x="5" y="7"/>
                    <a:pt x="5" y="7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2" y="2"/>
                    <a:pt x="43" y="3"/>
                    <a:pt x="43" y="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8" y="60"/>
                    <a:pt x="6" y="58"/>
                    <a:pt x="6" y="55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5" y="42"/>
                    <a:pt x="16" y="43"/>
                    <a:pt x="16" y="44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4"/>
                    <a:pt x="18" y="55"/>
                    <a:pt x="19" y="55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7"/>
                    <a:pt x="31" y="7"/>
                    <a:pt x="31" y="7"/>
                  </a:cubicBezTo>
                </a:path>
              </a:pathLst>
            </a:custGeom>
            <a:solidFill>
              <a:srgbClr val="2157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49"/>
            <p:cNvSpPr>
              <a:spLocks/>
            </p:cNvSpPr>
            <p:nvPr userDrawn="1"/>
          </p:nvSpPr>
          <p:spPr bwMode="auto">
            <a:xfrm>
              <a:off x="-1267" y="2731"/>
              <a:ext cx="148" cy="139"/>
            </a:xfrm>
            <a:custGeom>
              <a:avLst/>
              <a:gdLst>
                <a:gd name="T0" fmla="*/ 59 w 63"/>
                <a:gd name="T1" fmla="*/ 0 h 59"/>
                <a:gd name="T2" fmla="*/ 50 w 63"/>
                <a:gd name="T3" fmla="*/ 0 h 59"/>
                <a:gd name="T4" fmla="*/ 50 w 63"/>
                <a:gd name="T5" fmla="*/ 23 h 59"/>
                <a:gd name="T6" fmla="*/ 13 w 63"/>
                <a:gd name="T7" fmla="*/ 23 h 59"/>
                <a:gd name="T8" fmla="*/ 13 w 63"/>
                <a:gd name="T9" fmla="*/ 0 h 59"/>
                <a:gd name="T10" fmla="*/ 4 w 63"/>
                <a:gd name="T11" fmla="*/ 0 h 59"/>
                <a:gd name="T12" fmla="*/ 0 w 63"/>
                <a:gd name="T13" fmla="*/ 4 h 59"/>
                <a:gd name="T14" fmla="*/ 0 w 63"/>
                <a:gd name="T15" fmla="*/ 54 h 59"/>
                <a:gd name="T16" fmla="*/ 4 w 63"/>
                <a:gd name="T17" fmla="*/ 59 h 59"/>
                <a:gd name="T18" fmla="*/ 13 w 63"/>
                <a:gd name="T19" fmla="*/ 59 h 59"/>
                <a:gd name="T20" fmla="*/ 13 w 63"/>
                <a:gd name="T21" fmla="*/ 33 h 59"/>
                <a:gd name="T22" fmla="*/ 50 w 63"/>
                <a:gd name="T23" fmla="*/ 33 h 59"/>
                <a:gd name="T24" fmla="*/ 50 w 63"/>
                <a:gd name="T25" fmla="*/ 59 h 59"/>
                <a:gd name="T26" fmla="*/ 59 w 63"/>
                <a:gd name="T27" fmla="*/ 59 h 59"/>
                <a:gd name="T28" fmla="*/ 63 w 63"/>
                <a:gd name="T29" fmla="*/ 54 h 59"/>
                <a:gd name="T30" fmla="*/ 63 w 63"/>
                <a:gd name="T31" fmla="*/ 4 h 59"/>
                <a:gd name="T32" fmla="*/ 59 w 63"/>
                <a:gd name="T3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59">
                  <a:moveTo>
                    <a:pt x="59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7"/>
                    <a:pt x="2" y="59"/>
                    <a:pt x="4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62" y="59"/>
                    <a:pt x="63" y="57"/>
                    <a:pt x="63" y="5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2"/>
                    <a:pt x="62" y="0"/>
                    <a:pt x="59" y="0"/>
                  </a:cubicBezTo>
                </a:path>
              </a:pathLst>
            </a:custGeom>
            <a:solidFill>
              <a:srgbClr val="2157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50"/>
            <p:cNvSpPr>
              <a:spLocks/>
            </p:cNvSpPr>
            <p:nvPr userDrawn="1"/>
          </p:nvSpPr>
          <p:spPr bwMode="auto">
            <a:xfrm>
              <a:off x="-1447" y="2731"/>
              <a:ext cx="151" cy="139"/>
            </a:xfrm>
            <a:custGeom>
              <a:avLst/>
              <a:gdLst>
                <a:gd name="T0" fmla="*/ 61 w 64"/>
                <a:gd name="T1" fmla="*/ 0 h 59"/>
                <a:gd name="T2" fmla="*/ 51 w 64"/>
                <a:gd name="T3" fmla="*/ 0 h 59"/>
                <a:gd name="T4" fmla="*/ 51 w 64"/>
                <a:gd name="T5" fmla="*/ 45 h 59"/>
                <a:gd name="T6" fmla="*/ 24 w 64"/>
                <a:gd name="T7" fmla="*/ 9 h 59"/>
                <a:gd name="T8" fmla="*/ 9 w 64"/>
                <a:gd name="T9" fmla="*/ 0 h 59"/>
                <a:gd name="T10" fmla="*/ 0 w 64"/>
                <a:gd name="T11" fmla="*/ 0 h 59"/>
                <a:gd name="T12" fmla="*/ 0 w 64"/>
                <a:gd name="T13" fmla="*/ 54 h 59"/>
                <a:gd name="T14" fmla="*/ 4 w 64"/>
                <a:gd name="T15" fmla="*/ 59 h 59"/>
                <a:gd name="T16" fmla="*/ 13 w 64"/>
                <a:gd name="T17" fmla="*/ 59 h 59"/>
                <a:gd name="T18" fmla="*/ 13 w 64"/>
                <a:gd name="T19" fmla="*/ 13 h 59"/>
                <a:gd name="T20" fmla="*/ 40 w 64"/>
                <a:gd name="T21" fmla="*/ 49 h 59"/>
                <a:gd name="T22" fmla="*/ 56 w 64"/>
                <a:gd name="T23" fmla="*/ 59 h 59"/>
                <a:gd name="T24" fmla="*/ 64 w 64"/>
                <a:gd name="T25" fmla="*/ 59 h 59"/>
                <a:gd name="T26" fmla="*/ 64 w 64"/>
                <a:gd name="T27" fmla="*/ 4 h 59"/>
                <a:gd name="T28" fmla="*/ 61 w 64"/>
                <a:gd name="T2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59">
                  <a:moveTo>
                    <a:pt x="61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19" y="3"/>
                    <a:pt x="16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7"/>
                    <a:pt x="1" y="59"/>
                    <a:pt x="4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5" y="55"/>
                    <a:pt x="49" y="59"/>
                    <a:pt x="56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3" y="0"/>
                    <a:pt x="61" y="0"/>
                  </a:cubicBezTo>
                </a:path>
              </a:pathLst>
            </a:custGeom>
            <a:solidFill>
              <a:srgbClr val="2157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51"/>
            <p:cNvSpPr>
              <a:spLocks noEditPoints="1"/>
            </p:cNvSpPr>
            <p:nvPr userDrawn="1"/>
          </p:nvSpPr>
          <p:spPr bwMode="auto">
            <a:xfrm>
              <a:off x="-1097" y="2733"/>
              <a:ext cx="163" cy="137"/>
            </a:xfrm>
            <a:custGeom>
              <a:avLst/>
              <a:gdLst>
                <a:gd name="T0" fmla="*/ 68 w 69"/>
                <a:gd name="T1" fmla="*/ 40 h 58"/>
                <a:gd name="T2" fmla="*/ 40 w 69"/>
                <a:gd name="T3" fmla="*/ 40 h 58"/>
                <a:gd name="T4" fmla="*/ 40 w 69"/>
                <a:gd name="T5" fmla="*/ 58 h 58"/>
                <a:gd name="T6" fmla="*/ 30 w 69"/>
                <a:gd name="T7" fmla="*/ 58 h 58"/>
                <a:gd name="T8" fmla="*/ 30 w 69"/>
                <a:gd name="T9" fmla="*/ 40 h 58"/>
                <a:gd name="T10" fmla="*/ 2 w 69"/>
                <a:gd name="T11" fmla="*/ 40 h 58"/>
                <a:gd name="T12" fmla="*/ 0 w 69"/>
                <a:gd name="T13" fmla="*/ 36 h 58"/>
                <a:gd name="T14" fmla="*/ 68 w 69"/>
                <a:gd name="T15" fmla="*/ 36 h 58"/>
                <a:gd name="T16" fmla="*/ 69 w 69"/>
                <a:gd name="T17" fmla="*/ 38 h 58"/>
                <a:gd name="T18" fmla="*/ 68 w 69"/>
                <a:gd name="T19" fmla="*/ 40 h 58"/>
                <a:gd name="T20" fmla="*/ 5 w 69"/>
                <a:gd name="T21" fmla="*/ 25 h 58"/>
                <a:gd name="T22" fmla="*/ 5 w 69"/>
                <a:gd name="T23" fmla="*/ 0 h 58"/>
                <a:gd name="T24" fmla="*/ 64 w 69"/>
                <a:gd name="T25" fmla="*/ 0 h 58"/>
                <a:gd name="T26" fmla="*/ 65 w 69"/>
                <a:gd name="T27" fmla="*/ 2 h 58"/>
                <a:gd name="T28" fmla="*/ 64 w 69"/>
                <a:gd name="T29" fmla="*/ 4 h 58"/>
                <a:gd name="T30" fmla="*/ 15 w 69"/>
                <a:gd name="T31" fmla="*/ 4 h 58"/>
                <a:gd name="T32" fmla="*/ 15 w 69"/>
                <a:gd name="T33" fmla="*/ 12 h 58"/>
                <a:gd name="T34" fmla="*/ 64 w 69"/>
                <a:gd name="T35" fmla="*/ 12 h 58"/>
                <a:gd name="T36" fmla="*/ 65 w 69"/>
                <a:gd name="T37" fmla="*/ 14 h 58"/>
                <a:gd name="T38" fmla="*/ 64 w 69"/>
                <a:gd name="T39" fmla="*/ 16 h 58"/>
                <a:gd name="T40" fmla="*/ 15 w 69"/>
                <a:gd name="T41" fmla="*/ 16 h 58"/>
                <a:gd name="T42" fmla="*/ 15 w 69"/>
                <a:gd name="T43" fmla="*/ 23 h 58"/>
                <a:gd name="T44" fmla="*/ 18 w 69"/>
                <a:gd name="T45" fmla="*/ 25 h 58"/>
                <a:gd name="T46" fmla="*/ 65 w 69"/>
                <a:gd name="T47" fmla="*/ 25 h 58"/>
                <a:gd name="T48" fmla="*/ 66 w 69"/>
                <a:gd name="T49" fmla="*/ 27 h 58"/>
                <a:gd name="T50" fmla="*/ 65 w 69"/>
                <a:gd name="T51" fmla="*/ 29 h 58"/>
                <a:gd name="T52" fmla="*/ 10 w 69"/>
                <a:gd name="T53" fmla="*/ 29 h 58"/>
                <a:gd name="T54" fmla="*/ 5 w 69"/>
                <a:gd name="T55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9" h="58">
                  <a:moveTo>
                    <a:pt x="68" y="40"/>
                  </a:moveTo>
                  <a:cubicBezTo>
                    <a:pt x="40" y="40"/>
                    <a:pt x="40" y="40"/>
                    <a:pt x="40" y="40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9" y="36"/>
                    <a:pt x="69" y="37"/>
                    <a:pt x="69" y="38"/>
                  </a:cubicBezTo>
                  <a:cubicBezTo>
                    <a:pt x="69" y="40"/>
                    <a:pt x="69" y="40"/>
                    <a:pt x="68" y="40"/>
                  </a:cubicBezTo>
                  <a:moveTo>
                    <a:pt x="5" y="25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1"/>
                    <a:pt x="65" y="2"/>
                  </a:cubicBezTo>
                  <a:cubicBezTo>
                    <a:pt x="65" y="3"/>
                    <a:pt x="65" y="4"/>
                    <a:pt x="64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5" y="12"/>
                    <a:pt x="65" y="13"/>
                    <a:pt x="65" y="14"/>
                  </a:cubicBezTo>
                  <a:cubicBezTo>
                    <a:pt x="65" y="15"/>
                    <a:pt x="65" y="16"/>
                    <a:pt x="64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4"/>
                    <a:pt x="17" y="25"/>
                    <a:pt x="18" y="2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6" y="25"/>
                    <a:pt x="66" y="26"/>
                    <a:pt x="66" y="27"/>
                  </a:cubicBezTo>
                  <a:cubicBezTo>
                    <a:pt x="66" y="29"/>
                    <a:pt x="66" y="29"/>
                    <a:pt x="65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7" y="29"/>
                    <a:pt x="5" y="27"/>
                    <a:pt x="5" y="25"/>
                  </a:cubicBezTo>
                </a:path>
              </a:pathLst>
            </a:custGeom>
            <a:solidFill>
              <a:srgbClr val="2157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52"/>
            <p:cNvSpPr>
              <a:spLocks noEditPoints="1"/>
            </p:cNvSpPr>
            <p:nvPr userDrawn="1"/>
          </p:nvSpPr>
          <p:spPr bwMode="auto">
            <a:xfrm>
              <a:off x="-920" y="2728"/>
              <a:ext cx="175" cy="142"/>
            </a:xfrm>
            <a:custGeom>
              <a:avLst/>
              <a:gdLst>
                <a:gd name="T0" fmla="*/ 45 w 74"/>
                <a:gd name="T1" fmla="*/ 55 h 60"/>
                <a:gd name="T2" fmla="*/ 24 w 74"/>
                <a:gd name="T3" fmla="*/ 38 h 60"/>
                <a:gd name="T4" fmla="*/ 3 w 74"/>
                <a:gd name="T5" fmla="*/ 55 h 60"/>
                <a:gd name="T6" fmla="*/ 0 w 74"/>
                <a:gd name="T7" fmla="*/ 52 h 60"/>
                <a:gd name="T8" fmla="*/ 19 w 74"/>
                <a:gd name="T9" fmla="*/ 23 h 60"/>
                <a:gd name="T10" fmla="*/ 19 w 74"/>
                <a:gd name="T11" fmla="*/ 7 h 60"/>
                <a:gd name="T12" fmla="*/ 4 w 74"/>
                <a:gd name="T13" fmla="*/ 7 h 60"/>
                <a:gd name="T14" fmla="*/ 1 w 74"/>
                <a:gd name="T15" fmla="*/ 2 h 60"/>
                <a:gd name="T16" fmla="*/ 45 w 74"/>
                <a:gd name="T17" fmla="*/ 2 h 60"/>
                <a:gd name="T18" fmla="*/ 46 w 74"/>
                <a:gd name="T19" fmla="*/ 4 h 60"/>
                <a:gd name="T20" fmla="*/ 45 w 74"/>
                <a:gd name="T21" fmla="*/ 7 h 60"/>
                <a:gd name="T22" fmla="*/ 29 w 74"/>
                <a:gd name="T23" fmla="*/ 7 h 60"/>
                <a:gd name="T24" fmla="*/ 29 w 74"/>
                <a:gd name="T25" fmla="*/ 23 h 60"/>
                <a:gd name="T26" fmla="*/ 48 w 74"/>
                <a:gd name="T27" fmla="*/ 52 h 60"/>
                <a:gd name="T28" fmla="*/ 45 w 74"/>
                <a:gd name="T29" fmla="*/ 55 h 60"/>
                <a:gd name="T30" fmla="*/ 55 w 74"/>
                <a:gd name="T31" fmla="*/ 60 h 60"/>
                <a:gd name="T32" fmla="*/ 55 w 74"/>
                <a:gd name="T33" fmla="*/ 0 h 60"/>
                <a:gd name="T34" fmla="*/ 63 w 74"/>
                <a:gd name="T35" fmla="*/ 0 h 60"/>
                <a:gd name="T36" fmla="*/ 65 w 74"/>
                <a:gd name="T37" fmla="*/ 2 h 60"/>
                <a:gd name="T38" fmla="*/ 65 w 74"/>
                <a:gd name="T39" fmla="*/ 18 h 60"/>
                <a:gd name="T40" fmla="*/ 73 w 74"/>
                <a:gd name="T41" fmla="*/ 18 h 60"/>
                <a:gd name="T42" fmla="*/ 74 w 74"/>
                <a:gd name="T43" fmla="*/ 20 h 60"/>
                <a:gd name="T44" fmla="*/ 73 w 74"/>
                <a:gd name="T45" fmla="*/ 22 h 60"/>
                <a:gd name="T46" fmla="*/ 65 w 74"/>
                <a:gd name="T47" fmla="*/ 22 h 60"/>
                <a:gd name="T48" fmla="*/ 65 w 74"/>
                <a:gd name="T49" fmla="*/ 60 h 60"/>
                <a:gd name="T50" fmla="*/ 55 w 74"/>
                <a:gd name="T5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60">
                  <a:moveTo>
                    <a:pt x="45" y="55"/>
                  </a:moveTo>
                  <a:cubicBezTo>
                    <a:pt x="37" y="52"/>
                    <a:pt x="27" y="46"/>
                    <a:pt x="24" y="38"/>
                  </a:cubicBezTo>
                  <a:cubicBezTo>
                    <a:pt x="21" y="46"/>
                    <a:pt x="11" y="52"/>
                    <a:pt x="3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0" y="48"/>
                    <a:pt x="19" y="38"/>
                    <a:pt x="19" y="23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6" y="2"/>
                    <a:pt x="46" y="3"/>
                    <a:pt x="46" y="4"/>
                  </a:cubicBezTo>
                  <a:cubicBezTo>
                    <a:pt x="46" y="6"/>
                    <a:pt x="46" y="7"/>
                    <a:pt x="45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38"/>
                    <a:pt x="38" y="48"/>
                    <a:pt x="48" y="52"/>
                  </a:cubicBezTo>
                  <a:lnTo>
                    <a:pt x="45" y="55"/>
                  </a:lnTo>
                  <a:close/>
                  <a:moveTo>
                    <a:pt x="55" y="6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4" y="0"/>
                    <a:pt x="65" y="1"/>
                    <a:pt x="65" y="2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3" y="18"/>
                    <a:pt x="74" y="19"/>
                    <a:pt x="74" y="20"/>
                  </a:cubicBezTo>
                  <a:cubicBezTo>
                    <a:pt x="74" y="21"/>
                    <a:pt x="73" y="22"/>
                    <a:pt x="73" y="22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5" y="60"/>
                    <a:pt x="65" y="60"/>
                    <a:pt x="65" y="60"/>
                  </a:cubicBezTo>
                  <a:lnTo>
                    <a:pt x="55" y="60"/>
                  </a:lnTo>
                  <a:close/>
                </a:path>
              </a:pathLst>
            </a:custGeom>
            <a:solidFill>
              <a:srgbClr val="2157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9" name="제목 1"/>
          <p:cNvSpPr>
            <a:spLocks noGrp="1"/>
          </p:cNvSpPr>
          <p:nvPr>
            <p:ph type="title" hasCustomPrompt="1"/>
          </p:nvPr>
        </p:nvSpPr>
        <p:spPr>
          <a:xfrm>
            <a:off x="648925" y="1424608"/>
            <a:ext cx="8566956" cy="1008112"/>
          </a:xfrm>
          <a:prstGeom prst="rect">
            <a:avLst/>
          </a:prstGeom>
        </p:spPr>
        <p:txBody>
          <a:bodyPr lIns="0" tIns="0" rIns="0" bIns="0"/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3200" kern="1200" spc="-15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r>
              <a:rPr lang="en-US" altLang="ko-KR" dirty="0"/>
              <a:t>Insert your title</a:t>
            </a:r>
            <a:endParaRPr lang="ko-KR" altLang="en-US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868" y="5969412"/>
            <a:ext cx="7344000" cy="158542"/>
          </a:xfrm>
          <a:prstGeom prst="rect">
            <a:avLst/>
          </a:prstGeom>
          <a:solidFill>
            <a:srgbClr val="1E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4" name="제목 3"/>
          <p:cNvSpPr txBox="1">
            <a:spLocks/>
          </p:cNvSpPr>
          <p:nvPr userDrawn="1"/>
        </p:nvSpPr>
        <p:spPr>
          <a:xfrm>
            <a:off x="648924" y="6282060"/>
            <a:ext cx="8817015" cy="31529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spc="-150" baseline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sz="600" spc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본 자료는 </a:t>
            </a:r>
            <a:r>
              <a:rPr lang="en-US" altLang="ko-KR" sz="600" spc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NH</a:t>
            </a:r>
            <a:r>
              <a:rPr lang="ko-KR" altLang="en-US" sz="600" spc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투자증권이 제작한 것이며</a:t>
            </a:r>
            <a:r>
              <a:rPr lang="en-US" altLang="ko-KR" sz="600" spc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600" spc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투자권유를 위한 광고물로 활용될 수 없고</a:t>
            </a:r>
            <a:r>
              <a:rPr lang="en-US" altLang="ko-KR" sz="600" spc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600" spc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투자자에게 배포될 수  없습니다</a:t>
            </a:r>
            <a:r>
              <a:rPr lang="en-US" altLang="ko-KR" sz="600" spc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600" spc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본 자료에 수록된 내용은 신뢰할만한 자료 및 정보로부터</a:t>
            </a:r>
          </a:p>
          <a:p>
            <a:pPr algn="l"/>
            <a:r>
              <a:rPr lang="ko-KR" altLang="en-US" sz="600" spc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얻어진 것이니 당사는 그 정확성이나 안정성을 보장할 수 없습니다</a:t>
            </a:r>
            <a:r>
              <a:rPr lang="en-US" altLang="ko-KR" sz="600" spc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600" spc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따라서 어떠한 경우에도 본 자료는 고객의 투자 결과에 대한 법적 책임소재에 대한 증빙자료로 사용될 수 없습니다</a:t>
            </a:r>
            <a:r>
              <a:rPr lang="en-US" altLang="ko-KR" sz="600" spc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600" spc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99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투자증권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016732" y="1330534"/>
            <a:ext cx="208823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600" kern="1200" spc="-150" baseline="0" dirty="0">
                <a:solidFill>
                  <a:srgbClr val="0A4C88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Contents</a:t>
            </a:r>
            <a:endParaRPr lang="ko-KR" altLang="en-US" sz="3600" kern="1200" spc="-150" baseline="0" dirty="0">
              <a:solidFill>
                <a:srgbClr val="0A4C88"/>
              </a:solidFill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9" name="직사각형 8"/>
          <p:cNvSpPr/>
          <p:nvPr userDrawn="1"/>
        </p:nvSpPr>
        <p:spPr>
          <a:xfrm rot="5400000">
            <a:off x="-63077" y="802729"/>
            <a:ext cx="1764000" cy="158542"/>
          </a:xfrm>
          <a:prstGeom prst="rect">
            <a:avLst/>
          </a:prstGeom>
          <a:solidFill>
            <a:srgbClr val="1E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44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투자증권_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1"/>
          <p:cNvSpPr txBox="1">
            <a:spLocks/>
          </p:cNvSpPr>
          <p:nvPr userDrawn="1"/>
        </p:nvSpPr>
        <p:spPr>
          <a:xfrm>
            <a:off x="8768928" y="6462979"/>
            <a:ext cx="762000" cy="222394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100" kern="1200">
                <a:solidFill>
                  <a:schemeClr val="tx1"/>
                </a:solidFill>
                <a:latin typeface="코어 고딕 D 6 Bold" pitchFamily="34" charset="-127"/>
                <a:ea typeface="코어 고딕 D 6 Bold" pitchFamily="34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63100-E839-4822-9B55-95FE4DC5E8F4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n-cs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832959"/>
            <a:ext cx="9432000" cy="158542"/>
          </a:xfrm>
          <a:prstGeom prst="rect">
            <a:avLst/>
          </a:prstGeom>
          <a:solidFill>
            <a:srgbClr val="1E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4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투자증권_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"/>
          <p:cNvSpPr txBox="1">
            <a:spLocks/>
          </p:cNvSpPr>
          <p:nvPr userDrawn="1"/>
        </p:nvSpPr>
        <p:spPr>
          <a:xfrm>
            <a:off x="8768928" y="6462979"/>
            <a:ext cx="762000" cy="222394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100" kern="1200">
                <a:solidFill>
                  <a:schemeClr val="tx1"/>
                </a:solidFill>
                <a:latin typeface="코어 고딕 D 6 Bold" pitchFamily="34" charset="-127"/>
                <a:ea typeface="코어 고딕 D 6 Bold" pitchFamily="34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63100-E839-4822-9B55-95FE4DC5E8F4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832959"/>
            <a:ext cx="9432000" cy="158542"/>
          </a:xfrm>
          <a:prstGeom prst="rect">
            <a:avLst/>
          </a:prstGeom>
          <a:solidFill>
            <a:srgbClr val="FB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00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투자증권_폴더커버1">
    <p:bg>
      <p:bgPr>
        <a:solidFill>
          <a:srgbClr val="0A4C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1E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1" name="직사각형 40"/>
          <p:cNvSpPr/>
          <p:nvPr userDrawn="1"/>
        </p:nvSpPr>
        <p:spPr>
          <a:xfrm>
            <a:off x="0" y="3341661"/>
            <a:ext cx="6552000" cy="158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42" name="Group 43"/>
          <p:cNvGrpSpPr>
            <a:grpSpLocks noChangeAspect="1"/>
          </p:cNvGrpSpPr>
          <p:nvPr userDrawn="1"/>
        </p:nvGrpSpPr>
        <p:grpSpPr bwMode="auto">
          <a:xfrm>
            <a:off x="6789204" y="3280900"/>
            <a:ext cx="1848643" cy="269407"/>
            <a:chOff x="-1652" y="2705"/>
            <a:chExt cx="1242" cy="181"/>
          </a:xfrm>
          <a:solidFill>
            <a:schemeClr val="bg1"/>
          </a:solidFill>
        </p:grpSpPr>
        <p:sp>
          <p:nvSpPr>
            <p:cNvPr id="43" name="Freeform 44"/>
            <p:cNvSpPr>
              <a:spLocks/>
            </p:cNvSpPr>
            <p:nvPr userDrawn="1"/>
          </p:nvSpPr>
          <p:spPr bwMode="auto">
            <a:xfrm>
              <a:off x="-1615" y="2705"/>
              <a:ext cx="71" cy="68"/>
            </a:xfrm>
            <a:custGeom>
              <a:avLst/>
              <a:gdLst>
                <a:gd name="T0" fmla="*/ 71 w 71"/>
                <a:gd name="T1" fmla="*/ 0 h 68"/>
                <a:gd name="T2" fmla="*/ 36 w 71"/>
                <a:gd name="T3" fmla="*/ 19 h 68"/>
                <a:gd name="T4" fmla="*/ 0 w 71"/>
                <a:gd name="T5" fmla="*/ 0 h 68"/>
                <a:gd name="T6" fmla="*/ 36 w 71"/>
                <a:gd name="T7" fmla="*/ 68 h 68"/>
                <a:gd name="T8" fmla="*/ 71 w 71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68">
                  <a:moveTo>
                    <a:pt x="71" y="0"/>
                  </a:moveTo>
                  <a:lnTo>
                    <a:pt x="36" y="19"/>
                  </a:lnTo>
                  <a:lnTo>
                    <a:pt x="0" y="0"/>
                  </a:lnTo>
                  <a:lnTo>
                    <a:pt x="36" y="68"/>
                  </a:lnTo>
                  <a:lnTo>
                    <a:pt x="7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auto">
            <a:xfrm>
              <a:off x="-1652" y="2709"/>
              <a:ext cx="146" cy="177"/>
            </a:xfrm>
            <a:custGeom>
              <a:avLst/>
              <a:gdLst>
                <a:gd name="T0" fmla="*/ 52 w 62"/>
                <a:gd name="T1" fmla="*/ 20 h 75"/>
                <a:gd name="T2" fmla="*/ 52 w 62"/>
                <a:gd name="T3" fmla="*/ 20 h 75"/>
                <a:gd name="T4" fmla="*/ 62 w 62"/>
                <a:gd name="T5" fmla="*/ 16 h 75"/>
                <a:gd name="T6" fmla="*/ 62 w 62"/>
                <a:gd name="T7" fmla="*/ 0 h 75"/>
                <a:gd name="T8" fmla="*/ 43 w 62"/>
                <a:gd name="T9" fmla="*/ 8 h 75"/>
                <a:gd name="T10" fmla="*/ 33 w 62"/>
                <a:gd name="T11" fmla="*/ 28 h 75"/>
                <a:gd name="T12" fmla="*/ 47 w 62"/>
                <a:gd name="T13" fmla="*/ 44 h 75"/>
                <a:gd name="T14" fmla="*/ 31 w 62"/>
                <a:gd name="T15" fmla="*/ 60 h 75"/>
                <a:gd name="T16" fmla="*/ 15 w 62"/>
                <a:gd name="T17" fmla="*/ 44 h 75"/>
                <a:gd name="T18" fmla="*/ 29 w 62"/>
                <a:gd name="T19" fmla="*/ 28 h 75"/>
                <a:gd name="T20" fmla="*/ 19 w 62"/>
                <a:gd name="T21" fmla="*/ 8 h 75"/>
                <a:gd name="T22" fmla="*/ 0 w 62"/>
                <a:gd name="T23" fmla="*/ 0 h 75"/>
                <a:gd name="T24" fmla="*/ 0 w 62"/>
                <a:gd name="T25" fmla="*/ 16 h 75"/>
                <a:gd name="T26" fmla="*/ 11 w 62"/>
                <a:gd name="T27" fmla="*/ 20 h 75"/>
                <a:gd name="T28" fmla="*/ 11 w 62"/>
                <a:gd name="T29" fmla="*/ 20 h 75"/>
                <a:gd name="T30" fmla="*/ 0 w 62"/>
                <a:gd name="T31" fmla="*/ 44 h 75"/>
                <a:gd name="T32" fmla="*/ 31 w 62"/>
                <a:gd name="T33" fmla="*/ 75 h 75"/>
                <a:gd name="T34" fmla="*/ 62 w 62"/>
                <a:gd name="T35" fmla="*/ 44 h 75"/>
                <a:gd name="T36" fmla="*/ 52 w 62"/>
                <a:gd name="T37" fmla="*/ 2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75">
                  <a:moveTo>
                    <a:pt x="52" y="20"/>
                  </a:moveTo>
                  <a:cubicBezTo>
                    <a:pt x="52" y="20"/>
                    <a:pt x="52" y="20"/>
                    <a:pt x="52" y="20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33" y="28"/>
                    <a:pt x="33" y="28"/>
                  </a:cubicBezTo>
                  <a:cubicBezTo>
                    <a:pt x="41" y="29"/>
                    <a:pt x="47" y="36"/>
                    <a:pt x="47" y="44"/>
                  </a:cubicBezTo>
                  <a:cubicBezTo>
                    <a:pt x="47" y="53"/>
                    <a:pt x="40" y="60"/>
                    <a:pt x="31" y="60"/>
                  </a:cubicBezTo>
                  <a:cubicBezTo>
                    <a:pt x="22" y="60"/>
                    <a:pt x="15" y="53"/>
                    <a:pt x="15" y="44"/>
                  </a:cubicBezTo>
                  <a:cubicBezTo>
                    <a:pt x="15" y="36"/>
                    <a:pt x="21" y="29"/>
                    <a:pt x="29" y="28"/>
                  </a:cubicBezTo>
                  <a:cubicBezTo>
                    <a:pt x="29" y="28"/>
                    <a:pt x="19" y="8"/>
                    <a:pt x="19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4" y="26"/>
                    <a:pt x="0" y="35"/>
                    <a:pt x="0" y="44"/>
                  </a:cubicBezTo>
                  <a:cubicBezTo>
                    <a:pt x="0" y="61"/>
                    <a:pt x="14" y="75"/>
                    <a:pt x="31" y="75"/>
                  </a:cubicBezTo>
                  <a:cubicBezTo>
                    <a:pt x="48" y="75"/>
                    <a:pt x="62" y="61"/>
                    <a:pt x="62" y="44"/>
                  </a:cubicBezTo>
                  <a:cubicBezTo>
                    <a:pt x="62" y="35"/>
                    <a:pt x="59" y="26"/>
                    <a:pt x="52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46"/>
            <p:cNvSpPr>
              <a:spLocks/>
            </p:cNvSpPr>
            <p:nvPr userDrawn="1"/>
          </p:nvSpPr>
          <p:spPr bwMode="auto">
            <a:xfrm>
              <a:off x="-738" y="2799"/>
              <a:ext cx="160" cy="78"/>
            </a:xfrm>
            <a:custGeom>
              <a:avLst/>
              <a:gdLst>
                <a:gd name="T0" fmla="*/ 67 w 68"/>
                <a:gd name="T1" fmla="*/ 0 h 33"/>
                <a:gd name="T2" fmla="*/ 68 w 68"/>
                <a:gd name="T3" fmla="*/ 1 h 33"/>
                <a:gd name="T4" fmla="*/ 68 w 68"/>
                <a:gd name="T5" fmla="*/ 4 h 33"/>
                <a:gd name="T6" fmla="*/ 67 w 68"/>
                <a:gd name="T7" fmla="*/ 5 h 33"/>
                <a:gd name="T8" fmla="*/ 35 w 68"/>
                <a:gd name="T9" fmla="*/ 5 h 33"/>
                <a:gd name="T10" fmla="*/ 35 w 68"/>
                <a:gd name="T11" fmla="*/ 5 h 33"/>
                <a:gd name="T12" fmla="*/ 16 w 68"/>
                <a:gd name="T13" fmla="*/ 17 h 33"/>
                <a:gd name="T14" fmla="*/ 35 w 68"/>
                <a:gd name="T15" fmla="*/ 28 h 33"/>
                <a:gd name="T16" fmla="*/ 54 w 68"/>
                <a:gd name="T17" fmla="*/ 17 h 33"/>
                <a:gd name="T18" fmla="*/ 50 w 68"/>
                <a:gd name="T19" fmla="*/ 8 h 33"/>
                <a:gd name="T20" fmla="*/ 62 w 68"/>
                <a:gd name="T21" fmla="*/ 8 h 33"/>
                <a:gd name="T22" fmla="*/ 64 w 68"/>
                <a:gd name="T23" fmla="*/ 16 h 33"/>
                <a:gd name="T24" fmla="*/ 35 w 68"/>
                <a:gd name="T25" fmla="*/ 33 h 33"/>
                <a:gd name="T26" fmla="*/ 5 w 68"/>
                <a:gd name="T27" fmla="*/ 16 h 33"/>
                <a:gd name="T28" fmla="*/ 12 w 68"/>
                <a:gd name="T29" fmla="*/ 5 h 33"/>
                <a:gd name="T30" fmla="*/ 3 w 68"/>
                <a:gd name="T31" fmla="*/ 5 h 33"/>
                <a:gd name="T32" fmla="*/ 0 w 68"/>
                <a:gd name="T33" fmla="*/ 0 h 33"/>
                <a:gd name="T34" fmla="*/ 67 w 68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33">
                  <a:moveTo>
                    <a:pt x="67" y="0"/>
                  </a:moveTo>
                  <a:cubicBezTo>
                    <a:pt x="68" y="0"/>
                    <a:pt x="68" y="1"/>
                    <a:pt x="68" y="1"/>
                  </a:cubicBezTo>
                  <a:cubicBezTo>
                    <a:pt x="68" y="2"/>
                    <a:pt x="68" y="4"/>
                    <a:pt x="68" y="4"/>
                  </a:cubicBezTo>
                  <a:cubicBezTo>
                    <a:pt x="68" y="5"/>
                    <a:pt x="68" y="5"/>
                    <a:pt x="67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24" y="5"/>
                    <a:pt x="16" y="9"/>
                    <a:pt x="16" y="17"/>
                  </a:cubicBezTo>
                  <a:cubicBezTo>
                    <a:pt x="16" y="25"/>
                    <a:pt x="24" y="28"/>
                    <a:pt x="35" y="28"/>
                  </a:cubicBezTo>
                  <a:cubicBezTo>
                    <a:pt x="46" y="28"/>
                    <a:pt x="54" y="25"/>
                    <a:pt x="54" y="17"/>
                  </a:cubicBezTo>
                  <a:cubicBezTo>
                    <a:pt x="54" y="13"/>
                    <a:pt x="53" y="10"/>
                    <a:pt x="50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4" y="10"/>
                    <a:pt x="64" y="13"/>
                    <a:pt x="64" y="16"/>
                  </a:cubicBezTo>
                  <a:cubicBezTo>
                    <a:pt x="64" y="28"/>
                    <a:pt x="51" y="33"/>
                    <a:pt x="35" y="33"/>
                  </a:cubicBezTo>
                  <a:cubicBezTo>
                    <a:pt x="19" y="33"/>
                    <a:pt x="5" y="28"/>
                    <a:pt x="5" y="16"/>
                  </a:cubicBezTo>
                  <a:cubicBezTo>
                    <a:pt x="5" y="11"/>
                    <a:pt x="8" y="8"/>
                    <a:pt x="1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7"/>
            <p:cNvSpPr>
              <a:spLocks/>
            </p:cNvSpPr>
            <p:nvPr userDrawn="1"/>
          </p:nvSpPr>
          <p:spPr bwMode="auto">
            <a:xfrm>
              <a:off x="-738" y="2733"/>
              <a:ext cx="160" cy="57"/>
            </a:xfrm>
            <a:custGeom>
              <a:avLst/>
              <a:gdLst>
                <a:gd name="T0" fmla="*/ 68 w 68"/>
                <a:gd name="T1" fmla="*/ 20 h 24"/>
                <a:gd name="T2" fmla="*/ 65 w 68"/>
                <a:gd name="T3" fmla="*/ 24 h 24"/>
                <a:gd name="T4" fmla="*/ 34 w 68"/>
                <a:gd name="T5" fmla="*/ 13 h 24"/>
                <a:gd name="T6" fmla="*/ 3 w 68"/>
                <a:gd name="T7" fmla="*/ 24 h 24"/>
                <a:gd name="T8" fmla="*/ 0 w 68"/>
                <a:gd name="T9" fmla="*/ 20 h 24"/>
                <a:gd name="T10" fmla="*/ 28 w 68"/>
                <a:gd name="T11" fmla="*/ 5 h 24"/>
                <a:gd name="T12" fmla="*/ 5 w 68"/>
                <a:gd name="T13" fmla="*/ 5 h 24"/>
                <a:gd name="T14" fmla="*/ 2 w 68"/>
                <a:gd name="T15" fmla="*/ 0 h 24"/>
                <a:gd name="T16" fmla="*/ 64 w 68"/>
                <a:gd name="T17" fmla="*/ 0 h 24"/>
                <a:gd name="T18" fmla="*/ 65 w 68"/>
                <a:gd name="T19" fmla="*/ 2 h 24"/>
                <a:gd name="T20" fmla="*/ 64 w 68"/>
                <a:gd name="T21" fmla="*/ 5 h 24"/>
                <a:gd name="T22" fmla="*/ 40 w 68"/>
                <a:gd name="T23" fmla="*/ 5 h 24"/>
                <a:gd name="T24" fmla="*/ 68 w 68"/>
                <a:gd name="T2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24">
                  <a:moveTo>
                    <a:pt x="68" y="20"/>
                  </a:moveTo>
                  <a:cubicBezTo>
                    <a:pt x="65" y="24"/>
                    <a:pt x="65" y="24"/>
                    <a:pt x="65" y="24"/>
                  </a:cubicBezTo>
                  <a:cubicBezTo>
                    <a:pt x="49" y="24"/>
                    <a:pt x="38" y="19"/>
                    <a:pt x="34" y="13"/>
                  </a:cubicBezTo>
                  <a:cubicBezTo>
                    <a:pt x="30" y="19"/>
                    <a:pt x="19" y="24"/>
                    <a:pt x="3" y="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4" y="20"/>
                    <a:pt x="28" y="13"/>
                    <a:pt x="28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1"/>
                    <a:pt x="65" y="2"/>
                  </a:cubicBezTo>
                  <a:cubicBezTo>
                    <a:pt x="65" y="4"/>
                    <a:pt x="65" y="5"/>
                    <a:pt x="64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13"/>
                    <a:pt x="54" y="20"/>
                    <a:pt x="68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8"/>
            <p:cNvSpPr>
              <a:spLocks/>
            </p:cNvSpPr>
            <p:nvPr userDrawn="1"/>
          </p:nvSpPr>
          <p:spPr bwMode="auto">
            <a:xfrm>
              <a:off x="-561" y="2728"/>
              <a:ext cx="151" cy="142"/>
            </a:xfrm>
            <a:custGeom>
              <a:avLst/>
              <a:gdLst>
                <a:gd name="T0" fmla="*/ 31 w 64"/>
                <a:gd name="T1" fmla="*/ 7 h 60"/>
                <a:gd name="T2" fmla="*/ 5 w 64"/>
                <a:gd name="T3" fmla="*/ 7 h 60"/>
                <a:gd name="T4" fmla="*/ 2 w 64"/>
                <a:gd name="T5" fmla="*/ 2 h 60"/>
                <a:gd name="T6" fmla="*/ 41 w 64"/>
                <a:gd name="T7" fmla="*/ 2 h 60"/>
                <a:gd name="T8" fmla="*/ 43 w 64"/>
                <a:gd name="T9" fmla="*/ 5 h 60"/>
                <a:gd name="T10" fmla="*/ 43 w 64"/>
                <a:gd name="T11" fmla="*/ 25 h 60"/>
                <a:gd name="T12" fmla="*/ 54 w 64"/>
                <a:gd name="T13" fmla="*/ 25 h 60"/>
                <a:gd name="T14" fmla="*/ 54 w 64"/>
                <a:gd name="T15" fmla="*/ 0 h 60"/>
                <a:gd name="T16" fmla="*/ 62 w 64"/>
                <a:gd name="T17" fmla="*/ 0 h 60"/>
                <a:gd name="T18" fmla="*/ 64 w 64"/>
                <a:gd name="T19" fmla="*/ 2 h 60"/>
                <a:gd name="T20" fmla="*/ 64 w 64"/>
                <a:gd name="T21" fmla="*/ 55 h 60"/>
                <a:gd name="T22" fmla="*/ 64 w 64"/>
                <a:gd name="T23" fmla="*/ 57 h 60"/>
                <a:gd name="T24" fmla="*/ 64 w 64"/>
                <a:gd name="T25" fmla="*/ 60 h 60"/>
                <a:gd name="T26" fmla="*/ 11 w 64"/>
                <a:gd name="T27" fmla="*/ 60 h 60"/>
                <a:gd name="T28" fmla="*/ 6 w 64"/>
                <a:gd name="T29" fmla="*/ 55 h 60"/>
                <a:gd name="T30" fmla="*/ 6 w 64"/>
                <a:gd name="T31" fmla="*/ 42 h 60"/>
                <a:gd name="T32" fmla="*/ 14 w 64"/>
                <a:gd name="T33" fmla="*/ 42 h 60"/>
                <a:gd name="T34" fmla="*/ 16 w 64"/>
                <a:gd name="T35" fmla="*/ 44 h 60"/>
                <a:gd name="T36" fmla="*/ 16 w 64"/>
                <a:gd name="T37" fmla="*/ 53 h 60"/>
                <a:gd name="T38" fmla="*/ 19 w 64"/>
                <a:gd name="T39" fmla="*/ 55 h 60"/>
                <a:gd name="T40" fmla="*/ 54 w 64"/>
                <a:gd name="T41" fmla="*/ 55 h 60"/>
                <a:gd name="T42" fmla="*/ 54 w 64"/>
                <a:gd name="T43" fmla="*/ 41 h 60"/>
                <a:gd name="T44" fmla="*/ 38 w 64"/>
                <a:gd name="T45" fmla="*/ 41 h 60"/>
                <a:gd name="T46" fmla="*/ 35 w 64"/>
                <a:gd name="T47" fmla="*/ 37 h 60"/>
                <a:gd name="T48" fmla="*/ 54 w 64"/>
                <a:gd name="T49" fmla="*/ 37 h 60"/>
                <a:gd name="T50" fmla="*/ 54 w 64"/>
                <a:gd name="T51" fmla="*/ 29 h 60"/>
                <a:gd name="T52" fmla="*/ 26 w 64"/>
                <a:gd name="T53" fmla="*/ 29 h 60"/>
                <a:gd name="T54" fmla="*/ 26 w 64"/>
                <a:gd name="T55" fmla="*/ 40 h 60"/>
                <a:gd name="T56" fmla="*/ 16 w 64"/>
                <a:gd name="T57" fmla="*/ 40 h 60"/>
                <a:gd name="T58" fmla="*/ 16 w 64"/>
                <a:gd name="T59" fmla="*/ 29 h 60"/>
                <a:gd name="T60" fmla="*/ 3 w 64"/>
                <a:gd name="T61" fmla="*/ 29 h 60"/>
                <a:gd name="T62" fmla="*/ 0 w 64"/>
                <a:gd name="T63" fmla="*/ 25 h 60"/>
                <a:gd name="T64" fmla="*/ 33 w 64"/>
                <a:gd name="T65" fmla="*/ 25 h 60"/>
                <a:gd name="T66" fmla="*/ 33 w 64"/>
                <a:gd name="T67" fmla="*/ 8 h 60"/>
                <a:gd name="T68" fmla="*/ 31 w 64"/>
                <a:gd name="T6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60">
                  <a:moveTo>
                    <a:pt x="31" y="7"/>
                  </a:moveTo>
                  <a:cubicBezTo>
                    <a:pt x="5" y="7"/>
                    <a:pt x="5" y="7"/>
                    <a:pt x="5" y="7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2" y="2"/>
                    <a:pt x="43" y="3"/>
                    <a:pt x="43" y="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8" y="60"/>
                    <a:pt x="6" y="58"/>
                    <a:pt x="6" y="55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5" y="42"/>
                    <a:pt x="16" y="43"/>
                    <a:pt x="16" y="44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4"/>
                    <a:pt x="18" y="55"/>
                    <a:pt x="19" y="55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7"/>
                    <a:pt x="31" y="7"/>
                    <a:pt x="3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49"/>
            <p:cNvSpPr>
              <a:spLocks/>
            </p:cNvSpPr>
            <p:nvPr userDrawn="1"/>
          </p:nvSpPr>
          <p:spPr bwMode="auto">
            <a:xfrm>
              <a:off x="-1267" y="2731"/>
              <a:ext cx="148" cy="139"/>
            </a:xfrm>
            <a:custGeom>
              <a:avLst/>
              <a:gdLst>
                <a:gd name="T0" fmla="*/ 59 w 63"/>
                <a:gd name="T1" fmla="*/ 0 h 59"/>
                <a:gd name="T2" fmla="*/ 50 w 63"/>
                <a:gd name="T3" fmla="*/ 0 h 59"/>
                <a:gd name="T4" fmla="*/ 50 w 63"/>
                <a:gd name="T5" fmla="*/ 23 h 59"/>
                <a:gd name="T6" fmla="*/ 13 w 63"/>
                <a:gd name="T7" fmla="*/ 23 h 59"/>
                <a:gd name="T8" fmla="*/ 13 w 63"/>
                <a:gd name="T9" fmla="*/ 0 h 59"/>
                <a:gd name="T10" fmla="*/ 4 w 63"/>
                <a:gd name="T11" fmla="*/ 0 h 59"/>
                <a:gd name="T12" fmla="*/ 0 w 63"/>
                <a:gd name="T13" fmla="*/ 4 h 59"/>
                <a:gd name="T14" fmla="*/ 0 w 63"/>
                <a:gd name="T15" fmla="*/ 54 h 59"/>
                <a:gd name="T16" fmla="*/ 4 w 63"/>
                <a:gd name="T17" fmla="*/ 59 h 59"/>
                <a:gd name="T18" fmla="*/ 13 w 63"/>
                <a:gd name="T19" fmla="*/ 59 h 59"/>
                <a:gd name="T20" fmla="*/ 13 w 63"/>
                <a:gd name="T21" fmla="*/ 33 h 59"/>
                <a:gd name="T22" fmla="*/ 50 w 63"/>
                <a:gd name="T23" fmla="*/ 33 h 59"/>
                <a:gd name="T24" fmla="*/ 50 w 63"/>
                <a:gd name="T25" fmla="*/ 59 h 59"/>
                <a:gd name="T26" fmla="*/ 59 w 63"/>
                <a:gd name="T27" fmla="*/ 59 h 59"/>
                <a:gd name="T28" fmla="*/ 63 w 63"/>
                <a:gd name="T29" fmla="*/ 54 h 59"/>
                <a:gd name="T30" fmla="*/ 63 w 63"/>
                <a:gd name="T31" fmla="*/ 4 h 59"/>
                <a:gd name="T32" fmla="*/ 59 w 63"/>
                <a:gd name="T3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59">
                  <a:moveTo>
                    <a:pt x="59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7"/>
                    <a:pt x="2" y="59"/>
                    <a:pt x="4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62" y="59"/>
                    <a:pt x="63" y="57"/>
                    <a:pt x="63" y="5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2"/>
                    <a:pt x="62" y="0"/>
                    <a:pt x="5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50"/>
            <p:cNvSpPr>
              <a:spLocks/>
            </p:cNvSpPr>
            <p:nvPr userDrawn="1"/>
          </p:nvSpPr>
          <p:spPr bwMode="auto">
            <a:xfrm>
              <a:off x="-1447" y="2731"/>
              <a:ext cx="151" cy="139"/>
            </a:xfrm>
            <a:custGeom>
              <a:avLst/>
              <a:gdLst>
                <a:gd name="T0" fmla="*/ 61 w 64"/>
                <a:gd name="T1" fmla="*/ 0 h 59"/>
                <a:gd name="T2" fmla="*/ 51 w 64"/>
                <a:gd name="T3" fmla="*/ 0 h 59"/>
                <a:gd name="T4" fmla="*/ 51 w 64"/>
                <a:gd name="T5" fmla="*/ 45 h 59"/>
                <a:gd name="T6" fmla="*/ 24 w 64"/>
                <a:gd name="T7" fmla="*/ 9 h 59"/>
                <a:gd name="T8" fmla="*/ 9 w 64"/>
                <a:gd name="T9" fmla="*/ 0 h 59"/>
                <a:gd name="T10" fmla="*/ 0 w 64"/>
                <a:gd name="T11" fmla="*/ 0 h 59"/>
                <a:gd name="T12" fmla="*/ 0 w 64"/>
                <a:gd name="T13" fmla="*/ 54 h 59"/>
                <a:gd name="T14" fmla="*/ 4 w 64"/>
                <a:gd name="T15" fmla="*/ 59 h 59"/>
                <a:gd name="T16" fmla="*/ 13 w 64"/>
                <a:gd name="T17" fmla="*/ 59 h 59"/>
                <a:gd name="T18" fmla="*/ 13 w 64"/>
                <a:gd name="T19" fmla="*/ 13 h 59"/>
                <a:gd name="T20" fmla="*/ 40 w 64"/>
                <a:gd name="T21" fmla="*/ 49 h 59"/>
                <a:gd name="T22" fmla="*/ 56 w 64"/>
                <a:gd name="T23" fmla="*/ 59 h 59"/>
                <a:gd name="T24" fmla="*/ 64 w 64"/>
                <a:gd name="T25" fmla="*/ 59 h 59"/>
                <a:gd name="T26" fmla="*/ 64 w 64"/>
                <a:gd name="T27" fmla="*/ 4 h 59"/>
                <a:gd name="T28" fmla="*/ 61 w 64"/>
                <a:gd name="T2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59">
                  <a:moveTo>
                    <a:pt x="61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19" y="3"/>
                    <a:pt x="16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7"/>
                    <a:pt x="1" y="59"/>
                    <a:pt x="4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5" y="55"/>
                    <a:pt x="49" y="59"/>
                    <a:pt x="56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3" y="0"/>
                    <a:pt x="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51"/>
            <p:cNvSpPr>
              <a:spLocks noEditPoints="1"/>
            </p:cNvSpPr>
            <p:nvPr userDrawn="1"/>
          </p:nvSpPr>
          <p:spPr bwMode="auto">
            <a:xfrm>
              <a:off x="-1097" y="2733"/>
              <a:ext cx="163" cy="137"/>
            </a:xfrm>
            <a:custGeom>
              <a:avLst/>
              <a:gdLst>
                <a:gd name="T0" fmla="*/ 68 w 69"/>
                <a:gd name="T1" fmla="*/ 40 h 58"/>
                <a:gd name="T2" fmla="*/ 40 w 69"/>
                <a:gd name="T3" fmla="*/ 40 h 58"/>
                <a:gd name="T4" fmla="*/ 40 w 69"/>
                <a:gd name="T5" fmla="*/ 58 h 58"/>
                <a:gd name="T6" fmla="*/ 30 w 69"/>
                <a:gd name="T7" fmla="*/ 58 h 58"/>
                <a:gd name="T8" fmla="*/ 30 w 69"/>
                <a:gd name="T9" fmla="*/ 40 h 58"/>
                <a:gd name="T10" fmla="*/ 2 w 69"/>
                <a:gd name="T11" fmla="*/ 40 h 58"/>
                <a:gd name="T12" fmla="*/ 0 w 69"/>
                <a:gd name="T13" fmla="*/ 36 h 58"/>
                <a:gd name="T14" fmla="*/ 68 w 69"/>
                <a:gd name="T15" fmla="*/ 36 h 58"/>
                <a:gd name="T16" fmla="*/ 69 w 69"/>
                <a:gd name="T17" fmla="*/ 38 h 58"/>
                <a:gd name="T18" fmla="*/ 68 w 69"/>
                <a:gd name="T19" fmla="*/ 40 h 58"/>
                <a:gd name="T20" fmla="*/ 5 w 69"/>
                <a:gd name="T21" fmla="*/ 25 h 58"/>
                <a:gd name="T22" fmla="*/ 5 w 69"/>
                <a:gd name="T23" fmla="*/ 0 h 58"/>
                <a:gd name="T24" fmla="*/ 64 w 69"/>
                <a:gd name="T25" fmla="*/ 0 h 58"/>
                <a:gd name="T26" fmla="*/ 65 w 69"/>
                <a:gd name="T27" fmla="*/ 2 h 58"/>
                <a:gd name="T28" fmla="*/ 64 w 69"/>
                <a:gd name="T29" fmla="*/ 4 h 58"/>
                <a:gd name="T30" fmla="*/ 15 w 69"/>
                <a:gd name="T31" fmla="*/ 4 h 58"/>
                <a:gd name="T32" fmla="*/ 15 w 69"/>
                <a:gd name="T33" fmla="*/ 12 h 58"/>
                <a:gd name="T34" fmla="*/ 64 w 69"/>
                <a:gd name="T35" fmla="*/ 12 h 58"/>
                <a:gd name="T36" fmla="*/ 65 w 69"/>
                <a:gd name="T37" fmla="*/ 14 h 58"/>
                <a:gd name="T38" fmla="*/ 64 w 69"/>
                <a:gd name="T39" fmla="*/ 16 h 58"/>
                <a:gd name="T40" fmla="*/ 15 w 69"/>
                <a:gd name="T41" fmla="*/ 16 h 58"/>
                <a:gd name="T42" fmla="*/ 15 w 69"/>
                <a:gd name="T43" fmla="*/ 23 h 58"/>
                <a:gd name="T44" fmla="*/ 18 w 69"/>
                <a:gd name="T45" fmla="*/ 25 h 58"/>
                <a:gd name="T46" fmla="*/ 65 w 69"/>
                <a:gd name="T47" fmla="*/ 25 h 58"/>
                <a:gd name="T48" fmla="*/ 66 w 69"/>
                <a:gd name="T49" fmla="*/ 27 h 58"/>
                <a:gd name="T50" fmla="*/ 65 w 69"/>
                <a:gd name="T51" fmla="*/ 29 h 58"/>
                <a:gd name="T52" fmla="*/ 10 w 69"/>
                <a:gd name="T53" fmla="*/ 29 h 58"/>
                <a:gd name="T54" fmla="*/ 5 w 69"/>
                <a:gd name="T55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9" h="58">
                  <a:moveTo>
                    <a:pt x="68" y="40"/>
                  </a:moveTo>
                  <a:cubicBezTo>
                    <a:pt x="40" y="40"/>
                    <a:pt x="40" y="40"/>
                    <a:pt x="40" y="40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9" y="36"/>
                    <a:pt x="69" y="37"/>
                    <a:pt x="69" y="38"/>
                  </a:cubicBezTo>
                  <a:cubicBezTo>
                    <a:pt x="69" y="40"/>
                    <a:pt x="69" y="40"/>
                    <a:pt x="68" y="40"/>
                  </a:cubicBezTo>
                  <a:moveTo>
                    <a:pt x="5" y="25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1"/>
                    <a:pt x="65" y="2"/>
                  </a:cubicBezTo>
                  <a:cubicBezTo>
                    <a:pt x="65" y="3"/>
                    <a:pt x="65" y="4"/>
                    <a:pt x="64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5" y="12"/>
                    <a:pt x="65" y="13"/>
                    <a:pt x="65" y="14"/>
                  </a:cubicBezTo>
                  <a:cubicBezTo>
                    <a:pt x="65" y="15"/>
                    <a:pt x="65" y="16"/>
                    <a:pt x="64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4"/>
                    <a:pt x="17" y="25"/>
                    <a:pt x="18" y="2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6" y="25"/>
                    <a:pt x="66" y="26"/>
                    <a:pt x="66" y="27"/>
                  </a:cubicBezTo>
                  <a:cubicBezTo>
                    <a:pt x="66" y="29"/>
                    <a:pt x="66" y="29"/>
                    <a:pt x="65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7" y="29"/>
                    <a:pt x="5" y="27"/>
                    <a:pt x="5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52"/>
            <p:cNvSpPr>
              <a:spLocks noEditPoints="1"/>
            </p:cNvSpPr>
            <p:nvPr userDrawn="1"/>
          </p:nvSpPr>
          <p:spPr bwMode="auto">
            <a:xfrm>
              <a:off x="-920" y="2728"/>
              <a:ext cx="175" cy="142"/>
            </a:xfrm>
            <a:custGeom>
              <a:avLst/>
              <a:gdLst>
                <a:gd name="T0" fmla="*/ 45 w 74"/>
                <a:gd name="T1" fmla="*/ 55 h 60"/>
                <a:gd name="T2" fmla="*/ 24 w 74"/>
                <a:gd name="T3" fmla="*/ 38 h 60"/>
                <a:gd name="T4" fmla="*/ 3 w 74"/>
                <a:gd name="T5" fmla="*/ 55 h 60"/>
                <a:gd name="T6" fmla="*/ 0 w 74"/>
                <a:gd name="T7" fmla="*/ 52 h 60"/>
                <a:gd name="T8" fmla="*/ 19 w 74"/>
                <a:gd name="T9" fmla="*/ 23 h 60"/>
                <a:gd name="T10" fmla="*/ 19 w 74"/>
                <a:gd name="T11" fmla="*/ 7 h 60"/>
                <a:gd name="T12" fmla="*/ 4 w 74"/>
                <a:gd name="T13" fmla="*/ 7 h 60"/>
                <a:gd name="T14" fmla="*/ 1 w 74"/>
                <a:gd name="T15" fmla="*/ 2 h 60"/>
                <a:gd name="T16" fmla="*/ 45 w 74"/>
                <a:gd name="T17" fmla="*/ 2 h 60"/>
                <a:gd name="T18" fmla="*/ 46 w 74"/>
                <a:gd name="T19" fmla="*/ 4 h 60"/>
                <a:gd name="T20" fmla="*/ 45 w 74"/>
                <a:gd name="T21" fmla="*/ 7 h 60"/>
                <a:gd name="T22" fmla="*/ 29 w 74"/>
                <a:gd name="T23" fmla="*/ 7 h 60"/>
                <a:gd name="T24" fmla="*/ 29 w 74"/>
                <a:gd name="T25" fmla="*/ 23 h 60"/>
                <a:gd name="T26" fmla="*/ 48 w 74"/>
                <a:gd name="T27" fmla="*/ 52 h 60"/>
                <a:gd name="T28" fmla="*/ 45 w 74"/>
                <a:gd name="T29" fmla="*/ 55 h 60"/>
                <a:gd name="T30" fmla="*/ 55 w 74"/>
                <a:gd name="T31" fmla="*/ 60 h 60"/>
                <a:gd name="T32" fmla="*/ 55 w 74"/>
                <a:gd name="T33" fmla="*/ 0 h 60"/>
                <a:gd name="T34" fmla="*/ 63 w 74"/>
                <a:gd name="T35" fmla="*/ 0 h 60"/>
                <a:gd name="T36" fmla="*/ 65 w 74"/>
                <a:gd name="T37" fmla="*/ 2 h 60"/>
                <a:gd name="T38" fmla="*/ 65 w 74"/>
                <a:gd name="T39" fmla="*/ 18 h 60"/>
                <a:gd name="T40" fmla="*/ 73 w 74"/>
                <a:gd name="T41" fmla="*/ 18 h 60"/>
                <a:gd name="T42" fmla="*/ 74 w 74"/>
                <a:gd name="T43" fmla="*/ 20 h 60"/>
                <a:gd name="T44" fmla="*/ 73 w 74"/>
                <a:gd name="T45" fmla="*/ 22 h 60"/>
                <a:gd name="T46" fmla="*/ 65 w 74"/>
                <a:gd name="T47" fmla="*/ 22 h 60"/>
                <a:gd name="T48" fmla="*/ 65 w 74"/>
                <a:gd name="T49" fmla="*/ 60 h 60"/>
                <a:gd name="T50" fmla="*/ 55 w 74"/>
                <a:gd name="T5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60">
                  <a:moveTo>
                    <a:pt x="45" y="55"/>
                  </a:moveTo>
                  <a:cubicBezTo>
                    <a:pt x="37" y="52"/>
                    <a:pt x="27" y="46"/>
                    <a:pt x="24" y="38"/>
                  </a:cubicBezTo>
                  <a:cubicBezTo>
                    <a:pt x="21" y="46"/>
                    <a:pt x="11" y="52"/>
                    <a:pt x="3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0" y="48"/>
                    <a:pt x="19" y="38"/>
                    <a:pt x="19" y="23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6" y="2"/>
                    <a:pt x="46" y="3"/>
                    <a:pt x="46" y="4"/>
                  </a:cubicBezTo>
                  <a:cubicBezTo>
                    <a:pt x="46" y="6"/>
                    <a:pt x="46" y="7"/>
                    <a:pt x="45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38"/>
                    <a:pt x="38" y="48"/>
                    <a:pt x="48" y="52"/>
                  </a:cubicBezTo>
                  <a:lnTo>
                    <a:pt x="45" y="55"/>
                  </a:lnTo>
                  <a:close/>
                  <a:moveTo>
                    <a:pt x="55" y="6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4" y="0"/>
                    <a:pt x="65" y="1"/>
                    <a:pt x="65" y="2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3" y="18"/>
                    <a:pt x="74" y="19"/>
                    <a:pt x="74" y="20"/>
                  </a:cubicBezTo>
                  <a:cubicBezTo>
                    <a:pt x="74" y="21"/>
                    <a:pt x="73" y="22"/>
                    <a:pt x="73" y="22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5" y="60"/>
                    <a:pt x="65" y="60"/>
                    <a:pt x="65" y="60"/>
                  </a:cubicBezTo>
                  <a:lnTo>
                    <a:pt x="55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32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투자증권_폴더커버2">
    <p:bg>
      <p:bgPr>
        <a:solidFill>
          <a:srgbClr val="FCD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B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2" name="직사각형 41"/>
          <p:cNvSpPr/>
          <p:nvPr userDrawn="1"/>
        </p:nvSpPr>
        <p:spPr>
          <a:xfrm>
            <a:off x="0" y="3341661"/>
            <a:ext cx="6552000" cy="158542"/>
          </a:xfrm>
          <a:prstGeom prst="rect">
            <a:avLst/>
          </a:prstGeom>
          <a:solidFill>
            <a:srgbClr val="F7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43" name="Group 43"/>
          <p:cNvGrpSpPr>
            <a:grpSpLocks noChangeAspect="1"/>
          </p:cNvGrpSpPr>
          <p:nvPr userDrawn="1"/>
        </p:nvGrpSpPr>
        <p:grpSpPr bwMode="auto">
          <a:xfrm>
            <a:off x="6789204" y="3280900"/>
            <a:ext cx="1848643" cy="269407"/>
            <a:chOff x="-1652" y="2705"/>
            <a:chExt cx="1242" cy="181"/>
          </a:xfrm>
          <a:solidFill>
            <a:schemeClr val="bg1"/>
          </a:solidFill>
        </p:grpSpPr>
        <p:sp>
          <p:nvSpPr>
            <p:cNvPr id="44" name="Freeform 44"/>
            <p:cNvSpPr>
              <a:spLocks/>
            </p:cNvSpPr>
            <p:nvPr userDrawn="1"/>
          </p:nvSpPr>
          <p:spPr bwMode="auto">
            <a:xfrm>
              <a:off x="-1615" y="2705"/>
              <a:ext cx="71" cy="68"/>
            </a:xfrm>
            <a:custGeom>
              <a:avLst/>
              <a:gdLst>
                <a:gd name="T0" fmla="*/ 71 w 71"/>
                <a:gd name="T1" fmla="*/ 0 h 68"/>
                <a:gd name="T2" fmla="*/ 36 w 71"/>
                <a:gd name="T3" fmla="*/ 19 h 68"/>
                <a:gd name="T4" fmla="*/ 0 w 71"/>
                <a:gd name="T5" fmla="*/ 0 h 68"/>
                <a:gd name="T6" fmla="*/ 36 w 71"/>
                <a:gd name="T7" fmla="*/ 68 h 68"/>
                <a:gd name="T8" fmla="*/ 71 w 71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68">
                  <a:moveTo>
                    <a:pt x="71" y="0"/>
                  </a:moveTo>
                  <a:lnTo>
                    <a:pt x="36" y="19"/>
                  </a:lnTo>
                  <a:lnTo>
                    <a:pt x="0" y="0"/>
                  </a:lnTo>
                  <a:lnTo>
                    <a:pt x="36" y="68"/>
                  </a:lnTo>
                  <a:lnTo>
                    <a:pt x="7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auto">
            <a:xfrm>
              <a:off x="-1652" y="2709"/>
              <a:ext cx="146" cy="177"/>
            </a:xfrm>
            <a:custGeom>
              <a:avLst/>
              <a:gdLst>
                <a:gd name="T0" fmla="*/ 52 w 62"/>
                <a:gd name="T1" fmla="*/ 20 h 75"/>
                <a:gd name="T2" fmla="*/ 52 w 62"/>
                <a:gd name="T3" fmla="*/ 20 h 75"/>
                <a:gd name="T4" fmla="*/ 62 w 62"/>
                <a:gd name="T5" fmla="*/ 16 h 75"/>
                <a:gd name="T6" fmla="*/ 62 w 62"/>
                <a:gd name="T7" fmla="*/ 0 h 75"/>
                <a:gd name="T8" fmla="*/ 43 w 62"/>
                <a:gd name="T9" fmla="*/ 8 h 75"/>
                <a:gd name="T10" fmla="*/ 33 w 62"/>
                <a:gd name="T11" fmla="*/ 28 h 75"/>
                <a:gd name="T12" fmla="*/ 47 w 62"/>
                <a:gd name="T13" fmla="*/ 44 h 75"/>
                <a:gd name="T14" fmla="*/ 31 w 62"/>
                <a:gd name="T15" fmla="*/ 60 h 75"/>
                <a:gd name="T16" fmla="*/ 15 w 62"/>
                <a:gd name="T17" fmla="*/ 44 h 75"/>
                <a:gd name="T18" fmla="*/ 29 w 62"/>
                <a:gd name="T19" fmla="*/ 28 h 75"/>
                <a:gd name="T20" fmla="*/ 19 w 62"/>
                <a:gd name="T21" fmla="*/ 8 h 75"/>
                <a:gd name="T22" fmla="*/ 0 w 62"/>
                <a:gd name="T23" fmla="*/ 0 h 75"/>
                <a:gd name="T24" fmla="*/ 0 w 62"/>
                <a:gd name="T25" fmla="*/ 16 h 75"/>
                <a:gd name="T26" fmla="*/ 11 w 62"/>
                <a:gd name="T27" fmla="*/ 20 h 75"/>
                <a:gd name="T28" fmla="*/ 11 w 62"/>
                <a:gd name="T29" fmla="*/ 20 h 75"/>
                <a:gd name="T30" fmla="*/ 0 w 62"/>
                <a:gd name="T31" fmla="*/ 44 h 75"/>
                <a:gd name="T32" fmla="*/ 31 w 62"/>
                <a:gd name="T33" fmla="*/ 75 h 75"/>
                <a:gd name="T34" fmla="*/ 62 w 62"/>
                <a:gd name="T35" fmla="*/ 44 h 75"/>
                <a:gd name="T36" fmla="*/ 52 w 62"/>
                <a:gd name="T37" fmla="*/ 2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75">
                  <a:moveTo>
                    <a:pt x="52" y="20"/>
                  </a:moveTo>
                  <a:cubicBezTo>
                    <a:pt x="52" y="20"/>
                    <a:pt x="52" y="20"/>
                    <a:pt x="52" y="20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33" y="28"/>
                    <a:pt x="33" y="28"/>
                  </a:cubicBezTo>
                  <a:cubicBezTo>
                    <a:pt x="41" y="29"/>
                    <a:pt x="47" y="36"/>
                    <a:pt x="47" y="44"/>
                  </a:cubicBezTo>
                  <a:cubicBezTo>
                    <a:pt x="47" y="53"/>
                    <a:pt x="40" y="60"/>
                    <a:pt x="31" y="60"/>
                  </a:cubicBezTo>
                  <a:cubicBezTo>
                    <a:pt x="22" y="60"/>
                    <a:pt x="15" y="53"/>
                    <a:pt x="15" y="44"/>
                  </a:cubicBezTo>
                  <a:cubicBezTo>
                    <a:pt x="15" y="36"/>
                    <a:pt x="21" y="29"/>
                    <a:pt x="29" y="28"/>
                  </a:cubicBezTo>
                  <a:cubicBezTo>
                    <a:pt x="29" y="28"/>
                    <a:pt x="19" y="8"/>
                    <a:pt x="19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4" y="26"/>
                    <a:pt x="0" y="35"/>
                    <a:pt x="0" y="44"/>
                  </a:cubicBezTo>
                  <a:cubicBezTo>
                    <a:pt x="0" y="61"/>
                    <a:pt x="14" y="75"/>
                    <a:pt x="31" y="75"/>
                  </a:cubicBezTo>
                  <a:cubicBezTo>
                    <a:pt x="48" y="75"/>
                    <a:pt x="62" y="61"/>
                    <a:pt x="62" y="44"/>
                  </a:cubicBezTo>
                  <a:cubicBezTo>
                    <a:pt x="62" y="35"/>
                    <a:pt x="59" y="26"/>
                    <a:pt x="52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auto">
            <a:xfrm>
              <a:off x="-738" y="2799"/>
              <a:ext cx="160" cy="78"/>
            </a:xfrm>
            <a:custGeom>
              <a:avLst/>
              <a:gdLst>
                <a:gd name="T0" fmla="*/ 67 w 68"/>
                <a:gd name="T1" fmla="*/ 0 h 33"/>
                <a:gd name="T2" fmla="*/ 68 w 68"/>
                <a:gd name="T3" fmla="*/ 1 h 33"/>
                <a:gd name="T4" fmla="*/ 68 w 68"/>
                <a:gd name="T5" fmla="*/ 4 h 33"/>
                <a:gd name="T6" fmla="*/ 67 w 68"/>
                <a:gd name="T7" fmla="*/ 5 h 33"/>
                <a:gd name="T8" fmla="*/ 35 w 68"/>
                <a:gd name="T9" fmla="*/ 5 h 33"/>
                <a:gd name="T10" fmla="*/ 35 w 68"/>
                <a:gd name="T11" fmla="*/ 5 h 33"/>
                <a:gd name="T12" fmla="*/ 16 w 68"/>
                <a:gd name="T13" fmla="*/ 17 h 33"/>
                <a:gd name="T14" fmla="*/ 35 w 68"/>
                <a:gd name="T15" fmla="*/ 28 h 33"/>
                <a:gd name="T16" fmla="*/ 54 w 68"/>
                <a:gd name="T17" fmla="*/ 17 h 33"/>
                <a:gd name="T18" fmla="*/ 50 w 68"/>
                <a:gd name="T19" fmla="*/ 8 h 33"/>
                <a:gd name="T20" fmla="*/ 62 w 68"/>
                <a:gd name="T21" fmla="*/ 8 h 33"/>
                <a:gd name="T22" fmla="*/ 64 w 68"/>
                <a:gd name="T23" fmla="*/ 16 h 33"/>
                <a:gd name="T24" fmla="*/ 35 w 68"/>
                <a:gd name="T25" fmla="*/ 33 h 33"/>
                <a:gd name="T26" fmla="*/ 5 w 68"/>
                <a:gd name="T27" fmla="*/ 16 h 33"/>
                <a:gd name="T28" fmla="*/ 12 w 68"/>
                <a:gd name="T29" fmla="*/ 5 h 33"/>
                <a:gd name="T30" fmla="*/ 3 w 68"/>
                <a:gd name="T31" fmla="*/ 5 h 33"/>
                <a:gd name="T32" fmla="*/ 0 w 68"/>
                <a:gd name="T33" fmla="*/ 0 h 33"/>
                <a:gd name="T34" fmla="*/ 67 w 68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33">
                  <a:moveTo>
                    <a:pt x="67" y="0"/>
                  </a:moveTo>
                  <a:cubicBezTo>
                    <a:pt x="68" y="0"/>
                    <a:pt x="68" y="1"/>
                    <a:pt x="68" y="1"/>
                  </a:cubicBezTo>
                  <a:cubicBezTo>
                    <a:pt x="68" y="2"/>
                    <a:pt x="68" y="4"/>
                    <a:pt x="68" y="4"/>
                  </a:cubicBezTo>
                  <a:cubicBezTo>
                    <a:pt x="68" y="5"/>
                    <a:pt x="68" y="5"/>
                    <a:pt x="67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24" y="5"/>
                    <a:pt x="16" y="9"/>
                    <a:pt x="16" y="17"/>
                  </a:cubicBezTo>
                  <a:cubicBezTo>
                    <a:pt x="16" y="25"/>
                    <a:pt x="24" y="28"/>
                    <a:pt x="35" y="28"/>
                  </a:cubicBezTo>
                  <a:cubicBezTo>
                    <a:pt x="46" y="28"/>
                    <a:pt x="54" y="25"/>
                    <a:pt x="54" y="17"/>
                  </a:cubicBezTo>
                  <a:cubicBezTo>
                    <a:pt x="54" y="13"/>
                    <a:pt x="53" y="10"/>
                    <a:pt x="50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4" y="10"/>
                    <a:pt x="64" y="13"/>
                    <a:pt x="64" y="16"/>
                  </a:cubicBezTo>
                  <a:cubicBezTo>
                    <a:pt x="64" y="28"/>
                    <a:pt x="51" y="33"/>
                    <a:pt x="35" y="33"/>
                  </a:cubicBezTo>
                  <a:cubicBezTo>
                    <a:pt x="19" y="33"/>
                    <a:pt x="5" y="28"/>
                    <a:pt x="5" y="16"/>
                  </a:cubicBezTo>
                  <a:cubicBezTo>
                    <a:pt x="5" y="11"/>
                    <a:pt x="8" y="8"/>
                    <a:pt x="1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auto">
            <a:xfrm>
              <a:off x="-738" y="2733"/>
              <a:ext cx="160" cy="57"/>
            </a:xfrm>
            <a:custGeom>
              <a:avLst/>
              <a:gdLst>
                <a:gd name="T0" fmla="*/ 68 w 68"/>
                <a:gd name="T1" fmla="*/ 20 h 24"/>
                <a:gd name="T2" fmla="*/ 65 w 68"/>
                <a:gd name="T3" fmla="*/ 24 h 24"/>
                <a:gd name="T4" fmla="*/ 34 w 68"/>
                <a:gd name="T5" fmla="*/ 13 h 24"/>
                <a:gd name="T6" fmla="*/ 3 w 68"/>
                <a:gd name="T7" fmla="*/ 24 h 24"/>
                <a:gd name="T8" fmla="*/ 0 w 68"/>
                <a:gd name="T9" fmla="*/ 20 h 24"/>
                <a:gd name="T10" fmla="*/ 28 w 68"/>
                <a:gd name="T11" fmla="*/ 5 h 24"/>
                <a:gd name="T12" fmla="*/ 5 w 68"/>
                <a:gd name="T13" fmla="*/ 5 h 24"/>
                <a:gd name="T14" fmla="*/ 2 w 68"/>
                <a:gd name="T15" fmla="*/ 0 h 24"/>
                <a:gd name="T16" fmla="*/ 64 w 68"/>
                <a:gd name="T17" fmla="*/ 0 h 24"/>
                <a:gd name="T18" fmla="*/ 65 w 68"/>
                <a:gd name="T19" fmla="*/ 2 h 24"/>
                <a:gd name="T20" fmla="*/ 64 w 68"/>
                <a:gd name="T21" fmla="*/ 5 h 24"/>
                <a:gd name="T22" fmla="*/ 40 w 68"/>
                <a:gd name="T23" fmla="*/ 5 h 24"/>
                <a:gd name="T24" fmla="*/ 68 w 68"/>
                <a:gd name="T2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24">
                  <a:moveTo>
                    <a:pt x="68" y="20"/>
                  </a:moveTo>
                  <a:cubicBezTo>
                    <a:pt x="65" y="24"/>
                    <a:pt x="65" y="24"/>
                    <a:pt x="65" y="24"/>
                  </a:cubicBezTo>
                  <a:cubicBezTo>
                    <a:pt x="49" y="24"/>
                    <a:pt x="38" y="19"/>
                    <a:pt x="34" y="13"/>
                  </a:cubicBezTo>
                  <a:cubicBezTo>
                    <a:pt x="30" y="19"/>
                    <a:pt x="19" y="24"/>
                    <a:pt x="3" y="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4" y="20"/>
                    <a:pt x="28" y="13"/>
                    <a:pt x="28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1"/>
                    <a:pt x="65" y="2"/>
                  </a:cubicBezTo>
                  <a:cubicBezTo>
                    <a:pt x="65" y="4"/>
                    <a:pt x="65" y="5"/>
                    <a:pt x="64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13"/>
                    <a:pt x="54" y="20"/>
                    <a:pt x="68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auto">
            <a:xfrm>
              <a:off x="-561" y="2728"/>
              <a:ext cx="151" cy="142"/>
            </a:xfrm>
            <a:custGeom>
              <a:avLst/>
              <a:gdLst>
                <a:gd name="T0" fmla="*/ 31 w 64"/>
                <a:gd name="T1" fmla="*/ 7 h 60"/>
                <a:gd name="T2" fmla="*/ 5 w 64"/>
                <a:gd name="T3" fmla="*/ 7 h 60"/>
                <a:gd name="T4" fmla="*/ 2 w 64"/>
                <a:gd name="T5" fmla="*/ 2 h 60"/>
                <a:gd name="T6" fmla="*/ 41 w 64"/>
                <a:gd name="T7" fmla="*/ 2 h 60"/>
                <a:gd name="T8" fmla="*/ 43 w 64"/>
                <a:gd name="T9" fmla="*/ 5 h 60"/>
                <a:gd name="T10" fmla="*/ 43 w 64"/>
                <a:gd name="T11" fmla="*/ 25 h 60"/>
                <a:gd name="T12" fmla="*/ 54 w 64"/>
                <a:gd name="T13" fmla="*/ 25 h 60"/>
                <a:gd name="T14" fmla="*/ 54 w 64"/>
                <a:gd name="T15" fmla="*/ 0 h 60"/>
                <a:gd name="T16" fmla="*/ 62 w 64"/>
                <a:gd name="T17" fmla="*/ 0 h 60"/>
                <a:gd name="T18" fmla="*/ 64 w 64"/>
                <a:gd name="T19" fmla="*/ 2 h 60"/>
                <a:gd name="T20" fmla="*/ 64 w 64"/>
                <a:gd name="T21" fmla="*/ 55 h 60"/>
                <a:gd name="T22" fmla="*/ 64 w 64"/>
                <a:gd name="T23" fmla="*/ 57 h 60"/>
                <a:gd name="T24" fmla="*/ 64 w 64"/>
                <a:gd name="T25" fmla="*/ 60 h 60"/>
                <a:gd name="T26" fmla="*/ 11 w 64"/>
                <a:gd name="T27" fmla="*/ 60 h 60"/>
                <a:gd name="T28" fmla="*/ 6 w 64"/>
                <a:gd name="T29" fmla="*/ 55 h 60"/>
                <a:gd name="T30" fmla="*/ 6 w 64"/>
                <a:gd name="T31" fmla="*/ 42 h 60"/>
                <a:gd name="T32" fmla="*/ 14 w 64"/>
                <a:gd name="T33" fmla="*/ 42 h 60"/>
                <a:gd name="T34" fmla="*/ 16 w 64"/>
                <a:gd name="T35" fmla="*/ 44 h 60"/>
                <a:gd name="T36" fmla="*/ 16 w 64"/>
                <a:gd name="T37" fmla="*/ 53 h 60"/>
                <a:gd name="T38" fmla="*/ 19 w 64"/>
                <a:gd name="T39" fmla="*/ 55 h 60"/>
                <a:gd name="T40" fmla="*/ 54 w 64"/>
                <a:gd name="T41" fmla="*/ 55 h 60"/>
                <a:gd name="T42" fmla="*/ 54 w 64"/>
                <a:gd name="T43" fmla="*/ 41 h 60"/>
                <a:gd name="T44" fmla="*/ 38 w 64"/>
                <a:gd name="T45" fmla="*/ 41 h 60"/>
                <a:gd name="T46" fmla="*/ 35 w 64"/>
                <a:gd name="T47" fmla="*/ 37 h 60"/>
                <a:gd name="T48" fmla="*/ 54 w 64"/>
                <a:gd name="T49" fmla="*/ 37 h 60"/>
                <a:gd name="T50" fmla="*/ 54 w 64"/>
                <a:gd name="T51" fmla="*/ 29 h 60"/>
                <a:gd name="T52" fmla="*/ 26 w 64"/>
                <a:gd name="T53" fmla="*/ 29 h 60"/>
                <a:gd name="T54" fmla="*/ 26 w 64"/>
                <a:gd name="T55" fmla="*/ 40 h 60"/>
                <a:gd name="T56" fmla="*/ 16 w 64"/>
                <a:gd name="T57" fmla="*/ 40 h 60"/>
                <a:gd name="T58" fmla="*/ 16 w 64"/>
                <a:gd name="T59" fmla="*/ 29 h 60"/>
                <a:gd name="T60" fmla="*/ 3 w 64"/>
                <a:gd name="T61" fmla="*/ 29 h 60"/>
                <a:gd name="T62" fmla="*/ 0 w 64"/>
                <a:gd name="T63" fmla="*/ 25 h 60"/>
                <a:gd name="T64" fmla="*/ 33 w 64"/>
                <a:gd name="T65" fmla="*/ 25 h 60"/>
                <a:gd name="T66" fmla="*/ 33 w 64"/>
                <a:gd name="T67" fmla="*/ 8 h 60"/>
                <a:gd name="T68" fmla="*/ 31 w 64"/>
                <a:gd name="T6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60">
                  <a:moveTo>
                    <a:pt x="31" y="7"/>
                  </a:moveTo>
                  <a:cubicBezTo>
                    <a:pt x="5" y="7"/>
                    <a:pt x="5" y="7"/>
                    <a:pt x="5" y="7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2" y="2"/>
                    <a:pt x="43" y="3"/>
                    <a:pt x="43" y="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8" y="60"/>
                    <a:pt x="6" y="58"/>
                    <a:pt x="6" y="55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5" y="42"/>
                    <a:pt x="16" y="43"/>
                    <a:pt x="16" y="44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4"/>
                    <a:pt x="18" y="55"/>
                    <a:pt x="19" y="55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7"/>
                    <a:pt x="31" y="7"/>
                    <a:pt x="3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auto">
            <a:xfrm>
              <a:off x="-1267" y="2731"/>
              <a:ext cx="148" cy="139"/>
            </a:xfrm>
            <a:custGeom>
              <a:avLst/>
              <a:gdLst>
                <a:gd name="T0" fmla="*/ 59 w 63"/>
                <a:gd name="T1" fmla="*/ 0 h 59"/>
                <a:gd name="T2" fmla="*/ 50 w 63"/>
                <a:gd name="T3" fmla="*/ 0 h 59"/>
                <a:gd name="T4" fmla="*/ 50 w 63"/>
                <a:gd name="T5" fmla="*/ 23 h 59"/>
                <a:gd name="T6" fmla="*/ 13 w 63"/>
                <a:gd name="T7" fmla="*/ 23 h 59"/>
                <a:gd name="T8" fmla="*/ 13 w 63"/>
                <a:gd name="T9" fmla="*/ 0 h 59"/>
                <a:gd name="T10" fmla="*/ 4 w 63"/>
                <a:gd name="T11" fmla="*/ 0 h 59"/>
                <a:gd name="T12" fmla="*/ 0 w 63"/>
                <a:gd name="T13" fmla="*/ 4 h 59"/>
                <a:gd name="T14" fmla="*/ 0 w 63"/>
                <a:gd name="T15" fmla="*/ 54 h 59"/>
                <a:gd name="T16" fmla="*/ 4 w 63"/>
                <a:gd name="T17" fmla="*/ 59 h 59"/>
                <a:gd name="T18" fmla="*/ 13 w 63"/>
                <a:gd name="T19" fmla="*/ 59 h 59"/>
                <a:gd name="T20" fmla="*/ 13 w 63"/>
                <a:gd name="T21" fmla="*/ 33 h 59"/>
                <a:gd name="T22" fmla="*/ 50 w 63"/>
                <a:gd name="T23" fmla="*/ 33 h 59"/>
                <a:gd name="T24" fmla="*/ 50 w 63"/>
                <a:gd name="T25" fmla="*/ 59 h 59"/>
                <a:gd name="T26" fmla="*/ 59 w 63"/>
                <a:gd name="T27" fmla="*/ 59 h 59"/>
                <a:gd name="T28" fmla="*/ 63 w 63"/>
                <a:gd name="T29" fmla="*/ 54 h 59"/>
                <a:gd name="T30" fmla="*/ 63 w 63"/>
                <a:gd name="T31" fmla="*/ 4 h 59"/>
                <a:gd name="T32" fmla="*/ 59 w 63"/>
                <a:gd name="T3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59">
                  <a:moveTo>
                    <a:pt x="59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7"/>
                    <a:pt x="2" y="59"/>
                    <a:pt x="4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62" y="59"/>
                    <a:pt x="63" y="57"/>
                    <a:pt x="63" y="5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2"/>
                    <a:pt x="62" y="0"/>
                    <a:pt x="5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auto">
            <a:xfrm>
              <a:off x="-1447" y="2731"/>
              <a:ext cx="151" cy="139"/>
            </a:xfrm>
            <a:custGeom>
              <a:avLst/>
              <a:gdLst>
                <a:gd name="T0" fmla="*/ 61 w 64"/>
                <a:gd name="T1" fmla="*/ 0 h 59"/>
                <a:gd name="T2" fmla="*/ 51 w 64"/>
                <a:gd name="T3" fmla="*/ 0 h 59"/>
                <a:gd name="T4" fmla="*/ 51 w 64"/>
                <a:gd name="T5" fmla="*/ 45 h 59"/>
                <a:gd name="T6" fmla="*/ 24 w 64"/>
                <a:gd name="T7" fmla="*/ 9 h 59"/>
                <a:gd name="T8" fmla="*/ 9 w 64"/>
                <a:gd name="T9" fmla="*/ 0 h 59"/>
                <a:gd name="T10" fmla="*/ 0 w 64"/>
                <a:gd name="T11" fmla="*/ 0 h 59"/>
                <a:gd name="T12" fmla="*/ 0 w 64"/>
                <a:gd name="T13" fmla="*/ 54 h 59"/>
                <a:gd name="T14" fmla="*/ 4 w 64"/>
                <a:gd name="T15" fmla="*/ 59 h 59"/>
                <a:gd name="T16" fmla="*/ 13 w 64"/>
                <a:gd name="T17" fmla="*/ 59 h 59"/>
                <a:gd name="T18" fmla="*/ 13 w 64"/>
                <a:gd name="T19" fmla="*/ 13 h 59"/>
                <a:gd name="T20" fmla="*/ 40 w 64"/>
                <a:gd name="T21" fmla="*/ 49 h 59"/>
                <a:gd name="T22" fmla="*/ 56 w 64"/>
                <a:gd name="T23" fmla="*/ 59 h 59"/>
                <a:gd name="T24" fmla="*/ 64 w 64"/>
                <a:gd name="T25" fmla="*/ 59 h 59"/>
                <a:gd name="T26" fmla="*/ 64 w 64"/>
                <a:gd name="T27" fmla="*/ 4 h 59"/>
                <a:gd name="T28" fmla="*/ 61 w 64"/>
                <a:gd name="T2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59">
                  <a:moveTo>
                    <a:pt x="61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19" y="3"/>
                    <a:pt x="16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7"/>
                    <a:pt x="1" y="59"/>
                    <a:pt x="4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5" y="55"/>
                    <a:pt x="49" y="59"/>
                    <a:pt x="56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3" y="0"/>
                    <a:pt x="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51"/>
            <p:cNvSpPr>
              <a:spLocks noEditPoints="1"/>
            </p:cNvSpPr>
            <p:nvPr userDrawn="1"/>
          </p:nvSpPr>
          <p:spPr bwMode="auto">
            <a:xfrm>
              <a:off x="-1097" y="2733"/>
              <a:ext cx="163" cy="137"/>
            </a:xfrm>
            <a:custGeom>
              <a:avLst/>
              <a:gdLst>
                <a:gd name="T0" fmla="*/ 68 w 69"/>
                <a:gd name="T1" fmla="*/ 40 h 58"/>
                <a:gd name="T2" fmla="*/ 40 w 69"/>
                <a:gd name="T3" fmla="*/ 40 h 58"/>
                <a:gd name="T4" fmla="*/ 40 w 69"/>
                <a:gd name="T5" fmla="*/ 58 h 58"/>
                <a:gd name="T6" fmla="*/ 30 w 69"/>
                <a:gd name="T7" fmla="*/ 58 h 58"/>
                <a:gd name="T8" fmla="*/ 30 w 69"/>
                <a:gd name="T9" fmla="*/ 40 h 58"/>
                <a:gd name="T10" fmla="*/ 2 w 69"/>
                <a:gd name="T11" fmla="*/ 40 h 58"/>
                <a:gd name="T12" fmla="*/ 0 w 69"/>
                <a:gd name="T13" fmla="*/ 36 h 58"/>
                <a:gd name="T14" fmla="*/ 68 w 69"/>
                <a:gd name="T15" fmla="*/ 36 h 58"/>
                <a:gd name="T16" fmla="*/ 69 w 69"/>
                <a:gd name="T17" fmla="*/ 38 h 58"/>
                <a:gd name="T18" fmla="*/ 68 w 69"/>
                <a:gd name="T19" fmla="*/ 40 h 58"/>
                <a:gd name="T20" fmla="*/ 5 w 69"/>
                <a:gd name="T21" fmla="*/ 25 h 58"/>
                <a:gd name="T22" fmla="*/ 5 w 69"/>
                <a:gd name="T23" fmla="*/ 0 h 58"/>
                <a:gd name="T24" fmla="*/ 64 w 69"/>
                <a:gd name="T25" fmla="*/ 0 h 58"/>
                <a:gd name="T26" fmla="*/ 65 w 69"/>
                <a:gd name="T27" fmla="*/ 2 h 58"/>
                <a:gd name="T28" fmla="*/ 64 w 69"/>
                <a:gd name="T29" fmla="*/ 4 h 58"/>
                <a:gd name="T30" fmla="*/ 15 w 69"/>
                <a:gd name="T31" fmla="*/ 4 h 58"/>
                <a:gd name="T32" fmla="*/ 15 w 69"/>
                <a:gd name="T33" fmla="*/ 12 h 58"/>
                <a:gd name="T34" fmla="*/ 64 w 69"/>
                <a:gd name="T35" fmla="*/ 12 h 58"/>
                <a:gd name="T36" fmla="*/ 65 w 69"/>
                <a:gd name="T37" fmla="*/ 14 h 58"/>
                <a:gd name="T38" fmla="*/ 64 w 69"/>
                <a:gd name="T39" fmla="*/ 16 h 58"/>
                <a:gd name="T40" fmla="*/ 15 w 69"/>
                <a:gd name="T41" fmla="*/ 16 h 58"/>
                <a:gd name="T42" fmla="*/ 15 w 69"/>
                <a:gd name="T43" fmla="*/ 23 h 58"/>
                <a:gd name="T44" fmla="*/ 18 w 69"/>
                <a:gd name="T45" fmla="*/ 25 h 58"/>
                <a:gd name="T46" fmla="*/ 65 w 69"/>
                <a:gd name="T47" fmla="*/ 25 h 58"/>
                <a:gd name="T48" fmla="*/ 66 w 69"/>
                <a:gd name="T49" fmla="*/ 27 h 58"/>
                <a:gd name="T50" fmla="*/ 65 w 69"/>
                <a:gd name="T51" fmla="*/ 29 h 58"/>
                <a:gd name="T52" fmla="*/ 10 w 69"/>
                <a:gd name="T53" fmla="*/ 29 h 58"/>
                <a:gd name="T54" fmla="*/ 5 w 69"/>
                <a:gd name="T55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9" h="58">
                  <a:moveTo>
                    <a:pt x="68" y="40"/>
                  </a:moveTo>
                  <a:cubicBezTo>
                    <a:pt x="40" y="40"/>
                    <a:pt x="40" y="40"/>
                    <a:pt x="40" y="40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9" y="36"/>
                    <a:pt x="69" y="37"/>
                    <a:pt x="69" y="38"/>
                  </a:cubicBezTo>
                  <a:cubicBezTo>
                    <a:pt x="69" y="40"/>
                    <a:pt x="69" y="40"/>
                    <a:pt x="68" y="40"/>
                  </a:cubicBezTo>
                  <a:moveTo>
                    <a:pt x="5" y="25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1"/>
                    <a:pt x="65" y="2"/>
                  </a:cubicBezTo>
                  <a:cubicBezTo>
                    <a:pt x="65" y="3"/>
                    <a:pt x="65" y="4"/>
                    <a:pt x="64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5" y="12"/>
                    <a:pt x="65" y="13"/>
                    <a:pt x="65" y="14"/>
                  </a:cubicBezTo>
                  <a:cubicBezTo>
                    <a:pt x="65" y="15"/>
                    <a:pt x="65" y="16"/>
                    <a:pt x="64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4"/>
                    <a:pt x="17" y="25"/>
                    <a:pt x="18" y="2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6" y="25"/>
                    <a:pt x="66" y="26"/>
                    <a:pt x="66" y="27"/>
                  </a:cubicBezTo>
                  <a:cubicBezTo>
                    <a:pt x="66" y="29"/>
                    <a:pt x="66" y="29"/>
                    <a:pt x="65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7" y="29"/>
                    <a:pt x="5" y="27"/>
                    <a:pt x="5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auto">
            <a:xfrm>
              <a:off x="-920" y="2728"/>
              <a:ext cx="175" cy="142"/>
            </a:xfrm>
            <a:custGeom>
              <a:avLst/>
              <a:gdLst>
                <a:gd name="T0" fmla="*/ 45 w 74"/>
                <a:gd name="T1" fmla="*/ 55 h 60"/>
                <a:gd name="T2" fmla="*/ 24 w 74"/>
                <a:gd name="T3" fmla="*/ 38 h 60"/>
                <a:gd name="T4" fmla="*/ 3 w 74"/>
                <a:gd name="T5" fmla="*/ 55 h 60"/>
                <a:gd name="T6" fmla="*/ 0 w 74"/>
                <a:gd name="T7" fmla="*/ 52 h 60"/>
                <a:gd name="T8" fmla="*/ 19 w 74"/>
                <a:gd name="T9" fmla="*/ 23 h 60"/>
                <a:gd name="T10" fmla="*/ 19 w 74"/>
                <a:gd name="T11" fmla="*/ 7 h 60"/>
                <a:gd name="T12" fmla="*/ 4 w 74"/>
                <a:gd name="T13" fmla="*/ 7 h 60"/>
                <a:gd name="T14" fmla="*/ 1 w 74"/>
                <a:gd name="T15" fmla="*/ 2 h 60"/>
                <a:gd name="T16" fmla="*/ 45 w 74"/>
                <a:gd name="T17" fmla="*/ 2 h 60"/>
                <a:gd name="T18" fmla="*/ 46 w 74"/>
                <a:gd name="T19" fmla="*/ 4 h 60"/>
                <a:gd name="T20" fmla="*/ 45 w 74"/>
                <a:gd name="T21" fmla="*/ 7 h 60"/>
                <a:gd name="T22" fmla="*/ 29 w 74"/>
                <a:gd name="T23" fmla="*/ 7 h 60"/>
                <a:gd name="T24" fmla="*/ 29 w 74"/>
                <a:gd name="T25" fmla="*/ 23 h 60"/>
                <a:gd name="T26" fmla="*/ 48 w 74"/>
                <a:gd name="T27" fmla="*/ 52 h 60"/>
                <a:gd name="T28" fmla="*/ 45 w 74"/>
                <a:gd name="T29" fmla="*/ 55 h 60"/>
                <a:gd name="T30" fmla="*/ 55 w 74"/>
                <a:gd name="T31" fmla="*/ 60 h 60"/>
                <a:gd name="T32" fmla="*/ 55 w 74"/>
                <a:gd name="T33" fmla="*/ 0 h 60"/>
                <a:gd name="T34" fmla="*/ 63 w 74"/>
                <a:gd name="T35" fmla="*/ 0 h 60"/>
                <a:gd name="T36" fmla="*/ 65 w 74"/>
                <a:gd name="T37" fmla="*/ 2 h 60"/>
                <a:gd name="T38" fmla="*/ 65 w 74"/>
                <a:gd name="T39" fmla="*/ 18 h 60"/>
                <a:gd name="T40" fmla="*/ 73 w 74"/>
                <a:gd name="T41" fmla="*/ 18 h 60"/>
                <a:gd name="T42" fmla="*/ 74 w 74"/>
                <a:gd name="T43" fmla="*/ 20 h 60"/>
                <a:gd name="T44" fmla="*/ 73 w 74"/>
                <a:gd name="T45" fmla="*/ 22 h 60"/>
                <a:gd name="T46" fmla="*/ 65 w 74"/>
                <a:gd name="T47" fmla="*/ 22 h 60"/>
                <a:gd name="T48" fmla="*/ 65 w 74"/>
                <a:gd name="T49" fmla="*/ 60 h 60"/>
                <a:gd name="T50" fmla="*/ 55 w 74"/>
                <a:gd name="T5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60">
                  <a:moveTo>
                    <a:pt x="45" y="55"/>
                  </a:moveTo>
                  <a:cubicBezTo>
                    <a:pt x="37" y="52"/>
                    <a:pt x="27" y="46"/>
                    <a:pt x="24" y="38"/>
                  </a:cubicBezTo>
                  <a:cubicBezTo>
                    <a:pt x="21" y="46"/>
                    <a:pt x="11" y="52"/>
                    <a:pt x="3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0" y="48"/>
                    <a:pt x="19" y="38"/>
                    <a:pt x="19" y="23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6" y="2"/>
                    <a:pt x="46" y="3"/>
                    <a:pt x="46" y="4"/>
                  </a:cubicBezTo>
                  <a:cubicBezTo>
                    <a:pt x="46" y="6"/>
                    <a:pt x="46" y="7"/>
                    <a:pt x="45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38"/>
                    <a:pt x="38" y="48"/>
                    <a:pt x="48" y="52"/>
                  </a:cubicBezTo>
                  <a:lnTo>
                    <a:pt x="45" y="55"/>
                  </a:lnTo>
                  <a:close/>
                  <a:moveTo>
                    <a:pt x="55" y="6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4" y="0"/>
                    <a:pt x="65" y="1"/>
                    <a:pt x="65" y="2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3" y="18"/>
                    <a:pt x="74" y="19"/>
                    <a:pt x="74" y="20"/>
                  </a:cubicBezTo>
                  <a:cubicBezTo>
                    <a:pt x="74" y="21"/>
                    <a:pt x="73" y="22"/>
                    <a:pt x="73" y="22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5" y="60"/>
                    <a:pt x="65" y="60"/>
                    <a:pt x="65" y="60"/>
                  </a:cubicBezTo>
                  <a:lnTo>
                    <a:pt x="55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580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투자증권_폴더커버3">
    <p:bg>
      <p:bgPr>
        <a:solidFill>
          <a:srgbClr val="B2B4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767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2" name="직사각형 41"/>
          <p:cNvSpPr/>
          <p:nvPr userDrawn="1"/>
        </p:nvSpPr>
        <p:spPr>
          <a:xfrm>
            <a:off x="0" y="3341661"/>
            <a:ext cx="6552000" cy="15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43" name="Group 43"/>
          <p:cNvGrpSpPr>
            <a:grpSpLocks noChangeAspect="1"/>
          </p:cNvGrpSpPr>
          <p:nvPr userDrawn="1"/>
        </p:nvGrpSpPr>
        <p:grpSpPr bwMode="auto">
          <a:xfrm>
            <a:off x="6789204" y="3280900"/>
            <a:ext cx="1848643" cy="269407"/>
            <a:chOff x="-1652" y="2705"/>
            <a:chExt cx="1242" cy="181"/>
          </a:xfrm>
          <a:solidFill>
            <a:schemeClr val="bg1"/>
          </a:solidFill>
        </p:grpSpPr>
        <p:sp>
          <p:nvSpPr>
            <p:cNvPr id="44" name="Freeform 44"/>
            <p:cNvSpPr>
              <a:spLocks/>
            </p:cNvSpPr>
            <p:nvPr userDrawn="1"/>
          </p:nvSpPr>
          <p:spPr bwMode="auto">
            <a:xfrm>
              <a:off x="-1615" y="2705"/>
              <a:ext cx="71" cy="68"/>
            </a:xfrm>
            <a:custGeom>
              <a:avLst/>
              <a:gdLst>
                <a:gd name="T0" fmla="*/ 71 w 71"/>
                <a:gd name="T1" fmla="*/ 0 h 68"/>
                <a:gd name="T2" fmla="*/ 36 w 71"/>
                <a:gd name="T3" fmla="*/ 19 h 68"/>
                <a:gd name="T4" fmla="*/ 0 w 71"/>
                <a:gd name="T5" fmla="*/ 0 h 68"/>
                <a:gd name="T6" fmla="*/ 36 w 71"/>
                <a:gd name="T7" fmla="*/ 68 h 68"/>
                <a:gd name="T8" fmla="*/ 71 w 71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68">
                  <a:moveTo>
                    <a:pt x="71" y="0"/>
                  </a:moveTo>
                  <a:lnTo>
                    <a:pt x="36" y="19"/>
                  </a:lnTo>
                  <a:lnTo>
                    <a:pt x="0" y="0"/>
                  </a:lnTo>
                  <a:lnTo>
                    <a:pt x="36" y="68"/>
                  </a:lnTo>
                  <a:lnTo>
                    <a:pt x="7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auto">
            <a:xfrm>
              <a:off x="-1652" y="2709"/>
              <a:ext cx="146" cy="177"/>
            </a:xfrm>
            <a:custGeom>
              <a:avLst/>
              <a:gdLst>
                <a:gd name="T0" fmla="*/ 52 w 62"/>
                <a:gd name="T1" fmla="*/ 20 h 75"/>
                <a:gd name="T2" fmla="*/ 52 w 62"/>
                <a:gd name="T3" fmla="*/ 20 h 75"/>
                <a:gd name="T4" fmla="*/ 62 w 62"/>
                <a:gd name="T5" fmla="*/ 16 h 75"/>
                <a:gd name="T6" fmla="*/ 62 w 62"/>
                <a:gd name="T7" fmla="*/ 0 h 75"/>
                <a:gd name="T8" fmla="*/ 43 w 62"/>
                <a:gd name="T9" fmla="*/ 8 h 75"/>
                <a:gd name="T10" fmla="*/ 33 w 62"/>
                <a:gd name="T11" fmla="*/ 28 h 75"/>
                <a:gd name="T12" fmla="*/ 47 w 62"/>
                <a:gd name="T13" fmla="*/ 44 h 75"/>
                <a:gd name="T14" fmla="*/ 31 w 62"/>
                <a:gd name="T15" fmla="*/ 60 h 75"/>
                <a:gd name="T16" fmla="*/ 15 w 62"/>
                <a:gd name="T17" fmla="*/ 44 h 75"/>
                <a:gd name="T18" fmla="*/ 29 w 62"/>
                <a:gd name="T19" fmla="*/ 28 h 75"/>
                <a:gd name="T20" fmla="*/ 19 w 62"/>
                <a:gd name="T21" fmla="*/ 8 h 75"/>
                <a:gd name="T22" fmla="*/ 0 w 62"/>
                <a:gd name="T23" fmla="*/ 0 h 75"/>
                <a:gd name="T24" fmla="*/ 0 w 62"/>
                <a:gd name="T25" fmla="*/ 16 h 75"/>
                <a:gd name="T26" fmla="*/ 11 w 62"/>
                <a:gd name="T27" fmla="*/ 20 h 75"/>
                <a:gd name="T28" fmla="*/ 11 w 62"/>
                <a:gd name="T29" fmla="*/ 20 h 75"/>
                <a:gd name="T30" fmla="*/ 0 w 62"/>
                <a:gd name="T31" fmla="*/ 44 h 75"/>
                <a:gd name="T32" fmla="*/ 31 w 62"/>
                <a:gd name="T33" fmla="*/ 75 h 75"/>
                <a:gd name="T34" fmla="*/ 62 w 62"/>
                <a:gd name="T35" fmla="*/ 44 h 75"/>
                <a:gd name="T36" fmla="*/ 52 w 62"/>
                <a:gd name="T37" fmla="*/ 2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75">
                  <a:moveTo>
                    <a:pt x="52" y="20"/>
                  </a:moveTo>
                  <a:cubicBezTo>
                    <a:pt x="52" y="20"/>
                    <a:pt x="52" y="20"/>
                    <a:pt x="52" y="20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33" y="28"/>
                    <a:pt x="33" y="28"/>
                  </a:cubicBezTo>
                  <a:cubicBezTo>
                    <a:pt x="41" y="29"/>
                    <a:pt x="47" y="36"/>
                    <a:pt x="47" y="44"/>
                  </a:cubicBezTo>
                  <a:cubicBezTo>
                    <a:pt x="47" y="53"/>
                    <a:pt x="40" y="60"/>
                    <a:pt x="31" y="60"/>
                  </a:cubicBezTo>
                  <a:cubicBezTo>
                    <a:pt x="22" y="60"/>
                    <a:pt x="15" y="53"/>
                    <a:pt x="15" y="44"/>
                  </a:cubicBezTo>
                  <a:cubicBezTo>
                    <a:pt x="15" y="36"/>
                    <a:pt x="21" y="29"/>
                    <a:pt x="29" y="28"/>
                  </a:cubicBezTo>
                  <a:cubicBezTo>
                    <a:pt x="29" y="28"/>
                    <a:pt x="19" y="8"/>
                    <a:pt x="19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4" y="26"/>
                    <a:pt x="0" y="35"/>
                    <a:pt x="0" y="44"/>
                  </a:cubicBezTo>
                  <a:cubicBezTo>
                    <a:pt x="0" y="61"/>
                    <a:pt x="14" y="75"/>
                    <a:pt x="31" y="75"/>
                  </a:cubicBezTo>
                  <a:cubicBezTo>
                    <a:pt x="48" y="75"/>
                    <a:pt x="62" y="61"/>
                    <a:pt x="62" y="44"/>
                  </a:cubicBezTo>
                  <a:cubicBezTo>
                    <a:pt x="62" y="35"/>
                    <a:pt x="59" y="26"/>
                    <a:pt x="52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auto">
            <a:xfrm>
              <a:off x="-738" y="2799"/>
              <a:ext cx="160" cy="78"/>
            </a:xfrm>
            <a:custGeom>
              <a:avLst/>
              <a:gdLst>
                <a:gd name="T0" fmla="*/ 67 w 68"/>
                <a:gd name="T1" fmla="*/ 0 h 33"/>
                <a:gd name="T2" fmla="*/ 68 w 68"/>
                <a:gd name="T3" fmla="*/ 1 h 33"/>
                <a:gd name="T4" fmla="*/ 68 w 68"/>
                <a:gd name="T5" fmla="*/ 4 h 33"/>
                <a:gd name="T6" fmla="*/ 67 w 68"/>
                <a:gd name="T7" fmla="*/ 5 h 33"/>
                <a:gd name="T8" fmla="*/ 35 w 68"/>
                <a:gd name="T9" fmla="*/ 5 h 33"/>
                <a:gd name="T10" fmla="*/ 35 w 68"/>
                <a:gd name="T11" fmla="*/ 5 h 33"/>
                <a:gd name="T12" fmla="*/ 16 w 68"/>
                <a:gd name="T13" fmla="*/ 17 h 33"/>
                <a:gd name="T14" fmla="*/ 35 w 68"/>
                <a:gd name="T15" fmla="*/ 28 h 33"/>
                <a:gd name="T16" fmla="*/ 54 w 68"/>
                <a:gd name="T17" fmla="*/ 17 h 33"/>
                <a:gd name="T18" fmla="*/ 50 w 68"/>
                <a:gd name="T19" fmla="*/ 8 h 33"/>
                <a:gd name="T20" fmla="*/ 62 w 68"/>
                <a:gd name="T21" fmla="*/ 8 h 33"/>
                <a:gd name="T22" fmla="*/ 64 w 68"/>
                <a:gd name="T23" fmla="*/ 16 h 33"/>
                <a:gd name="T24" fmla="*/ 35 w 68"/>
                <a:gd name="T25" fmla="*/ 33 h 33"/>
                <a:gd name="T26" fmla="*/ 5 w 68"/>
                <a:gd name="T27" fmla="*/ 16 h 33"/>
                <a:gd name="T28" fmla="*/ 12 w 68"/>
                <a:gd name="T29" fmla="*/ 5 h 33"/>
                <a:gd name="T30" fmla="*/ 3 w 68"/>
                <a:gd name="T31" fmla="*/ 5 h 33"/>
                <a:gd name="T32" fmla="*/ 0 w 68"/>
                <a:gd name="T33" fmla="*/ 0 h 33"/>
                <a:gd name="T34" fmla="*/ 67 w 68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33">
                  <a:moveTo>
                    <a:pt x="67" y="0"/>
                  </a:moveTo>
                  <a:cubicBezTo>
                    <a:pt x="68" y="0"/>
                    <a:pt x="68" y="1"/>
                    <a:pt x="68" y="1"/>
                  </a:cubicBezTo>
                  <a:cubicBezTo>
                    <a:pt x="68" y="2"/>
                    <a:pt x="68" y="4"/>
                    <a:pt x="68" y="4"/>
                  </a:cubicBezTo>
                  <a:cubicBezTo>
                    <a:pt x="68" y="5"/>
                    <a:pt x="68" y="5"/>
                    <a:pt x="67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24" y="5"/>
                    <a:pt x="16" y="9"/>
                    <a:pt x="16" y="17"/>
                  </a:cubicBezTo>
                  <a:cubicBezTo>
                    <a:pt x="16" y="25"/>
                    <a:pt x="24" y="28"/>
                    <a:pt x="35" y="28"/>
                  </a:cubicBezTo>
                  <a:cubicBezTo>
                    <a:pt x="46" y="28"/>
                    <a:pt x="54" y="25"/>
                    <a:pt x="54" y="17"/>
                  </a:cubicBezTo>
                  <a:cubicBezTo>
                    <a:pt x="54" y="13"/>
                    <a:pt x="53" y="10"/>
                    <a:pt x="50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4" y="10"/>
                    <a:pt x="64" y="13"/>
                    <a:pt x="64" y="16"/>
                  </a:cubicBezTo>
                  <a:cubicBezTo>
                    <a:pt x="64" y="28"/>
                    <a:pt x="51" y="33"/>
                    <a:pt x="35" y="33"/>
                  </a:cubicBezTo>
                  <a:cubicBezTo>
                    <a:pt x="19" y="33"/>
                    <a:pt x="5" y="28"/>
                    <a:pt x="5" y="16"/>
                  </a:cubicBezTo>
                  <a:cubicBezTo>
                    <a:pt x="5" y="11"/>
                    <a:pt x="8" y="8"/>
                    <a:pt x="1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auto">
            <a:xfrm>
              <a:off x="-738" y="2733"/>
              <a:ext cx="160" cy="57"/>
            </a:xfrm>
            <a:custGeom>
              <a:avLst/>
              <a:gdLst>
                <a:gd name="T0" fmla="*/ 68 w 68"/>
                <a:gd name="T1" fmla="*/ 20 h 24"/>
                <a:gd name="T2" fmla="*/ 65 w 68"/>
                <a:gd name="T3" fmla="*/ 24 h 24"/>
                <a:gd name="T4" fmla="*/ 34 w 68"/>
                <a:gd name="T5" fmla="*/ 13 h 24"/>
                <a:gd name="T6" fmla="*/ 3 w 68"/>
                <a:gd name="T7" fmla="*/ 24 h 24"/>
                <a:gd name="T8" fmla="*/ 0 w 68"/>
                <a:gd name="T9" fmla="*/ 20 h 24"/>
                <a:gd name="T10" fmla="*/ 28 w 68"/>
                <a:gd name="T11" fmla="*/ 5 h 24"/>
                <a:gd name="T12" fmla="*/ 5 w 68"/>
                <a:gd name="T13" fmla="*/ 5 h 24"/>
                <a:gd name="T14" fmla="*/ 2 w 68"/>
                <a:gd name="T15" fmla="*/ 0 h 24"/>
                <a:gd name="T16" fmla="*/ 64 w 68"/>
                <a:gd name="T17" fmla="*/ 0 h 24"/>
                <a:gd name="T18" fmla="*/ 65 w 68"/>
                <a:gd name="T19" fmla="*/ 2 h 24"/>
                <a:gd name="T20" fmla="*/ 64 w 68"/>
                <a:gd name="T21" fmla="*/ 5 h 24"/>
                <a:gd name="T22" fmla="*/ 40 w 68"/>
                <a:gd name="T23" fmla="*/ 5 h 24"/>
                <a:gd name="T24" fmla="*/ 68 w 68"/>
                <a:gd name="T2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24">
                  <a:moveTo>
                    <a:pt x="68" y="20"/>
                  </a:moveTo>
                  <a:cubicBezTo>
                    <a:pt x="65" y="24"/>
                    <a:pt x="65" y="24"/>
                    <a:pt x="65" y="24"/>
                  </a:cubicBezTo>
                  <a:cubicBezTo>
                    <a:pt x="49" y="24"/>
                    <a:pt x="38" y="19"/>
                    <a:pt x="34" y="13"/>
                  </a:cubicBezTo>
                  <a:cubicBezTo>
                    <a:pt x="30" y="19"/>
                    <a:pt x="19" y="24"/>
                    <a:pt x="3" y="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4" y="20"/>
                    <a:pt x="28" y="13"/>
                    <a:pt x="28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1"/>
                    <a:pt x="65" y="2"/>
                  </a:cubicBezTo>
                  <a:cubicBezTo>
                    <a:pt x="65" y="4"/>
                    <a:pt x="65" y="5"/>
                    <a:pt x="64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13"/>
                    <a:pt x="54" y="20"/>
                    <a:pt x="68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auto">
            <a:xfrm>
              <a:off x="-561" y="2728"/>
              <a:ext cx="151" cy="142"/>
            </a:xfrm>
            <a:custGeom>
              <a:avLst/>
              <a:gdLst>
                <a:gd name="T0" fmla="*/ 31 w 64"/>
                <a:gd name="T1" fmla="*/ 7 h 60"/>
                <a:gd name="T2" fmla="*/ 5 w 64"/>
                <a:gd name="T3" fmla="*/ 7 h 60"/>
                <a:gd name="T4" fmla="*/ 2 w 64"/>
                <a:gd name="T5" fmla="*/ 2 h 60"/>
                <a:gd name="T6" fmla="*/ 41 w 64"/>
                <a:gd name="T7" fmla="*/ 2 h 60"/>
                <a:gd name="T8" fmla="*/ 43 w 64"/>
                <a:gd name="T9" fmla="*/ 5 h 60"/>
                <a:gd name="T10" fmla="*/ 43 w 64"/>
                <a:gd name="T11" fmla="*/ 25 h 60"/>
                <a:gd name="T12" fmla="*/ 54 w 64"/>
                <a:gd name="T13" fmla="*/ 25 h 60"/>
                <a:gd name="T14" fmla="*/ 54 w 64"/>
                <a:gd name="T15" fmla="*/ 0 h 60"/>
                <a:gd name="T16" fmla="*/ 62 w 64"/>
                <a:gd name="T17" fmla="*/ 0 h 60"/>
                <a:gd name="T18" fmla="*/ 64 w 64"/>
                <a:gd name="T19" fmla="*/ 2 h 60"/>
                <a:gd name="T20" fmla="*/ 64 w 64"/>
                <a:gd name="T21" fmla="*/ 55 h 60"/>
                <a:gd name="T22" fmla="*/ 64 w 64"/>
                <a:gd name="T23" fmla="*/ 57 h 60"/>
                <a:gd name="T24" fmla="*/ 64 w 64"/>
                <a:gd name="T25" fmla="*/ 60 h 60"/>
                <a:gd name="T26" fmla="*/ 11 w 64"/>
                <a:gd name="T27" fmla="*/ 60 h 60"/>
                <a:gd name="T28" fmla="*/ 6 w 64"/>
                <a:gd name="T29" fmla="*/ 55 h 60"/>
                <a:gd name="T30" fmla="*/ 6 w 64"/>
                <a:gd name="T31" fmla="*/ 42 h 60"/>
                <a:gd name="T32" fmla="*/ 14 w 64"/>
                <a:gd name="T33" fmla="*/ 42 h 60"/>
                <a:gd name="T34" fmla="*/ 16 w 64"/>
                <a:gd name="T35" fmla="*/ 44 h 60"/>
                <a:gd name="T36" fmla="*/ 16 w 64"/>
                <a:gd name="T37" fmla="*/ 53 h 60"/>
                <a:gd name="T38" fmla="*/ 19 w 64"/>
                <a:gd name="T39" fmla="*/ 55 h 60"/>
                <a:gd name="T40" fmla="*/ 54 w 64"/>
                <a:gd name="T41" fmla="*/ 55 h 60"/>
                <a:gd name="T42" fmla="*/ 54 w 64"/>
                <a:gd name="T43" fmla="*/ 41 h 60"/>
                <a:gd name="T44" fmla="*/ 38 w 64"/>
                <a:gd name="T45" fmla="*/ 41 h 60"/>
                <a:gd name="T46" fmla="*/ 35 w 64"/>
                <a:gd name="T47" fmla="*/ 37 h 60"/>
                <a:gd name="T48" fmla="*/ 54 w 64"/>
                <a:gd name="T49" fmla="*/ 37 h 60"/>
                <a:gd name="T50" fmla="*/ 54 w 64"/>
                <a:gd name="T51" fmla="*/ 29 h 60"/>
                <a:gd name="T52" fmla="*/ 26 w 64"/>
                <a:gd name="T53" fmla="*/ 29 h 60"/>
                <a:gd name="T54" fmla="*/ 26 w 64"/>
                <a:gd name="T55" fmla="*/ 40 h 60"/>
                <a:gd name="T56" fmla="*/ 16 w 64"/>
                <a:gd name="T57" fmla="*/ 40 h 60"/>
                <a:gd name="T58" fmla="*/ 16 w 64"/>
                <a:gd name="T59" fmla="*/ 29 h 60"/>
                <a:gd name="T60" fmla="*/ 3 w 64"/>
                <a:gd name="T61" fmla="*/ 29 h 60"/>
                <a:gd name="T62" fmla="*/ 0 w 64"/>
                <a:gd name="T63" fmla="*/ 25 h 60"/>
                <a:gd name="T64" fmla="*/ 33 w 64"/>
                <a:gd name="T65" fmla="*/ 25 h 60"/>
                <a:gd name="T66" fmla="*/ 33 w 64"/>
                <a:gd name="T67" fmla="*/ 8 h 60"/>
                <a:gd name="T68" fmla="*/ 31 w 64"/>
                <a:gd name="T6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60">
                  <a:moveTo>
                    <a:pt x="31" y="7"/>
                  </a:moveTo>
                  <a:cubicBezTo>
                    <a:pt x="5" y="7"/>
                    <a:pt x="5" y="7"/>
                    <a:pt x="5" y="7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2" y="2"/>
                    <a:pt x="43" y="3"/>
                    <a:pt x="43" y="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8" y="60"/>
                    <a:pt x="6" y="58"/>
                    <a:pt x="6" y="55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5" y="42"/>
                    <a:pt x="16" y="43"/>
                    <a:pt x="16" y="44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4"/>
                    <a:pt x="18" y="55"/>
                    <a:pt x="19" y="55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7"/>
                    <a:pt x="31" y="7"/>
                    <a:pt x="3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auto">
            <a:xfrm>
              <a:off x="-1267" y="2731"/>
              <a:ext cx="148" cy="139"/>
            </a:xfrm>
            <a:custGeom>
              <a:avLst/>
              <a:gdLst>
                <a:gd name="T0" fmla="*/ 59 w 63"/>
                <a:gd name="T1" fmla="*/ 0 h 59"/>
                <a:gd name="T2" fmla="*/ 50 w 63"/>
                <a:gd name="T3" fmla="*/ 0 h 59"/>
                <a:gd name="T4" fmla="*/ 50 w 63"/>
                <a:gd name="T5" fmla="*/ 23 h 59"/>
                <a:gd name="T6" fmla="*/ 13 w 63"/>
                <a:gd name="T7" fmla="*/ 23 h 59"/>
                <a:gd name="T8" fmla="*/ 13 w 63"/>
                <a:gd name="T9" fmla="*/ 0 h 59"/>
                <a:gd name="T10" fmla="*/ 4 w 63"/>
                <a:gd name="T11" fmla="*/ 0 h 59"/>
                <a:gd name="T12" fmla="*/ 0 w 63"/>
                <a:gd name="T13" fmla="*/ 4 h 59"/>
                <a:gd name="T14" fmla="*/ 0 w 63"/>
                <a:gd name="T15" fmla="*/ 54 h 59"/>
                <a:gd name="T16" fmla="*/ 4 w 63"/>
                <a:gd name="T17" fmla="*/ 59 h 59"/>
                <a:gd name="T18" fmla="*/ 13 w 63"/>
                <a:gd name="T19" fmla="*/ 59 h 59"/>
                <a:gd name="T20" fmla="*/ 13 w 63"/>
                <a:gd name="T21" fmla="*/ 33 h 59"/>
                <a:gd name="T22" fmla="*/ 50 w 63"/>
                <a:gd name="T23" fmla="*/ 33 h 59"/>
                <a:gd name="T24" fmla="*/ 50 w 63"/>
                <a:gd name="T25" fmla="*/ 59 h 59"/>
                <a:gd name="T26" fmla="*/ 59 w 63"/>
                <a:gd name="T27" fmla="*/ 59 h 59"/>
                <a:gd name="T28" fmla="*/ 63 w 63"/>
                <a:gd name="T29" fmla="*/ 54 h 59"/>
                <a:gd name="T30" fmla="*/ 63 w 63"/>
                <a:gd name="T31" fmla="*/ 4 h 59"/>
                <a:gd name="T32" fmla="*/ 59 w 63"/>
                <a:gd name="T3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59">
                  <a:moveTo>
                    <a:pt x="59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7"/>
                    <a:pt x="2" y="59"/>
                    <a:pt x="4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62" y="59"/>
                    <a:pt x="63" y="57"/>
                    <a:pt x="63" y="5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2"/>
                    <a:pt x="62" y="0"/>
                    <a:pt x="5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auto">
            <a:xfrm>
              <a:off x="-1447" y="2731"/>
              <a:ext cx="151" cy="139"/>
            </a:xfrm>
            <a:custGeom>
              <a:avLst/>
              <a:gdLst>
                <a:gd name="T0" fmla="*/ 61 w 64"/>
                <a:gd name="T1" fmla="*/ 0 h 59"/>
                <a:gd name="T2" fmla="*/ 51 w 64"/>
                <a:gd name="T3" fmla="*/ 0 h 59"/>
                <a:gd name="T4" fmla="*/ 51 w 64"/>
                <a:gd name="T5" fmla="*/ 45 h 59"/>
                <a:gd name="T6" fmla="*/ 24 w 64"/>
                <a:gd name="T7" fmla="*/ 9 h 59"/>
                <a:gd name="T8" fmla="*/ 9 w 64"/>
                <a:gd name="T9" fmla="*/ 0 h 59"/>
                <a:gd name="T10" fmla="*/ 0 w 64"/>
                <a:gd name="T11" fmla="*/ 0 h 59"/>
                <a:gd name="T12" fmla="*/ 0 w 64"/>
                <a:gd name="T13" fmla="*/ 54 h 59"/>
                <a:gd name="T14" fmla="*/ 4 w 64"/>
                <a:gd name="T15" fmla="*/ 59 h 59"/>
                <a:gd name="T16" fmla="*/ 13 w 64"/>
                <a:gd name="T17" fmla="*/ 59 h 59"/>
                <a:gd name="T18" fmla="*/ 13 w 64"/>
                <a:gd name="T19" fmla="*/ 13 h 59"/>
                <a:gd name="T20" fmla="*/ 40 w 64"/>
                <a:gd name="T21" fmla="*/ 49 h 59"/>
                <a:gd name="T22" fmla="*/ 56 w 64"/>
                <a:gd name="T23" fmla="*/ 59 h 59"/>
                <a:gd name="T24" fmla="*/ 64 w 64"/>
                <a:gd name="T25" fmla="*/ 59 h 59"/>
                <a:gd name="T26" fmla="*/ 64 w 64"/>
                <a:gd name="T27" fmla="*/ 4 h 59"/>
                <a:gd name="T28" fmla="*/ 61 w 64"/>
                <a:gd name="T2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59">
                  <a:moveTo>
                    <a:pt x="61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19" y="3"/>
                    <a:pt x="16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7"/>
                    <a:pt x="1" y="59"/>
                    <a:pt x="4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5" y="55"/>
                    <a:pt x="49" y="59"/>
                    <a:pt x="56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3" y="0"/>
                    <a:pt x="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51"/>
            <p:cNvSpPr>
              <a:spLocks noEditPoints="1"/>
            </p:cNvSpPr>
            <p:nvPr userDrawn="1"/>
          </p:nvSpPr>
          <p:spPr bwMode="auto">
            <a:xfrm>
              <a:off x="-1097" y="2733"/>
              <a:ext cx="163" cy="137"/>
            </a:xfrm>
            <a:custGeom>
              <a:avLst/>
              <a:gdLst>
                <a:gd name="T0" fmla="*/ 68 w 69"/>
                <a:gd name="T1" fmla="*/ 40 h 58"/>
                <a:gd name="T2" fmla="*/ 40 w 69"/>
                <a:gd name="T3" fmla="*/ 40 h 58"/>
                <a:gd name="T4" fmla="*/ 40 w 69"/>
                <a:gd name="T5" fmla="*/ 58 h 58"/>
                <a:gd name="T6" fmla="*/ 30 w 69"/>
                <a:gd name="T7" fmla="*/ 58 h 58"/>
                <a:gd name="T8" fmla="*/ 30 w 69"/>
                <a:gd name="T9" fmla="*/ 40 h 58"/>
                <a:gd name="T10" fmla="*/ 2 w 69"/>
                <a:gd name="T11" fmla="*/ 40 h 58"/>
                <a:gd name="T12" fmla="*/ 0 w 69"/>
                <a:gd name="T13" fmla="*/ 36 h 58"/>
                <a:gd name="T14" fmla="*/ 68 w 69"/>
                <a:gd name="T15" fmla="*/ 36 h 58"/>
                <a:gd name="T16" fmla="*/ 69 w 69"/>
                <a:gd name="T17" fmla="*/ 38 h 58"/>
                <a:gd name="T18" fmla="*/ 68 w 69"/>
                <a:gd name="T19" fmla="*/ 40 h 58"/>
                <a:gd name="T20" fmla="*/ 5 w 69"/>
                <a:gd name="T21" fmla="*/ 25 h 58"/>
                <a:gd name="T22" fmla="*/ 5 w 69"/>
                <a:gd name="T23" fmla="*/ 0 h 58"/>
                <a:gd name="T24" fmla="*/ 64 w 69"/>
                <a:gd name="T25" fmla="*/ 0 h 58"/>
                <a:gd name="T26" fmla="*/ 65 w 69"/>
                <a:gd name="T27" fmla="*/ 2 h 58"/>
                <a:gd name="T28" fmla="*/ 64 w 69"/>
                <a:gd name="T29" fmla="*/ 4 h 58"/>
                <a:gd name="T30" fmla="*/ 15 w 69"/>
                <a:gd name="T31" fmla="*/ 4 h 58"/>
                <a:gd name="T32" fmla="*/ 15 w 69"/>
                <a:gd name="T33" fmla="*/ 12 h 58"/>
                <a:gd name="T34" fmla="*/ 64 w 69"/>
                <a:gd name="T35" fmla="*/ 12 h 58"/>
                <a:gd name="T36" fmla="*/ 65 w 69"/>
                <a:gd name="T37" fmla="*/ 14 h 58"/>
                <a:gd name="T38" fmla="*/ 64 w 69"/>
                <a:gd name="T39" fmla="*/ 16 h 58"/>
                <a:gd name="T40" fmla="*/ 15 w 69"/>
                <a:gd name="T41" fmla="*/ 16 h 58"/>
                <a:gd name="T42" fmla="*/ 15 w 69"/>
                <a:gd name="T43" fmla="*/ 23 h 58"/>
                <a:gd name="T44" fmla="*/ 18 w 69"/>
                <a:gd name="T45" fmla="*/ 25 h 58"/>
                <a:gd name="T46" fmla="*/ 65 w 69"/>
                <a:gd name="T47" fmla="*/ 25 h 58"/>
                <a:gd name="T48" fmla="*/ 66 w 69"/>
                <a:gd name="T49" fmla="*/ 27 h 58"/>
                <a:gd name="T50" fmla="*/ 65 w 69"/>
                <a:gd name="T51" fmla="*/ 29 h 58"/>
                <a:gd name="T52" fmla="*/ 10 w 69"/>
                <a:gd name="T53" fmla="*/ 29 h 58"/>
                <a:gd name="T54" fmla="*/ 5 w 69"/>
                <a:gd name="T55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9" h="58">
                  <a:moveTo>
                    <a:pt x="68" y="40"/>
                  </a:moveTo>
                  <a:cubicBezTo>
                    <a:pt x="40" y="40"/>
                    <a:pt x="40" y="40"/>
                    <a:pt x="40" y="40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9" y="36"/>
                    <a:pt x="69" y="37"/>
                    <a:pt x="69" y="38"/>
                  </a:cubicBezTo>
                  <a:cubicBezTo>
                    <a:pt x="69" y="40"/>
                    <a:pt x="69" y="40"/>
                    <a:pt x="68" y="40"/>
                  </a:cubicBezTo>
                  <a:moveTo>
                    <a:pt x="5" y="25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1"/>
                    <a:pt x="65" y="2"/>
                  </a:cubicBezTo>
                  <a:cubicBezTo>
                    <a:pt x="65" y="3"/>
                    <a:pt x="65" y="4"/>
                    <a:pt x="64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5" y="12"/>
                    <a:pt x="65" y="13"/>
                    <a:pt x="65" y="14"/>
                  </a:cubicBezTo>
                  <a:cubicBezTo>
                    <a:pt x="65" y="15"/>
                    <a:pt x="65" y="16"/>
                    <a:pt x="64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4"/>
                    <a:pt x="17" y="25"/>
                    <a:pt x="18" y="2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6" y="25"/>
                    <a:pt x="66" y="26"/>
                    <a:pt x="66" y="27"/>
                  </a:cubicBezTo>
                  <a:cubicBezTo>
                    <a:pt x="66" y="29"/>
                    <a:pt x="66" y="29"/>
                    <a:pt x="65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7" y="29"/>
                    <a:pt x="5" y="27"/>
                    <a:pt x="5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auto">
            <a:xfrm>
              <a:off x="-920" y="2728"/>
              <a:ext cx="175" cy="142"/>
            </a:xfrm>
            <a:custGeom>
              <a:avLst/>
              <a:gdLst>
                <a:gd name="T0" fmla="*/ 45 w 74"/>
                <a:gd name="T1" fmla="*/ 55 h 60"/>
                <a:gd name="T2" fmla="*/ 24 w 74"/>
                <a:gd name="T3" fmla="*/ 38 h 60"/>
                <a:gd name="T4" fmla="*/ 3 w 74"/>
                <a:gd name="T5" fmla="*/ 55 h 60"/>
                <a:gd name="T6" fmla="*/ 0 w 74"/>
                <a:gd name="T7" fmla="*/ 52 h 60"/>
                <a:gd name="T8" fmla="*/ 19 w 74"/>
                <a:gd name="T9" fmla="*/ 23 h 60"/>
                <a:gd name="T10" fmla="*/ 19 w 74"/>
                <a:gd name="T11" fmla="*/ 7 h 60"/>
                <a:gd name="T12" fmla="*/ 4 w 74"/>
                <a:gd name="T13" fmla="*/ 7 h 60"/>
                <a:gd name="T14" fmla="*/ 1 w 74"/>
                <a:gd name="T15" fmla="*/ 2 h 60"/>
                <a:gd name="T16" fmla="*/ 45 w 74"/>
                <a:gd name="T17" fmla="*/ 2 h 60"/>
                <a:gd name="T18" fmla="*/ 46 w 74"/>
                <a:gd name="T19" fmla="*/ 4 h 60"/>
                <a:gd name="T20" fmla="*/ 45 w 74"/>
                <a:gd name="T21" fmla="*/ 7 h 60"/>
                <a:gd name="T22" fmla="*/ 29 w 74"/>
                <a:gd name="T23" fmla="*/ 7 h 60"/>
                <a:gd name="T24" fmla="*/ 29 w 74"/>
                <a:gd name="T25" fmla="*/ 23 h 60"/>
                <a:gd name="T26" fmla="*/ 48 w 74"/>
                <a:gd name="T27" fmla="*/ 52 h 60"/>
                <a:gd name="T28" fmla="*/ 45 w 74"/>
                <a:gd name="T29" fmla="*/ 55 h 60"/>
                <a:gd name="T30" fmla="*/ 55 w 74"/>
                <a:gd name="T31" fmla="*/ 60 h 60"/>
                <a:gd name="T32" fmla="*/ 55 w 74"/>
                <a:gd name="T33" fmla="*/ 0 h 60"/>
                <a:gd name="T34" fmla="*/ 63 w 74"/>
                <a:gd name="T35" fmla="*/ 0 h 60"/>
                <a:gd name="T36" fmla="*/ 65 w 74"/>
                <a:gd name="T37" fmla="*/ 2 h 60"/>
                <a:gd name="T38" fmla="*/ 65 w 74"/>
                <a:gd name="T39" fmla="*/ 18 h 60"/>
                <a:gd name="T40" fmla="*/ 73 w 74"/>
                <a:gd name="T41" fmla="*/ 18 h 60"/>
                <a:gd name="T42" fmla="*/ 74 w 74"/>
                <a:gd name="T43" fmla="*/ 20 h 60"/>
                <a:gd name="T44" fmla="*/ 73 w 74"/>
                <a:gd name="T45" fmla="*/ 22 h 60"/>
                <a:gd name="T46" fmla="*/ 65 w 74"/>
                <a:gd name="T47" fmla="*/ 22 h 60"/>
                <a:gd name="T48" fmla="*/ 65 w 74"/>
                <a:gd name="T49" fmla="*/ 60 h 60"/>
                <a:gd name="T50" fmla="*/ 55 w 74"/>
                <a:gd name="T5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60">
                  <a:moveTo>
                    <a:pt x="45" y="55"/>
                  </a:moveTo>
                  <a:cubicBezTo>
                    <a:pt x="37" y="52"/>
                    <a:pt x="27" y="46"/>
                    <a:pt x="24" y="38"/>
                  </a:cubicBezTo>
                  <a:cubicBezTo>
                    <a:pt x="21" y="46"/>
                    <a:pt x="11" y="52"/>
                    <a:pt x="3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0" y="48"/>
                    <a:pt x="19" y="38"/>
                    <a:pt x="19" y="23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6" y="2"/>
                    <a:pt x="46" y="3"/>
                    <a:pt x="46" y="4"/>
                  </a:cubicBezTo>
                  <a:cubicBezTo>
                    <a:pt x="46" y="6"/>
                    <a:pt x="46" y="7"/>
                    <a:pt x="45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38"/>
                    <a:pt x="38" y="48"/>
                    <a:pt x="48" y="52"/>
                  </a:cubicBezTo>
                  <a:lnTo>
                    <a:pt x="45" y="55"/>
                  </a:lnTo>
                  <a:close/>
                  <a:moveTo>
                    <a:pt x="55" y="6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4" y="0"/>
                    <a:pt x="65" y="1"/>
                    <a:pt x="65" y="2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3" y="18"/>
                    <a:pt x="74" y="19"/>
                    <a:pt x="74" y="20"/>
                  </a:cubicBezTo>
                  <a:cubicBezTo>
                    <a:pt x="74" y="21"/>
                    <a:pt x="73" y="22"/>
                    <a:pt x="73" y="22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5" y="60"/>
                    <a:pt x="65" y="60"/>
                    <a:pt x="65" y="60"/>
                  </a:cubicBezTo>
                  <a:lnTo>
                    <a:pt x="55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647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투자증권_폴더커버4">
    <p:bg>
      <p:bgPr>
        <a:solidFill>
          <a:srgbClr val="B0D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A4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4" name="직사각형 33"/>
          <p:cNvSpPr/>
          <p:nvPr userDrawn="1"/>
        </p:nvSpPr>
        <p:spPr>
          <a:xfrm>
            <a:off x="0" y="3341661"/>
            <a:ext cx="6552000" cy="158542"/>
          </a:xfrm>
          <a:prstGeom prst="rect">
            <a:avLst/>
          </a:prstGeom>
          <a:solidFill>
            <a:srgbClr val="1E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35" name="Group 43"/>
          <p:cNvGrpSpPr>
            <a:grpSpLocks noChangeAspect="1"/>
          </p:cNvGrpSpPr>
          <p:nvPr userDrawn="1"/>
        </p:nvGrpSpPr>
        <p:grpSpPr bwMode="auto">
          <a:xfrm>
            <a:off x="6789204" y="3280900"/>
            <a:ext cx="1848643" cy="269407"/>
            <a:chOff x="-1652" y="2705"/>
            <a:chExt cx="1242" cy="181"/>
          </a:xfrm>
          <a:solidFill>
            <a:schemeClr val="bg1"/>
          </a:solidFill>
        </p:grpSpPr>
        <p:sp>
          <p:nvSpPr>
            <p:cNvPr id="36" name="Freeform 44"/>
            <p:cNvSpPr>
              <a:spLocks/>
            </p:cNvSpPr>
            <p:nvPr userDrawn="1"/>
          </p:nvSpPr>
          <p:spPr bwMode="auto">
            <a:xfrm>
              <a:off x="-1615" y="2705"/>
              <a:ext cx="71" cy="68"/>
            </a:xfrm>
            <a:custGeom>
              <a:avLst/>
              <a:gdLst>
                <a:gd name="T0" fmla="*/ 71 w 71"/>
                <a:gd name="T1" fmla="*/ 0 h 68"/>
                <a:gd name="T2" fmla="*/ 36 w 71"/>
                <a:gd name="T3" fmla="*/ 19 h 68"/>
                <a:gd name="T4" fmla="*/ 0 w 71"/>
                <a:gd name="T5" fmla="*/ 0 h 68"/>
                <a:gd name="T6" fmla="*/ 36 w 71"/>
                <a:gd name="T7" fmla="*/ 68 h 68"/>
                <a:gd name="T8" fmla="*/ 71 w 71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68">
                  <a:moveTo>
                    <a:pt x="71" y="0"/>
                  </a:moveTo>
                  <a:lnTo>
                    <a:pt x="36" y="19"/>
                  </a:lnTo>
                  <a:lnTo>
                    <a:pt x="0" y="0"/>
                  </a:lnTo>
                  <a:lnTo>
                    <a:pt x="36" y="68"/>
                  </a:lnTo>
                  <a:lnTo>
                    <a:pt x="7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45"/>
            <p:cNvSpPr>
              <a:spLocks/>
            </p:cNvSpPr>
            <p:nvPr userDrawn="1"/>
          </p:nvSpPr>
          <p:spPr bwMode="auto">
            <a:xfrm>
              <a:off x="-1652" y="2709"/>
              <a:ext cx="146" cy="177"/>
            </a:xfrm>
            <a:custGeom>
              <a:avLst/>
              <a:gdLst>
                <a:gd name="T0" fmla="*/ 52 w 62"/>
                <a:gd name="T1" fmla="*/ 20 h 75"/>
                <a:gd name="T2" fmla="*/ 52 w 62"/>
                <a:gd name="T3" fmla="*/ 20 h 75"/>
                <a:gd name="T4" fmla="*/ 62 w 62"/>
                <a:gd name="T5" fmla="*/ 16 h 75"/>
                <a:gd name="T6" fmla="*/ 62 w 62"/>
                <a:gd name="T7" fmla="*/ 0 h 75"/>
                <a:gd name="T8" fmla="*/ 43 w 62"/>
                <a:gd name="T9" fmla="*/ 8 h 75"/>
                <a:gd name="T10" fmla="*/ 33 w 62"/>
                <a:gd name="T11" fmla="*/ 28 h 75"/>
                <a:gd name="T12" fmla="*/ 47 w 62"/>
                <a:gd name="T13" fmla="*/ 44 h 75"/>
                <a:gd name="T14" fmla="*/ 31 w 62"/>
                <a:gd name="T15" fmla="*/ 60 h 75"/>
                <a:gd name="T16" fmla="*/ 15 w 62"/>
                <a:gd name="T17" fmla="*/ 44 h 75"/>
                <a:gd name="T18" fmla="*/ 29 w 62"/>
                <a:gd name="T19" fmla="*/ 28 h 75"/>
                <a:gd name="T20" fmla="*/ 19 w 62"/>
                <a:gd name="T21" fmla="*/ 8 h 75"/>
                <a:gd name="T22" fmla="*/ 0 w 62"/>
                <a:gd name="T23" fmla="*/ 0 h 75"/>
                <a:gd name="T24" fmla="*/ 0 w 62"/>
                <a:gd name="T25" fmla="*/ 16 h 75"/>
                <a:gd name="T26" fmla="*/ 11 w 62"/>
                <a:gd name="T27" fmla="*/ 20 h 75"/>
                <a:gd name="T28" fmla="*/ 11 w 62"/>
                <a:gd name="T29" fmla="*/ 20 h 75"/>
                <a:gd name="T30" fmla="*/ 0 w 62"/>
                <a:gd name="T31" fmla="*/ 44 h 75"/>
                <a:gd name="T32" fmla="*/ 31 w 62"/>
                <a:gd name="T33" fmla="*/ 75 h 75"/>
                <a:gd name="T34" fmla="*/ 62 w 62"/>
                <a:gd name="T35" fmla="*/ 44 h 75"/>
                <a:gd name="T36" fmla="*/ 52 w 62"/>
                <a:gd name="T37" fmla="*/ 2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75">
                  <a:moveTo>
                    <a:pt x="52" y="20"/>
                  </a:moveTo>
                  <a:cubicBezTo>
                    <a:pt x="52" y="20"/>
                    <a:pt x="52" y="20"/>
                    <a:pt x="52" y="20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33" y="28"/>
                    <a:pt x="33" y="28"/>
                  </a:cubicBezTo>
                  <a:cubicBezTo>
                    <a:pt x="41" y="29"/>
                    <a:pt x="47" y="36"/>
                    <a:pt x="47" y="44"/>
                  </a:cubicBezTo>
                  <a:cubicBezTo>
                    <a:pt x="47" y="53"/>
                    <a:pt x="40" y="60"/>
                    <a:pt x="31" y="60"/>
                  </a:cubicBezTo>
                  <a:cubicBezTo>
                    <a:pt x="22" y="60"/>
                    <a:pt x="15" y="53"/>
                    <a:pt x="15" y="44"/>
                  </a:cubicBezTo>
                  <a:cubicBezTo>
                    <a:pt x="15" y="36"/>
                    <a:pt x="21" y="29"/>
                    <a:pt x="29" y="28"/>
                  </a:cubicBezTo>
                  <a:cubicBezTo>
                    <a:pt x="29" y="28"/>
                    <a:pt x="19" y="8"/>
                    <a:pt x="19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4" y="26"/>
                    <a:pt x="0" y="35"/>
                    <a:pt x="0" y="44"/>
                  </a:cubicBezTo>
                  <a:cubicBezTo>
                    <a:pt x="0" y="61"/>
                    <a:pt x="14" y="75"/>
                    <a:pt x="31" y="75"/>
                  </a:cubicBezTo>
                  <a:cubicBezTo>
                    <a:pt x="48" y="75"/>
                    <a:pt x="62" y="61"/>
                    <a:pt x="62" y="44"/>
                  </a:cubicBezTo>
                  <a:cubicBezTo>
                    <a:pt x="62" y="35"/>
                    <a:pt x="59" y="26"/>
                    <a:pt x="52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46"/>
            <p:cNvSpPr>
              <a:spLocks/>
            </p:cNvSpPr>
            <p:nvPr userDrawn="1"/>
          </p:nvSpPr>
          <p:spPr bwMode="auto">
            <a:xfrm>
              <a:off x="-738" y="2799"/>
              <a:ext cx="160" cy="78"/>
            </a:xfrm>
            <a:custGeom>
              <a:avLst/>
              <a:gdLst>
                <a:gd name="T0" fmla="*/ 67 w 68"/>
                <a:gd name="T1" fmla="*/ 0 h 33"/>
                <a:gd name="T2" fmla="*/ 68 w 68"/>
                <a:gd name="T3" fmla="*/ 1 h 33"/>
                <a:gd name="T4" fmla="*/ 68 w 68"/>
                <a:gd name="T5" fmla="*/ 4 h 33"/>
                <a:gd name="T6" fmla="*/ 67 w 68"/>
                <a:gd name="T7" fmla="*/ 5 h 33"/>
                <a:gd name="T8" fmla="*/ 35 w 68"/>
                <a:gd name="T9" fmla="*/ 5 h 33"/>
                <a:gd name="T10" fmla="*/ 35 w 68"/>
                <a:gd name="T11" fmla="*/ 5 h 33"/>
                <a:gd name="T12" fmla="*/ 16 w 68"/>
                <a:gd name="T13" fmla="*/ 17 h 33"/>
                <a:gd name="T14" fmla="*/ 35 w 68"/>
                <a:gd name="T15" fmla="*/ 28 h 33"/>
                <a:gd name="T16" fmla="*/ 54 w 68"/>
                <a:gd name="T17" fmla="*/ 17 h 33"/>
                <a:gd name="T18" fmla="*/ 50 w 68"/>
                <a:gd name="T19" fmla="*/ 8 h 33"/>
                <a:gd name="T20" fmla="*/ 62 w 68"/>
                <a:gd name="T21" fmla="*/ 8 h 33"/>
                <a:gd name="T22" fmla="*/ 64 w 68"/>
                <a:gd name="T23" fmla="*/ 16 h 33"/>
                <a:gd name="T24" fmla="*/ 35 w 68"/>
                <a:gd name="T25" fmla="*/ 33 h 33"/>
                <a:gd name="T26" fmla="*/ 5 w 68"/>
                <a:gd name="T27" fmla="*/ 16 h 33"/>
                <a:gd name="T28" fmla="*/ 12 w 68"/>
                <a:gd name="T29" fmla="*/ 5 h 33"/>
                <a:gd name="T30" fmla="*/ 3 w 68"/>
                <a:gd name="T31" fmla="*/ 5 h 33"/>
                <a:gd name="T32" fmla="*/ 0 w 68"/>
                <a:gd name="T33" fmla="*/ 0 h 33"/>
                <a:gd name="T34" fmla="*/ 67 w 68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33">
                  <a:moveTo>
                    <a:pt x="67" y="0"/>
                  </a:moveTo>
                  <a:cubicBezTo>
                    <a:pt x="68" y="0"/>
                    <a:pt x="68" y="1"/>
                    <a:pt x="68" y="1"/>
                  </a:cubicBezTo>
                  <a:cubicBezTo>
                    <a:pt x="68" y="2"/>
                    <a:pt x="68" y="4"/>
                    <a:pt x="68" y="4"/>
                  </a:cubicBezTo>
                  <a:cubicBezTo>
                    <a:pt x="68" y="5"/>
                    <a:pt x="68" y="5"/>
                    <a:pt x="67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24" y="5"/>
                    <a:pt x="16" y="9"/>
                    <a:pt x="16" y="17"/>
                  </a:cubicBezTo>
                  <a:cubicBezTo>
                    <a:pt x="16" y="25"/>
                    <a:pt x="24" y="28"/>
                    <a:pt x="35" y="28"/>
                  </a:cubicBezTo>
                  <a:cubicBezTo>
                    <a:pt x="46" y="28"/>
                    <a:pt x="54" y="25"/>
                    <a:pt x="54" y="17"/>
                  </a:cubicBezTo>
                  <a:cubicBezTo>
                    <a:pt x="54" y="13"/>
                    <a:pt x="53" y="10"/>
                    <a:pt x="50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4" y="10"/>
                    <a:pt x="64" y="13"/>
                    <a:pt x="64" y="16"/>
                  </a:cubicBezTo>
                  <a:cubicBezTo>
                    <a:pt x="64" y="28"/>
                    <a:pt x="51" y="33"/>
                    <a:pt x="35" y="33"/>
                  </a:cubicBezTo>
                  <a:cubicBezTo>
                    <a:pt x="19" y="33"/>
                    <a:pt x="5" y="28"/>
                    <a:pt x="5" y="16"/>
                  </a:cubicBezTo>
                  <a:cubicBezTo>
                    <a:pt x="5" y="11"/>
                    <a:pt x="8" y="8"/>
                    <a:pt x="1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47"/>
            <p:cNvSpPr>
              <a:spLocks/>
            </p:cNvSpPr>
            <p:nvPr userDrawn="1"/>
          </p:nvSpPr>
          <p:spPr bwMode="auto">
            <a:xfrm>
              <a:off x="-738" y="2733"/>
              <a:ext cx="160" cy="57"/>
            </a:xfrm>
            <a:custGeom>
              <a:avLst/>
              <a:gdLst>
                <a:gd name="T0" fmla="*/ 68 w 68"/>
                <a:gd name="T1" fmla="*/ 20 h 24"/>
                <a:gd name="T2" fmla="*/ 65 w 68"/>
                <a:gd name="T3" fmla="*/ 24 h 24"/>
                <a:gd name="T4" fmla="*/ 34 w 68"/>
                <a:gd name="T5" fmla="*/ 13 h 24"/>
                <a:gd name="T6" fmla="*/ 3 w 68"/>
                <a:gd name="T7" fmla="*/ 24 h 24"/>
                <a:gd name="T8" fmla="*/ 0 w 68"/>
                <a:gd name="T9" fmla="*/ 20 h 24"/>
                <a:gd name="T10" fmla="*/ 28 w 68"/>
                <a:gd name="T11" fmla="*/ 5 h 24"/>
                <a:gd name="T12" fmla="*/ 5 w 68"/>
                <a:gd name="T13" fmla="*/ 5 h 24"/>
                <a:gd name="T14" fmla="*/ 2 w 68"/>
                <a:gd name="T15" fmla="*/ 0 h 24"/>
                <a:gd name="T16" fmla="*/ 64 w 68"/>
                <a:gd name="T17" fmla="*/ 0 h 24"/>
                <a:gd name="T18" fmla="*/ 65 w 68"/>
                <a:gd name="T19" fmla="*/ 2 h 24"/>
                <a:gd name="T20" fmla="*/ 64 w 68"/>
                <a:gd name="T21" fmla="*/ 5 h 24"/>
                <a:gd name="T22" fmla="*/ 40 w 68"/>
                <a:gd name="T23" fmla="*/ 5 h 24"/>
                <a:gd name="T24" fmla="*/ 68 w 68"/>
                <a:gd name="T2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24">
                  <a:moveTo>
                    <a:pt x="68" y="20"/>
                  </a:moveTo>
                  <a:cubicBezTo>
                    <a:pt x="65" y="24"/>
                    <a:pt x="65" y="24"/>
                    <a:pt x="65" y="24"/>
                  </a:cubicBezTo>
                  <a:cubicBezTo>
                    <a:pt x="49" y="24"/>
                    <a:pt x="38" y="19"/>
                    <a:pt x="34" y="13"/>
                  </a:cubicBezTo>
                  <a:cubicBezTo>
                    <a:pt x="30" y="19"/>
                    <a:pt x="19" y="24"/>
                    <a:pt x="3" y="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4" y="20"/>
                    <a:pt x="28" y="13"/>
                    <a:pt x="28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1"/>
                    <a:pt x="65" y="2"/>
                  </a:cubicBezTo>
                  <a:cubicBezTo>
                    <a:pt x="65" y="4"/>
                    <a:pt x="65" y="5"/>
                    <a:pt x="64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13"/>
                    <a:pt x="54" y="20"/>
                    <a:pt x="68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48"/>
            <p:cNvSpPr>
              <a:spLocks/>
            </p:cNvSpPr>
            <p:nvPr userDrawn="1"/>
          </p:nvSpPr>
          <p:spPr bwMode="auto">
            <a:xfrm>
              <a:off x="-561" y="2728"/>
              <a:ext cx="151" cy="142"/>
            </a:xfrm>
            <a:custGeom>
              <a:avLst/>
              <a:gdLst>
                <a:gd name="T0" fmla="*/ 31 w 64"/>
                <a:gd name="T1" fmla="*/ 7 h 60"/>
                <a:gd name="T2" fmla="*/ 5 w 64"/>
                <a:gd name="T3" fmla="*/ 7 h 60"/>
                <a:gd name="T4" fmla="*/ 2 w 64"/>
                <a:gd name="T5" fmla="*/ 2 h 60"/>
                <a:gd name="T6" fmla="*/ 41 w 64"/>
                <a:gd name="T7" fmla="*/ 2 h 60"/>
                <a:gd name="T8" fmla="*/ 43 w 64"/>
                <a:gd name="T9" fmla="*/ 5 h 60"/>
                <a:gd name="T10" fmla="*/ 43 w 64"/>
                <a:gd name="T11" fmla="*/ 25 h 60"/>
                <a:gd name="T12" fmla="*/ 54 w 64"/>
                <a:gd name="T13" fmla="*/ 25 h 60"/>
                <a:gd name="T14" fmla="*/ 54 w 64"/>
                <a:gd name="T15" fmla="*/ 0 h 60"/>
                <a:gd name="T16" fmla="*/ 62 w 64"/>
                <a:gd name="T17" fmla="*/ 0 h 60"/>
                <a:gd name="T18" fmla="*/ 64 w 64"/>
                <a:gd name="T19" fmla="*/ 2 h 60"/>
                <a:gd name="T20" fmla="*/ 64 w 64"/>
                <a:gd name="T21" fmla="*/ 55 h 60"/>
                <a:gd name="T22" fmla="*/ 64 w 64"/>
                <a:gd name="T23" fmla="*/ 57 h 60"/>
                <a:gd name="T24" fmla="*/ 64 w 64"/>
                <a:gd name="T25" fmla="*/ 60 h 60"/>
                <a:gd name="T26" fmla="*/ 11 w 64"/>
                <a:gd name="T27" fmla="*/ 60 h 60"/>
                <a:gd name="T28" fmla="*/ 6 w 64"/>
                <a:gd name="T29" fmla="*/ 55 h 60"/>
                <a:gd name="T30" fmla="*/ 6 w 64"/>
                <a:gd name="T31" fmla="*/ 42 h 60"/>
                <a:gd name="T32" fmla="*/ 14 w 64"/>
                <a:gd name="T33" fmla="*/ 42 h 60"/>
                <a:gd name="T34" fmla="*/ 16 w 64"/>
                <a:gd name="T35" fmla="*/ 44 h 60"/>
                <a:gd name="T36" fmla="*/ 16 w 64"/>
                <a:gd name="T37" fmla="*/ 53 h 60"/>
                <a:gd name="T38" fmla="*/ 19 w 64"/>
                <a:gd name="T39" fmla="*/ 55 h 60"/>
                <a:gd name="T40" fmla="*/ 54 w 64"/>
                <a:gd name="T41" fmla="*/ 55 h 60"/>
                <a:gd name="T42" fmla="*/ 54 w 64"/>
                <a:gd name="T43" fmla="*/ 41 h 60"/>
                <a:gd name="T44" fmla="*/ 38 w 64"/>
                <a:gd name="T45" fmla="*/ 41 h 60"/>
                <a:gd name="T46" fmla="*/ 35 w 64"/>
                <a:gd name="T47" fmla="*/ 37 h 60"/>
                <a:gd name="T48" fmla="*/ 54 w 64"/>
                <a:gd name="T49" fmla="*/ 37 h 60"/>
                <a:gd name="T50" fmla="*/ 54 w 64"/>
                <a:gd name="T51" fmla="*/ 29 h 60"/>
                <a:gd name="T52" fmla="*/ 26 w 64"/>
                <a:gd name="T53" fmla="*/ 29 h 60"/>
                <a:gd name="T54" fmla="*/ 26 w 64"/>
                <a:gd name="T55" fmla="*/ 40 h 60"/>
                <a:gd name="T56" fmla="*/ 16 w 64"/>
                <a:gd name="T57" fmla="*/ 40 h 60"/>
                <a:gd name="T58" fmla="*/ 16 w 64"/>
                <a:gd name="T59" fmla="*/ 29 h 60"/>
                <a:gd name="T60" fmla="*/ 3 w 64"/>
                <a:gd name="T61" fmla="*/ 29 h 60"/>
                <a:gd name="T62" fmla="*/ 0 w 64"/>
                <a:gd name="T63" fmla="*/ 25 h 60"/>
                <a:gd name="T64" fmla="*/ 33 w 64"/>
                <a:gd name="T65" fmla="*/ 25 h 60"/>
                <a:gd name="T66" fmla="*/ 33 w 64"/>
                <a:gd name="T67" fmla="*/ 8 h 60"/>
                <a:gd name="T68" fmla="*/ 31 w 64"/>
                <a:gd name="T6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60">
                  <a:moveTo>
                    <a:pt x="31" y="7"/>
                  </a:moveTo>
                  <a:cubicBezTo>
                    <a:pt x="5" y="7"/>
                    <a:pt x="5" y="7"/>
                    <a:pt x="5" y="7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2" y="2"/>
                    <a:pt x="43" y="3"/>
                    <a:pt x="43" y="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8" y="60"/>
                    <a:pt x="6" y="58"/>
                    <a:pt x="6" y="55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5" y="42"/>
                    <a:pt x="16" y="43"/>
                    <a:pt x="16" y="44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4"/>
                    <a:pt x="18" y="55"/>
                    <a:pt x="19" y="55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7"/>
                    <a:pt x="31" y="7"/>
                    <a:pt x="3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49"/>
            <p:cNvSpPr>
              <a:spLocks/>
            </p:cNvSpPr>
            <p:nvPr userDrawn="1"/>
          </p:nvSpPr>
          <p:spPr bwMode="auto">
            <a:xfrm>
              <a:off x="-1267" y="2731"/>
              <a:ext cx="148" cy="139"/>
            </a:xfrm>
            <a:custGeom>
              <a:avLst/>
              <a:gdLst>
                <a:gd name="T0" fmla="*/ 59 w 63"/>
                <a:gd name="T1" fmla="*/ 0 h 59"/>
                <a:gd name="T2" fmla="*/ 50 w 63"/>
                <a:gd name="T3" fmla="*/ 0 h 59"/>
                <a:gd name="T4" fmla="*/ 50 w 63"/>
                <a:gd name="T5" fmla="*/ 23 h 59"/>
                <a:gd name="T6" fmla="*/ 13 w 63"/>
                <a:gd name="T7" fmla="*/ 23 h 59"/>
                <a:gd name="T8" fmla="*/ 13 w 63"/>
                <a:gd name="T9" fmla="*/ 0 h 59"/>
                <a:gd name="T10" fmla="*/ 4 w 63"/>
                <a:gd name="T11" fmla="*/ 0 h 59"/>
                <a:gd name="T12" fmla="*/ 0 w 63"/>
                <a:gd name="T13" fmla="*/ 4 h 59"/>
                <a:gd name="T14" fmla="*/ 0 w 63"/>
                <a:gd name="T15" fmla="*/ 54 h 59"/>
                <a:gd name="T16" fmla="*/ 4 w 63"/>
                <a:gd name="T17" fmla="*/ 59 h 59"/>
                <a:gd name="T18" fmla="*/ 13 w 63"/>
                <a:gd name="T19" fmla="*/ 59 h 59"/>
                <a:gd name="T20" fmla="*/ 13 w 63"/>
                <a:gd name="T21" fmla="*/ 33 h 59"/>
                <a:gd name="T22" fmla="*/ 50 w 63"/>
                <a:gd name="T23" fmla="*/ 33 h 59"/>
                <a:gd name="T24" fmla="*/ 50 w 63"/>
                <a:gd name="T25" fmla="*/ 59 h 59"/>
                <a:gd name="T26" fmla="*/ 59 w 63"/>
                <a:gd name="T27" fmla="*/ 59 h 59"/>
                <a:gd name="T28" fmla="*/ 63 w 63"/>
                <a:gd name="T29" fmla="*/ 54 h 59"/>
                <a:gd name="T30" fmla="*/ 63 w 63"/>
                <a:gd name="T31" fmla="*/ 4 h 59"/>
                <a:gd name="T32" fmla="*/ 59 w 63"/>
                <a:gd name="T3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59">
                  <a:moveTo>
                    <a:pt x="59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7"/>
                    <a:pt x="2" y="59"/>
                    <a:pt x="4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62" y="59"/>
                    <a:pt x="63" y="57"/>
                    <a:pt x="63" y="5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2"/>
                    <a:pt x="62" y="0"/>
                    <a:pt x="5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50"/>
            <p:cNvSpPr>
              <a:spLocks/>
            </p:cNvSpPr>
            <p:nvPr userDrawn="1"/>
          </p:nvSpPr>
          <p:spPr bwMode="auto">
            <a:xfrm>
              <a:off x="-1447" y="2731"/>
              <a:ext cx="151" cy="139"/>
            </a:xfrm>
            <a:custGeom>
              <a:avLst/>
              <a:gdLst>
                <a:gd name="T0" fmla="*/ 61 w 64"/>
                <a:gd name="T1" fmla="*/ 0 h 59"/>
                <a:gd name="T2" fmla="*/ 51 w 64"/>
                <a:gd name="T3" fmla="*/ 0 h 59"/>
                <a:gd name="T4" fmla="*/ 51 w 64"/>
                <a:gd name="T5" fmla="*/ 45 h 59"/>
                <a:gd name="T6" fmla="*/ 24 w 64"/>
                <a:gd name="T7" fmla="*/ 9 h 59"/>
                <a:gd name="T8" fmla="*/ 9 w 64"/>
                <a:gd name="T9" fmla="*/ 0 h 59"/>
                <a:gd name="T10" fmla="*/ 0 w 64"/>
                <a:gd name="T11" fmla="*/ 0 h 59"/>
                <a:gd name="T12" fmla="*/ 0 w 64"/>
                <a:gd name="T13" fmla="*/ 54 h 59"/>
                <a:gd name="T14" fmla="*/ 4 w 64"/>
                <a:gd name="T15" fmla="*/ 59 h 59"/>
                <a:gd name="T16" fmla="*/ 13 w 64"/>
                <a:gd name="T17" fmla="*/ 59 h 59"/>
                <a:gd name="T18" fmla="*/ 13 w 64"/>
                <a:gd name="T19" fmla="*/ 13 h 59"/>
                <a:gd name="T20" fmla="*/ 40 w 64"/>
                <a:gd name="T21" fmla="*/ 49 h 59"/>
                <a:gd name="T22" fmla="*/ 56 w 64"/>
                <a:gd name="T23" fmla="*/ 59 h 59"/>
                <a:gd name="T24" fmla="*/ 64 w 64"/>
                <a:gd name="T25" fmla="*/ 59 h 59"/>
                <a:gd name="T26" fmla="*/ 64 w 64"/>
                <a:gd name="T27" fmla="*/ 4 h 59"/>
                <a:gd name="T28" fmla="*/ 61 w 64"/>
                <a:gd name="T2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59">
                  <a:moveTo>
                    <a:pt x="61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19" y="3"/>
                    <a:pt x="16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7"/>
                    <a:pt x="1" y="59"/>
                    <a:pt x="4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5" y="55"/>
                    <a:pt x="49" y="59"/>
                    <a:pt x="56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3" y="0"/>
                    <a:pt x="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51"/>
            <p:cNvSpPr>
              <a:spLocks noEditPoints="1"/>
            </p:cNvSpPr>
            <p:nvPr userDrawn="1"/>
          </p:nvSpPr>
          <p:spPr bwMode="auto">
            <a:xfrm>
              <a:off x="-1097" y="2733"/>
              <a:ext cx="163" cy="137"/>
            </a:xfrm>
            <a:custGeom>
              <a:avLst/>
              <a:gdLst>
                <a:gd name="T0" fmla="*/ 68 w 69"/>
                <a:gd name="T1" fmla="*/ 40 h 58"/>
                <a:gd name="T2" fmla="*/ 40 w 69"/>
                <a:gd name="T3" fmla="*/ 40 h 58"/>
                <a:gd name="T4" fmla="*/ 40 w 69"/>
                <a:gd name="T5" fmla="*/ 58 h 58"/>
                <a:gd name="T6" fmla="*/ 30 w 69"/>
                <a:gd name="T7" fmla="*/ 58 h 58"/>
                <a:gd name="T8" fmla="*/ 30 w 69"/>
                <a:gd name="T9" fmla="*/ 40 h 58"/>
                <a:gd name="T10" fmla="*/ 2 w 69"/>
                <a:gd name="T11" fmla="*/ 40 h 58"/>
                <a:gd name="T12" fmla="*/ 0 w 69"/>
                <a:gd name="T13" fmla="*/ 36 h 58"/>
                <a:gd name="T14" fmla="*/ 68 w 69"/>
                <a:gd name="T15" fmla="*/ 36 h 58"/>
                <a:gd name="T16" fmla="*/ 69 w 69"/>
                <a:gd name="T17" fmla="*/ 38 h 58"/>
                <a:gd name="T18" fmla="*/ 68 w 69"/>
                <a:gd name="T19" fmla="*/ 40 h 58"/>
                <a:gd name="T20" fmla="*/ 5 w 69"/>
                <a:gd name="T21" fmla="*/ 25 h 58"/>
                <a:gd name="T22" fmla="*/ 5 w 69"/>
                <a:gd name="T23" fmla="*/ 0 h 58"/>
                <a:gd name="T24" fmla="*/ 64 w 69"/>
                <a:gd name="T25" fmla="*/ 0 h 58"/>
                <a:gd name="T26" fmla="*/ 65 w 69"/>
                <a:gd name="T27" fmla="*/ 2 h 58"/>
                <a:gd name="T28" fmla="*/ 64 w 69"/>
                <a:gd name="T29" fmla="*/ 4 h 58"/>
                <a:gd name="T30" fmla="*/ 15 w 69"/>
                <a:gd name="T31" fmla="*/ 4 h 58"/>
                <a:gd name="T32" fmla="*/ 15 w 69"/>
                <a:gd name="T33" fmla="*/ 12 h 58"/>
                <a:gd name="T34" fmla="*/ 64 w 69"/>
                <a:gd name="T35" fmla="*/ 12 h 58"/>
                <a:gd name="T36" fmla="*/ 65 w 69"/>
                <a:gd name="T37" fmla="*/ 14 h 58"/>
                <a:gd name="T38" fmla="*/ 64 w 69"/>
                <a:gd name="T39" fmla="*/ 16 h 58"/>
                <a:gd name="T40" fmla="*/ 15 w 69"/>
                <a:gd name="T41" fmla="*/ 16 h 58"/>
                <a:gd name="T42" fmla="*/ 15 w 69"/>
                <a:gd name="T43" fmla="*/ 23 h 58"/>
                <a:gd name="T44" fmla="*/ 18 w 69"/>
                <a:gd name="T45" fmla="*/ 25 h 58"/>
                <a:gd name="T46" fmla="*/ 65 w 69"/>
                <a:gd name="T47" fmla="*/ 25 h 58"/>
                <a:gd name="T48" fmla="*/ 66 w 69"/>
                <a:gd name="T49" fmla="*/ 27 h 58"/>
                <a:gd name="T50" fmla="*/ 65 w 69"/>
                <a:gd name="T51" fmla="*/ 29 h 58"/>
                <a:gd name="T52" fmla="*/ 10 w 69"/>
                <a:gd name="T53" fmla="*/ 29 h 58"/>
                <a:gd name="T54" fmla="*/ 5 w 69"/>
                <a:gd name="T55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9" h="58">
                  <a:moveTo>
                    <a:pt x="68" y="40"/>
                  </a:moveTo>
                  <a:cubicBezTo>
                    <a:pt x="40" y="40"/>
                    <a:pt x="40" y="40"/>
                    <a:pt x="40" y="40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9" y="36"/>
                    <a:pt x="69" y="37"/>
                    <a:pt x="69" y="38"/>
                  </a:cubicBezTo>
                  <a:cubicBezTo>
                    <a:pt x="69" y="40"/>
                    <a:pt x="69" y="40"/>
                    <a:pt x="68" y="40"/>
                  </a:cubicBezTo>
                  <a:moveTo>
                    <a:pt x="5" y="25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1"/>
                    <a:pt x="65" y="2"/>
                  </a:cubicBezTo>
                  <a:cubicBezTo>
                    <a:pt x="65" y="3"/>
                    <a:pt x="65" y="4"/>
                    <a:pt x="64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5" y="12"/>
                    <a:pt x="65" y="13"/>
                    <a:pt x="65" y="14"/>
                  </a:cubicBezTo>
                  <a:cubicBezTo>
                    <a:pt x="65" y="15"/>
                    <a:pt x="65" y="16"/>
                    <a:pt x="64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4"/>
                    <a:pt x="17" y="25"/>
                    <a:pt x="18" y="2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6" y="25"/>
                    <a:pt x="66" y="26"/>
                    <a:pt x="66" y="27"/>
                  </a:cubicBezTo>
                  <a:cubicBezTo>
                    <a:pt x="66" y="29"/>
                    <a:pt x="66" y="29"/>
                    <a:pt x="65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7" y="29"/>
                    <a:pt x="5" y="27"/>
                    <a:pt x="5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52"/>
            <p:cNvSpPr>
              <a:spLocks noEditPoints="1"/>
            </p:cNvSpPr>
            <p:nvPr userDrawn="1"/>
          </p:nvSpPr>
          <p:spPr bwMode="auto">
            <a:xfrm>
              <a:off x="-920" y="2728"/>
              <a:ext cx="175" cy="142"/>
            </a:xfrm>
            <a:custGeom>
              <a:avLst/>
              <a:gdLst>
                <a:gd name="T0" fmla="*/ 45 w 74"/>
                <a:gd name="T1" fmla="*/ 55 h 60"/>
                <a:gd name="T2" fmla="*/ 24 w 74"/>
                <a:gd name="T3" fmla="*/ 38 h 60"/>
                <a:gd name="T4" fmla="*/ 3 w 74"/>
                <a:gd name="T5" fmla="*/ 55 h 60"/>
                <a:gd name="T6" fmla="*/ 0 w 74"/>
                <a:gd name="T7" fmla="*/ 52 h 60"/>
                <a:gd name="T8" fmla="*/ 19 w 74"/>
                <a:gd name="T9" fmla="*/ 23 h 60"/>
                <a:gd name="T10" fmla="*/ 19 w 74"/>
                <a:gd name="T11" fmla="*/ 7 h 60"/>
                <a:gd name="T12" fmla="*/ 4 w 74"/>
                <a:gd name="T13" fmla="*/ 7 h 60"/>
                <a:gd name="T14" fmla="*/ 1 w 74"/>
                <a:gd name="T15" fmla="*/ 2 h 60"/>
                <a:gd name="T16" fmla="*/ 45 w 74"/>
                <a:gd name="T17" fmla="*/ 2 h 60"/>
                <a:gd name="T18" fmla="*/ 46 w 74"/>
                <a:gd name="T19" fmla="*/ 4 h 60"/>
                <a:gd name="T20" fmla="*/ 45 w 74"/>
                <a:gd name="T21" fmla="*/ 7 h 60"/>
                <a:gd name="T22" fmla="*/ 29 w 74"/>
                <a:gd name="T23" fmla="*/ 7 h 60"/>
                <a:gd name="T24" fmla="*/ 29 w 74"/>
                <a:gd name="T25" fmla="*/ 23 h 60"/>
                <a:gd name="T26" fmla="*/ 48 w 74"/>
                <a:gd name="T27" fmla="*/ 52 h 60"/>
                <a:gd name="T28" fmla="*/ 45 w 74"/>
                <a:gd name="T29" fmla="*/ 55 h 60"/>
                <a:gd name="T30" fmla="*/ 55 w 74"/>
                <a:gd name="T31" fmla="*/ 60 h 60"/>
                <a:gd name="T32" fmla="*/ 55 w 74"/>
                <a:gd name="T33" fmla="*/ 0 h 60"/>
                <a:gd name="T34" fmla="*/ 63 w 74"/>
                <a:gd name="T35" fmla="*/ 0 h 60"/>
                <a:gd name="T36" fmla="*/ 65 w 74"/>
                <a:gd name="T37" fmla="*/ 2 h 60"/>
                <a:gd name="T38" fmla="*/ 65 w 74"/>
                <a:gd name="T39" fmla="*/ 18 h 60"/>
                <a:gd name="T40" fmla="*/ 73 w 74"/>
                <a:gd name="T41" fmla="*/ 18 h 60"/>
                <a:gd name="T42" fmla="*/ 74 w 74"/>
                <a:gd name="T43" fmla="*/ 20 h 60"/>
                <a:gd name="T44" fmla="*/ 73 w 74"/>
                <a:gd name="T45" fmla="*/ 22 h 60"/>
                <a:gd name="T46" fmla="*/ 65 w 74"/>
                <a:gd name="T47" fmla="*/ 22 h 60"/>
                <a:gd name="T48" fmla="*/ 65 w 74"/>
                <a:gd name="T49" fmla="*/ 60 h 60"/>
                <a:gd name="T50" fmla="*/ 55 w 74"/>
                <a:gd name="T5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60">
                  <a:moveTo>
                    <a:pt x="45" y="55"/>
                  </a:moveTo>
                  <a:cubicBezTo>
                    <a:pt x="37" y="52"/>
                    <a:pt x="27" y="46"/>
                    <a:pt x="24" y="38"/>
                  </a:cubicBezTo>
                  <a:cubicBezTo>
                    <a:pt x="21" y="46"/>
                    <a:pt x="11" y="52"/>
                    <a:pt x="3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0" y="48"/>
                    <a:pt x="19" y="38"/>
                    <a:pt x="19" y="23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6" y="2"/>
                    <a:pt x="46" y="3"/>
                    <a:pt x="46" y="4"/>
                  </a:cubicBezTo>
                  <a:cubicBezTo>
                    <a:pt x="46" y="6"/>
                    <a:pt x="46" y="7"/>
                    <a:pt x="45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38"/>
                    <a:pt x="38" y="48"/>
                    <a:pt x="48" y="52"/>
                  </a:cubicBezTo>
                  <a:lnTo>
                    <a:pt x="45" y="55"/>
                  </a:lnTo>
                  <a:close/>
                  <a:moveTo>
                    <a:pt x="55" y="6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4" y="0"/>
                    <a:pt x="65" y="1"/>
                    <a:pt x="65" y="2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3" y="18"/>
                    <a:pt x="74" y="19"/>
                    <a:pt x="74" y="20"/>
                  </a:cubicBezTo>
                  <a:cubicBezTo>
                    <a:pt x="74" y="21"/>
                    <a:pt x="73" y="22"/>
                    <a:pt x="73" y="22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5" y="60"/>
                    <a:pt x="65" y="60"/>
                    <a:pt x="65" y="60"/>
                  </a:cubicBezTo>
                  <a:lnTo>
                    <a:pt x="55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779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38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48925" y="1424608"/>
            <a:ext cx="5420199" cy="10081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Investment Management</a:t>
            </a:r>
            <a:br>
              <a:rPr lang="en-US" altLang="ko-KR" dirty="0"/>
            </a:br>
            <a:r>
              <a:rPr lang="en-US" altLang="ko-KR" dirty="0"/>
              <a:t>Report 2019</a:t>
            </a:r>
            <a:endParaRPr lang="ko-KR" altLang="en-US" dirty="0"/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648925" y="2492896"/>
            <a:ext cx="2718693" cy="24622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spc="-150" baseline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latinLnBrk="0"/>
            <a:r>
              <a:rPr lang="en-US" altLang="ko-KR" sz="1600" spc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41F20"/>
                </a:solidFill>
                <a:latin typeface="나눔고딕 ExtraBold" pitchFamily="50" charset="-127"/>
                <a:ea typeface="나눔고딕 ExtraBold" pitchFamily="50" charset="-127"/>
              </a:rPr>
              <a:t>WM</a:t>
            </a:r>
            <a:r>
              <a:rPr lang="ko-KR" altLang="en-US" sz="1600" spc="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41F20"/>
                </a:solidFill>
                <a:latin typeface="나눔고딕 ExtraBold" pitchFamily="50" charset="-127"/>
                <a:ea typeface="나눔고딕 ExtraBold" pitchFamily="50" charset="-127"/>
              </a:rPr>
              <a:t>리서치부</a:t>
            </a:r>
            <a:r>
              <a:rPr lang="ko-KR" altLang="en-US" sz="1600" spc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41F20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spc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41F20"/>
                </a:solidFill>
                <a:latin typeface="나눔고딕 ExtraBold" pitchFamily="50" charset="-127"/>
                <a:ea typeface="나눔고딕 ExtraBold" pitchFamily="50" charset="-127"/>
              </a:rPr>
              <a:t>/ MAR 30,2019</a:t>
            </a:r>
            <a:endParaRPr lang="ko-KR" altLang="en-US" sz="1600" spc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41F2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4015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921B1A-962E-D874-B1AF-2D7932ECF9DE}"/>
              </a:ext>
            </a:extLst>
          </p:cNvPr>
          <p:cNvSpPr txBox="1"/>
          <p:nvPr/>
        </p:nvSpPr>
        <p:spPr>
          <a:xfrm>
            <a:off x="0" y="2600908"/>
            <a:ext cx="7340252" cy="675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b="1" i="1" spc="-150" dirty="0">
                <a:solidFill>
                  <a:srgbClr val="FFFF00"/>
                </a:solidFill>
                <a:effectLst>
                  <a:outerShdw dist="38100" dir="2700000" algn="tl" rotWithShape="0">
                    <a:prstClr val="black">
                      <a:alpha val="40000"/>
                    </a:prstClr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</a:rPr>
              <a:t>보조 지표 단일로 투자에 이용하기에 적합하지 않다고 생각합니다</a:t>
            </a:r>
            <a:r>
              <a:rPr lang="en-US" altLang="ko-KR" b="1" i="1" spc="-150" dirty="0">
                <a:solidFill>
                  <a:srgbClr val="FFFF00"/>
                </a:solidFill>
                <a:effectLst>
                  <a:outerShdw dist="38100" dir="2700000" algn="tl" rotWithShape="0">
                    <a:prstClr val="black">
                      <a:alpha val="40000"/>
                    </a:prstClr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just">
              <a:lnSpc>
                <a:spcPct val="110000"/>
              </a:lnSpc>
            </a:pPr>
            <a:r>
              <a:rPr lang="ko-KR" altLang="en-US" b="1" i="1" spc="-150" dirty="0">
                <a:solidFill>
                  <a:srgbClr val="FFFF00"/>
                </a:solidFill>
                <a:effectLst>
                  <a:outerShdw dist="38100" dir="2700000" algn="tl" rotWithShape="0">
                    <a:prstClr val="black">
                      <a:alpha val="40000"/>
                    </a:prstClr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</a:rPr>
              <a:t>가치투자와 함께 사용했을 때 시너지가 생긴다고 생각합니다</a:t>
            </a:r>
            <a:r>
              <a:rPr lang="en-US" altLang="ko-KR" b="1" i="1" spc="-150" dirty="0">
                <a:solidFill>
                  <a:srgbClr val="FFFF00"/>
                </a:solidFill>
                <a:effectLst>
                  <a:outerShdw dist="38100" dir="2700000" algn="tl" rotWithShape="0">
                    <a:prstClr val="black">
                      <a:alpha val="40000"/>
                    </a:prstClr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35668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텍스트 개체 틀 8"/>
          <p:cNvSpPr txBox="1">
            <a:spLocks/>
          </p:cNvSpPr>
          <p:nvPr/>
        </p:nvSpPr>
        <p:spPr>
          <a:xfrm>
            <a:off x="813133" y="250044"/>
            <a:ext cx="5160679" cy="50405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2200" kern="1200" spc="-10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1pPr>
            <a:lvl2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2pPr>
            <a:lvl3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3pPr>
            <a:lvl4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4pPr>
            <a:lvl5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300"/>
              </a:spcAft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서비스 제안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506388B-904C-4E2C-6834-AB770F929753}"/>
              </a:ext>
            </a:extLst>
          </p:cNvPr>
          <p:cNvGrpSpPr/>
          <p:nvPr/>
        </p:nvGrpSpPr>
        <p:grpSpPr>
          <a:xfrm>
            <a:off x="837245" y="1304764"/>
            <a:ext cx="8168644" cy="2171096"/>
            <a:chOff x="458648" y="1213811"/>
            <a:chExt cx="8168644" cy="2171096"/>
          </a:xfrm>
        </p:grpSpPr>
        <p:sp>
          <p:nvSpPr>
            <p:cNvPr id="3" name="텍스트 개체 틀 8">
              <a:extLst>
                <a:ext uri="{FF2B5EF4-FFF2-40B4-BE49-F238E27FC236}">
                  <a16:creationId xmlns:a16="http://schemas.microsoft.com/office/drawing/2014/main" id="{0A2EAAE8-1F2A-8D12-BEAB-7D1AB342C4F4}"/>
                </a:ext>
              </a:extLst>
            </p:cNvPr>
            <p:cNvSpPr txBox="1">
              <a:spLocks/>
            </p:cNvSpPr>
            <p:nvPr/>
          </p:nvSpPr>
          <p:spPr>
            <a:xfrm>
              <a:off x="458650" y="1213811"/>
              <a:ext cx="5160679" cy="307777"/>
            </a:xfrm>
            <a:prstGeom prst="rect">
              <a:avLst/>
            </a:prstGeom>
          </p:spPr>
          <p:txBody>
            <a:bodyPr lIns="0" tIns="0" rIns="0" bIns="0" anchor="ctr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2200" kern="1200" spc="-10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1pPr>
              <a:lvl2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2pPr>
              <a:lvl3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3pPr>
              <a:lvl4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4pPr>
              <a:lvl5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1300"/>
                </a:spcAft>
              </a:pPr>
              <a:r>
                <a:rPr lang="ko-KR" alt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보조 지표의 위치 이동 </a:t>
              </a:r>
              <a:endPara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" name="텍스트 개체 틀 8">
              <a:extLst>
                <a:ext uri="{FF2B5EF4-FFF2-40B4-BE49-F238E27FC236}">
                  <a16:creationId xmlns:a16="http://schemas.microsoft.com/office/drawing/2014/main" id="{9C19C8AC-D10B-BC26-AC5E-10F3CD76F385}"/>
                </a:ext>
              </a:extLst>
            </p:cNvPr>
            <p:cNvSpPr txBox="1">
              <a:spLocks/>
            </p:cNvSpPr>
            <p:nvPr/>
          </p:nvSpPr>
          <p:spPr>
            <a:xfrm>
              <a:off x="458648" y="1640632"/>
              <a:ext cx="8168644" cy="235449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2200" kern="1200" spc="-10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1pPr>
              <a:lvl2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2pPr>
              <a:lvl3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3pPr>
              <a:lvl4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4pPr>
              <a:lvl5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4950" indent="-234950" latinLnBrk="0">
                <a:lnSpc>
                  <a:spcPts val="2000"/>
                </a:lnSpc>
                <a:spcBef>
                  <a:spcPts val="0"/>
                </a:spcBef>
                <a:spcAft>
                  <a:spcPts val="400"/>
                </a:spcAft>
              </a:pP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1.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기존 차트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-&gt;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설정 에서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" name="텍스트 개체 틀 8">
              <a:extLst>
                <a:ext uri="{FF2B5EF4-FFF2-40B4-BE49-F238E27FC236}">
                  <a16:creationId xmlns:a16="http://schemas.microsoft.com/office/drawing/2014/main" id="{7DA71C6A-CB91-BFF4-B6AC-B89EC9EA56B8}"/>
                </a:ext>
              </a:extLst>
            </p:cNvPr>
            <p:cNvSpPr txBox="1">
              <a:spLocks/>
            </p:cNvSpPr>
            <p:nvPr/>
          </p:nvSpPr>
          <p:spPr>
            <a:xfrm>
              <a:off x="458648" y="3149458"/>
              <a:ext cx="8168644" cy="235449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2200" kern="1200" spc="-10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1pPr>
              <a:lvl2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2pPr>
              <a:lvl3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3pPr>
              <a:lvl4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4pPr>
              <a:lvl5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4950" indent="-234950" latinLnBrk="0">
                <a:lnSpc>
                  <a:spcPts val="2000"/>
                </a:lnSpc>
                <a:spcBef>
                  <a:spcPts val="0"/>
                </a:spcBef>
                <a:spcAft>
                  <a:spcPts val="400"/>
                </a:spcAft>
              </a:pP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내 잔고에서 </a:t>
              </a:r>
              <a:r>
                <a:rPr lang="ko-KR" altLang="en-US" sz="1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볼수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 있게끔 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95C887A3-B700-BBDF-9CB9-CDB636048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716" y="1304764"/>
            <a:ext cx="2052164" cy="44371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D085F9C-8BFC-C3EE-54D1-5D3829137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880" y="1304764"/>
            <a:ext cx="2052164" cy="44371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E3610A8-F6CA-175C-B70A-8BAEEE0C84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85" t="69163" r="14483" b="22851"/>
          <a:stretch/>
        </p:blipFill>
        <p:spPr>
          <a:xfrm>
            <a:off x="771443" y="5340404"/>
            <a:ext cx="2052227" cy="802944"/>
          </a:xfrm>
          <a:prstGeom prst="rect">
            <a:avLst/>
          </a:prstGeom>
        </p:spPr>
      </p:pic>
      <p:sp>
        <p:nvSpPr>
          <p:cNvPr id="14" name="화살표: 위로 구부러짐 13">
            <a:extLst>
              <a:ext uri="{FF2B5EF4-FFF2-40B4-BE49-F238E27FC236}">
                <a16:creationId xmlns:a16="http://schemas.microsoft.com/office/drawing/2014/main" id="{BC4E8943-FC2B-D965-D4E7-7FE893A4C1F2}"/>
              </a:ext>
            </a:extLst>
          </p:cNvPr>
          <p:cNvSpPr/>
          <p:nvPr/>
        </p:nvSpPr>
        <p:spPr>
          <a:xfrm>
            <a:off x="1198019" y="5805565"/>
            <a:ext cx="504056" cy="23544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왼쪽으로 구부러짐 14">
            <a:extLst>
              <a:ext uri="{FF2B5EF4-FFF2-40B4-BE49-F238E27FC236}">
                <a16:creationId xmlns:a16="http://schemas.microsoft.com/office/drawing/2014/main" id="{A0826095-2763-5FEA-E585-E20237A5C741}"/>
              </a:ext>
            </a:extLst>
          </p:cNvPr>
          <p:cNvSpPr/>
          <p:nvPr/>
        </p:nvSpPr>
        <p:spPr>
          <a:xfrm rot="16818493">
            <a:off x="1685979" y="5301527"/>
            <a:ext cx="259158" cy="4651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13F73-8327-DAC8-3F27-30B92FAA1DBC}"/>
              </a:ext>
            </a:extLst>
          </p:cNvPr>
          <p:cNvSpPr txBox="1"/>
          <p:nvPr/>
        </p:nvSpPr>
        <p:spPr>
          <a:xfrm>
            <a:off x="364769" y="6240900"/>
            <a:ext cx="313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매수 기간 </a:t>
            </a:r>
            <a:r>
              <a:rPr lang="en-US" altLang="ko-KR" dirty="0"/>
              <a:t>&gt; , &lt;</a:t>
            </a:r>
            <a:r>
              <a:rPr lang="ko-KR" altLang="en-US" dirty="0"/>
              <a:t>매도 기간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21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텍스트 개체 틀 8"/>
          <p:cNvSpPr txBox="1">
            <a:spLocks/>
          </p:cNvSpPr>
          <p:nvPr/>
        </p:nvSpPr>
        <p:spPr>
          <a:xfrm>
            <a:off x="813133" y="250044"/>
            <a:ext cx="5160679" cy="50405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2200" kern="1200" spc="-10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1pPr>
            <a:lvl2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2pPr>
            <a:lvl3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3pPr>
            <a:lvl4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4pPr>
            <a:lvl5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300"/>
              </a:spcAft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서비스 제안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506388B-904C-4E2C-6834-AB770F929753}"/>
              </a:ext>
            </a:extLst>
          </p:cNvPr>
          <p:cNvGrpSpPr/>
          <p:nvPr/>
        </p:nvGrpSpPr>
        <p:grpSpPr>
          <a:xfrm>
            <a:off x="837245" y="1304764"/>
            <a:ext cx="8168644" cy="2171096"/>
            <a:chOff x="458648" y="1213811"/>
            <a:chExt cx="8168644" cy="2171096"/>
          </a:xfrm>
        </p:grpSpPr>
        <p:sp>
          <p:nvSpPr>
            <p:cNvPr id="3" name="텍스트 개체 틀 8">
              <a:extLst>
                <a:ext uri="{FF2B5EF4-FFF2-40B4-BE49-F238E27FC236}">
                  <a16:creationId xmlns:a16="http://schemas.microsoft.com/office/drawing/2014/main" id="{0A2EAAE8-1F2A-8D12-BEAB-7D1AB342C4F4}"/>
                </a:ext>
              </a:extLst>
            </p:cNvPr>
            <p:cNvSpPr txBox="1">
              <a:spLocks/>
            </p:cNvSpPr>
            <p:nvPr/>
          </p:nvSpPr>
          <p:spPr>
            <a:xfrm>
              <a:off x="458650" y="1213811"/>
              <a:ext cx="5160679" cy="307777"/>
            </a:xfrm>
            <a:prstGeom prst="rect">
              <a:avLst/>
            </a:prstGeom>
          </p:spPr>
          <p:txBody>
            <a:bodyPr lIns="0" tIns="0" rIns="0" bIns="0" anchor="ctr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2200" kern="1200" spc="-10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1pPr>
              <a:lvl2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2pPr>
              <a:lvl3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3pPr>
              <a:lvl4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4pPr>
              <a:lvl5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1300"/>
                </a:spcAft>
              </a:pPr>
              <a:r>
                <a:rPr lang="ko-KR" alt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유사 서비스 </a:t>
              </a:r>
              <a:endPara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" name="텍스트 개체 틀 8">
              <a:extLst>
                <a:ext uri="{FF2B5EF4-FFF2-40B4-BE49-F238E27FC236}">
                  <a16:creationId xmlns:a16="http://schemas.microsoft.com/office/drawing/2014/main" id="{9C19C8AC-D10B-BC26-AC5E-10F3CD76F385}"/>
                </a:ext>
              </a:extLst>
            </p:cNvPr>
            <p:cNvSpPr txBox="1">
              <a:spLocks/>
            </p:cNvSpPr>
            <p:nvPr/>
          </p:nvSpPr>
          <p:spPr>
            <a:xfrm>
              <a:off x="458648" y="1640632"/>
              <a:ext cx="8168644" cy="235449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2200" kern="1200" spc="-10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1pPr>
              <a:lvl2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2pPr>
              <a:lvl3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3pPr>
              <a:lvl4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4pPr>
              <a:lvl5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4950" indent="-234950" latinLnBrk="0">
                <a:lnSpc>
                  <a:spcPts val="2000"/>
                </a:lnSpc>
                <a:spcBef>
                  <a:spcPts val="0"/>
                </a:spcBef>
                <a:spcAft>
                  <a:spcPts val="400"/>
                </a:spcAft>
              </a:pP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1.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증권 플러스의 보조 지표 활용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" name="텍스트 개체 틀 8">
              <a:extLst>
                <a:ext uri="{FF2B5EF4-FFF2-40B4-BE49-F238E27FC236}">
                  <a16:creationId xmlns:a16="http://schemas.microsoft.com/office/drawing/2014/main" id="{7DA71C6A-CB91-BFF4-B6AC-B89EC9EA56B8}"/>
                </a:ext>
              </a:extLst>
            </p:cNvPr>
            <p:cNvSpPr txBox="1">
              <a:spLocks/>
            </p:cNvSpPr>
            <p:nvPr/>
          </p:nvSpPr>
          <p:spPr>
            <a:xfrm>
              <a:off x="458648" y="3149458"/>
              <a:ext cx="8168644" cy="235449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2200" kern="1200" spc="-10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1pPr>
              <a:lvl2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2pPr>
              <a:lvl3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3pPr>
              <a:lvl4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4pPr>
              <a:lvl5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4950" indent="-234950" latinLnBrk="0">
                <a:lnSpc>
                  <a:spcPts val="2000"/>
                </a:lnSpc>
                <a:spcBef>
                  <a:spcPts val="0"/>
                </a:spcBef>
                <a:spcAft>
                  <a:spcPts val="400"/>
                </a:spcAft>
              </a:pP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2. ????.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4DBB09E-2086-3A59-288E-9434519DD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844" y="1291097"/>
            <a:ext cx="4520952" cy="236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08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텍스트 개체 틀 8"/>
          <p:cNvSpPr txBox="1">
            <a:spLocks/>
          </p:cNvSpPr>
          <p:nvPr/>
        </p:nvSpPr>
        <p:spPr>
          <a:xfrm>
            <a:off x="813133" y="250044"/>
            <a:ext cx="5160679" cy="50405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2200" kern="1200" spc="-10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1pPr>
            <a:lvl2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2pPr>
            <a:lvl3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3pPr>
            <a:lvl4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4pPr>
            <a:lvl5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300"/>
              </a:spcAft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서비스 제안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506388B-904C-4E2C-6834-AB770F929753}"/>
              </a:ext>
            </a:extLst>
          </p:cNvPr>
          <p:cNvGrpSpPr/>
          <p:nvPr/>
        </p:nvGrpSpPr>
        <p:grpSpPr>
          <a:xfrm>
            <a:off x="837245" y="1304764"/>
            <a:ext cx="8168644" cy="2171096"/>
            <a:chOff x="458648" y="1213811"/>
            <a:chExt cx="8168644" cy="2171096"/>
          </a:xfrm>
        </p:grpSpPr>
        <p:sp>
          <p:nvSpPr>
            <p:cNvPr id="3" name="텍스트 개체 틀 8">
              <a:extLst>
                <a:ext uri="{FF2B5EF4-FFF2-40B4-BE49-F238E27FC236}">
                  <a16:creationId xmlns:a16="http://schemas.microsoft.com/office/drawing/2014/main" id="{0A2EAAE8-1F2A-8D12-BEAB-7D1AB342C4F4}"/>
                </a:ext>
              </a:extLst>
            </p:cNvPr>
            <p:cNvSpPr txBox="1">
              <a:spLocks/>
            </p:cNvSpPr>
            <p:nvPr/>
          </p:nvSpPr>
          <p:spPr>
            <a:xfrm>
              <a:off x="458650" y="1213811"/>
              <a:ext cx="5160679" cy="307777"/>
            </a:xfrm>
            <a:prstGeom prst="rect">
              <a:avLst/>
            </a:prstGeom>
          </p:spPr>
          <p:txBody>
            <a:bodyPr lIns="0" tIns="0" rIns="0" bIns="0" anchor="ctr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2200" kern="1200" spc="-10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1pPr>
              <a:lvl2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2pPr>
              <a:lvl3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3pPr>
              <a:lvl4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4pPr>
              <a:lvl5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1300"/>
                </a:spcAft>
              </a:pPr>
              <a:r>
                <a:rPr lang="ko-KR" alt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타겟 정의 </a:t>
              </a:r>
              <a:endPara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" name="텍스트 개체 틀 8">
              <a:extLst>
                <a:ext uri="{FF2B5EF4-FFF2-40B4-BE49-F238E27FC236}">
                  <a16:creationId xmlns:a16="http://schemas.microsoft.com/office/drawing/2014/main" id="{9C19C8AC-D10B-BC26-AC5E-10F3CD76F385}"/>
                </a:ext>
              </a:extLst>
            </p:cNvPr>
            <p:cNvSpPr txBox="1">
              <a:spLocks/>
            </p:cNvSpPr>
            <p:nvPr/>
          </p:nvSpPr>
          <p:spPr>
            <a:xfrm>
              <a:off x="458648" y="1640632"/>
              <a:ext cx="8168644" cy="235449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2200" kern="1200" spc="-10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1pPr>
              <a:lvl2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2pPr>
              <a:lvl3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3pPr>
              <a:lvl4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4pPr>
              <a:lvl5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4950" indent="-234950" latinLnBrk="0">
                <a:lnSpc>
                  <a:spcPts val="2000"/>
                </a:lnSpc>
                <a:spcBef>
                  <a:spcPts val="0"/>
                </a:spcBef>
                <a:spcAft>
                  <a:spcPts val="400"/>
                </a:spcAft>
              </a:pP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1. </a:t>
              </a:r>
              <a:r>
                <a:rPr lang="ko-KR" altLang="en-US" sz="1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손절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 타이밍을 </a:t>
              </a:r>
              <a:r>
                <a:rPr lang="ko-KR" altLang="en-US" sz="1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못잡는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주린이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" name="텍스트 개체 틀 8">
              <a:extLst>
                <a:ext uri="{FF2B5EF4-FFF2-40B4-BE49-F238E27FC236}">
                  <a16:creationId xmlns:a16="http://schemas.microsoft.com/office/drawing/2014/main" id="{7DA71C6A-CB91-BFF4-B6AC-B89EC9EA56B8}"/>
                </a:ext>
              </a:extLst>
            </p:cNvPr>
            <p:cNvSpPr txBox="1">
              <a:spLocks/>
            </p:cNvSpPr>
            <p:nvPr/>
          </p:nvSpPr>
          <p:spPr>
            <a:xfrm>
              <a:off x="458648" y="3149458"/>
              <a:ext cx="8168644" cy="235449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2200" kern="1200" spc="-10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1pPr>
              <a:lvl2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2pPr>
              <a:lvl3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3pPr>
              <a:lvl4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4pPr>
              <a:lvl5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4950" indent="-234950" latinLnBrk="0">
                <a:lnSpc>
                  <a:spcPts val="2000"/>
                </a:lnSpc>
                <a:spcBef>
                  <a:spcPts val="0"/>
                </a:spcBef>
                <a:spcAft>
                  <a:spcPts val="400"/>
                </a:spcAft>
              </a:pP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매수 매도가 잦은 개인 투자자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D2246B08-84AF-E1C6-B4DC-A11A0925A830}"/>
              </a:ext>
            </a:extLst>
          </p:cNvPr>
          <p:cNvSpPr txBox="1">
            <a:spLocks/>
          </p:cNvSpPr>
          <p:nvPr/>
        </p:nvSpPr>
        <p:spPr>
          <a:xfrm>
            <a:off x="837245" y="2518113"/>
            <a:ext cx="8168644" cy="4919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marL="368300" indent="-133350" latinLnBrk="0">
              <a:lnSpc>
                <a:spcPts val="2000"/>
              </a:lnSpc>
              <a:spcBef>
                <a:spcPts val="0"/>
              </a:spcBef>
              <a:spcAft>
                <a:spcPts val="400"/>
              </a:spcAft>
              <a:buFont typeface="나눔고딕" pitchFamily="50" charset="-127"/>
              <a:buChar char="-"/>
              <a:defRPr sz="14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07EBD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  <a:lvl2pPr marL="0" indent="0">
              <a:spcBef>
                <a:spcPct val="20000"/>
              </a:spcBef>
              <a:buFontTx/>
              <a:buNone/>
              <a:defRPr sz="3600" spc="-150" baseline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2pPr>
            <a:lvl3pPr marL="0" indent="0">
              <a:spcBef>
                <a:spcPct val="20000"/>
              </a:spcBef>
              <a:buFontTx/>
              <a:buNone/>
              <a:defRPr sz="3600" spc="-150" baseline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3pPr>
            <a:lvl4pPr marL="0" indent="0">
              <a:spcBef>
                <a:spcPct val="20000"/>
              </a:spcBef>
              <a:buFontTx/>
              <a:buNone/>
              <a:defRPr sz="3600" spc="-150" baseline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4pPr>
            <a:lvl5pPr marL="0" indent="0">
              <a:spcBef>
                <a:spcPct val="20000"/>
              </a:spcBef>
              <a:buFontTx/>
              <a:buNone/>
              <a:defRPr sz="3600" spc="-150" baseline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ko-KR" altLang="en-US" dirty="0" err="1"/>
              <a:t>프로스펙트</a:t>
            </a:r>
            <a:r>
              <a:rPr lang="ko-KR" altLang="en-US" dirty="0"/>
              <a:t> 이론 논문에 따르면</a:t>
            </a:r>
            <a:r>
              <a:rPr lang="en-US" altLang="ko-KR" dirty="0"/>
              <a:t>, </a:t>
            </a:r>
            <a:r>
              <a:rPr lang="ko-KR" altLang="en-US" dirty="0"/>
              <a:t>개인 투자자들은 손실 회피 현상으로 인해 비대칭성 투자 성향을 띄고</a:t>
            </a:r>
            <a:r>
              <a:rPr lang="en-US" altLang="ko-KR" dirty="0"/>
              <a:t> </a:t>
            </a:r>
            <a:r>
              <a:rPr lang="ko-KR" altLang="en-US" dirty="0" err="1"/>
              <a:t>손절을</a:t>
            </a:r>
            <a:r>
              <a:rPr lang="ko-KR" altLang="en-US" dirty="0"/>
              <a:t> 잘 못하는 경향이 드러남  </a:t>
            </a:r>
            <a:endParaRPr lang="en-US" altLang="ko-KR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21D0E2D6-0031-CF5D-9B78-CD0B39CD54F2}"/>
              </a:ext>
            </a:extLst>
          </p:cNvPr>
          <p:cNvSpPr txBox="1">
            <a:spLocks/>
          </p:cNvSpPr>
          <p:nvPr/>
        </p:nvSpPr>
        <p:spPr>
          <a:xfrm>
            <a:off x="837245" y="4026937"/>
            <a:ext cx="8168644" cy="23544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marL="368300" indent="-133350" latinLnBrk="0">
              <a:lnSpc>
                <a:spcPts val="2000"/>
              </a:lnSpc>
              <a:spcBef>
                <a:spcPts val="0"/>
              </a:spcBef>
              <a:spcAft>
                <a:spcPts val="400"/>
              </a:spcAft>
              <a:buFont typeface="나눔고딕" pitchFamily="50" charset="-127"/>
              <a:buChar char="-"/>
              <a:defRPr sz="14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07EBD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  <a:lvl2pPr marL="0" indent="0">
              <a:spcBef>
                <a:spcPct val="20000"/>
              </a:spcBef>
              <a:buFontTx/>
              <a:buNone/>
              <a:defRPr sz="3600" spc="-150" baseline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2pPr>
            <a:lvl3pPr marL="0" indent="0">
              <a:spcBef>
                <a:spcPct val="20000"/>
              </a:spcBef>
              <a:buFontTx/>
              <a:buNone/>
              <a:defRPr sz="3600" spc="-150" baseline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3pPr>
            <a:lvl4pPr marL="0" indent="0">
              <a:spcBef>
                <a:spcPct val="20000"/>
              </a:spcBef>
              <a:buFontTx/>
              <a:buNone/>
              <a:defRPr sz="3600" spc="-150" baseline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4pPr>
            <a:lvl5pPr marL="0" indent="0">
              <a:spcBef>
                <a:spcPct val="20000"/>
              </a:spcBef>
              <a:buFontTx/>
              <a:buNone/>
              <a:defRPr sz="3600" spc="-150" baseline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ko-KR" altLang="en-US" dirty="0"/>
              <a:t>잦은 매수</a:t>
            </a:r>
            <a:r>
              <a:rPr lang="en-US" altLang="ko-KR" dirty="0"/>
              <a:t>, </a:t>
            </a:r>
            <a:r>
              <a:rPr lang="ko-KR" altLang="en-US" dirty="0"/>
              <a:t>매도를 하는 사람에게 도움을 줄 수 있음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2025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텍스트 개체 틀 8"/>
          <p:cNvSpPr txBox="1">
            <a:spLocks/>
          </p:cNvSpPr>
          <p:nvPr/>
        </p:nvSpPr>
        <p:spPr>
          <a:xfrm>
            <a:off x="813133" y="250044"/>
            <a:ext cx="5160679" cy="50405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2200" kern="1200" spc="-10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1pPr>
            <a:lvl2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2pPr>
            <a:lvl3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3pPr>
            <a:lvl4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4pPr>
            <a:lvl5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300"/>
              </a:spcAft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추후 서비스 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506388B-904C-4E2C-6834-AB770F929753}"/>
              </a:ext>
            </a:extLst>
          </p:cNvPr>
          <p:cNvGrpSpPr/>
          <p:nvPr/>
        </p:nvGrpSpPr>
        <p:grpSpPr>
          <a:xfrm>
            <a:off x="837245" y="1304764"/>
            <a:ext cx="8168644" cy="2171096"/>
            <a:chOff x="458648" y="1213811"/>
            <a:chExt cx="8168644" cy="2171096"/>
          </a:xfrm>
        </p:grpSpPr>
        <p:sp>
          <p:nvSpPr>
            <p:cNvPr id="3" name="텍스트 개체 틀 8">
              <a:extLst>
                <a:ext uri="{FF2B5EF4-FFF2-40B4-BE49-F238E27FC236}">
                  <a16:creationId xmlns:a16="http://schemas.microsoft.com/office/drawing/2014/main" id="{0A2EAAE8-1F2A-8D12-BEAB-7D1AB342C4F4}"/>
                </a:ext>
              </a:extLst>
            </p:cNvPr>
            <p:cNvSpPr txBox="1">
              <a:spLocks/>
            </p:cNvSpPr>
            <p:nvPr/>
          </p:nvSpPr>
          <p:spPr>
            <a:xfrm>
              <a:off x="458650" y="1213811"/>
              <a:ext cx="5160679" cy="307777"/>
            </a:xfrm>
            <a:prstGeom prst="rect">
              <a:avLst/>
            </a:prstGeom>
          </p:spPr>
          <p:txBody>
            <a:bodyPr lIns="0" tIns="0" rIns="0" bIns="0" anchor="ctr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2200" kern="1200" spc="-10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1pPr>
              <a:lvl2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2pPr>
              <a:lvl3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3pPr>
              <a:lvl4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4pPr>
              <a:lvl5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1300"/>
                </a:spcAft>
              </a:pPr>
              <a:r>
                <a:rPr lang="ko-KR" alt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타겟 정의 </a:t>
              </a:r>
              <a:endPara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" name="텍스트 개체 틀 8">
              <a:extLst>
                <a:ext uri="{FF2B5EF4-FFF2-40B4-BE49-F238E27FC236}">
                  <a16:creationId xmlns:a16="http://schemas.microsoft.com/office/drawing/2014/main" id="{9C19C8AC-D10B-BC26-AC5E-10F3CD76F385}"/>
                </a:ext>
              </a:extLst>
            </p:cNvPr>
            <p:cNvSpPr txBox="1">
              <a:spLocks/>
            </p:cNvSpPr>
            <p:nvPr/>
          </p:nvSpPr>
          <p:spPr>
            <a:xfrm>
              <a:off x="458648" y="1640632"/>
              <a:ext cx="8168644" cy="235449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2200" kern="1200" spc="-10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1pPr>
              <a:lvl2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2pPr>
              <a:lvl3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3pPr>
              <a:lvl4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4pPr>
              <a:lvl5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4950" indent="-234950" latinLnBrk="0">
                <a:lnSpc>
                  <a:spcPts val="2000"/>
                </a:lnSpc>
                <a:spcBef>
                  <a:spcPts val="0"/>
                </a:spcBef>
                <a:spcAft>
                  <a:spcPts val="400"/>
                </a:spcAft>
              </a:pP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1.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매수 매도 규칙이 불분명한 </a:t>
              </a:r>
              <a:r>
                <a:rPr lang="ko-KR" altLang="en-US" sz="1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주린이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" name="텍스트 개체 틀 8">
              <a:extLst>
                <a:ext uri="{FF2B5EF4-FFF2-40B4-BE49-F238E27FC236}">
                  <a16:creationId xmlns:a16="http://schemas.microsoft.com/office/drawing/2014/main" id="{7DA71C6A-CB91-BFF4-B6AC-B89EC9EA56B8}"/>
                </a:ext>
              </a:extLst>
            </p:cNvPr>
            <p:cNvSpPr txBox="1">
              <a:spLocks/>
            </p:cNvSpPr>
            <p:nvPr/>
          </p:nvSpPr>
          <p:spPr>
            <a:xfrm>
              <a:off x="458648" y="3149458"/>
              <a:ext cx="8168644" cy="235449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2200" kern="1200" spc="-10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1pPr>
              <a:lvl2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2pPr>
              <a:lvl3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3pPr>
              <a:lvl4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4pPr>
              <a:lvl5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4950" indent="-234950" latinLnBrk="0">
                <a:lnSpc>
                  <a:spcPts val="2000"/>
                </a:lnSpc>
                <a:spcBef>
                  <a:spcPts val="0"/>
                </a:spcBef>
                <a:spcAft>
                  <a:spcPts val="400"/>
                </a:spcAft>
              </a:pP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매수 매도가 잦은 개인 투자자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6BEC710-1C4D-77BC-0FC5-174FA9C28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172" y="3199897"/>
            <a:ext cx="1645365" cy="33821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287EB8-8634-1CD7-4715-7AC581890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704" y="3199897"/>
            <a:ext cx="1530822" cy="31466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7F16C2-96F2-897B-4381-46DD182FB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838" y="3199897"/>
            <a:ext cx="1668162" cy="3429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71988E1-F0DB-1D8A-7C18-CBEF28288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0994" y="3182782"/>
            <a:ext cx="1530822" cy="314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19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텍스트 개체 틀 8"/>
          <p:cNvSpPr txBox="1">
            <a:spLocks/>
          </p:cNvSpPr>
          <p:nvPr/>
        </p:nvSpPr>
        <p:spPr>
          <a:xfrm>
            <a:off x="813133" y="250044"/>
            <a:ext cx="5160679" cy="50405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2200" kern="1200" spc="-10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1pPr>
            <a:lvl2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2pPr>
            <a:lvl3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3pPr>
            <a:lvl4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4pPr>
            <a:lvl5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300"/>
              </a:spcAft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서비스 제안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506388B-904C-4E2C-6834-AB770F929753}"/>
              </a:ext>
            </a:extLst>
          </p:cNvPr>
          <p:cNvGrpSpPr/>
          <p:nvPr/>
        </p:nvGrpSpPr>
        <p:grpSpPr>
          <a:xfrm>
            <a:off x="837245" y="1304764"/>
            <a:ext cx="8168644" cy="2171096"/>
            <a:chOff x="458648" y="1213811"/>
            <a:chExt cx="8168644" cy="2171096"/>
          </a:xfrm>
        </p:grpSpPr>
        <p:sp>
          <p:nvSpPr>
            <p:cNvPr id="3" name="텍스트 개체 틀 8">
              <a:extLst>
                <a:ext uri="{FF2B5EF4-FFF2-40B4-BE49-F238E27FC236}">
                  <a16:creationId xmlns:a16="http://schemas.microsoft.com/office/drawing/2014/main" id="{0A2EAAE8-1F2A-8D12-BEAB-7D1AB342C4F4}"/>
                </a:ext>
              </a:extLst>
            </p:cNvPr>
            <p:cNvSpPr txBox="1">
              <a:spLocks/>
            </p:cNvSpPr>
            <p:nvPr/>
          </p:nvSpPr>
          <p:spPr>
            <a:xfrm>
              <a:off x="458650" y="1213811"/>
              <a:ext cx="5160679" cy="307777"/>
            </a:xfrm>
            <a:prstGeom prst="rect">
              <a:avLst/>
            </a:prstGeom>
          </p:spPr>
          <p:txBody>
            <a:bodyPr lIns="0" tIns="0" rIns="0" bIns="0" anchor="ctr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2200" kern="1200" spc="-10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1pPr>
              <a:lvl2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2pPr>
              <a:lvl3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3pPr>
              <a:lvl4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4pPr>
              <a:lvl5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1300"/>
                </a:spcAft>
              </a:pPr>
              <a:r>
                <a:rPr lang="ko-KR" alt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타겟 정의 </a:t>
              </a:r>
              <a:endPara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" name="텍스트 개체 틀 8">
              <a:extLst>
                <a:ext uri="{FF2B5EF4-FFF2-40B4-BE49-F238E27FC236}">
                  <a16:creationId xmlns:a16="http://schemas.microsoft.com/office/drawing/2014/main" id="{9C19C8AC-D10B-BC26-AC5E-10F3CD76F385}"/>
                </a:ext>
              </a:extLst>
            </p:cNvPr>
            <p:cNvSpPr txBox="1">
              <a:spLocks/>
            </p:cNvSpPr>
            <p:nvPr/>
          </p:nvSpPr>
          <p:spPr>
            <a:xfrm>
              <a:off x="458648" y="1640632"/>
              <a:ext cx="8168644" cy="235449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2200" kern="1200" spc="-10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1pPr>
              <a:lvl2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2pPr>
              <a:lvl3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3pPr>
              <a:lvl4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4pPr>
              <a:lvl5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4950" indent="-234950" latinLnBrk="0">
                <a:lnSpc>
                  <a:spcPts val="2000"/>
                </a:lnSpc>
                <a:spcBef>
                  <a:spcPts val="0"/>
                </a:spcBef>
                <a:spcAft>
                  <a:spcPts val="400"/>
                </a:spcAft>
              </a:pP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1.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매수 매도 규칙이 불분명한 </a:t>
              </a:r>
              <a:r>
                <a:rPr lang="ko-KR" altLang="en-US" sz="1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주린이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" name="텍스트 개체 틀 8">
              <a:extLst>
                <a:ext uri="{FF2B5EF4-FFF2-40B4-BE49-F238E27FC236}">
                  <a16:creationId xmlns:a16="http://schemas.microsoft.com/office/drawing/2014/main" id="{7DA71C6A-CB91-BFF4-B6AC-B89EC9EA56B8}"/>
                </a:ext>
              </a:extLst>
            </p:cNvPr>
            <p:cNvSpPr txBox="1">
              <a:spLocks/>
            </p:cNvSpPr>
            <p:nvPr/>
          </p:nvSpPr>
          <p:spPr>
            <a:xfrm>
              <a:off x="458648" y="3149458"/>
              <a:ext cx="8168644" cy="235449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2200" kern="1200" spc="-10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1pPr>
              <a:lvl2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2pPr>
              <a:lvl3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3pPr>
              <a:lvl4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4pPr>
              <a:lvl5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4950" indent="-234950" latinLnBrk="0">
                <a:lnSpc>
                  <a:spcPts val="2000"/>
                </a:lnSpc>
                <a:spcBef>
                  <a:spcPts val="0"/>
                </a:spcBef>
                <a:spcAft>
                  <a:spcPts val="400"/>
                </a:spcAft>
              </a:pP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매수 매도가 잦은 개인 투자자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3218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849313" y="1334652"/>
            <a:ext cx="8207375" cy="5010586"/>
            <a:chOff x="476250" y="1636714"/>
            <a:chExt cx="5905078" cy="4425770"/>
          </a:xfrm>
        </p:grpSpPr>
        <p:grpSp>
          <p:nvGrpSpPr>
            <p:cNvPr id="13" name="그룹 12"/>
            <p:cNvGrpSpPr/>
            <p:nvPr/>
          </p:nvGrpSpPr>
          <p:grpSpPr>
            <a:xfrm>
              <a:off x="476250" y="1636714"/>
              <a:ext cx="5905078" cy="638692"/>
              <a:chOff x="476250" y="1281114"/>
              <a:chExt cx="5905078" cy="69283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1689100" y="1281114"/>
                <a:ext cx="4692228" cy="6928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+mj-cs"/>
                </a:endParaRPr>
              </a:p>
            </p:txBody>
          </p:sp>
          <p:sp>
            <p:nvSpPr>
              <p:cNvPr id="35" name="텍스트 개체 틀 8"/>
              <p:cNvSpPr txBox="1">
                <a:spLocks/>
              </p:cNvSpPr>
              <p:nvPr/>
            </p:nvSpPr>
            <p:spPr>
              <a:xfrm>
                <a:off x="1937291" y="1421101"/>
                <a:ext cx="4250784" cy="412856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2200" kern="1200" spc="-100" baseline="0" dirty="0" smtClean="0">
                    <a:solidFill>
                      <a:srgbClr val="FFFFFF"/>
                    </a:solidFill>
                    <a:latin typeface="코어 고딕 D 5 Medium" pitchFamily="34" charset="-127"/>
                    <a:ea typeface="코어 고딕 D 5 Medium" pitchFamily="34" charset="-127"/>
                    <a:cs typeface="+mj-cs"/>
                  </a:defRPr>
                </a:lvl1pPr>
                <a:lvl2pPr marL="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3600" kern="1200" spc="-150" baseline="0" dirty="0" smtClean="0">
                    <a:solidFill>
                      <a:srgbClr val="FFFFFF"/>
                    </a:solidFill>
                    <a:latin typeface="코어 고딕 D 5 Medium" pitchFamily="34" charset="-127"/>
                    <a:ea typeface="코어 고딕 D 5 Medium" pitchFamily="34" charset="-127"/>
                    <a:cs typeface="+mj-cs"/>
                  </a:defRPr>
                </a:lvl2pPr>
                <a:lvl3pPr marL="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3600" kern="1200" spc="-150" baseline="0" dirty="0" smtClean="0">
                    <a:solidFill>
                      <a:srgbClr val="FFFFFF"/>
                    </a:solidFill>
                    <a:latin typeface="코어 고딕 D 5 Medium" pitchFamily="34" charset="-127"/>
                    <a:ea typeface="코어 고딕 D 5 Medium" pitchFamily="34" charset="-127"/>
                    <a:cs typeface="+mj-cs"/>
                  </a:defRPr>
                </a:lvl3pPr>
                <a:lvl4pPr marL="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3600" kern="1200" spc="-150" baseline="0" dirty="0" smtClean="0">
                    <a:solidFill>
                      <a:srgbClr val="FFFFFF"/>
                    </a:solidFill>
                    <a:latin typeface="코어 고딕 D 5 Medium" pitchFamily="34" charset="-127"/>
                    <a:ea typeface="코어 고딕 D 5 Medium" pitchFamily="34" charset="-127"/>
                    <a:cs typeface="+mj-cs"/>
                  </a:defRPr>
                </a:lvl4pPr>
                <a:lvl5pPr marL="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3600" kern="1200" spc="-150" baseline="0" dirty="0">
                    <a:solidFill>
                      <a:srgbClr val="FFFFFF"/>
                    </a:solidFill>
                    <a:latin typeface="코어 고딕 D 5 Medium" pitchFamily="34" charset="-127"/>
                    <a:ea typeface="코어 고딕 D 5 Medium" pitchFamily="34" charset="-127"/>
                    <a:cs typeface="+mj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0">
                  <a:spcBef>
                    <a:spcPts val="0"/>
                  </a:spcBef>
                  <a:spcAft>
                    <a:spcPts val="400"/>
                  </a:spcAft>
                </a:pPr>
                <a:r>
                  <a:rPr lang="ko-KR" altLang="en-US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고객의 자산분배 진단</a:t>
                </a:r>
                <a:r>
                  <a:rPr lang="en-US" altLang="ko-KR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, </a:t>
                </a:r>
                <a:r>
                  <a:rPr lang="ko-KR" altLang="en-US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보유 및 개별 자산을 분석하여 고객의 투자성향에 맞는 포트폴리오를 구성 및 제안</a:t>
                </a:r>
                <a:endPara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F5F5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76250" y="1281114"/>
                <a:ext cx="1309007" cy="692830"/>
              </a:xfrm>
              <a:prstGeom prst="rect">
                <a:avLst/>
              </a:prstGeom>
              <a:solidFill>
                <a:srgbClr val="218E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600" spc="-1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  <a:cs typeface="+mj-cs"/>
                  </a:rPr>
                  <a:t>서비스내용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76250" y="2394130"/>
              <a:ext cx="5905078" cy="638692"/>
              <a:chOff x="476250" y="1281114"/>
              <a:chExt cx="5905078" cy="692830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1689100" y="1281114"/>
                <a:ext cx="4692228" cy="6928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+mj-cs"/>
                </a:endParaRPr>
              </a:p>
            </p:txBody>
          </p:sp>
          <p:sp>
            <p:nvSpPr>
              <p:cNvPr id="32" name="텍스트 개체 틀 8"/>
              <p:cNvSpPr txBox="1">
                <a:spLocks/>
              </p:cNvSpPr>
              <p:nvPr/>
            </p:nvSpPr>
            <p:spPr>
              <a:xfrm>
                <a:off x="1937291" y="1524317"/>
                <a:ext cx="4250784" cy="20642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2200" kern="1200" spc="-100" baseline="0" dirty="0" smtClean="0">
                    <a:solidFill>
                      <a:srgbClr val="FFFFFF"/>
                    </a:solidFill>
                    <a:latin typeface="코어 고딕 D 5 Medium" pitchFamily="34" charset="-127"/>
                    <a:ea typeface="코어 고딕 D 5 Medium" pitchFamily="34" charset="-127"/>
                    <a:cs typeface="+mj-cs"/>
                  </a:defRPr>
                </a:lvl1pPr>
                <a:lvl2pPr marL="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3600" kern="1200" spc="-150" baseline="0" dirty="0" smtClean="0">
                    <a:solidFill>
                      <a:srgbClr val="FFFFFF"/>
                    </a:solidFill>
                    <a:latin typeface="코어 고딕 D 5 Medium" pitchFamily="34" charset="-127"/>
                    <a:ea typeface="코어 고딕 D 5 Medium" pitchFamily="34" charset="-127"/>
                    <a:cs typeface="+mj-cs"/>
                  </a:defRPr>
                </a:lvl2pPr>
                <a:lvl3pPr marL="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3600" kern="1200" spc="-150" baseline="0" dirty="0" smtClean="0">
                    <a:solidFill>
                      <a:srgbClr val="FFFFFF"/>
                    </a:solidFill>
                    <a:latin typeface="코어 고딕 D 5 Medium" pitchFamily="34" charset="-127"/>
                    <a:ea typeface="코어 고딕 D 5 Medium" pitchFamily="34" charset="-127"/>
                    <a:cs typeface="+mj-cs"/>
                  </a:defRPr>
                </a:lvl3pPr>
                <a:lvl4pPr marL="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3600" kern="1200" spc="-150" baseline="0" dirty="0" smtClean="0">
                    <a:solidFill>
                      <a:srgbClr val="FFFFFF"/>
                    </a:solidFill>
                    <a:latin typeface="코어 고딕 D 5 Medium" pitchFamily="34" charset="-127"/>
                    <a:ea typeface="코어 고딕 D 5 Medium" pitchFamily="34" charset="-127"/>
                    <a:cs typeface="+mj-cs"/>
                  </a:defRPr>
                </a:lvl4pPr>
                <a:lvl5pPr marL="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3600" kern="1200" spc="-150" baseline="0" dirty="0">
                    <a:solidFill>
                      <a:srgbClr val="FFFFFF"/>
                    </a:solidFill>
                    <a:latin typeface="코어 고딕 D 5 Medium" pitchFamily="34" charset="-127"/>
                    <a:ea typeface="코어 고딕 D 5 Medium" pitchFamily="34" charset="-127"/>
                    <a:cs typeface="+mj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0">
                  <a:spcBef>
                    <a:spcPts val="0"/>
                  </a:spcBef>
                  <a:spcAft>
                    <a:spcPts val="400"/>
                  </a:spcAft>
                </a:pPr>
                <a:r>
                  <a:rPr lang="ko-KR" altLang="en-US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고객과 계약을 체결한 자문결합계좌 내 금융투자상품 및 </a:t>
                </a:r>
                <a:r>
                  <a:rPr lang="ko-KR" altLang="en-US" sz="140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현금성</a:t>
                </a:r>
                <a:r>
                  <a:rPr lang="ko-KR" altLang="en-US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 자산</a:t>
                </a:r>
                <a:endPara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F5F5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476250" y="1281114"/>
                <a:ext cx="1309007" cy="692830"/>
              </a:xfrm>
              <a:prstGeom prst="rect">
                <a:avLst/>
              </a:prstGeom>
              <a:solidFill>
                <a:srgbClr val="218E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600" spc="-1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  <a:cs typeface="+mj-cs"/>
                  </a:rPr>
                  <a:t>투자자문대상</a:t>
                </a: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76250" y="3151545"/>
              <a:ext cx="5905078" cy="638692"/>
              <a:chOff x="476250" y="1281114"/>
              <a:chExt cx="5905078" cy="69283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1689100" y="1281114"/>
                <a:ext cx="4692228" cy="6928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+mj-cs"/>
                </a:endParaRPr>
              </a:p>
            </p:txBody>
          </p:sp>
          <p:sp>
            <p:nvSpPr>
              <p:cNvPr id="29" name="텍스트 개체 틀 8"/>
              <p:cNvSpPr txBox="1">
                <a:spLocks/>
              </p:cNvSpPr>
              <p:nvPr/>
            </p:nvSpPr>
            <p:spPr>
              <a:xfrm>
                <a:off x="1937291" y="1421103"/>
                <a:ext cx="4250784" cy="412856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2200" kern="1200" spc="-100" baseline="0" dirty="0" smtClean="0">
                    <a:solidFill>
                      <a:srgbClr val="FFFFFF"/>
                    </a:solidFill>
                    <a:latin typeface="코어 고딕 D 5 Medium" pitchFamily="34" charset="-127"/>
                    <a:ea typeface="코어 고딕 D 5 Medium" pitchFamily="34" charset="-127"/>
                    <a:cs typeface="+mj-cs"/>
                  </a:defRPr>
                </a:lvl1pPr>
                <a:lvl2pPr marL="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3600" kern="1200" spc="-150" baseline="0" dirty="0" smtClean="0">
                    <a:solidFill>
                      <a:srgbClr val="FFFFFF"/>
                    </a:solidFill>
                    <a:latin typeface="코어 고딕 D 5 Medium" pitchFamily="34" charset="-127"/>
                    <a:ea typeface="코어 고딕 D 5 Medium" pitchFamily="34" charset="-127"/>
                    <a:cs typeface="+mj-cs"/>
                  </a:defRPr>
                </a:lvl2pPr>
                <a:lvl3pPr marL="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3600" kern="1200" spc="-150" baseline="0" dirty="0" smtClean="0">
                    <a:solidFill>
                      <a:srgbClr val="FFFFFF"/>
                    </a:solidFill>
                    <a:latin typeface="코어 고딕 D 5 Medium" pitchFamily="34" charset="-127"/>
                    <a:ea typeface="코어 고딕 D 5 Medium" pitchFamily="34" charset="-127"/>
                    <a:cs typeface="+mj-cs"/>
                  </a:defRPr>
                </a:lvl3pPr>
                <a:lvl4pPr marL="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3600" kern="1200" spc="-150" baseline="0" dirty="0" smtClean="0">
                    <a:solidFill>
                      <a:srgbClr val="FFFFFF"/>
                    </a:solidFill>
                    <a:latin typeface="코어 고딕 D 5 Medium" pitchFamily="34" charset="-127"/>
                    <a:ea typeface="코어 고딕 D 5 Medium" pitchFamily="34" charset="-127"/>
                    <a:cs typeface="+mj-cs"/>
                  </a:defRPr>
                </a:lvl4pPr>
                <a:lvl5pPr marL="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3600" kern="1200" spc="-150" baseline="0" dirty="0">
                    <a:solidFill>
                      <a:srgbClr val="FFFFFF"/>
                    </a:solidFill>
                    <a:latin typeface="코어 고딕 D 5 Medium" pitchFamily="34" charset="-127"/>
                    <a:ea typeface="코어 고딕 D 5 Medium" pitchFamily="34" charset="-127"/>
                    <a:cs typeface="+mj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0">
                  <a:spcBef>
                    <a:spcPts val="0"/>
                  </a:spcBef>
                  <a:spcAft>
                    <a:spcPts val="400"/>
                  </a:spcAft>
                </a:pPr>
                <a:r>
                  <a:rPr lang="en-US" altLang="ko-KR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QV</a:t>
                </a:r>
                <a:r>
                  <a:rPr lang="ko-KR" altLang="en-US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종합매매</a:t>
                </a:r>
                <a:r>
                  <a:rPr lang="en-US" altLang="ko-KR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, </a:t>
                </a:r>
                <a:r>
                  <a:rPr lang="ko-KR" altLang="en-US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위탁</a:t>
                </a:r>
                <a:r>
                  <a:rPr lang="en-US" altLang="ko-KR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, QVCMA, </a:t>
                </a:r>
                <a:r>
                  <a:rPr lang="ko-KR" altLang="en-US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연금저축</a:t>
                </a:r>
                <a:r>
                  <a:rPr lang="en-US" altLang="ko-KR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, </a:t>
                </a:r>
                <a:r>
                  <a:rPr lang="ko-KR" altLang="en-US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수익증권계좌 가능</a:t>
                </a:r>
                <a:r>
                  <a:rPr lang="en-US" altLang="ko-KR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(</a:t>
                </a:r>
                <a:r>
                  <a:rPr lang="ko-KR" altLang="en-US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선물옵션</a:t>
                </a:r>
                <a:r>
                  <a:rPr lang="en-US" altLang="ko-KR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, Wrap, </a:t>
                </a:r>
                <a:r>
                  <a:rPr lang="ko-KR" altLang="en-US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신탁계좌 불가</a:t>
                </a:r>
                <a:r>
                  <a:rPr lang="en-US" altLang="ko-KR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)</a:t>
                </a: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76250" y="1281114"/>
                <a:ext cx="1309007" cy="692830"/>
              </a:xfrm>
              <a:prstGeom prst="rect">
                <a:avLst/>
              </a:prstGeom>
              <a:solidFill>
                <a:srgbClr val="218E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600" spc="-1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  <a:cs typeface="+mj-cs"/>
                  </a:rPr>
                  <a:t>자문서비스계좌</a:t>
                </a: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476250" y="3908961"/>
              <a:ext cx="5905078" cy="638692"/>
              <a:chOff x="476250" y="1281114"/>
              <a:chExt cx="5905078" cy="692830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689100" y="1281114"/>
                <a:ext cx="4692228" cy="6928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+mj-cs"/>
                </a:endParaRPr>
              </a:p>
            </p:txBody>
          </p:sp>
          <p:sp>
            <p:nvSpPr>
              <p:cNvPr id="26" name="텍스트 개체 틀 8"/>
              <p:cNvSpPr txBox="1">
                <a:spLocks/>
              </p:cNvSpPr>
              <p:nvPr/>
            </p:nvSpPr>
            <p:spPr>
              <a:xfrm>
                <a:off x="1937291" y="1396527"/>
                <a:ext cx="4250784" cy="462006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2200" kern="1200" spc="-100" baseline="0" dirty="0" smtClean="0">
                    <a:solidFill>
                      <a:srgbClr val="FFFFFF"/>
                    </a:solidFill>
                    <a:latin typeface="코어 고딕 D 5 Medium" pitchFamily="34" charset="-127"/>
                    <a:ea typeface="코어 고딕 D 5 Medium" pitchFamily="34" charset="-127"/>
                    <a:cs typeface="+mj-cs"/>
                  </a:defRPr>
                </a:lvl1pPr>
                <a:lvl2pPr marL="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3600" kern="1200" spc="-150" baseline="0" dirty="0" smtClean="0">
                    <a:solidFill>
                      <a:srgbClr val="FFFFFF"/>
                    </a:solidFill>
                    <a:latin typeface="코어 고딕 D 5 Medium" pitchFamily="34" charset="-127"/>
                    <a:ea typeface="코어 고딕 D 5 Medium" pitchFamily="34" charset="-127"/>
                    <a:cs typeface="+mj-cs"/>
                  </a:defRPr>
                </a:lvl2pPr>
                <a:lvl3pPr marL="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3600" kern="1200" spc="-150" baseline="0" dirty="0" smtClean="0">
                    <a:solidFill>
                      <a:srgbClr val="FFFFFF"/>
                    </a:solidFill>
                    <a:latin typeface="코어 고딕 D 5 Medium" pitchFamily="34" charset="-127"/>
                    <a:ea typeface="코어 고딕 D 5 Medium" pitchFamily="34" charset="-127"/>
                    <a:cs typeface="+mj-cs"/>
                  </a:defRPr>
                </a:lvl3pPr>
                <a:lvl4pPr marL="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3600" kern="1200" spc="-150" baseline="0" dirty="0" smtClean="0">
                    <a:solidFill>
                      <a:srgbClr val="FFFFFF"/>
                    </a:solidFill>
                    <a:latin typeface="코어 고딕 D 5 Medium" pitchFamily="34" charset="-127"/>
                    <a:ea typeface="코어 고딕 D 5 Medium" pitchFamily="34" charset="-127"/>
                    <a:cs typeface="+mj-cs"/>
                  </a:defRPr>
                </a:lvl4pPr>
                <a:lvl5pPr marL="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3600" kern="1200" spc="-150" baseline="0" dirty="0">
                    <a:solidFill>
                      <a:srgbClr val="FFFFFF"/>
                    </a:solidFill>
                    <a:latin typeface="코어 고딕 D 5 Medium" pitchFamily="34" charset="-127"/>
                    <a:ea typeface="코어 고딕 D 5 Medium" pitchFamily="34" charset="-127"/>
                    <a:cs typeface="+mj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0">
                  <a:spcBef>
                    <a:spcPts val="0"/>
                  </a:spcBef>
                  <a:spcAft>
                    <a:spcPts val="400"/>
                  </a:spcAft>
                </a:pPr>
                <a:r>
                  <a:rPr lang="ko-KR" altLang="en-US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자문서비스 계약 체결 고객에게 자문보고서를 </a:t>
                </a:r>
                <a:r>
                  <a:rPr lang="en-US" altLang="ko-KR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4</a:t>
                </a:r>
                <a:r>
                  <a:rPr lang="ko-KR" altLang="en-US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회 이상 제공</a:t>
                </a:r>
                <a:endPara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F5F5F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latinLnBrk="0">
                  <a:spcBef>
                    <a:spcPts val="0"/>
                  </a:spcBef>
                  <a:spcAft>
                    <a:spcPts val="400"/>
                  </a:spcAft>
                </a:pPr>
                <a:r>
                  <a:rPr lang="ko-KR" altLang="en-US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직접전단</a:t>
                </a:r>
                <a:r>
                  <a:rPr lang="en-US" altLang="ko-KR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, (</a:t>
                </a:r>
                <a:r>
                  <a:rPr lang="ko-KR" altLang="en-US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통기</a:t>
                </a:r>
                <a:r>
                  <a:rPr lang="en-US" altLang="ko-KR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)</a:t>
                </a:r>
                <a:r>
                  <a:rPr lang="ko-KR" altLang="en-US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서면</a:t>
                </a:r>
                <a:r>
                  <a:rPr lang="en-US" altLang="ko-KR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, E-mail(</a:t>
                </a:r>
                <a:r>
                  <a:rPr lang="ko-KR" altLang="en-US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암호화</a:t>
                </a:r>
                <a:r>
                  <a:rPr lang="en-US" altLang="ko-KR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PDF), </a:t>
                </a:r>
                <a:r>
                  <a:rPr lang="ko-KR" altLang="en-US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유선 등의 방법으로 제공</a:t>
                </a:r>
                <a:endPara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F5F5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476250" y="1281114"/>
                <a:ext cx="1309007" cy="692830"/>
              </a:xfrm>
              <a:prstGeom prst="rect">
                <a:avLst/>
              </a:prstGeom>
              <a:solidFill>
                <a:srgbClr val="218E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600" spc="-1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  <a:cs typeface="+mj-cs"/>
                  </a:rPr>
                  <a:t>제공방법</a:t>
                </a: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476250" y="4666376"/>
              <a:ext cx="5905078" cy="638692"/>
              <a:chOff x="476250" y="1281114"/>
              <a:chExt cx="5905078" cy="692830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1689100" y="1281114"/>
                <a:ext cx="4692228" cy="6928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+mj-cs"/>
                </a:endParaRPr>
              </a:p>
            </p:txBody>
          </p:sp>
          <p:sp>
            <p:nvSpPr>
              <p:cNvPr id="23" name="텍스트 개체 틀 8"/>
              <p:cNvSpPr txBox="1">
                <a:spLocks/>
              </p:cNvSpPr>
              <p:nvPr/>
            </p:nvSpPr>
            <p:spPr>
              <a:xfrm>
                <a:off x="1937291" y="1524317"/>
                <a:ext cx="4250784" cy="20642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2200" kern="1200" spc="-100" baseline="0" dirty="0" smtClean="0">
                    <a:solidFill>
                      <a:srgbClr val="FFFFFF"/>
                    </a:solidFill>
                    <a:latin typeface="코어 고딕 D 5 Medium" pitchFamily="34" charset="-127"/>
                    <a:ea typeface="코어 고딕 D 5 Medium" pitchFamily="34" charset="-127"/>
                    <a:cs typeface="+mj-cs"/>
                  </a:defRPr>
                </a:lvl1pPr>
                <a:lvl2pPr marL="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3600" kern="1200" spc="-150" baseline="0" dirty="0" smtClean="0">
                    <a:solidFill>
                      <a:srgbClr val="FFFFFF"/>
                    </a:solidFill>
                    <a:latin typeface="코어 고딕 D 5 Medium" pitchFamily="34" charset="-127"/>
                    <a:ea typeface="코어 고딕 D 5 Medium" pitchFamily="34" charset="-127"/>
                    <a:cs typeface="+mj-cs"/>
                  </a:defRPr>
                </a:lvl2pPr>
                <a:lvl3pPr marL="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3600" kern="1200" spc="-150" baseline="0" dirty="0" smtClean="0">
                    <a:solidFill>
                      <a:srgbClr val="FFFFFF"/>
                    </a:solidFill>
                    <a:latin typeface="코어 고딕 D 5 Medium" pitchFamily="34" charset="-127"/>
                    <a:ea typeface="코어 고딕 D 5 Medium" pitchFamily="34" charset="-127"/>
                    <a:cs typeface="+mj-cs"/>
                  </a:defRPr>
                </a:lvl3pPr>
                <a:lvl4pPr marL="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3600" kern="1200" spc="-150" baseline="0" dirty="0" smtClean="0">
                    <a:solidFill>
                      <a:srgbClr val="FFFFFF"/>
                    </a:solidFill>
                    <a:latin typeface="코어 고딕 D 5 Medium" pitchFamily="34" charset="-127"/>
                    <a:ea typeface="코어 고딕 D 5 Medium" pitchFamily="34" charset="-127"/>
                    <a:cs typeface="+mj-cs"/>
                  </a:defRPr>
                </a:lvl4pPr>
                <a:lvl5pPr marL="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3600" kern="1200" spc="-150" baseline="0" dirty="0">
                    <a:solidFill>
                      <a:srgbClr val="FFFFFF"/>
                    </a:solidFill>
                    <a:latin typeface="코어 고딕 D 5 Medium" pitchFamily="34" charset="-127"/>
                    <a:ea typeface="코어 고딕 D 5 Medium" pitchFamily="34" charset="-127"/>
                    <a:cs typeface="+mj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0">
                  <a:spcBef>
                    <a:spcPts val="0"/>
                  </a:spcBef>
                  <a:spcAft>
                    <a:spcPts val="400"/>
                  </a:spcAft>
                </a:pPr>
                <a:r>
                  <a:rPr lang="ko-KR" altLang="en-US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개인 </a:t>
                </a:r>
                <a:r>
                  <a:rPr lang="en-US" altLang="ko-KR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3</a:t>
                </a:r>
                <a:r>
                  <a:rPr lang="ko-KR" altLang="en-US" sz="140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억원</a:t>
                </a:r>
                <a:r>
                  <a:rPr lang="ko-KR" altLang="en-US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 이상 </a:t>
                </a:r>
                <a:r>
                  <a:rPr lang="en-US" altLang="ko-KR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/ </a:t>
                </a:r>
                <a:r>
                  <a:rPr lang="ko-KR" altLang="en-US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법인 </a:t>
                </a:r>
                <a:r>
                  <a:rPr lang="en-US" altLang="ko-KR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10</a:t>
                </a:r>
                <a:r>
                  <a:rPr lang="ko-KR" altLang="en-US" sz="140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억원</a:t>
                </a:r>
                <a:r>
                  <a:rPr lang="ko-KR" altLang="en-US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 이상</a:t>
                </a:r>
                <a:endPara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F5F5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76250" y="1281114"/>
                <a:ext cx="1309007" cy="692830"/>
              </a:xfrm>
              <a:prstGeom prst="rect">
                <a:avLst/>
              </a:prstGeom>
              <a:solidFill>
                <a:srgbClr val="218E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600" spc="-1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  <a:cs typeface="+mj-cs"/>
                  </a:rPr>
                  <a:t>최소가입금액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476250" y="5423792"/>
              <a:ext cx="5905078" cy="638692"/>
              <a:chOff x="476250" y="1281114"/>
              <a:chExt cx="5905078" cy="692830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689100" y="1281114"/>
                <a:ext cx="4692228" cy="6928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+mj-cs"/>
                </a:endParaRPr>
              </a:p>
            </p:txBody>
          </p:sp>
          <p:sp>
            <p:nvSpPr>
              <p:cNvPr id="20" name="텍스트 개체 틀 8"/>
              <p:cNvSpPr txBox="1">
                <a:spLocks/>
              </p:cNvSpPr>
              <p:nvPr/>
            </p:nvSpPr>
            <p:spPr>
              <a:xfrm>
                <a:off x="1937291" y="1524317"/>
                <a:ext cx="4250784" cy="20642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2200" kern="1200" spc="-100" baseline="0" dirty="0" smtClean="0">
                    <a:solidFill>
                      <a:srgbClr val="FFFFFF"/>
                    </a:solidFill>
                    <a:latin typeface="코어 고딕 D 5 Medium" pitchFamily="34" charset="-127"/>
                    <a:ea typeface="코어 고딕 D 5 Medium" pitchFamily="34" charset="-127"/>
                    <a:cs typeface="+mj-cs"/>
                  </a:defRPr>
                </a:lvl1pPr>
                <a:lvl2pPr marL="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3600" kern="1200" spc="-150" baseline="0" dirty="0" smtClean="0">
                    <a:solidFill>
                      <a:srgbClr val="FFFFFF"/>
                    </a:solidFill>
                    <a:latin typeface="코어 고딕 D 5 Medium" pitchFamily="34" charset="-127"/>
                    <a:ea typeface="코어 고딕 D 5 Medium" pitchFamily="34" charset="-127"/>
                    <a:cs typeface="+mj-cs"/>
                  </a:defRPr>
                </a:lvl2pPr>
                <a:lvl3pPr marL="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3600" kern="1200" spc="-150" baseline="0" dirty="0" smtClean="0">
                    <a:solidFill>
                      <a:srgbClr val="FFFFFF"/>
                    </a:solidFill>
                    <a:latin typeface="코어 고딕 D 5 Medium" pitchFamily="34" charset="-127"/>
                    <a:ea typeface="코어 고딕 D 5 Medium" pitchFamily="34" charset="-127"/>
                    <a:cs typeface="+mj-cs"/>
                  </a:defRPr>
                </a:lvl3pPr>
                <a:lvl4pPr marL="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3600" kern="1200" spc="-150" baseline="0" dirty="0" smtClean="0">
                    <a:solidFill>
                      <a:srgbClr val="FFFFFF"/>
                    </a:solidFill>
                    <a:latin typeface="코어 고딕 D 5 Medium" pitchFamily="34" charset="-127"/>
                    <a:ea typeface="코어 고딕 D 5 Medium" pitchFamily="34" charset="-127"/>
                    <a:cs typeface="+mj-cs"/>
                  </a:defRPr>
                </a:lvl4pPr>
                <a:lvl5pPr marL="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3600" kern="1200" spc="-150" baseline="0" dirty="0">
                    <a:solidFill>
                      <a:srgbClr val="FFFFFF"/>
                    </a:solidFill>
                    <a:latin typeface="코어 고딕 D 5 Medium" pitchFamily="34" charset="-127"/>
                    <a:ea typeface="코어 고딕 D 5 Medium" pitchFamily="34" charset="-127"/>
                    <a:cs typeface="+mj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0">
                  <a:spcBef>
                    <a:spcPts val="0"/>
                  </a:spcBef>
                  <a:spcAft>
                    <a:spcPts val="400"/>
                  </a:spcAft>
                </a:pPr>
                <a:r>
                  <a:rPr lang="ko-KR" altLang="en-US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개인 </a:t>
                </a:r>
                <a:r>
                  <a:rPr lang="en-US" altLang="ko-KR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1</a:t>
                </a:r>
                <a:r>
                  <a:rPr lang="ko-KR" altLang="en-US" sz="140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억원</a:t>
                </a:r>
                <a:r>
                  <a:rPr lang="ko-KR" altLang="en-US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 이상 </a:t>
                </a:r>
                <a:r>
                  <a:rPr lang="en-US" altLang="ko-KR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/ </a:t>
                </a:r>
                <a:r>
                  <a:rPr lang="ko-KR" altLang="en-US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법인 </a:t>
                </a:r>
                <a:r>
                  <a:rPr lang="en-US" altLang="ko-KR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3</a:t>
                </a:r>
                <a:r>
                  <a:rPr lang="ko-KR" altLang="en-US" sz="140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억원</a:t>
                </a:r>
                <a:r>
                  <a:rPr lang="ko-KR" altLang="en-US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F5F5F"/>
                    </a:solidFill>
                    <a:latin typeface="나눔고딕" pitchFamily="50" charset="-127"/>
                    <a:ea typeface="나눔고딕" pitchFamily="50" charset="-127"/>
                  </a:rPr>
                  <a:t> 이상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76250" y="1281114"/>
                <a:ext cx="1309007" cy="692830"/>
              </a:xfrm>
              <a:prstGeom prst="rect">
                <a:avLst/>
              </a:prstGeom>
              <a:solidFill>
                <a:srgbClr val="218E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600" spc="-1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  <a:cs typeface="+mj-cs"/>
                  </a:rPr>
                  <a:t>최소유지금액</a:t>
                </a:r>
              </a:p>
            </p:txBody>
          </p:sp>
        </p:grpSp>
      </p:grpSp>
      <p:sp>
        <p:nvSpPr>
          <p:cNvPr id="38" name="텍스트 개체 틀 8"/>
          <p:cNvSpPr txBox="1">
            <a:spLocks/>
          </p:cNvSpPr>
          <p:nvPr/>
        </p:nvSpPr>
        <p:spPr>
          <a:xfrm>
            <a:off x="813133" y="250044"/>
            <a:ext cx="5160679" cy="50405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2200" kern="1200" spc="-10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1pPr>
            <a:lvl2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2pPr>
            <a:lvl3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3pPr>
            <a:lvl4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4pPr>
            <a:lvl5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300"/>
              </a:spcAft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인사이트 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516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2323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374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45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063400" y="2042820"/>
            <a:ext cx="5107581" cy="3059782"/>
            <a:chOff x="920794" y="2902868"/>
            <a:chExt cx="4805486" cy="2878807"/>
          </a:xfrm>
        </p:grpSpPr>
        <p:sp>
          <p:nvSpPr>
            <p:cNvPr id="29" name="텍스트 개체 틀 8"/>
            <p:cNvSpPr txBox="1">
              <a:spLocks/>
            </p:cNvSpPr>
            <p:nvPr/>
          </p:nvSpPr>
          <p:spPr>
            <a:xfrm>
              <a:off x="920794" y="2902868"/>
              <a:ext cx="4805486" cy="2878807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2200" kern="1200" spc="-10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1pPr>
              <a:lvl2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2pPr>
              <a:lvl3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3pPr>
              <a:lvl4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4pPr>
              <a:lvl5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00025" indent="-200025">
                <a:spcBef>
                  <a:spcPts val="0"/>
                </a:spcBef>
                <a:spcAft>
                  <a:spcPts val="1300"/>
                </a:spcAft>
                <a:buAutoNum type="arabicPeriod"/>
              </a:pPr>
              <a:r>
                <a:rPr lang="en-US" altLang="ko-KR" sz="1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NH</a:t>
              </a:r>
              <a:r>
                <a:rPr lang="ko-KR" altLang="en-US" sz="1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투자자문서비스란</a:t>
              </a:r>
              <a:endParaRPr lang="en-US" altLang="ko-KR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marL="200025" indent="-200025">
                <a:spcBef>
                  <a:spcPts val="0"/>
                </a:spcBef>
                <a:spcAft>
                  <a:spcPts val="1300"/>
                </a:spcAft>
                <a:buAutoNum type="arabicPeriod"/>
              </a:pPr>
              <a:r>
                <a:rPr lang="ko-KR" altLang="en-US" sz="1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상품종류</a:t>
              </a:r>
              <a:endParaRPr lang="en-US" altLang="ko-KR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marL="200025" indent="-200025">
                <a:spcBef>
                  <a:spcPts val="0"/>
                </a:spcBef>
                <a:spcAft>
                  <a:spcPts val="1300"/>
                </a:spcAft>
                <a:buAutoNum type="arabicPeriod"/>
              </a:pPr>
              <a:r>
                <a:rPr lang="ko-KR" altLang="en-US" sz="1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업무처리 </a:t>
              </a:r>
              <a:r>
                <a:rPr lang="en-US" altLang="ko-KR" sz="1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Guide</a:t>
              </a:r>
            </a:p>
            <a:p>
              <a:pPr marL="200025" indent="-200025">
                <a:spcBef>
                  <a:spcPts val="0"/>
                </a:spcBef>
                <a:spcAft>
                  <a:spcPts val="1300"/>
                </a:spcAft>
                <a:buAutoNum type="arabicPeriod"/>
              </a:pPr>
              <a:r>
                <a:rPr lang="ko-KR" altLang="en-US" sz="1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유형별 업무범위</a:t>
              </a:r>
              <a:endParaRPr lang="en-US" altLang="ko-KR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marL="200025" indent="-200025">
                <a:spcBef>
                  <a:spcPts val="0"/>
                </a:spcBef>
                <a:spcAft>
                  <a:spcPts val="1300"/>
                </a:spcAft>
                <a:buAutoNum type="arabicPeriod"/>
              </a:pPr>
              <a:r>
                <a:rPr lang="ko-KR" altLang="en-US" sz="1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주요화면</a:t>
              </a:r>
              <a:endParaRPr lang="en-US" altLang="ko-KR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marL="200025" indent="-200025">
                <a:spcBef>
                  <a:spcPts val="0"/>
                </a:spcBef>
                <a:spcAft>
                  <a:spcPts val="1300"/>
                </a:spcAft>
                <a:buAutoNum type="arabicPeriod"/>
              </a:pPr>
              <a:r>
                <a:rPr lang="ko-KR" altLang="en-US" sz="1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계약서류 작성방법 안내</a:t>
              </a:r>
              <a:endParaRPr lang="en-US" altLang="ko-KR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marL="200025" indent="-200025">
                <a:spcBef>
                  <a:spcPts val="0"/>
                </a:spcBef>
                <a:spcAft>
                  <a:spcPts val="1300"/>
                </a:spcAft>
                <a:buAutoNum type="arabicPeriod"/>
              </a:pPr>
              <a:r>
                <a:rPr lang="ko-KR" altLang="en-US" sz="1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계약 시 유의사항</a:t>
              </a:r>
              <a:endParaRPr lang="en-US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0" name="텍스트 개체 틀 8"/>
            <p:cNvSpPr txBox="1">
              <a:spLocks/>
            </p:cNvSpPr>
            <p:nvPr/>
          </p:nvSpPr>
          <p:spPr>
            <a:xfrm>
              <a:off x="5341883" y="2902868"/>
              <a:ext cx="384397" cy="2878807"/>
            </a:xfrm>
            <a:prstGeom prst="rect">
              <a:avLst/>
            </a:prstGeom>
          </p:spPr>
          <p:txBody>
            <a:bodyPr lIns="0" tIns="0" rIns="0" bIns="0"/>
            <a:lstStyle>
              <a:lvl1pPr marL="0" marR="0" indent="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 sz="2200" kern="1200" spc="-10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1pPr>
              <a:lvl2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2pPr>
              <a:lvl3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3pPr>
              <a:lvl4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4pPr>
              <a:lvl5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1300"/>
                </a:spcAft>
              </a:pPr>
              <a:r>
                <a:rPr lang="nn-NO" altLang="ko-KR" sz="1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p 1</a:t>
              </a:r>
            </a:p>
            <a:p>
              <a:pPr>
                <a:spcBef>
                  <a:spcPts val="0"/>
                </a:spcBef>
                <a:spcAft>
                  <a:spcPts val="1300"/>
                </a:spcAft>
              </a:pPr>
              <a:r>
                <a:rPr lang="nn-NO" altLang="ko-KR" sz="1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p 2</a:t>
              </a:r>
              <a:endParaRPr lang="nn-NO" altLang="en-US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spcBef>
                  <a:spcPts val="0"/>
                </a:spcBef>
                <a:spcAft>
                  <a:spcPts val="1300"/>
                </a:spcAft>
              </a:pPr>
              <a:r>
                <a:rPr lang="nn-NO" altLang="ko-KR" sz="1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p 3</a:t>
              </a:r>
            </a:p>
            <a:p>
              <a:pPr>
                <a:spcBef>
                  <a:spcPts val="0"/>
                </a:spcBef>
                <a:spcAft>
                  <a:spcPts val="1300"/>
                </a:spcAft>
              </a:pPr>
              <a:r>
                <a:rPr lang="nn-NO" altLang="ko-KR" sz="1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p 4</a:t>
              </a:r>
            </a:p>
            <a:p>
              <a:pPr>
                <a:spcBef>
                  <a:spcPts val="0"/>
                </a:spcBef>
                <a:spcAft>
                  <a:spcPts val="1300"/>
                </a:spcAft>
              </a:pPr>
              <a:r>
                <a:rPr lang="nn-NO" altLang="ko-KR" sz="1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p 5</a:t>
              </a:r>
              <a:endParaRPr lang="nn-NO" altLang="en-US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spcBef>
                  <a:spcPts val="0"/>
                </a:spcBef>
                <a:spcAft>
                  <a:spcPts val="1300"/>
                </a:spcAft>
              </a:pPr>
              <a:r>
                <a:rPr lang="nn-NO" altLang="ko-KR" sz="1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p 6</a:t>
              </a:r>
              <a:endParaRPr lang="nn-NO" altLang="en-US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spcBef>
                  <a:spcPts val="0"/>
                </a:spcBef>
                <a:spcAft>
                  <a:spcPts val="1300"/>
                </a:spcAft>
              </a:pPr>
              <a:r>
                <a:rPr lang="nn-NO" altLang="ko-KR" sz="1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p 7</a:t>
              </a:r>
              <a:endParaRPr lang="nn-NO" altLang="en-US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spcBef>
                  <a:spcPts val="0"/>
                </a:spcBef>
                <a:spcAft>
                  <a:spcPts val="1300"/>
                </a:spcAft>
              </a:pPr>
              <a:endParaRPr lang="nn-NO" altLang="en-US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1943100" y="3034432"/>
              <a:ext cx="3262170" cy="2489127"/>
              <a:chOff x="1943100" y="3034432"/>
              <a:chExt cx="3262170" cy="2489127"/>
            </a:xfrm>
          </p:grpSpPr>
          <p:cxnSp>
            <p:nvCxnSpPr>
              <p:cNvPr id="32" name="직선 연결선 31"/>
              <p:cNvCxnSpPr/>
              <p:nvPr/>
            </p:nvCxnSpPr>
            <p:spPr>
              <a:xfrm>
                <a:off x="1943100" y="3435302"/>
                <a:ext cx="32621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2511742" y="3868740"/>
                <a:ext cx="269352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2619281" y="4296649"/>
                <a:ext cx="258598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3056609" y="3034432"/>
                <a:ext cx="214866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2710092" y="5523559"/>
                <a:ext cx="249517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221503" y="5099104"/>
                <a:ext cx="19837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2002721" y="4653683"/>
                <a:ext cx="320254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1483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837245" y="1304764"/>
            <a:ext cx="8168644" cy="2957622"/>
            <a:chOff x="458648" y="1213811"/>
            <a:chExt cx="8168644" cy="2957622"/>
          </a:xfrm>
        </p:grpSpPr>
        <p:sp>
          <p:nvSpPr>
            <p:cNvPr id="35" name="텍스트 개체 틀 8"/>
            <p:cNvSpPr txBox="1">
              <a:spLocks/>
            </p:cNvSpPr>
            <p:nvPr/>
          </p:nvSpPr>
          <p:spPr>
            <a:xfrm>
              <a:off x="458650" y="1213811"/>
              <a:ext cx="5160679" cy="307777"/>
            </a:xfrm>
            <a:prstGeom prst="rect">
              <a:avLst/>
            </a:prstGeom>
          </p:spPr>
          <p:txBody>
            <a:bodyPr lIns="0" tIns="0" rIns="0" bIns="0" anchor="ctr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2200" kern="1200" spc="-10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1pPr>
              <a:lvl2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2pPr>
              <a:lvl3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3pPr>
              <a:lvl4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4pPr>
              <a:lvl5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1300"/>
                </a:spcAft>
              </a:pPr>
              <a:r>
                <a:rPr lang="ko-KR" alt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가설 설정</a:t>
              </a:r>
              <a:endPara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텍스트 개체 틀 8"/>
            <p:cNvSpPr txBox="1">
              <a:spLocks/>
            </p:cNvSpPr>
            <p:nvPr/>
          </p:nvSpPr>
          <p:spPr>
            <a:xfrm>
              <a:off x="458648" y="1640632"/>
              <a:ext cx="8168644" cy="235449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2200" kern="1200" spc="-10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1pPr>
              <a:lvl2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2pPr>
              <a:lvl3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3pPr>
              <a:lvl4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4pPr>
              <a:lvl5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4950" indent="-234950" latinLnBrk="0">
                <a:lnSpc>
                  <a:spcPts val="2000"/>
                </a:lnSpc>
                <a:spcBef>
                  <a:spcPts val="0"/>
                </a:spcBef>
                <a:spcAft>
                  <a:spcPts val="400"/>
                </a:spcAft>
              </a:pP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1.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보조 지표만을 활용하여 주식 투자에 수익을 얻을  수 있다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7" name="텍스트 개체 틀 8"/>
            <p:cNvSpPr txBox="1">
              <a:spLocks/>
            </p:cNvSpPr>
            <p:nvPr/>
          </p:nvSpPr>
          <p:spPr>
            <a:xfrm>
              <a:off x="458648" y="2427160"/>
              <a:ext cx="8168644" cy="235449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>
              <a:defPPr>
                <a:defRPr lang="ko-KR"/>
              </a:defPPr>
              <a:lvl1pPr marL="368300" indent="-133350" latinLnBrk="0">
                <a:lnSpc>
                  <a:spcPts val="2000"/>
                </a:lnSpc>
                <a:spcBef>
                  <a:spcPts val="0"/>
                </a:spcBef>
                <a:spcAft>
                  <a:spcPts val="400"/>
                </a:spcAft>
                <a:buFont typeface="나눔고딕" pitchFamily="50" charset="-127"/>
                <a:buChar char="-"/>
                <a:defRPr sz="1400" spc="-100" baseline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07EBD"/>
                  </a:solidFill>
                  <a:latin typeface="나눔고딕" pitchFamily="50" charset="-127"/>
                  <a:ea typeface="나눔고딕" pitchFamily="50" charset="-127"/>
                  <a:cs typeface="+mj-cs"/>
                </a:defRPr>
              </a:lvl1pPr>
              <a:lvl2pPr marL="0" indent="0">
                <a:spcBef>
                  <a:spcPct val="20000"/>
                </a:spcBef>
                <a:buFontTx/>
                <a:buNone/>
                <a:defRPr sz="3600" spc="-150" baseline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2pPr>
              <a:lvl3pPr marL="0" indent="0">
                <a:spcBef>
                  <a:spcPct val="20000"/>
                </a:spcBef>
                <a:buFontTx/>
                <a:buNone/>
                <a:defRPr sz="3600" spc="-150" baseline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3pPr>
              <a:lvl4pPr marL="0" indent="0">
                <a:spcBef>
                  <a:spcPct val="20000"/>
                </a:spcBef>
                <a:buFontTx/>
                <a:buNone/>
                <a:defRPr sz="3600" spc="-150" baseline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4pPr>
              <a:lvl5pPr marL="0" indent="0">
                <a:spcBef>
                  <a:spcPct val="20000"/>
                </a:spcBef>
                <a:buFontTx/>
                <a:buNone/>
                <a:defRPr sz="3600" spc="-150" baseline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r>
                <a:rPr lang="ko-KR" altLang="en-US" dirty="0"/>
                <a:t>거래 상대방</a:t>
              </a:r>
              <a:r>
                <a:rPr lang="en-US" altLang="ko-KR" dirty="0"/>
                <a:t>: </a:t>
              </a:r>
              <a:r>
                <a:rPr lang="ko-KR" altLang="en-US" dirty="0"/>
                <a:t>금융투자업무의 계약체결과 관련한 상대방</a:t>
              </a:r>
              <a:r>
                <a:rPr lang="en-US" altLang="ko-KR" dirty="0"/>
                <a:t>(</a:t>
              </a:r>
              <a:r>
                <a:rPr lang="ko-KR" altLang="en-US" dirty="0" err="1"/>
                <a:t>투자매매업</a:t>
              </a:r>
              <a:r>
                <a:rPr lang="en-US" altLang="ko-KR" dirty="0"/>
                <a:t>, </a:t>
              </a:r>
              <a:r>
                <a:rPr lang="ko-KR" altLang="en-US" dirty="0"/>
                <a:t>중개업</a:t>
              </a:r>
              <a:r>
                <a:rPr lang="en-US" altLang="ko-KR" dirty="0"/>
                <a:t>, </a:t>
              </a:r>
              <a:r>
                <a:rPr lang="ko-KR" altLang="en-US" dirty="0" err="1"/>
                <a:t>집합투자업</a:t>
              </a:r>
              <a:r>
                <a:rPr lang="en-US" altLang="ko-KR" dirty="0"/>
                <a:t>, </a:t>
              </a:r>
              <a:r>
                <a:rPr lang="ko-KR" altLang="en-US" dirty="0" err="1"/>
                <a:t>투자일임업</a:t>
              </a:r>
              <a:r>
                <a:rPr lang="en-US" altLang="ko-KR" dirty="0"/>
                <a:t>, </a:t>
              </a:r>
              <a:r>
                <a:rPr lang="ko-KR" altLang="en-US" dirty="0" err="1"/>
                <a:t>신탁업</a:t>
              </a:r>
              <a:r>
                <a:rPr lang="en-US" altLang="ko-KR" dirty="0"/>
                <a:t>)</a:t>
              </a:r>
            </a:p>
          </p:txBody>
        </p:sp>
        <p:sp>
          <p:nvSpPr>
            <p:cNvPr id="38" name="텍스트 개체 틀 8"/>
            <p:cNvSpPr txBox="1">
              <a:spLocks/>
            </p:cNvSpPr>
            <p:nvPr/>
          </p:nvSpPr>
          <p:spPr>
            <a:xfrm>
              <a:off x="458648" y="3149458"/>
              <a:ext cx="8168644" cy="235449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2200" kern="1200" spc="-10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1pPr>
              <a:lvl2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2pPr>
              <a:lvl3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3pPr>
              <a:lvl4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4pPr>
              <a:lvl5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4950" indent="-234950" latinLnBrk="0">
                <a:lnSpc>
                  <a:spcPts val="2000"/>
                </a:lnSpc>
                <a:spcBef>
                  <a:spcPts val="0"/>
                </a:spcBef>
                <a:spcAft>
                  <a:spcPts val="400"/>
                </a:spcAft>
              </a:pP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시기별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종목별 유리한 보조 지표가 있을 것이다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9" name="텍스트 개체 틀 8"/>
            <p:cNvSpPr txBox="1">
              <a:spLocks/>
            </p:cNvSpPr>
            <p:nvPr/>
          </p:nvSpPr>
          <p:spPr>
            <a:xfrm>
              <a:off x="458648" y="3935984"/>
              <a:ext cx="8168644" cy="235449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>
              <a:defPPr>
                <a:defRPr lang="ko-KR"/>
              </a:defPPr>
              <a:lvl1pPr marL="368300" indent="-133350" latinLnBrk="0">
                <a:lnSpc>
                  <a:spcPts val="2000"/>
                </a:lnSpc>
                <a:spcBef>
                  <a:spcPts val="0"/>
                </a:spcBef>
                <a:spcAft>
                  <a:spcPts val="400"/>
                </a:spcAft>
                <a:buFont typeface="나눔고딕" pitchFamily="50" charset="-127"/>
                <a:buChar char="-"/>
                <a:defRPr sz="1400" spc="-100" baseline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07EBD"/>
                  </a:solidFill>
                  <a:latin typeface="나눔고딕" pitchFamily="50" charset="-127"/>
                  <a:ea typeface="나눔고딕" pitchFamily="50" charset="-127"/>
                  <a:cs typeface="+mj-cs"/>
                </a:defRPr>
              </a:lvl1pPr>
              <a:lvl2pPr marL="0" indent="0">
                <a:spcBef>
                  <a:spcPct val="20000"/>
                </a:spcBef>
                <a:buFontTx/>
                <a:buNone/>
                <a:defRPr sz="3600" spc="-150" baseline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2pPr>
              <a:lvl3pPr marL="0" indent="0">
                <a:spcBef>
                  <a:spcPct val="20000"/>
                </a:spcBef>
                <a:buFontTx/>
                <a:buNone/>
                <a:defRPr sz="3600" spc="-150" baseline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3pPr>
              <a:lvl4pPr marL="0" indent="0">
                <a:spcBef>
                  <a:spcPct val="20000"/>
                </a:spcBef>
                <a:buFontTx/>
                <a:buNone/>
                <a:defRPr sz="3600" spc="-150" baseline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4pPr>
              <a:lvl5pPr marL="0" indent="0">
                <a:spcBef>
                  <a:spcPct val="20000"/>
                </a:spcBef>
                <a:buFontTx/>
                <a:buNone/>
                <a:defRPr sz="3600" spc="-150" baseline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r>
                <a:rPr lang="ko-KR" altLang="en-US" dirty="0"/>
                <a:t>거래 상대방</a:t>
              </a:r>
              <a:r>
                <a:rPr lang="en-US" altLang="ko-KR" dirty="0"/>
                <a:t>: </a:t>
              </a:r>
              <a:r>
                <a:rPr lang="ko-KR" altLang="en-US" dirty="0"/>
                <a:t>금융투자업무의 계약체결과 관련한 상대방</a:t>
              </a:r>
              <a:r>
                <a:rPr lang="en-US" altLang="ko-KR" dirty="0"/>
                <a:t>(</a:t>
              </a:r>
              <a:r>
                <a:rPr lang="ko-KR" altLang="en-US" dirty="0" err="1"/>
                <a:t>투자매매업</a:t>
              </a:r>
              <a:r>
                <a:rPr lang="en-US" altLang="ko-KR" dirty="0"/>
                <a:t>, </a:t>
              </a:r>
              <a:r>
                <a:rPr lang="ko-KR" altLang="en-US" dirty="0"/>
                <a:t>중개업</a:t>
              </a:r>
              <a:r>
                <a:rPr lang="en-US" altLang="ko-KR" dirty="0"/>
                <a:t>, </a:t>
              </a:r>
              <a:r>
                <a:rPr lang="ko-KR" altLang="en-US" dirty="0" err="1"/>
                <a:t>집합투자업</a:t>
              </a:r>
              <a:r>
                <a:rPr lang="en-US" altLang="ko-KR" dirty="0"/>
                <a:t>, </a:t>
              </a:r>
              <a:r>
                <a:rPr lang="ko-KR" altLang="en-US" dirty="0" err="1"/>
                <a:t>투자일임업</a:t>
              </a:r>
              <a:r>
                <a:rPr lang="en-US" altLang="ko-KR" dirty="0"/>
                <a:t>, </a:t>
              </a:r>
              <a:r>
                <a:rPr lang="ko-KR" altLang="en-US" dirty="0" err="1"/>
                <a:t>신탁업</a:t>
              </a:r>
              <a:r>
                <a:rPr lang="en-US" altLang="ko-KR" dirty="0"/>
                <a:t>)</a:t>
              </a:r>
            </a:p>
          </p:txBody>
        </p:sp>
      </p:grpSp>
      <p:sp>
        <p:nvSpPr>
          <p:cNvPr id="43" name="텍스트 개체 틀 8"/>
          <p:cNvSpPr txBox="1">
            <a:spLocks/>
          </p:cNvSpPr>
          <p:nvPr/>
        </p:nvSpPr>
        <p:spPr>
          <a:xfrm>
            <a:off x="813133" y="250044"/>
            <a:ext cx="5160679" cy="50405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2200" kern="1200" spc="-10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1pPr>
            <a:lvl2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2pPr>
            <a:lvl3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3pPr>
            <a:lvl4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4pPr>
            <a:lvl5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300"/>
              </a:spcAft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보조지표 유효성 분석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426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텍스트 개체 틀 8"/>
          <p:cNvSpPr txBox="1">
            <a:spLocks/>
          </p:cNvSpPr>
          <p:nvPr/>
        </p:nvSpPr>
        <p:spPr>
          <a:xfrm>
            <a:off x="813133" y="250044"/>
            <a:ext cx="5160679" cy="50405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2200" kern="1200" spc="-10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1pPr>
            <a:lvl2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2pPr>
            <a:lvl3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3pPr>
            <a:lvl4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4pPr>
            <a:lvl5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300"/>
              </a:spcAft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보조지표 유효성 분석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2CF1FD3-9532-3801-74A0-68C886F43502}"/>
              </a:ext>
            </a:extLst>
          </p:cNvPr>
          <p:cNvCxnSpPr>
            <a:cxnSpLocks/>
          </p:cNvCxnSpPr>
          <p:nvPr/>
        </p:nvCxnSpPr>
        <p:spPr>
          <a:xfrm>
            <a:off x="4878632" y="3450420"/>
            <a:ext cx="0" cy="1192863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AF4CB5-3CDA-B03B-86D1-3FCB8680ECC4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3658731" y="4630965"/>
            <a:ext cx="1230680" cy="319526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A44525-B6AE-D6DF-1975-A520F0968063}"/>
              </a:ext>
            </a:extLst>
          </p:cNvPr>
          <p:cNvCxnSpPr>
            <a:cxnSpLocks/>
          </p:cNvCxnSpPr>
          <p:nvPr/>
        </p:nvCxnSpPr>
        <p:spPr>
          <a:xfrm>
            <a:off x="4915921" y="4643283"/>
            <a:ext cx="1119744" cy="319529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E3BA367C-9EA2-DE61-429C-9C676486A2D4}"/>
              </a:ext>
            </a:extLst>
          </p:cNvPr>
          <p:cNvSpPr/>
          <p:nvPr/>
        </p:nvSpPr>
        <p:spPr>
          <a:xfrm>
            <a:off x="1899965" y="4071108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951E964-3067-4BF5-E117-106518F0D7EA}"/>
              </a:ext>
            </a:extLst>
          </p:cNvPr>
          <p:cNvSpPr/>
          <p:nvPr/>
        </p:nvSpPr>
        <p:spPr>
          <a:xfrm>
            <a:off x="3996809" y="1700808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93E1517-ADB0-9619-E12A-AC0076D17BDC}"/>
              </a:ext>
            </a:extLst>
          </p:cNvPr>
          <p:cNvSpPr/>
          <p:nvPr/>
        </p:nvSpPr>
        <p:spPr>
          <a:xfrm>
            <a:off x="6011289" y="4061591"/>
            <a:ext cx="1758766" cy="175876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2502E-04A7-FE30-58D6-D6E99716919D}"/>
              </a:ext>
            </a:extLst>
          </p:cNvPr>
          <p:cNvSpPr txBox="1"/>
          <p:nvPr/>
        </p:nvSpPr>
        <p:spPr>
          <a:xfrm>
            <a:off x="4145268" y="2313124"/>
            <a:ext cx="152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보조 지표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1C8BBD-1D1F-2616-125A-F6AD6215CB2C}"/>
              </a:ext>
            </a:extLst>
          </p:cNvPr>
          <p:cNvSpPr txBox="1"/>
          <p:nvPr/>
        </p:nvSpPr>
        <p:spPr>
          <a:xfrm>
            <a:off x="2379238" y="4774395"/>
            <a:ext cx="8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66D570-5DB9-9403-DF46-8BE41122A18B}"/>
              </a:ext>
            </a:extLst>
          </p:cNvPr>
          <p:cNvSpPr txBox="1"/>
          <p:nvPr/>
        </p:nvSpPr>
        <p:spPr>
          <a:xfrm>
            <a:off x="6128284" y="4730108"/>
            <a:ext cx="152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6B0F212-6B08-A5CC-BD1F-DA9E8347A8A3}"/>
              </a:ext>
            </a:extLst>
          </p:cNvPr>
          <p:cNvGrpSpPr/>
          <p:nvPr/>
        </p:nvGrpSpPr>
        <p:grpSpPr>
          <a:xfrm>
            <a:off x="320631" y="4543199"/>
            <a:ext cx="2860730" cy="795549"/>
            <a:chOff x="278710" y="4305946"/>
            <a:chExt cx="2860730" cy="79554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56C0776-0D0F-94D6-D2AB-A651F93B1CE0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박스권</a:t>
              </a:r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상승</a:t>
              </a:r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하락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03EE67-27FA-9196-FC6E-368CC1DF0A5A}"/>
                </a:ext>
              </a:extLst>
            </p:cNvPr>
            <p:cNvSpPr txBox="1"/>
            <p:nvPr/>
          </p:nvSpPr>
          <p:spPr>
            <a:xfrm>
              <a:off x="278710" y="4305946"/>
              <a:ext cx="1149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시기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43170DC-49C7-9E6C-538F-F0EEB05DED81}"/>
              </a:ext>
            </a:extLst>
          </p:cNvPr>
          <p:cNvGrpSpPr/>
          <p:nvPr/>
        </p:nvGrpSpPr>
        <p:grpSpPr>
          <a:xfrm>
            <a:off x="5904034" y="2143276"/>
            <a:ext cx="2858426" cy="791304"/>
            <a:chOff x="281014" y="4310191"/>
            <a:chExt cx="2858426" cy="79130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750730-870D-A896-0D33-3974D925199A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BOL, MACD, RSI, CCI, STO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8EAF7E-C3BF-1263-A142-B8A610D7FFE7}"/>
                </a:ext>
              </a:extLst>
            </p:cNvPr>
            <p:cNvSpPr txBox="1"/>
            <p:nvPr/>
          </p:nvSpPr>
          <p:spPr>
            <a:xfrm>
              <a:off x="281014" y="4310191"/>
              <a:ext cx="14302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보조 지표 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D1F1003-B781-9988-8640-78C172481AB4}"/>
              </a:ext>
            </a:extLst>
          </p:cNvPr>
          <p:cNvGrpSpPr/>
          <p:nvPr/>
        </p:nvGrpSpPr>
        <p:grpSpPr>
          <a:xfrm>
            <a:off x="7919024" y="4602607"/>
            <a:ext cx="2858426" cy="836413"/>
            <a:chOff x="281014" y="4265082"/>
            <a:chExt cx="2858426" cy="83641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1EF16D-9CEF-1E64-46BF-4288AB34BEE7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대형주 및 소형주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C041B5-2CC3-CF48-5CEA-1BDD1DF8BC54}"/>
                </a:ext>
              </a:extLst>
            </p:cNvPr>
            <p:cNvSpPr txBox="1"/>
            <p:nvPr/>
          </p:nvSpPr>
          <p:spPr>
            <a:xfrm>
              <a:off x="321194" y="4265082"/>
              <a:ext cx="11319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종목</a:t>
              </a:r>
            </a:p>
          </p:txBody>
        </p:sp>
      </p:grpSp>
      <p:sp>
        <p:nvSpPr>
          <p:cNvPr id="21" name="모서리가 둥근 직사각형 1">
            <a:extLst>
              <a:ext uri="{FF2B5EF4-FFF2-40B4-BE49-F238E27FC236}">
                <a16:creationId xmlns:a16="http://schemas.microsoft.com/office/drawing/2014/main" id="{55F8DE68-6D2A-036E-A430-FEE69E15B2C5}"/>
              </a:ext>
            </a:extLst>
          </p:cNvPr>
          <p:cNvSpPr/>
          <p:nvPr/>
        </p:nvSpPr>
        <p:spPr>
          <a:xfrm>
            <a:off x="4095036" y="4390477"/>
            <a:ext cx="1524776" cy="46166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승률</a:t>
            </a:r>
            <a:r>
              <a:rPr kumimoji="1"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수익률</a:t>
            </a:r>
          </a:p>
        </p:txBody>
      </p:sp>
    </p:spTree>
    <p:extLst>
      <p:ext uri="{BB962C8B-B14F-4D97-AF65-F5344CB8AC3E}">
        <p14:creationId xmlns:p14="http://schemas.microsoft.com/office/powerpoint/2010/main" val="38094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837245" y="1304764"/>
            <a:ext cx="8168644" cy="2957622"/>
            <a:chOff x="458648" y="1213811"/>
            <a:chExt cx="8168644" cy="2957622"/>
          </a:xfrm>
        </p:grpSpPr>
        <p:sp>
          <p:nvSpPr>
            <p:cNvPr id="35" name="텍스트 개체 틀 8"/>
            <p:cNvSpPr txBox="1">
              <a:spLocks/>
            </p:cNvSpPr>
            <p:nvPr/>
          </p:nvSpPr>
          <p:spPr>
            <a:xfrm>
              <a:off x="458650" y="1213811"/>
              <a:ext cx="5160679" cy="307777"/>
            </a:xfrm>
            <a:prstGeom prst="rect">
              <a:avLst/>
            </a:prstGeom>
          </p:spPr>
          <p:txBody>
            <a:bodyPr lIns="0" tIns="0" rIns="0" bIns="0" anchor="ctr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2200" kern="1200" spc="-10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1pPr>
              <a:lvl2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2pPr>
              <a:lvl3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3pPr>
              <a:lvl4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4pPr>
              <a:lvl5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1300"/>
                </a:spcAft>
              </a:pPr>
              <a:r>
                <a:rPr lang="ko-KR" alt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승률 및 수익률 </a:t>
              </a:r>
              <a:endPara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텍스트 개체 틀 8"/>
            <p:cNvSpPr txBox="1">
              <a:spLocks/>
            </p:cNvSpPr>
            <p:nvPr/>
          </p:nvSpPr>
          <p:spPr>
            <a:xfrm>
              <a:off x="458648" y="1640632"/>
              <a:ext cx="8168644" cy="543226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2200" kern="1200" spc="-10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1pPr>
              <a:lvl2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2pPr>
              <a:lvl3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3pPr>
              <a:lvl4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4pPr>
              <a:lvl5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4950" indent="-234950" latinLnBrk="0">
                <a:lnSpc>
                  <a:spcPts val="2000"/>
                </a:lnSpc>
                <a:spcBef>
                  <a:spcPts val="0"/>
                </a:spcBef>
                <a:spcAft>
                  <a:spcPts val="400"/>
                </a:spcAft>
              </a:pP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1.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승률 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marL="234950" indent="-234950" latinLnBrk="0">
                <a:lnSpc>
                  <a:spcPts val="2000"/>
                </a:lnSpc>
                <a:spcBef>
                  <a:spcPts val="0"/>
                </a:spcBef>
                <a:spcAft>
                  <a:spcPts val="400"/>
                </a:spcAft>
              </a:pP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매수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+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매도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)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행위에 수익이 발생하면 승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손실이 발생하면 패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7" name="텍스트 개체 틀 8"/>
            <p:cNvSpPr txBox="1">
              <a:spLocks/>
            </p:cNvSpPr>
            <p:nvPr/>
          </p:nvSpPr>
          <p:spPr>
            <a:xfrm>
              <a:off x="458648" y="2427160"/>
              <a:ext cx="8168644" cy="235449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>
              <a:defPPr>
                <a:defRPr lang="ko-KR"/>
              </a:defPPr>
              <a:lvl1pPr marL="368300" indent="-133350" latinLnBrk="0">
                <a:lnSpc>
                  <a:spcPts val="2000"/>
                </a:lnSpc>
                <a:spcBef>
                  <a:spcPts val="0"/>
                </a:spcBef>
                <a:spcAft>
                  <a:spcPts val="400"/>
                </a:spcAft>
                <a:buFont typeface="나눔고딕" pitchFamily="50" charset="-127"/>
                <a:buChar char="-"/>
                <a:defRPr sz="1400" spc="-100" baseline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07EBD"/>
                  </a:solidFill>
                  <a:latin typeface="나눔고딕" pitchFamily="50" charset="-127"/>
                  <a:ea typeface="나눔고딕" pitchFamily="50" charset="-127"/>
                  <a:cs typeface="+mj-cs"/>
                </a:defRPr>
              </a:lvl1pPr>
              <a:lvl2pPr marL="0" indent="0">
                <a:spcBef>
                  <a:spcPct val="20000"/>
                </a:spcBef>
                <a:buFontTx/>
                <a:buNone/>
                <a:defRPr sz="3600" spc="-150" baseline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2pPr>
              <a:lvl3pPr marL="0" indent="0">
                <a:spcBef>
                  <a:spcPct val="20000"/>
                </a:spcBef>
                <a:buFontTx/>
                <a:buNone/>
                <a:defRPr sz="3600" spc="-150" baseline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3pPr>
              <a:lvl4pPr marL="0" indent="0">
                <a:spcBef>
                  <a:spcPct val="20000"/>
                </a:spcBef>
                <a:buFontTx/>
                <a:buNone/>
                <a:defRPr sz="3600" spc="-150" baseline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4pPr>
              <a:lvl5pPr marL="0" indent="0">
                <a:spcBef>
                  <a:spcPct val="20000"/>
                </a:spcBef>
                <a:buFontTx/>
                <a:buNone/>
                <a:defRPr sz="3600" spc="-150" baseline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r>
                <a:rPr lang="en-US" altLang="ko-KR" dirty="0"/>
                <a:t>(</a:t>
              </a:r>
              <a:r>
                <a:rPr lang="ko-KR" altLang="en-US" dirty="0"/>
                <a:t>매수 </a:t>
              </a:r>
              <a:r>
                <a:rPr lang="en-US" altLang="ko-KR" dirty="0"/>
                <a:t>+ </a:t>
              </a:r>
              <a:r>
                <a:rPr lang="ko-KR" altLang="en-US" dirty="0"/>
                <a:t>매수</a:t>
              </a:r>
              <a:r>
                <a:rPr lang="en-US" altLang="ko-KR" dirty="0"/>
                <a:t>) </a:t>
              </a:r>
              <a:r>
                <a:rPr lang="ko-KR" altLang="en-US" dirty="0"/>
                <a:t>연속 시그널은 패배로 카운트 함 </a:t>
              </a:r>
              <a:endParaRPr lang="en-US" altLang="ko-KR" dirty="0"/>
            </a:p>
          </p:txBody>
        </p:sp>
        <p:sp>
          <p:nvSpPr>
            <p:cNvPr id="38" name="텍스트 개체 틀 8"/>
            <p:cNvSpPr txBox="1">
              <a:spLocks/>
            </p:cNvSpPr>
            <p:nvPr/>
          </p:nvSpPr>
          <p:spPr>
            <a:xfrm>
              <a:off x="458648" y="3149458"/>
              <a:ext cx="8168644" cy="543226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2200" kern="1200" spc="-10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1pPr>
              <a:lvl2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2pPr>
              <a:lvl3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3pPr>
              <a:lvl4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 smtClean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4pPr>
              <a:lvl5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3600" kern="1200" spc="-150" baseline="0" dirty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4950" indent="-234950" latinLnBrk="0">
                <a:lnSpc>
                  <a:spcPts val="2000"/>
                </a:lnSpc>
                <a:spcBef>
                  <a:spcPts val="0"/>
                </a:spcBef>
                <a:spcAft>
                  <a:spcPts val="400"/>
                </a:spcAft>
              </a:pP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수익률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marL="234950" indent="-234950" latinLnBrk="0">
                <a:lnSpc>
                  <a:spcPts val="2000"/>
                </a:lnSpc>
                <a:spcBef>
                  <a:spcPts val="0"/>
                </a:spcBef>
                <a:spcAft>
                  <a:spcPts val="400"/>
                </a:spcAft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매수에 모든 자본을 투입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매도에 모든 주식을 판매 후 최종 수익률을 반영함 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9" name="텍스트 개체 틀 8"/>
            <p:cNvSpPr txBox="1">
              <a:spLocks/>
            </p:cNvSpPr>
            <p:nvPr/>
          </p:nvSpPr>
          <p:spPr>
            <a:xfrm>
              <a:off x="458648" y="3935984"/>
              <a:ext cx="8168644" cy="235449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>
              <a:defPPr>
                <a:defRPr lang="ko-KR"/>
              </a:defPPr>
              <a:lvl1pPr marL="368300" indent="-133350" latinLnBrk="0">
                <a:lnSpc>
                  <a:spcPts val="2000"/>
                </a:lnSpc>
                <a:spcBef>
                  <a:spcPts val="0"/>
                </a:spcBef>
                <a:spcAft>
                  <a:spcPts val="400"/>
                </a:spcAft>
                <a:buFont typeface="나눔고딕" pitchFamily="50" charset="-127"/>
                <a:buChar char="-"/>
                <a:defRPr sz="1400" spc="-100" baseline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07EBD"/>
                  </a:solidFill>
                  <a:latin typeface="나눔고딕" pitchFamily="50" charset="-127"/>
                  <a:ea typeface="나눔고딕" pitchFamily="50" charset="-127"/>
                  <a:cs typeface="+mj-cs"/>
                </a:defRPr>
              </a:lvl1pPr>
              <a:lvl2pPr marL="0" indent="0">
                <a:spcBef>
                  <a:spcPct val="20000"/>
                </a:spcBef>
                <a:buFontTx/>
                <a:buNone/>
                <a:defRPr sz="3600" spc="-150" baseline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2pPr>
              <a:lvl3pPr marL="0" indent="0">
                <a:spcBef>
                  <a:spcPct val="20000"/>
                </a:spcBef>
                <a:buFontTx/>
                <a:buNone/>
                <a:defRPr sz="3600" spc="-150" baseline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3pPr>
              <a:lvl4pPr marL="0" indent="0">
                <a:spcBef>
                  <a:spcPct val="20000"/>
                </a:spcBef>
                <a:buFontTx/>
                <a:buNone/>
                <a:defRPr sz="3600" spc="-150" baseline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4pPr>
              <a:lvl5pPr marL="0" indent="0">
                <a:spcBef>
                  <a:spcPct val="20000"/>
                </a:spcBef>
                <a:buFontTx/>
                <a:buNone/>
                <a:defRPr sz="3600" spc="-150" baseline="0">
                  <a:solidFill>
                    <a:srgbClr val="FFFFFF"/>
                  </a:solidFill>
                  <a:latin typeface="코어 고딕 D 5 Medium" pitchFamily="34" charset="-127"/>
                  <a:ea typeface="코어 고딕 D 5 Medium" pitchFamily="34" charset="-127"/>
                  <a:cs typeface="+mj-cs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r>
                <a:rPr lang="en-US" altLang="ko-KR" dirty="0"/>
                <a:t>(</a:t>
              </a:r>
              <a:r>
                <a:rPr lang="ko-KR" altLang="en-US" dirty="0"/>
                <a:t>매수 </a:t>
              </a:r>
              <a:r>
                <a:rPr lang="en-US" altLang="ko-KR" dirty="0"/>
                <a:t>+ </a:t>
              </a:r>
              <a:r>
                <a:rPr lang="ko-KR" altLang="en-US" dirty="0"/>
                <a:t>매수</a:t>
              </a:r>
              <a:r>
                <a:rPr lang="en-US" altLang="ko-KR" dirty="0"/>
                <a:t>) </a:t>
              </a:r>
              <a:r>
                <a:rPr lang="ko-KR" altLang="en-US" dirty="0"/>
                <a:t>연속 시그널일 경우 추가 매수는 없음  </a:t>
              </a:r>
              <a:endParaRPr lang="en-US" altLang="ko-KR" dirty="0"/>
            </a:p>
          </p:txBody>
        </p:sp>
      </p:grpSp>
      <p:sp>
        <p:nvSpPr>
          <p:cNvPr id="43" name="텍스트 개체 틀 8"/>
          <p:cNvSpPr txBox="1">
            <a:spLocks/>
          </p:cNvSpPr>
          <p:nvPr/>
        </p:nvSpPr>
        <p:spPr>
          <a:xfrm>
            <a:off x="813133" y="250044"/>
            <a:ext cx="5160679" cy="50405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2200" kern="1200" spc="-10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1pPr>
            <a:lvl2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2pPr>
            <a:lvl3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3pPr>
            <a:lvl4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4pPr>
            <a:lvl5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300"/>
              </a:spcAft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보조지표 유효성 분석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474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텍스트 개체 틀 8"/>
          <p:cNvSpPr txBox="1">
            <a:spLocks/>
          </p:cNvSpPr>
          <p:nvPr/>
        </p:nvSpPr>
        <p:spPr>
          <a:xfrm>
            <a:off x="813133" y="250044"/>
            <a:ext cx="5160679" cy="50405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2200" kern="1200" spc="-10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1pPr>
            <a:lvl2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2pPr>
            <a:lvl3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3pPr>
            <a:lvl4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4pPr>
            <a:lvl5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-1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080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1.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8080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보조지표 유효성 분석</a:t>
            </a:r>
            <a:endParaRPr kumimoji="0" lang="en-US" altLang="ko-KR" sz="2200" b="0" i="0" u="none" strike="noStrike" kern="1200" cap="none" spc="-10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80808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B4F5039-2938-ABFC-90AA-EC07D50A8383}"/>
              </a:ext>
            </a:extLst>
          </p:cNvPr>
          <p:cNvGrpSpPr/>
          <p:nvPr/>
        </p:nvGrpSpPr>
        <p:grpSpPr>
          <a:xfrm>
            <a:off x="396385" y="2564904"/>
            <a:ext cx="3816424" cy="1512168"/>
            <a:chOff x="488504" y="1556792"/>
            <a:chExt cx="3816424" cy="151216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068353A-C1FD-3FF5-5055-94D70BABB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854" y="1556792"/>
              <a:ext cx="3815074" cy="1512168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4742114-F832-593A-C663-DFD13F6F6FAF}"/>
                </a:ext>
              </a:extLst>
            </p:cNvPr>
            <p:cNvSpPr/>
            <p:nvPr/>
          </p:nvSpPr>
          <p:spPr>
            <a:xfrm>
              <a:off x="488504" y="1556792"/>
              <a:ext cx="3816424" cy="151216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3DCD204-0B1A-6838-D1CE-6D7F0F927BDD}"/>
              </a:ext>
            </a:extLst>
          </p:cNvPr>
          <p:cNvSpPr/>
          <p:nvPr/>
        </p:nvSpPr>
        <p:spPr>
          <a:xfrm>
            <a:off x="4828800" y="1387569"/>
            <a:ext cx="459044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ACF68C-D985-FA11-8A5B-9CDFB16B7937}"/>
              </a:ext>
            </a:extLst>
          </p:cNvPr>
          <p:cNvSpPr/>
          <p:nvPr/>
        </p:nvSpPr>
        <p:spPr>
          <a:xfrm>
            <a:off x="4837098" y="3081519"/>
            <a:ext cx="459044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55A238C-0F13-7D3D-8FDF-4F76E5DACD95}"/>
              </a:ext>
            </a:extLst>
          </p:cNvPr>
          <p:cNvSpPr/>
          <p:nvPr/>
        </p:nvSpPr>
        <p:spPr>
          <a:xfrm>
            <a:off x="4828798" y="1387569"/>
            <a:ext cx="832411" cy="1417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2860DBC-ACBC-7B0A-7E20-1CAEAC3139BA}"/>
              </a:ext>
            </a:extLst>
          </p:cNvPr>
          <p:cNvSpPr/>
          <p:nvPr/>
        </p:nvSpPr>
        <p:spPr>
          <a:xfrm>
            <a:off x="4828798" y="3081519"/>
            <a:ext cx="832411" cy="14172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00158E-D4E8-20DC-B4DB-32BC7268D539}"/>
              </a:ext>
            </a:extLst>
          </p:cNvPr>
          <p:cNvSpPr txBox="1"/>
          <p:nvPr/>
        </p:nvSpPr>
        <p:spPr>
          <a:xfrm>
            <a:off x="4863801" y="1915096"/>
            <a:ext cx="803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박스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3F7E910-863B-A077-4023-92D921B90A38}"/>
              </a:ext>
            </a:extLst>
          </p:cNvPr>
          <p:cNvSpPr txBox="1"/>
          <p:nvPr/>
        </p:nvSpPr>
        <p:spPr>
          <a:xfrm>
            <a:off x="4845396" y="3636847"/>
            <a:ext cx="813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상승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60CE83-66C3-4E02-5890-7D62AAA84614}"/>
              </a:ext>
            </a:extLst>
          </p:cNvPr>
          <p:cNvSpPr txBox="1"/>
          <p:nvPr/>
        </p:nvSpPr>
        <p:spPr>
          <a:xfrm>
            <a:off x="5791603" y="1926913"/>
            <a:ext cx="3695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16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~2020</a:t>
            </a:r>
            <a:r>
              <a:rPr lang="ko-KR" altLang="en-US" sz="16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</a:t>
            </a:r>
            <a:r>
              <a:rPr lang="en-US" altLang="ko-KR" sz="16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6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코스피의 변화가 적었던 구간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8CDA76-587A-2C37-E78F-5F7C28FF9C61}"/>
              </a:ext>
            </a:extLst>
          </p:cNvPr>
          <p:cNvSpPr txBox="1"/>
          <p:nvPr/>
        </p:nvSpPr>
        <p:spPr>
          <a:xfrm>
            <a:off x="5791603" y="3580852"/>
            <a:ext cx="3695318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2020~</a:t>
            </a:r>
            <a:r>
              <a:rPr lang="ko-KR" altLang="en-US" sz="16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2021,</a:t>
            </a:r>
            <a:r>
              <a:rPr lang="ko-KR" altLang="en-US" sz="16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코스피가 급상승했던 구간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BD2CED2-C435-A3A6-3752-3F8060C2C282}"/>
              </a:ext>
            </a:extLst>
          </p:cNvPr>
          <p:cNvGrpSpPr/>
          <p:nvPr/>
        </p:nvGrpSpPr>
        <p:grpSpPr>
          <a:xfrm>
            <a:off x="4828799" y="4775469"/>
            <a:ext cx="4624701" cy="1417242"/>
            <a:chOff x="6253005" y="4788975"/>
            <a:chExt cx="5576119" cy="141724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92F8458-3EAD-D9A5-8B93-D3DD348C7725}"/>
                </a:ext>
              </a:extLst>
            </p:cNvPr>
            <p:cNvSpPr/>
            <p:nvPr/>
          </p:nvSpPr>
          <p:spPr>
            <a:xfrm>
              <a:off x="6269600" y="4788975"/>
              <a:ext cx="5534812" cy="14172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088CFB2-2F46-A79A-5E77-F4793CAF1F1F}"/>
                </a:ext>
              </a:extLst>
            </p:cNvPr>
            <p:cNvSpPr/>
            <p:nvPr/>
          </p:nvSpPr>
          <p:spPr>
            <a:xfrm>
              <a:off x="6253005" y="4788975"/>
              <a:ext cx="1003659" cy="14172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6AE6E9F-84FD-51F1-6C39-69AAE787354D}"/>
                </a:ext>
              </a:extLst>
            </p:cNvPr>
            <p:cNvSpPr txBox="1"/>
            <p:nvPr/>
          </p:nvSpPr>
          <p:spPr>
            <a:xfrm>
              <a:off x="6269600" y="5272910"/>
              <a:ext cx="973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하락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E96C75D-972D-1449-ACF4-F3B37E4B9BF7}"/>
                </a:ext>
              </a:extLst>
            </p:cNvPr>
            <p:cNvSpPr txBox="1"/>
            <p:nvPr/>
          </p:nvSpPr>
          <p:spPr>
            <a:xfrm>
              <a:off x="7413882" y="5272910"/>
              <a:ext cx="4415242" cy="418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6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2022, </a:t>
              </a:r>
              <a:r>
                <a:rPr lang="ko-KR" altLang="en-US" sz="160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코스피가 급락 했던 구간 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06B9562-22DB-9E1B-0C5E-60E454FE6060}"/>
              </a:ext>
            </a:extLst>
          </p:cNvPr>
          <p:cNvGrpSpPr/>
          <p:nvPr/>
        </p:nvGrpSpPr>
        <p:grpSpPr>
          <a:xfrm>
            <a:off x="400383" y="4397646"/>
            <a:ext cx="3812425" cy="396097"/>
            <a:chOff x="709921" y="3953215"/>
            <a:chExt cx="4922902" cy="396097"/>
          </a:xfrm>
        </p:grpSpPr>
        <p:sp>
          <p:nvSpPr>
            <p:cNvPr id="68" name="모서리가 둥근 직사각형 46">
              <a:extLst>
                <a:ext uri="{FF2B5EF4-FFF2-40B4-BE49-F238E27FC236}">
                  <a16:creationId xmlns:a16="http://schemas.microsoft.com/office/drawing/2014/main" id="{2FC2699E-9D70-82D2-CB7D-AE415DE1C134}"/>
                </a:ext>
              </a:extLst>
            </p:cNvPr>
            <p:cNvSpPr/>
            <p:nvPr/>
          </p:nvSpPr>
          <p:spPr>
            <a:xfrm>
              <a:off x="709921" y="3953217"/>
              <a:ext cx="4922902" cy="396095"/>
            </a:xfrm>
            <a:prstGeom prst="roundRect">
              <a:avLst>
                <a:gd name="adj" fmla="val 50000"/>
              </a:avLst>
            </a:prstGeom>
            <a:pattFill prst="dkUpDiag">
              <a:fgClr>
                <a:schemeClr val="accent2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C78031D-6481-4801-A18D-05725EC3DB77}"/>
                </a:ext>
              </a:extLst>
            </p:cNvPr>
            <p:cNvSpPr/>
            <p:nvPr/>
          </p:nvSpPr>
          <p:spPr>
            <a:xfrm>
              <a:off x="2461049" y="3953217"/>
              <a:ext cx="1476574" cy="3960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00BFABFB-5635-8AC0-1E7B-C0A8B6A65107}"/>
                </a:ext>
              </a:extLst>
            </p:cNvPr>
            <p:cNvGrpSpPr/>
            <p:nvPr/>
          </p:nvGrpSpPr>
          <p:grpSpPr>
            <a:xfrm>
              <a:off x="711784" y="3953216"/>
              <a:ext cx="1749264" cy="396095"/>
              <a:chOff x="1061548" y="3608990"/>
              <a:chExt cx="3507160" cy="735724"/>
            </a:xfrm>
            <a:solidFill>
              <a:schemeClr val="accent1"/>
            </a:solidFill>
          </p:grpSpPr>
          <p:sp>
            <p:nvSpPr>
              <p:cNvPr id="74" name="모서리가 둥근 직사각형 58">
                <a:extLst>
                  <a:ext uri="{FF2B5EF4-FFF2-40B4-BE49-F238E27FC236}">
                    <a16:creationId xmlns:a16="http://schemas.microsoft.com/office/drawing/2014/main" id="{CA317953-04AF-9727-F0D7-885FC4FBD846}"/>
                  </a:ext>
                </a:extLst>
              </p:cNvPr>
              <p:cNvSpPr/>
              <p:nvPr/>
            </p:nvSpPr>
            <p:spPr>
              <a:xfrm>
                <a:off x="1061548" y="3608990"/>
                <a:ext cx="2444053" cy="735724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C51FE7A0-01FC-AEA5-F3C3-13D265295681}"/>
                  </a:ext>
                </a:extLst>
              </p:cNvPr>
              <p:cNvSpPr/>
              <p:nvPr/>
            </p:nvSpPr>
            <p:spPr>
              <a:xfrm>
                <a:off x="1523998" y="3608990"/>
                <a:ext cx="3044710" cy="7357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3B9E92CC-FB94-4740-31ED-ADC4C131B805}"/>
                </a:ext>
              </a:extLst>
            </p:cNvPr>
            <p:cNvGrpSpPr/>
            <p:nvPr/>
          </p:nvGrpSpPr>
          <p:grpSpPr>
            <a:xfrm flipH="1">
              <a:off x="3937624" y="3953215"/>
              <a:ext cx="1679115" cy="396095"/>
              <a:chOff x="1061545" y="3608990"/>
              <a:chExt cx="10312885" cy="735724"/>
            </a:xfrm>
            <a:solidFill>
              <a:schemeClr val="accent5"/>
            </a:solidFill>
          </p:grpSpPr>
          <p:sp>
            <p:nvSpPr>
              <p:cNvPr id="72" name="모서리가 둥근 직사각형 61">
                <a:extLst>
                  <a:ext uri="{FF2B5EF4-FFF2-40B4-BE49-F238E27FC236}">
                    <a16:creationId xmlns:a16="http://schemas.microsoft.com/office/drawing/2014/main" id="{21700A44-4FA3-A86B-CCB8-10B36E7810D5}"/>
                  </a:ext>
                </a:extLst>
              </p:cNvPr>
              <p:cNvSpPr/>
              <p:nvPr/>
            </p:nvSpPr>
            <p:spPr>
              <a:xfrm>
                <a:off x="1061545" y="3608990"/>
                <a:ext cx="3061642" cy="735724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64B78FF-3512-2439-3DEC-D0DF3450E1C7}"/>
                  </a:ext>
                </a:extLst>
              </p:cNvPr>
              <p:cNvSpPr/>
              <p:nvPr/>
            </p:nvSpPr>
            <p:spPr>
              <a:xfrm>
                <a:off x="2726682" y="3608990"/>
                <a:ext cx="8647748" cy="73572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BB90F22D-F7F0-BCFD-4D77-DC22A8C01BA3}"/>
              </a:ext>
            </a:extLst>
          </p:cNvPr>
          <p:cNvSpPr txBox="1"/>
          <p:nvPr/>
        </p:nvSpPr>
        <p:spPr>
          <a:xfrm>
            <a:off x="2137951" y="5018198"/>
            <a:ext cx="1374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2021. 01. 08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B0C72CCF-930F-652D-85C2-5DFB6774BD80}"/>
              </a:ext>
            </a:extLst>
          </p:cNvPr>
          <p:cNvSpPr/>
          <p:nvPr/>
        </p:nvSpPr>
        <p:spPr>
          <a:xfrm rot="10800000" flipV="1">
            <a:off x="2805823" y="4859562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id="{74E82F51-9A7A-0066-F52B-E7C38FD0769F}"/>
              </a:ext>
            </a:extLst>
          </p:cNvPr>
          <p:cNvSpPr/>
          <p:nvPr/>
        </p:nvSpPr>
        <p:spPr>
          <a:xfrm rot="10800000" flipV="1">
            <a:off x="4120714" y="4859562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EE4B8FC-4585-1853-F165-DF326EBFED68}"/>
              </a:ext>
            </a:extLst>
          </p:cNvPr>
          <p:cNvSpPr txBox="1"/>
          <p:nvPr/>
        </p:nvSpPr>
        <p:spPr>
          <a:xfrm>
            <a:off x="3506103" y="5018198"/>
            <a:ext cx="1374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2022. 07. 02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이등변 삼각형 79">
            <a:extLst>
              <a:ext uri="{FF2B5EF4-FFF2-40B4-BE49-F238E27FC236}">
                <a16:creationId xmlns:a16="http://schemas.microsoft.com/office/drawing/2014/main" id="{3DCC9F84-487F-CB56-3673-3354317E9A59}"/>
              </a:ext>
            </a:extLst>
          </p:cNvPr>
          <p:cNvSpPr/>
          <p:nvPr/>
        </p:nvSpPr>
        <p:spPr>
          <a:xfrm rot="10800000" flipV="1">
            <a:off x="501160" y="4859562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826FA9-AE8D-67F3-C353-D83827FFC5CC}"/>
              </a:ext>
            </a:extLst>
          </p:cNvPr>
          <p:cNvSpPr txBox="1"/>
          <p:nvPr/>
        </p:nvSpPr>
        <p:spPr>
          <a:xfrm>
            <a:off x="-131421" y="5018198"/>
            <a:ext cx="1374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2019. 01. 04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94B24FA-453F-CD92-7DB0-F80997A4F924}"/>
              </a:ext>
            </a:extLst>
          </p:cNvPr>
          <p:cNvSpPr txBox="1"/>
          <p:nvPr/>
        </p:nvSpPr>
        <p:spPr>
          <a:xfrm>
            <a:off x="1640807" y="2204314"/>
            <a:ext cx="1374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코스피 지수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886DFAA-CD70-B4E7-F5F5-0CE69E34EDFE}"/>
              </a:ext>
            </a:extLst>
          </p:cNvPr>
          <p:cNvSpPr txBox="1"/>
          <p:nvPr/>
        </p:nvSpPr>
        <p:spPr>
          <a:xfrm>
            <a:off x="1004938" y="5018198"/>
            <a:ext cx="1374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2019. 12. 06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이등변 삼각형 83">
            <a:extLst>
              <a:ext uri="{FF2B5EF4-FFF2-40B4-BE49-F238E27FC236}">
                <a16:creationId xmlns:a16="http://schemas.microsoft.com/office/drawing/2014/main" id="{6918E0DE-AB78-5C91-3046-B3B2261CFC3C}"/>
              </a:ext>
            </a:extLst>
          </p:cNvPr>
          <p:cNvSpPr/>
          <p:nvPr/>
        </p:nvSpPr>
        <p:spPr>
          <a:xfrm rot="10800000" flipV="1">
            <a:off x="1672810" y="4859562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776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텍스트 개체 틀 8"/>
          <p:cNvSpPr txBox="1">
            <a:spLocks/>
          </p:cNvSpPr>
          <p:nvPr/>
        </p:nvSpPr>
        <p:spPr>
          <a:xfrm>
            <a:off x="813133" y="250044"/>
            <a:ext cx="5160679" cy="50405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2200" kern="1200" spc="-10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1pPr>
            <a:lvl2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2pPr>
            <a:lvl3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3pPr>
            <a:lvl4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4pPr>
            <a:lvl5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300"/>
              </a:spcAft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보조지표 유효성 분석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035F391-2939-C254-E364-C1D01FDD59D1}"/>
              </a:ext>
            </a:extLst>
          </p:cNvPr>
          <p:cNvGrpSpPr/>
          <p:nvPr/>
        </p:nvGrpSpPr>
        <p:grpSpPr>
          <a:xfrm>
            <a:off x="583829" y="2672916"/>
            <a:ext cx="3816424" cy="1512168"/>
            <a:chOff x="704528" y="2300606"/>
            <a:chExt cx="3816424" cy="151216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B4F5039-2938-ABFC-90AA-EC07D50A8383}"/>
                </a:ext>
              </a:extLst>
            </p:cNvPr>
            <p:cNvGrpSpPr/>
            <p:nvPr/>
          </p:nvGrpSpPr>
          <p:grpSpPr>
            <a:xfrm>
              <a:off x="704528" y="2300606"/>
              <a:ext cx="3816424" cy="1512168"/>
              <a:chOff x="488504" y="1556792"/>
              <a:chExt cx="3816424" cy="1512168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A068353A-C1FD-3FF5-5055-94D70BABBA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89854" y="1556792"/>
                <a:ext cx="3815074" cy="1512168"/>
              </a:xfrm>
              <a:prstGeom prst="rect">
                <a:avLst/>
              </a:prstGeom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4742114-F832-593A-C663-DFD13F6F6FAF}"/>
                  </a:ext>
                </a:extLst>
              </p:cNvPr>
              <p:cNvSpPr/>
              <p:nvPr/>
            </p:nvSpPr>
            <p:spPr>
              <a:xfrm>
                <a:off x="488504" y="1556792"/>
                <a:ext cx="3816424" cy="151216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452356D-8234-7D4C-ADF9-5D0F3C0B5D61}"/>
                </a:ext>
              </a:extLst>
            </p:cNvPr>
            <p:cNvGrpSpPr/>
            <p:nvPr/>
          </p:nvGrpSpPr>
          <p:grpSpPr>
            <a:xfrm>
              <a:off x="704528" y="2300606"/>
              <a:ext cx="3816424" cy="1512168"/>
              <a:chOff x="488504" y="1556792"/>
              <a:chExt cx="3816424" cy="1512168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183700F4-B9A7-705D-1432-493CCECCB3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2683"/>
              <a:stretch/>
            </p:blipFill>
            <p:spPr>
              <a:xfrm>
                <a:off x="489854" y="1556792"/>
                <a:ext cx="1042173" cy="1512168"/>
              </a:xfrm>
              <a:prstGeom prst="rect">
                <a:avLst/>
              </a:prstGeom>
            </p:spPr>
          </p:pic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EE21A7E-8900-2630-28FF-BC6115DE829C}"/>
                  </a:ext>
                </a:extLst>
              </p:cNvPr>
              <p:cNvSpPr/>
              <p:nvPr/>
            </p:nvSpPr>
            <p:spPr>
              <a:xfrm>
                <a:off x="488504" y="1556792"/>
                <a:ext cx="3816424" cy="151216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EC66F35-D462-B8AF-61F2-DF83C2DAF35A}"/>
              </a:ext>
            </a:extLst>
          </p:cNvPr>
          <p:cNvGrpSpPr/>
          <p:nvPr/>
        </p:nvGrpSpPr>
        <p:grpSpPr>
          <a:xfrm>
            <a:off x="-87560" y="4257092"/>
            <a:ext cx="2491013" cy="435635"/>
            <a:chOff x="332231" y="5226526"/>
            <a:chExt cx="2491013" cy="43563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50A28A-69D0-2A01-929A-E4FEBF1D11B5}"/>
                </a:ext>
              </a:extLst>
            </p:cNvPr>
            <p:cNvSpPr txBox="1"/>
            <p:nvPr/>
          </p:nvSpPr>
          <p:spPr>
            <a:xfrm>
              <a:off x="1448355" y="5385162"/>
              <a:ext cx="1374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2019. 12. 06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이등변 삼각형 36">
              <a:extLst>
                <a:ext uri="{FF2B5EF4-FFF2-40B4-BE49-F238E27FC236}">
                  <a16:creationId xmlns:a16="http://schemas.microsoft.com/office/drawing/2014/main" id="{EDE6AD4A-D59A-953B-BDD9-CF3D1D16455D}"/>
                </a:ext>
              </a:extLst>
            </p:cNvPr>
            <p:cNvSpPr/>
            <p:nvPr/>
          </p:nvSpPr>
          <p:spPr>
            <a:xfrm rot="10800000" flipV="1">
              <a:off x="2116227" y="5226526"/>
              <a:ext cx="112299" cy="10582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1" name="이등변 삼각형 39">
              <a:extLst>
                <a:ext uri="{FF2B5EF4-FFF2-40B4-BE49-F238E27FC236}">
                  <a16:creationId xmlns:a16="http://schemas.microsoft.com/office/drawing/2014/main" id="{903E42BF-4B2E-2DEA-3EE1-9F8EEED78388}"/>
                </a:ext>
              </a:extLst>
            </p:cNvPr>
            <p:cNvSpPr/>
            <p:nvPr/>
          </p:nvSpPr>
          <p:spPr>
            <a:xfrm rot="10800000" flipV="1">
              <a:off x="964812" y="5226526"/>
              <a:ext cx="112299" cy="10582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F5F930-1B1B-C51E-187E-A5BC6D031F17}"/>
                </a:ext>
              </a:extLst>
            </p:cNvPr>
            <p:cNvSpPr txBox="1"/>
            <p:nvPr/>
          </p:nvSpPr>
          <p:spPr>
            <a:xfrm>
              <a:off x="332231" y="5385162"/>
              <a:ext cx="1374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2019. 01. 04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107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텍스트 개체 틀 8"/>
          <p:cNvSpPr txBox="1">
            <a:spLocks/>
          </p:cNvSpPr>
          <p:nvPr/>
        </p:nvSpPr>
        <p:spPr>
          <a:xfrm>
            <a:off x="813133" y="250044"/>
            <a:ext cx="5160679" cy="50405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2200" kern="1200" spc="-10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1pPr>
            <a:lvl2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2pPr>
            <a:lvl3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3pPr>
            <a:lvl4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4pPr>
            <a:lvl5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300"/>
              </a:spcAft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보조지표 유효성 분석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3669E1A-25F7-B857-4C61-4B6302AE6DF2}"/>
              </a:ext>
            </a:extLst>
          </p:cNvPr>
          <p:cNvGrpSpPr/>
          <p:nvPr/>
        </p:nvGrpSpPr>
        <p:grpSpPr>
          <a:xfrm>
            <a:off x="380492" y="2888940"/>
            <a:ext cx="3816424" cy="1512168"/>
            <a:chOff x="488504" y="4539419"/>
            <a:chExt cx="3816424" cy="151216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1253C8B-5DBE-9C1D-8CCC-FCE04B5EAF4B}"/>
                </a:ext>
              </a:extLst>
            </p:cNvPr>
            <p:cNvGrpSpPr/>
            <p:nvPr/>
          </p:nvGrpSpPr>
          <p:grpSpPr>
            <a:xfrm>
              <a:off x="488504" y="4539419"/>
              <a:ext cx="3816424" cy="1512168"/>
              <a:chOff x="704528" y="2300606"/>
              <a:chExt cx="3816424" cy="1512168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25E8C1B3-FD68-D24B-6B17-8FACF670FC3E}"/>
                  </a:ext>
                </a:extLst>
              </p:cNvPr>
              <p:cNvGrpSpPr/>
              <p:nvPr/>
            </p:nvGrpSpPr>
            <p:grpSpPr>
              <a:xfrm>
                <a:off x="704528" y="2300606"/>
                <a:ext cx="3816424" cy="1512168"/>
                <a:chOff x="488504" y="1556792"/>
                <a:chExt cx="3816424" cy="1512168"/>
              </a:xfrm>
            </p:grpSpPr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BED7CD85-F245-FB2B-06C0-28F6A54222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9854" y="1556792"/>
                  <a:ext cx="3815074" cy="1512168"/>
                </a:xfrm>
                <a:prstGeom prst="rect">
                  <a:avLst/>
                </a:prstGeom>
              </p:spPr>
            </p:pic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E33525CA-110E-E0CD-6D9F-26805F1FCC40}"/>
                    </a:ext>
                  </a:extLst>
                </p:cNvPr>
                <p:cNvSpPr/>
                <p:nvPr/>
              </p:nvSpPr>
              <p:spPr>
                <a:xfrm>
                  <a:off x="488504" y="1556792"/>
                  <a:ext cx="3816424" cy="1512168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A70A8C9-6B8C-A399-2877-5160B5DD3299}"/>
                  </a:ext>
                </a:extLst>
              </p:cNvPr>
              <p:cNvSpPr/>
              <p:nvPr/>
            </p:nvSpPr>
            <p:spPr>
              <a:xfrm>
                <a:off x="704528" y="2300606"/>
                <a:ext cx="3816424" cy="151216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0CFA54BF-8A91-00E8-ED21-F4DE0CF006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5001" r="42350"/>
            <a:stretch/>
          </p:blipFill>
          <p:spPr>
            <a:xfrm>
              <a:off x="1820652" y="4610137"/>
              <a:ext cx="864097" cy="1428750"/>
            </a:xfrm>
            <a:prstGeom prst="rect">
              <a:avLst/>
            </a:prstGeom>
          </p:spPr>
        </p:pic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64B0145-F4D3-4C76-50AA-DCB0388A8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995880"/>
              </p:ext>
            </p:extLst>
          </p:nvPr>
        </p:nvGraphicFramePr>
        <p:xfrm>
          <a:off x="5853100" y="2183301"/>
          <a:ext cx="3347024" cy="2923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756">
                  <a:extLst>
                    <a:ext uri="{9D8B030D-6E8A-4147-A177-3AD203B41FA5}">
                      <a16:colId xmlns:a16="http://schemas.microsoft.com/office/drawing/2014/main" val="581959832"/>
                    </a:ext>
                  </a:extLst>
                </a:gridCol>
                <a:gridCol w="418378">
                  <a:extLst>
                    <a:ext uri="{9D8B030D-6E8A-4147-A177-3AD203B41FA5}">
                      <a16:colId xmlns:a16="http://schemas.microsoft.com/office/drawing/2014/main" val="2442306290"/>
                    </a:ext>
                  </a:extLst>
                </a:gridCol>
                <a:gridCol w="418378">
                  <a:extLst>
                    <a:ext uri="{9D8B030D-6E8A-4147-A177-3AD203B41FA5}">
                      <a16:colId xmlns:a16="http://schemas.microsoft.com/office/drawing/2014/main" val="1797064172"/>
                    </a:ext>
                  </a:extLst>
                </a:gridCol>
                <a:gridCol w="418378">
                  <a:extLst>
                    <a:ext uri="{9D8B030D-6E8A-4147-A177-3AD203B41FA5}">
                      <a16:colId xmlns:a16="http://schemas.microsoft.com/office/drawing/2014/main" val="3786080223"/>
                    </a:ext>
                  </a:extLst>
                </a:gridCol>
                <a:gridCol w="418378">
                  <a:extLst>
                    <a:ext uri="{9D8B030D-6E8A-4147-A177-3AD203B41FA5}">
                      <a16:colId xmlns:a16="http://schemas.microsoft.com/office/drawing/2014/main" val="3965422934"/>
                    </a:ext>
                  </a:extLst>
                </a:gridCol>
                <a:gridCol w="418378">
                  <a:extLst>
                    <a:ext uri="{9D8B030D-6E8A-4147-A177-3AD203B41FA5}">
                      <a16:colId xmlns:a16="http://schemas.microsoft.com/office/drawing/2014/main" val="2576311477"/>
                    </a:ext>
                  </a:extLst>
                </a:gridCol>
                <a:gridCol w="418378">
                  <a:extLst>
                    <a:ext uri="{9D8B030D-6E8A-4147-A177-3AD203B41FA5}">
                      <a16:colId xmlns:a16="http://schemas.microsoft.com/office/drawing/2014/main" val="3702055581"/>
                    </a:ext>
                  </a:extLst>
                </a:gridCol>
              </a:tblGrid>
              <a:tr h="5471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보조 지표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종목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대형주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소형주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240099"/>
                  </a:ext>
                </a:extLst>
              </a:tr>
              <a:tr h="475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BOL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550020"/>
                  </a:ext>
                </a:extLst>
              </a:tr>
              <a:tr h="475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MACD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734156"/>
                  </a:ext>
                </a:extLst>
              </a:tr>
              <a:tr h="475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RSI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422810"/>
                  </a:ext>
                </a:extLst>
              </a:tr>
              <a:tr h="475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CCI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082367"/>
                  </a:ext>
                </a:extLst>
              </a:tr>
              <a:tr h="475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STO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278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153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텍스트 개체 틀 8"/>
          <p:cNvSpPr txBox="1">
            <a:spLocks/>
          </p:cNvSpPr>
          <p:nvPr/>
        </p:nvSpPr>
        <p:spPr>
          <a:xfrm>
            <a:off x="813133" y="250044"/>
            <a:ext cx="5160679" cy="50405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2200" kern="1200" spc="-10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1pPr>
            <a:lvl2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2pPr>
            <a:lvl3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3pPr>
            <a:lvl4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 smtClean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4pPr>
            <a:lvl5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3600" kern="1200" spc="-150" baseline="0" dirty="0">
                <a:solidFill>
                  <a:srgbClr val="FFFFFF"/>
                </a:solidFill>
                <a:latin typeface="코어 고딕 D 5 Medium" pitchFamily="34" charset="-127"/>
                <a:ea typeface="코어 고딕 D 5 Medium" pitchFamily="34" charset="-127"/>
                <a:cs typeface="+mj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300"/>
              </a:spcAft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보조지표 유효성 분석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993646F-CF5C-0783-CA00-542C1164312A}"/>
              </a:ext>
            </a:extLst>
          </p:cNvPr>
          <p:cNvGrpSpPr/>
          <p:nvPr/>
        </p:nvGrpSpPr>
        <p:grpSpPr>
          <a:xfrm>
            <a:off x="236476" y="2924944"/>
            <a:ext cx="3816424" cy="1512168"/>
            <a:chOff x="5313040" y="4784452"/>
            <a:chExt cx="3816424" cy="1512168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AC858F1-F001-5426-1586-797F838C3E27}"/>
                </a:ext>
              </a:extLst>
            </p:cNvPr>
            <p:cNvGrpSpPr/>
            <p:nvPr/>
          </p:nvGrpSpPr>
          <p:grpSpPr>
            <a:xfrm>
              <a:off x="5313040" y="4784452"/>
              <a:ext cx="3816424" cy="1512168"/>
              <a:chOff x="704528" y="2300606"/>
              <a:chExt cx="3816424" cy="151216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D42CE9F1-AE26-ABE1-8098-08EC3BAA42DB}"/>
                  </a:ext>
                </a:extLst>
              </p:cNvPr>
              <p:cNvGrpSpPr/>
              <p:nvPr/>
            </p:nvGrpSpPr>
            <p:grpSpPr>
              <a:xfrm>
                <a:off x="704528" y="2300606"/>
                <a:ext cx="3816424" cy="1512168"/>
                <a:chOff x="488504" y="1556792"/>
                <a:chExt cx="3816424" cy="1512168"/>
              </a:xfrm>
            </p:grpSpPr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EFDB8BE4-6A25-5EF9-A301-5C208A03BE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9854" y="1556792"/>
                  <a:ext cx="3815074" cy="1512168"/>
                </a:xfrm>
                <a:prstGeom prst="rect">
                  <a:avLst/>
                </a:prstGeom>
              </p:spPr>
            </p:pic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EF2A7CC1-9A1E-0AAA-4B09-FE3892D05B79}"/>
                    </a:ext>
                  </a:extLst>
                </p:cNvPr>
                <p:cNvSpPr/>
                <p:nvPr/>
              </p:nvSpPr>
              <p:spPr>
                <a:xfrm>
                  <a:off x="488504" y="1556792"/>
                  <a:ext cx="3816424" cy="1512168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6964519-63E4-232E-F17A-E6D0F04FD89B}"/>
                  </a:ext>
                </a:extLst>
              </p:cNvPr>
              <p:cNvSpPr/>
              <p:nvPr/>
            </p:nvSpPr>
            <p:spPr>
              <a:xfrm>
                <a:off x="704528" y="2300606"/>
                <a:ext cx="3816424" cy="151216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091AE64-1DA8-FF27-65FF-9E6453A8FC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0780" r="-36"/>
            <a:stretch/>
          </p:blipFill>
          <p:spPr>
            <a:xfrm>
              <a:off x="8013340" y="4797246"/>
              <a:ext cx="1116124" cy="1428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82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NH투자증권_01">
      <a:dk1>
        <a:srgbClr val="080808"/>
      </a:dk1>
      <a:lt1>
        <a:sysClr val="window" lastClr="FFFFFF"/>
      </a:lt1>
      <a:dk2>
        <a:srgbClr val="0A4C88"/>
      </a:dk2>
      <a:lt2>
        <a:srgbClr val="FFFFFF"/>
      </a:lt2>
      <a:accent1>
        <a:srgbClr val="207EBD"/>
      </a:accent1>
      <a:accent2>
        <a:srgbClr val="FCD26E"/>
      </a:accent2>
      <a:accent3>
        <a:srgbClr val="76797D"/>
      </a:accent3>
      <a:accent4>
        <a:srgbClr val="FBB813"/>
      </a:accent4>
      <a:accent5>
        <a:srgbClr val="8DC9EA"/>
      </a:accent5>
      <a:accent6>
        <a:srgbClr val="EF620B"/>
      </a:accent6>
      <a:hlink>
        <a:srgbClr val="FF3399"/>
      </a:hlink>
      <a:folHlink>
        <a:srgbClr val="AEAEA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535</Words>
  <Application>Microsoft Office PowerPoint</Application>
  <PresentationFormat>A4 용지(210x297mm)</PresentationFormat>
  <Paragraphs>106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나눔고딕</vt:lpstr>
      <vt:lpstr>나눔고딕 ExtraBold</vt:lpstr>
      <vt:lpstr>Malgun Gothic</vt:lpstr>
      <vt:lpstr>Malgun Gothic</vt:lpstr>
      <vt:lpstr>Arial</vt:lpstr>
      <vt:lpstr>Office 테마</vt:lpstr>
      <vt:lpstr>Investment Management Report 2019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Management Report 2019</dc:title>
  <dc:creator>박규환</dc:creator>
  <cp:lastModifiedBy>이 윤한</cp:lastModifiedBy>
  <cp:revision>13</cp:revision>
  <dcterms:created xsi:type="dcterms:W3CDTF">2019-03-29T16:03:42Z</dcterms:created>
  <dcterms:modified xsi:type="dcterms:W3CDTF">2022-08-22T15:32:23Z</dcterms:modified>
</cp:coreProperties>
</file>