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1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9" r:id="rId3"/>
    <p:sldId id="257" r:id="rId4"/>
    <p:sldId id="263" r:id="rId5"/>
    <p:sldId id="264" r:id="rId6"/>
    <p:sldId id="265" r:id="rId7"/>
    <p:sldId id="305" r:id="rId8"/>
    <p:sldId id="306" r:id="rId9"/>
    <p:sldId id="320" r:id="rId10"/>
    <p:sldId id="311" r:id="rId11"/>
    <p:sldId id="312" r:id="rId12"/>
    <p:sldId id="307" r:id="rId13"/>
    <p:sldId id="267" r:id="rId14"/>
    <p:sldId id="290" r:id="rId15"/>
    <p:sldId id="313" r:id="rId16"/>
    <p:sldId id="266" r:id="rId17"/>
    <p:sldId id="260" r:id="rId18"/>
    <p:sldId id="261" r:id="rId19"/>
    <p:sldId id="273" r:id="rId20"/>
    <p:sldId id="281" r:id="rId21"/>
    <p:sldId id="276" r:id="rId22"/>
    <p:sldId id="291" r:id="rId23"/>
    <p:sldId id="297" r:id="rId24"/>
    <p:sldId id="295" r:id="rId25"/>
    <p:sldId id="270" r:id="rId26"/>
    <p:sldId id="300" r:id="rId27"/>
    <p:sldId id="268" r:id="rId28"/>
    <p:sldId id="302" r:id="rId29"/>
    <p:sldId id="309" r:id="rId30"/>
    <p:sldId id="314" r:id="rId31"/>
    <p:sldId id="301" r:id="rId32"/>
    <p:sldId id="269" r:id="rId33"/>
    <p:sldId id="293" r:id="rId34"/>
    <p:sldId id="294" r:id="rId35"/>
    <p:sldId id="315" r:id="rId36"/>
    <p:sldId id="282" r:id="rId37"/>
    <p:sldId id="278" r:id="rId38"/>
    <p:sldId id="283" r:id="rId39"/>
    <p:sldId id="317" r:id="rId40"/>
    <p:sldId id="316" r:id="rId41"/>
    <p:sldId id="319" r:id="rId42"/>
    <p:sldId id="285" r:id="rId43"/>
    <p:sldId id="299" r:id="rId44"/>
    <p:sldId id="308" r:id="rId45"/>
    <p:sldId id="304" r:id="rId46"/>
    <p:sldId id="303" r:id="rId47"/>
    <p:sldId id="292" r:id="rId48"/>
    <p:sldId id="310" r:id="rId49"/>
    <p:sldId id="29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81AC4-E0E8-5941-8AD9-306A54FEAE69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492D-2E95-5446-ADB0-AC330EAF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E6DF-298A-AE4D-A805-0B9A533389DD}" type="datetimeFigureOut">
              <a:rPr lang="en-US" smtClean="0"/>
              <a:pPr/>
              <a:t>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62C0-CEC3-C54B-B03C-11A3F0831E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0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Shae</a:t>
            </a:r>
            <a:r>
              <a:rPr lang="en-US" dirty="0" smtClean="0"/>
              <a:t> </a:t>
            </a:r>
            <a:r>
              <a:rPr lang="en-US" dirty="0" err="1" smtClean="0"/>
              <a:t>Klusman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Toft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Shana Cote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Toft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Shana Cote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Shana Cote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 </a:t>
            </a:r>
            <a:r>
              <a:rPr lang="en-US" dirty="0" err="1" smtClean="0"/>
              <a:t>Toft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62C0-CEC3-C54B-B03C-11A3F0831E9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A25-F3A2-9147-9966-A89AEDB28BD7}" type="datetime1">
              <a:rPr lang="en-US" smtClean="0"/>
              <a:t>2/4/13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5C43-FD64-D643-80A8-C3E858B683A3}" type="datetime1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645-5754-5649-B3A6-C83B7E3857A3}" type="datetime1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B6A6-0C86-2C48-8A15-ECDE48FC77C9}" type="datetime1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45F1-3BE4-CD49-970D-8C90927D4196}" type="datetime1">
              <a:rPr lang="en-US" smtClean="0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CE62-3165-FF49-9F37-585D7C5F1C07}" type="datetime1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E61-9EA4-7045-AD64-62F65AED610B}" type="datetime1">
              <a:rPr lang="en-US" smtClean="0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5621-2572-C744-AE8F-97386427DD09}" type="datetime1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8905-CD2A-E740-A5FB-C664FAB5C2B6}" type="datetime1">
              <a:rPr lang="en-US" smtClean="0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D0E4-B0F1-BC46-8BF6-964D41ABC67D}" type="datetime1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D0A8-7A69-1E48-87FE-FDAFE2FAA367}" type="datetime1">
              <a:rPr lang="en-US" smtClean="0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18F1312-EAE4-5645-B98E-D273A6B99BEC}" type="datetime1">
              <a:rPr lang="en-US" smtClean="0"/>
              <a:t>2/4/13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8DE55E-9C68-0941-A249-4024C05DA6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beautifier.org/" TargetMode="External"/><Relationship Id="rId4" Type="http://schemas.openxmlformats.org/officeDocument/2006/relationships/hyperlink" Target="http://ctrlq.org/beautifi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gitalcoding.com/tools/html-beautifi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groffalarcon@fullsail.com" TargetMode="External"/><Relationship Id="rId3" Type="http://schemas.openxmlformats.org/officeDocument/2006/relationships/hyperlink" Target="mailto:rgroffalarcon@aim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signinginterfaces.com/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groffalarcon@fullsail.com" TargetMode="External"/><Relationship Id="rId3" Type="http://schemas.openxmlformats.org/officeDocument/2006/relationships/hyperlink" Target="mailto:rgroffalarcon@aim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groups/13083222701792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6319"/>
            <a:ext cx="9144000" cy="2456181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Welcome </a:t>
            </a:r>
            <a:br>
              <a:rPr lang="en-US" sz="8000" dirty="0" smtClean="0"/>
            </a:br>
            <a:r>
              <a:rPr lang="en-US" sz="6000" dirty="0" smtClean="0"/>
              <a:t>to:</a:t>
            </a:r>
            <a:r>
              <a:rPr lang="en-US" sz="6000" dirty="0"/>
              <a:t> </a:t>
            </a:r>
            <a:r>
              <a:rPr lang="en-US" sz="6600" dirty="0" err="1" smtClean="0"/>
              <a:t>MiU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1337" y="4047066"/>
            <a:ext cx="4758573" cy="1236133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Week </a:t>
            </a:r>
            <a:r>
              <a:rPr lang="en-US" sz="54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1 </a:t>
            </a:r>
            <a:endParaRPr kumimoji="0" lang="en-US" sz="54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00199"/>
            <a:ext cx="8661400" cy="4965701"/>
          </a:xfrm>
        </p:spPr>
        <p:txBody>
          <a:bodyPr/>
          <a:lstStyle/>
          <a:p>
            <a:r>
              <a:rPr lang="en-US" sz="3000" dirty="0" smtClean="0"/>
              <a:t>Something that a developer must learn to do is to troubleshoot and problem solve.  For this reason, MIU has a “Do 3 BEFORE Me” policy.  Simply stated before you contact me, you need to do at least 3 of the following things:</a:t>
            </a:r>
          </a:p>
          <a:p>
            <a:pPr marL="36576" indent="0">
              <a:buNone/>
            </a:pPr>
            <a:endParaRPr lang="en-US" dirty="0" smtClean="0"/>
          </a:p>
          <a:p>
            <a:pPr marL="852678" lvl="1" indent="-514350">
              <a:buFont typeface="+mj-lt"/>
              <a:buAutoNum type="arabicPeriod"/>
            </a:pPr>
            <a:r>
              <a:rPr lang="en-US" sz="2800" dirty="0" smtClean="0"/>
              <a:t>Run your JavaScript through JS Hero, making the necessary corrections. Continue this process until JS Hero shows no errors; take a screenshot showing that there are no errors.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800"/>
            <a:ext cx="7315200" cy="1154097"/>
          </a:xfrm>
        </p:spPr>
        <p:txBody>
          <a:bodyPr/>
          <a:lstStyle/>
          <a:p>
            <a:r>
              <a:rPr lang="en-US" dirty="0" smtClean="0"/>
              <a:t>Do 3 BEFORE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515"/>
            <a:ext cx="7315200" cy="1154097"/>
          </a:xfrm>
        </p:spPr>
        <p:txBody>
          <a:bodyPr/>
          <a:lstStyle/>
          <a:p>
            <a:r>
              <a:rPr lang="en-US" dirty="0" smtClean="0"/>
              <a:t>Do 3 BEFORE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00199"/>
            <a:ext cx="8877300" cy="5186989"/>
          </a:xfrm>
        </p:spPr>
        <p:txBody>
          <a:bodyPr>
            <a:normAutofit/>
          </a:bodyPr>
          <a:lstStyle/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Correct the errors that are being shown in the Console, take a screenshot that shows they are cleared.</a:t>
            </a:r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Consult the documentation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Mobile, </a:t>
            </a:r>
            <a:r>
              <a:rPr lang="en-US" sz="2800" dirty="0"/>
              <a:t>HTML, CSS, forums, etc.) </a:t>
            </a:r>
            <a:endParaRPr lang="en-US" sz="2800" dirty="0" smtClean="0"/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Have your coding buddy look at it.  </a:t>
            </a:r>
          </a:p>
          <a:p>
            <a:pPr marL="852678" lvl="1" indent="-514350">
              <a:buFont typeface="+mj-lt"/>
              <a:buAutoNum type="arabicPeriod" startAt="2"/>
            </a:pPr>
            <a:r>
              <a:rPr lang="en-US" sz="2800" dirty="0" smtClean="0"/>
              <a:t>Make a short video that explains what is wrong and what you have done to try to resolve it.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467600" cy="14351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Questions before we </a:t>
            </a:r>
            <a:br>
              <a:rPr lang="en-US" dirty="0" smtClean="0"/>
            </a:br>
            <a:r>
              <a:rPr lang="en-US" dirty="0" smtClean="0"/>
              <a:t>move into the content?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2900" y="2667000"/>
            <a:ext cx="527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39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652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MUST be completed ASAP?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36"/>
            <a:ext cx="8386526" cy="4712864"/>
          </a:xfrm>
        </p:spPr>
        <p:txBody>
          <a:bodyPr>
            <a:no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Create a “</a:t>
            </a:r>
            <a:r>
              <a:rPr lang="en-US" sz="3200" dirty="0" err="1" smtClean="0"/>
              <a:t>gh</a:t>
            </a:r>
            <a:r>
              <a:rPr lang="en-US" sz="3200" dirty="0" smtClean="0"/>
              <a:t>-pages” branch on your GIT repository.  </a:t>
            </a:r>
            <a:r>
              <a:rPr lang="en-US" sz="3200" b="1" dirty="0" smtClean="0">
                <a:solidFill>
                  <a:schemeClr val="tx2"/>
                </a:solidFill>
              </a:rPr>
              <a:t>Use Terminal,  or any other client of your choosing.  </a:t>
            </a:r>
            <a:r>
              <a:rPr lang="en-US" sz="3200" dirty="0" smtClean="0"/>
              <a:t>There is a </a:t>
            </a:r>
            <a:r>
              <a:rPr lang="en-US" sz="3200" dirty="0" err="1" smtClean="0"/>
              <a:t>SmartGit</a:t>
            </a:r>
            <a:r>
              <a:rPr lang="en-US" sz="3200" dirty="0" smtClean="0"/>
              <a:t> and </a:t>
            </a:r>
            <a:r>
              <a:rPr lang="en-US" sz="3200" dirty="0" err="1" smtClean="0"/>
              <a:t>Git</a:t>
            </a:r>
            <a:r>
              <a:rPr lang="en-US" sz="3200" dirty="0" smtClean="0"/>
              <a:t> Hub video activity located on the Dashboard. </a:t>
            </a:r>
          </a:p>
          <a:p>
            <a:pPr marL="36576" indent="0">
              <a:buNone/>
            </a:pPr>
            <a:endParaRPr lang="en-US" sz="3200" dirty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Naming convention: </a:t>
            </a:r>
            <a:r>
              <a:rPr lang="en-US" sz="3200" dirty="0" err="1"/>
              <a:t>Lastname_firstname_project</a:t>
            </a:r>
            <a:r>
              <a:rPr lang="en-US" sz="3200" dirty="0"/>
              <a:t> X (Where X is the week).   </a:t>
            </a:r>
            <a:endParaRPr lang="en-US" sz="3200" dirty="0" smtClean="0"/>
          </a:p>
          <a:p>
            <a:pPr marL="36576" indent="0">
              <a:buNone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652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MUST be completed ASAP?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3466"/>
            <a:ext cx="8386526" cy="4371861"/>
          </a:xfrm>
        </p:spPr>
        <p:txBody>
          <a:bodyPr>
            <a:noAutofit/>
          </a:bodyPr>
          <a:lstStyle/>
          <a:p>
            <a:pPr marL="550926" indent="-514350">
              <a:buFont typeface="+mj-lt"/>
              <a:buAutoNum type="arabicPeriod" startAt="3"/>
            </a:pPr>
            <a:r>
              <a:rPr lang="en-US" sz="3200" dirty="0"/>
              <a:t>Download the </a:t>
            </a:r>
            <a:r>
              <a:rPr lang="en-US" sz="3200" dirty="0" err="1"/>
              <a:t>iOS</a:t>
            </a:r>
            <a:r>
              <a:rPr lang="en-US" sz="3200" dirty="0"/>
              <a:t> simulator.  </a:t>
            </a:r>
            <a:endParaRPr lang="en-US" sz="3200" dirty="0" smtClean="0"/>
          </a:p>
          <a:p>
            <a:pPr marL="36576" indent="0">
              <a:buNone/>
            </a:pPr>
            <a:endParaRPr lang="en-US" sz="3200" dirty="0" smtClean="0"/>
          </a:p>
          <a:p>
            <a:pPr marL="550926" indent="-514350">
              <a:buFont typeface="+mj-lt"/>
              <a:buAutoNum type="arabicPeriod" startAt="3"/>
            </a:pPr>
            <a:r>
              <a:rPr lang="en-US" sz="3200" dirty="0" smtClean="0"/>
              <a:t>Add 20 Dummy Data (JSON) for your application in JavaScript. </a:t>
            </a:r>
            <a:r>
              <a:rPr lang="en-US" sz="3200" dirty="0" smtClean="0"/>
              <a:t>Remember</a:t>
            </a:r>
            <a:r>
              <a:rPr lang="en-US" sz="3200" dirty="0" smtClean="0"/>
              <a:t>, you need to create a separate </a:t>
            </a:r>
            <a:r>
              <a:rPr lang="en-US" sz="3200" dirty="0" err="1" smtClean="0"/>
              <a:t>JSON.js</a:t>
            </a:r>
            <a:r>
              <a:rPr lang="en-US" sz="3200" dirty="0" smtClean="0"/>
              <a:t> file</a:t>
            </a:r>
            <a:r>
              <a:rPr lang="en-US" sz="3200" dirty="0" smtClean="0"/>
              <a:t>.</a:t>
            </a:r>
          </a:p>
          <a:p>
            <a:pPr marL="550926" indent="-514350">
              <a:buFont typeface="+mj-lt"/>
              <a:buAutoNum type="arabicPeriod" startAt="3"/>
            </a:pPr>
            <a:endParaRPr lang="en-US" sz="3200" dirty="0"/>
          </a:p>
          <a:p>
            <a:pPr marL="550926" indent="-514350">
              <a:buFont typeface="+mj-lt"/>
              <a:buAutoNum type="arabicPeriod" startAt="3"/>
            </a:pPr>
            <a:r>
              <a:rPr lang="en-US" sz="3200" dirty="0"/>
              <a:t>Comment your code.</a:t>
            </a:r>
          </a:p>
          <a:p>
            <a:pPr marL="36576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652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MUST be completed ASAP?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735666"/>
            <a:ext cx="8386526" cy="4686398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US" sz="1800" dirty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Run your code through:</a:t>
            </a:r>
          </a:p>
          <a:p>
            <a:pPr marL="747713" lvl="2" indent="-290513"/>
            <a:r>
              <a:rPr lang="en-US" sz="2800" dirty="0" smtClean="0"/>
              <a:t>HTML Beautifier:</a:t>
            </a:r>
          </a:p>
          <a:p>
            <a:pPr marL="621792" lvl="2" indent="0">
              <a:buNone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://www.digitalcoding.com/tools/</a:t>
            </a:r>
            <a:r>
              <a:rPr lang="en-US" sz="2800" dirty="0" smtClean="0">
                <a:hlinkClick r:id="rId2"/>
              </a:rPr>
              <a:t>html-beautifier.html</a:t>
            </a:r>
            <a:endParaRPr lang="en-US" sz="2800" dirty="0" smtClean="0"/>
          </a:p>
          <a:p>
            <a:pPr marL="747713" lvl="2" indent="-290513"/>
            <a:r>
              <a:rPr lang="en-US" sz="2800" dirty="0" smtClean="0"/>
              <a:t>JS Beautifier:</a:t>
            </a:r>
          </a:p>
          <a:p>
            <a:pPr marL="621792" lvl="2" indent="0">
              <a:buNone/>
            </a:pPr>
            <a:r>
              <a:rPr lang="en-US" sz="2800" dirty="0">
                <a:hlinkClick r:id="rId3"/>
              </a:rPr>
              <a:t>http://jsbeautifier.org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747713" lvl="2" indent="-290513"/>
            <a:r>
              <a:rPr lang="en-US" sz="2800" dirty="0" smtClean="0"/>
              <a:t>Online Code Beautifier:</a:t>
            </a:r>
          </a:p>
          <a:p>
            <a:pPr marL="621792" lvl="2" indent="0">
              <a:buNone/>
            </a:pPr>
            <a:r>
              <a:rPr lang="en-US" sz="2800" dirty="0">
                <a:hlinkClick r:id="rId4"/>
              </a:rPr>
              <a:t>http://ctrlq.org/beautifier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pPr marL="621792" lvl="2" indent="0">
              <a:buNone/>
            </a:pPr>
            <a:endParaRPr lang="en-US" dirty="0"/>
          </a:p>
          <a:p>
            <a:pPr marL="621792" lvl="2" indent="0">
              <a:buNone/>
            </a:pPr>
            <a:endParaRPr lang="en-US" dirty="0" smtClean="0"/>
          </a:p>
          <a:p>
            <a:pPr marL="621792" lvl="2" indent="0">
              <a:buNone/>
            </a:pPr>
            <a:endParaRPr lang="en-US" dirty="0"/>
          </a:p>
          <a:p>
            <a:pPr marL="621792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10" y="597335"/>
            <a:ext cx="5003284" cy="14534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Does this look familiar?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08" y="0"/>
            <a:ext cx="358311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810" y="2955659"/>
            <a:ext cx="5003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+mj-lt"/>
              <a:buAutoNum type="arabicPeriod" startAt="7"/>
            </a:pPr>
            <a:r>
              <a:rPr lang="en-US" sz="3200" dirty="0" smtClean="0"/>
              <a:t>If Chad told you that you needed to fix anything with your week 4 project, you will need to have that fixed for your week 1 project.</a:t>
            </a:r>
          </a:p>
          <a:p>
            <a:endParaRPr lang="en-US" sz="3200" dirty="0" smtClean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0" y="165100"/>
            <a:ext cx="6235700" cy="21432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comes to mind when I say “Mobile Interfaces and Usability?”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Mobile</a:t>
            </a:r>
          </a:p>
          <a:p>
            <a:r>
              <a:rPr lang="en-US" sz="3600" dirty="0" smtClean="0"/>
              <a:t>Interactive</a:t>
            </a:r>
          </a:p>
          <a:p>
            <a:r>
              <a:rPr lang="en-US" sz="3600" dirty="0" smtClean="0"/>
              <a:t>Small viewing area</a:t>
            </a:r>
          </a:p>
          <a:p>
            <a:r>
              <a:rPr lang="en-US" sz="3600" dirty="0" err="1" smtClean="0"/>
              <a:t>Microbreaks</a:t>
            </a:r>
            <a:endParaRPr lang="en-US" sz="3600" dirty="0" smtClean="0"/>
          </a:p>
          <a:p>
            <a:r>
              <a:rPr lang="en-US" sz="3600" dirty="0" smtClean="0"/>
              <a:t>Ease of Use</a:t>
            </a:r>
          </a:p>
          <a:p>
            <a:r>
              <a:rPr lang="en-US" sz="3600" dirty="0" smtClean="0"/>
              <a:t>Appealing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8115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User Behavior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(pgs 8 – 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534"/>
            <a:ext cx="7467600" cy="4525963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Safe Exploration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Instant Gratification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Satisficing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Changes in Midstream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Deferred Choices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Incremental Construction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Habituation</a:t>
            </a: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00" y="1281097"/>
            <a:ext cx="8407400" cy="503396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rgroffalarcon@fullsail.com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200" dirty="0" err="1" smtClean="0"/>
              <a:t>iChat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3"/>
              </a:rPr>
              <a:t>rgroffalarcon@aim.com</a:t>
            </a:r>
            <a:endParaRPr lang="en-US" sz="3200" dirty="0" smtClean="0"/>
          </a:p>
          <a:p>
            <a:endParaRPr lang="en-US" sz="2595" dirty="0" smtClean="0"/>
          </a:p>
          <a:p>
            <a:r>
              <a:rPr lang="en-US" sz="3200" dirty="0" smtClean="0"/>
              <a:t>Text: 407-900-9648 (9MiU) – IF I am </a:t>
            </a:r>
            <a:r>
              <a:rPr lang="en-US" sz="3200" b="1" dirty="0" smtClean="0"/>
              <a:t>not on during office hours</a:t>
            </a:r>
            <a:r>
              <a:rPr lang="en-US" sz="3200" dirty="0" smtClean="0"/>
              <a:t>.  I will block this number is if it is abused.  (Please be sure that you identify yourself as all I see is a phone #.)</a:t>
            </a:r>
          </a:p>
          <a:p>
            <a:endParaRPr lang="en-US" sz="2824" dirty="0" smtClean="0"/>
          </a:p>
          <a:p>
            <a:r>
              <a:rPr lang="en-US" sz="3243" dirty="0" smtClean="0"/>
              <a:t>Office Phone Number: 407-679-0100  x4151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5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User Behavior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(pgs 16 – 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890"/>
            <a:ext cx="7467600" cy="4525963"/>
          </a:xfrm>
        </p:spPr>
        <p:txBody>
          <a:bodyPr/>
          <a:lstStyle/>
          <a:p>
            <a:pPr marL="550926" indent="-514350">
              <a:buFont typeface="+mj-lt"/>
              <a:buAutoNum type="arabicPeriod" startAt="8"/>
            </a:pPr>
            <a:r>
              <a:rPr lang="en-US" sz="3200" dirty="0" err="1" smtClean="0"/>
              <a:t>Microbreaks</a:t>
            </a:r>
            <a:endParaRPr lang="en-US" sz="3200" dirty="0" smtClean="0"/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Spatial Memory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Prospective Memory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Streamlined Repetition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Keyboard Only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Other People’s Advice</a:t>
            </a:r>
          </a:p>
          <a:p>
            <a:pPr marL="550926" indent="-514350">
              <a:buFont typeface="+mj-lt"/>
              <a:buAutoNum type="arabicPeriod" startAt="8"/>
            </a:pPr>
            <a:r>
              <a:rPr lang="en-US" sz="3200" dirty="0" smtClean="0"/>
              <a:t>Personal Recommendations</a:t>
            </a: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MiU Project 1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257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NOT add too much custom CSS.  When you add JQM next week, it WILL break!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JQM is not introduced until Week 2; however, I would recommend that you go ahead and look at it.  If you start with JQM, it will be much easier to continue, but it is your call.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47715"/>
            <a:ext cx="7315200" cy="1154097"/>
          </a:xfrm>
        </p:spPr>
        <p:txBody>
          <a:bodyPr/>
          <a:lstStyle/>
          <a:p>
            <a:r>
              <a:rPr lang="en-US" dirty="0" smtClean="0"/>
              <a:t>Warning…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358"/>
            <a:ext cx="7467600" cy="480580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The $ is a reserved symbol in </a:t>
            </a:r>
            <a:r>
              <a:rPr lang="en-US" sz="3600" dirty="0" err="1" smtClean="0"/>
              <a:t>jQuery</a:t>
            </a:r>
            <a:r>
              <a:rPr lang="en-US" sz="3600" dirty="0" smtClean="0"/>
              <a:t>.  JQM, which we will be using beginning next week is a </a:t>
            </a:r>
            <a:r>
              <a:rPr lang="en-US" sz="3600" dirty="0" err="1" smtClean="0"/>
              <a:t>jQuery</a:t>
            </a:r>
            <a:r>
              <a:rPr lang="en-US" sz="3600" dirty="0" smtClean="0"/>
              <a:t> library.</a:t>
            </a:r>
          </a:p>
          <a:p>
            <a:pPr marL="36576" indent="0">
              <a:buNone/>
            </a:pPr>
            <a:endParaRPr lang="en-US" sz="2100" dirty="0" smtClean="0"/>
          </a:p>
          <a:p>
            <a:r>
              <a:rPr lang="en-US" sz="3600" dirty="0" smtClean="0"/>
              <a:t>Use Find and Replace to change all of your $(x) with an alpha.  For example: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300" dirty="0" smtClean="0"/>
              <a:t>$(</a:t>
            </a:r>
            <a:r>
              <a:rPr lang="en-US" sz="3300" dirty="0" err="1" smtClean="0"/>
              <a:t>getElement</a:t>
            </a:r>
            <a:r>
              <a:rPr lang="en-US" sz="3300" dirty="0" smtClean="0"/>
              <a:t>) should become </a:t>
            </a:r>
            <a:r>
              <a:rPr lang="en-US" sz="3300" dirty="0" err="1" smtClean="0"/>
              <a:t>ge(getElement</a:t>
            </a:r>
            <a:r>
              <a:rPr lang="en-US" sz="3300" dirty="0" smtClean="0"/>
              <a:t>).</a:t>
            </a:r>
          </a:p>
          <a:p>
            <a:pPr marL="36576" indent="0">
              <a:buNone/>
            </a:pPr>
            <a:endParaRPr lang="en-US" sz="2100" dirty="0" smtClean="0"/>
          </a:p>
          <a:p>
            <a:r>
              <a:rPr lang="en-US" sz="3300" dirty="0" smtClean="0"/>
              <a:t>If you DO NOT do this, JQM WILL BREAK EVERYTHING!!!!!!!!!!!</a:t>
            </a:r>
            <a:endParaRPr lang="en-US" sz="3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4215"/>
            <a:ext cx="7315200" cy="1154097"/>
          </a:xfrm>
        </p:spPr>
        <p:txBody>
          <a:bodyPr/>
          <a:lstStyle/>
          <a:p>
            <a:r>
              <a:rPr lang="en-US" dirty="0" smtClean="0"/>
              <a:t>Warning…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393"/>
            <a:ext cx="8178800" cy="545240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Do NOT wait until the last minute to begin working on your projects.  I do not have office hours on Thursdays; however, IF we have been working together throughout the week, feel free to contact me and I will get back to you as soon as I can.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3100" dirty="0" smtClean="0"/>
              <a:t>DISCLAIMER: I often have meetings on Thursday, so I cannot say how long it will take for me to reply.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/>
          <a:lstStyle/>
          <a:p>
            <a:r>
              <a:rPr lang="en-US" dirty="0" smtClean="0"/>
              <a:t>Warning…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004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Feature, Search, Browse </a:t>
            </a:r>
            <a:br>
              <a:rPr lang="en-US" sz="4889" dirty="0" smtClean="0"/>
            </a:br>
            <a:r>
              <a:rPr lang="en-US" sz="4444" dirty="0" smtClean="0"/>
              <a:t>(pgs 30 – 31)</a:t>
            </a:r>
            <a:endParaRPr lang="en-US" sz="4444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1329" y="2523067"/>
            <a:ext cx="20085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Search does </a:t>
            </a:r>
            <a:r>
              <a:rPr lang="en-US" sz="3200" b="1" i="1" u="sng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have to work this week!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" y="1300460"/>
            <a:ext cx="2970216" cy="5779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225" y="1168400"/>
            <a:ext cx="2969775" cy="5778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4215"/>
            <a:ext cx="7315200" cy="1154097"/>
          </a:xfrm>
        </p:spPr>
        <p:txBody>
          <a:bodyPr/>
          <a:lstStyle/>
          <a:p>
            <a:r>
              <a:rPr lang="en-US" dirty="0" smtClean="0"/>
              <a:t>Feature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2334527"/>
          </a:xfrm>
        </p:spPr>
        <p:txBody>
          <a:bodyPr/>
          <a:lstStyle/>
          <a:p>
            <a:r>
              <a:rPr lang="en-US" sz="3600" dirty="0" smtClean="0">
                <a:latin typeface="+mj-lt"/>
                <a:cs typeface="Arial (Body)"/>
              </a:rPr>
              <a:t>CTA</a:t>
            </a:r>
          </a:p>
          <a:p>
            <a:r>
              <a:rPr lang="en-US" sz="3600" dirty="0" smtClean="0">
                <a:latin typeface="+mj-lt"/>
                <a:cs typeface="Arial (Body)"/>
              </a:rPr>
              <a:t>Short description</a:t>
            </a:r>
          </a:p>
          <a:p>
            <a:r>
              <a:rPr lang="en-US" sz="3600" dirty="0" smtClean="0">
                <a:latin typeface="+mj-lt"/>
                <a:cs typeface="Arial (Body)"/>
              </a:rPr>
              <a:t>Appealing visual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453" y="3983370"/>
            <a:ext cx="561575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Feature </a:t>
            </a:r>
            <a:r>
              <a:rPr lang="en-US" sz="4000" dirty="0" smtClean="0">
                <a:latin typeface="+mj-lt"/>
              </a:rPr>
              <a:t>does not take up a lot of room</a:t>
            </a:r>
            <a:r>
              <a:rPr lang="en-US" sz="4000" dirty="0" smtClean="0"/>
              <a:t>!  Think logo! </a:t>
            </a:r>
            <a:r>
              <a:rPr lang="en-US" sz="3200" dirty="0" smtClean="0"/>
              <a:t>*Remember what you learned in MMD 2!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11" y="1106566"/>
            <a:ext cx="2768669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81056" cy="24180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Center Stage </a:t>
            </a:r>
            <a:r>
              <a:rPr lang="en-US" sz="4000" dirty="0" smtClean="0"/>
              <a:t>(pgs 145 – 146)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9900" y="3213100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Draw the user’s focus to the center of the app.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408" y="1135526"/>
            <a:ext cx="2970217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850548"/>
          </a:xfrm>
        </p:spPr>
        <p:txBody>
          <a:bodyPr>
            <a:normAutofit/>
          </a:bodyPr>
          <a:lstStyle/>
          <a:p>
            <a:pPr algn="ctr"/>
            <a:r>
              <a:rPr lang="en-US" sz="4889" dirty="0" smtClean="0"/>
              <a:t>Search: </a:t>
            </a:r>
            <a:endParaRPr lang="en-US" sz="444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8617" y="1455917"/>
            <a:ext cx="326706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 smtClean="0"/>
              <a:t>should be at the top of the app, either just above the Feature or just below it.</a:t>
            </a:r>
          </a:p>
          <a:p>
            <a:pPr algn="ctr"/>
            <a:endParaRPr lang="en-US" sz="32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3200" dirty="0" smtClean="0"/>
              <a:t>does </a:t>
            </a:r>
            <a:r>
              <a:rPr lang="en-US" sz="3200" b="1" i="1" u="sng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have to work this week!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104392"/>
            <a:ext cx="2970217" cy="5779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1078992"/>
            <a:ext cx="2970217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338"/>
            <a:ext cx="9144000" cy="7567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Browse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" y="2563337"/>
            <a:ext cx="3232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Browse sections could be developed from this app?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950" y="1094389"/>
            <a:ext cx="2970217" cy="57790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83" y="1094389"/>
            <a:ext cx="2970217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06" y="274638"/>
            <a:ext cx="3775394" cy="6365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Author:</a:t>
            </a:r>
            <a:br>
              <a:rPr lang="en-US" sz="3600" dirty="0" smtClean="0"/>
            </a:br>
            <a:r>
              <a:rPr lang="en-US" sz="3600" dirty="0" smtClean="0"/>
              <a:t>Jenifer Tidwell	 </a:t>
            </a:r>
            <a:br>
              <a:rPr lang="en-US" sz="3600" dirty="0" smtClean="0"/>
            </a:br>
            <a:r>
              <a:rPr lang="en-US" sz="3600" dirty="0" smtClean="0"/>
              <a:t>Publisher:</a:t>
            </a:r>
            <a:br>
              <a:rPr lang="en-US" sz="3600" dirty="0" smtClean="0"/>
            </a:br>
            <a:r>
              <a:rPr lang="en-US" sz="3600" dirty="0" smtClean="0"/>
              <a:t>O'Reilly</a:t>
            </a:r>
            <a:br>
              <a:rPr lang="en-US" sz="3600" dirty="0" smtClean="0"/>
            </a:br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Edition (2011)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95250"/>
            <a:ext cx="5080000" cy="6667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438"/>
            <a:ext cx="9144000" cy="77945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Browse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392"/>
            <a:ext cx="2970217" cy="5779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6100" y="2768092"/>
            <a:ext cx="605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did you do?</a:t>
            </a:r>
          </a:p>
          <a:p>
            <a:pPr algn="ctr"/>
            <a:r>
              <a:rPr lang="en-US" sz="3200" dirty="0" smtClean="0"/>
              <a:t>Were there any others that could have been used?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867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004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89" dirty="0" smtClean="0"/>
              <a:t>Titled Sections </a:t>
            </a:r>
            <a:br>
              <a:rPr lang="en-US" sz="4889" dirty="0" smtClean="0"/>
            </a:br>
            <a:r>
              <a:rPr lang="en-US" sz="4444" dirty="0" smtClean="0"/>
              <a:t>(pgs 152 – 155)</a:t>
            </a:r>
            <a:endParaRPr lang="en-US" sz="4444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825" y="1206851"/>
            <a:ext cx="2923219" cy="5687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1203255"/>
            <a:ext cx="2923219" cy="56875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15" y="1210895"/>
            <a:ext cx="2923220" cy="568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537"/>
            <a:ext cx="9144000" cy="1693863"/>
          </a:xfrm>
        </p:spPr>
        <p:txBody>
          <a:bodyPr>
            <a:normAutofit/>
          </a:bodyPr>
          <a:lstStyle/>
          <a:p>
            <a:pPr algn="ctr"/>
            <a:r>
              <a:rPr lang="en-US" sz="4889" dirty="0" smtClean="0"/>
              <a:t>Clear Entry Points </a:t>
            </a:r>
            <a:r>
              <a:rPr lang="en-US" sz="4889" dirty="0"/>
              <a:t/>
            </a:r>
            <a:br>
              <a:rPr lang="en-US" sz="4889" dirty="0"/>
            </a:br>
            <a:r>
              <a:rPr lang="en-US" sz="4300" dirty="0" smtClean="0"/>
              <a:t>(pgs 87 – 88)</a:t>
            </a:r>
            <a:endParaRPr lang="en-US" sz="4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7400" y="2895600"/>
            <a:ext cx="4305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Be sure that the user is not confused about where to go to complete a task.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07089"/>
            <a:ext cx="2970217" cy="577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38"/>
            <a:ext cx="7467600" cy="957259"/>
          </a:xfrm>
        </p:spPr>
        <p:txBody>
          <a:bodyPr/>
          <a:lstStyle/>
          <a:p>
            <a:r>
              <a:rPr lang="en-US" dirty="0" smtClean="0"/>
              <a:t>Professionalism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130297"/>
            <a:ext cx="78739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Your Professionalism grade will include: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Your attitude and language in discussion posts and videos.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Your </a:t>
            </a:r>
            <a:r>
              <a:rPr lang="en-US" sz="3000" b="1" dirty="0" smtClean="0">
                <a:solidFill>
                  <a:srgbClr val="0000FF"/>
                </a:solidFill>
              </a:rPr>
              <a:t>attitude and language </a:t>
            </a:r>
            <a:r>
              <a:rPr lang="en-US" sz="3000" dirty="0" smtClean="0"/>
              <a:t>in communication with your fellow students and with me.</a:t>
            </a:r>
          </a:p>
          <a:p>
            <a:endParaRPr lang="en-US" sz="1600" dirty="0"/>
          </a:p>
          <a:p>
            <a:pPr marL="457200" indent="-457200">
              <a:buFont typeface="Wingdings" charset="2"/>
              <a:buChar char=""/>
            </a:pPr>
            <a:r>
              <a:rPr lang="en-US" sz="3000" dirty="0" smtClean="0"/>
              <a:t>You will receive ONE warning and then points will be deducted.</a:t>
            </a:r>
          </a:p>
          <a:p>
            <a:endParaRPr lang="en-US" sz="3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000" dirty="0" smtClean="0"/>
              <a:t>The timeliness of your assignments –30% for each late assignment.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7467600" cy="1029226"/>
          </a:xfrm>
        </p:spPr>
        <p:txBody>
          <a:bodyPr/>
          <a:lstStyle/>
          <a:p>
            <a:r>
              <a:rPr lang="en-US" dirty="0" smtClean="0"/>
              <a:t>Professionalism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164164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000" dirty="0"/>
              <a:t>The completion of assignments – 30% for each missing assignment</a:t>
            </a:r>
            <a:r>
              <a:rPr lang="en-US" sz="3000" dirty="0" smtClean="0"/>
              <a:t>.</a:t>
            </a:r>
          </a:p>
          <a:p>
            <a:pPr marL="514350" indent="-514350"/>
            <a:endParaRPr lang="en-US" sz="16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 err="1" smtClean="0"/>
              <a:t>GoToTraining</a:t>
            </a:r>
            <a:r>
              <a:rPr lang="en-US" sz="3000" dirty="0" smtClean="0"/>
              <a:t> participation, either live or within 48 hours – 20% for each missed session. You </a:t>
            </a:r>
            <a:r>
              <a:rPr lang="en-US" sz="3000" b="1" dirty="0" smtClean="0"/>
              <a:t>MUST</a:t>
            </a:r>
            <a:r>
              <a:rPr lang="en-US" sz="3000" dirty="0" smtClean="0"/>
              <a:t> complete the proof of participation to receive credit!</a:t>
            </a:r>
          </a:p>
          <a:p>
            <a:pPr marL="514350" indent="-514350"/>
            <a:endParaRPr lang="en-US" sz="16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3000" dirty="0" smtClean="0"/>
              <a:t>Mini </a:t>
            </a:r>
            <a:r>
              <a:rPr lang="en-US" sz="3000" dirty="0" smtClean="0"/>
              <a:t>assignments:</a:t>
            </a:r>
          </a:p>
          <a:p>
            <a:pPr marL="971550" lvl="2" indent="-514350">
              <a:buFont typeface="Arial"/>
              <a:buChar char="•"/>
            </a:pPr>
            <a:r>
              <a:rPr lang="en-US" sz="3000" dirty="0" smtClean="0"/>
              <a:t>Sunday Meaningful commit</a:t>
            </a:r>
          </a:p>
          <a:p>
            <a:pPr marL="971550" lvl="2" indent="-514350">
              <a:buFont typeface="Arial"/>
              <a:buChar char="•"/>
            </a:pPr>
            <a:r>
              <a:rPr lang="en-US" sz="3000" dirty="0" err="1" smtClean="0"/>
              <a:t>Lynda.com</a:t>
            </a:r>
            <a:r>
              <a:rPr lang="en-US" sz="3000" dirty="0" smtClean="0"/>
              <a:t> screenshot </a:t>
            </a:r>
          </a:p>
          <a:p>
            <a:pPr marL="514350" indent="-514350"/>
            <a:endParaRPr lang="en-US" sz="16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sz="3000" dirty="0" smtClean="0"/>
              <a:t> Your personal investment in your work.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 descr="MiU Project 1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06"/>
            <a:ext cx="9144000" cy="1029694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Reflection Videos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4323"/>
            <a:ext cx="8117855" cy="5067755"/>
          </a:xfrm>
        </p:spPr>
        <p:txBody>
          <a:bodyPr>
            <a:noAutofit/>
          </a:bodyPr>
          <a:lstStyle/>
          <a:p>
            <a:r>
              <a:rPr lang="en-US" sz="3200" dirty="0" smtClean="0"/>
              <a:t>Your links </a:t>
            </a:r>
            <a:r>
              <a:rPr lang="en-US" sz="3200" b="1" i="1" dirty="0" smtClean="0"/>
              <a:t>must</a:t>
            </a:r>
            <a:r>
              <a:rPr lang="en-US" sz="3200" dirty="0" smtClean="0"/>
              <a:t> be live and/or embedded.</a:t>
            </a:r>
          </a:p>
          <a:p>
            <a:r>
              <a:rPr lang="en-US" sz="3200" dirty="0" smtClean="0"/>
              <a:t>You </a:t>
            </a:r>
            <a:r>
              <a:rPr lang="en-US" sz="3200" b="1" i="1" dirty="0" smtClean="0"/>
              <a:t>must answer </a:t>
            </a:r>
            <a:r>
              <a:rPr lang="en-US" sz="3200" dirty="0" smtClean="0"/>
              <a:t>ALL of the questions.  It is helpful if you state the question prior to answering it.  </a:t>
            </a:r>
          </a:p>
          <a:p>
            <a:r>
              <a:rPr lang="en-US" sz="3200" b="1" dirty="0" smtClean="0"/>
              <a:t>Provide a </a:t>
            </a:r>
            <a:r>
              <a:rPr lang="en-US" sz="3200" b="1" dirty="0" smtClean="0">
                <a:solidFill>
                  <a:schemeClr val="tx2"/>
                </a:solidFill>
              </a:rPr>
              <a:t>justification</a:t>
            </a:r>
            <a:r>
              <a:rPr lang="en-US" sz="3200" b="1" dirty="0" smtClean="0"/>
              <a:t> for ALL of your choices.</a:t>
            </a:r>
          </a:p>
          <a:p>
            <a:r>
              <a:rPr lang="en-US" sz="3200" dirty="0" smtClean="0"/>
              <a:t>Video may be 3 –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 descr="MiU Reflection Video Rub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Discussion Videos – All weeks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6422" cy="4981171"/>
          </a:xfrm>
        </p:spPr>
        <p:txBody>
          <a:bodyPr>
            <a:normAutofit/>
          </a:bodyPr>
          <a:lstStyle/>
          <a:p>
            <a:r>
              <a:rPr lang="en-US" sz="3600" dirty="0"/>
              <a:t>Your</a:t>
            </a:r>
            <a:r>
              <a:rPr lang="en-US" sz="3600" dirty="0" smtClean="0"/>
              <a:t> video is due on </a:t>
            </a:r>
            <a:r>
              <a:rPr lang="en-US" sz="3600" b="1" dirty="0" smtClean="0">
                <a:solidFill>
                  <a:srgbClr val="FF8600"/>
                </a:solidFill>
              </a:rPr>
              <a:t>Friday night</a:t>
            </a:r>
            <a:r>
              <a:rPr lang="en-US" sz="3600" dirty="0" smtClean="0">
                <a:solidFill>
                  <a:srgbClr val="FF8600"/>
                </a:solidFill>
              </a:rPr>
              <a:t>.</a:t>
            </a:r>
          </a:p>
          <a:p>
            <a:r>
              <a:rPr lang="en-US" sz="3600" dirty="0"/>
              <a:t>Please be sure that you answer all of the questions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Week 4 is a research topic, so please be sure that you do not wait until the last minute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Discussion videos are all or nothing!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" name="Picture 1" descr="MIU Discussion Vide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918"/>
            <a:ext cx="7467600" cy="1143000"/>
          </a:xfrm>
        </p:spPr>
        <p:txBody>
          <a:bodyPr/>
          <a:lstStyle/>
          <a:p>
            <a:r>
              <a:rPr lang="en-US" dirty="0" smtClean="0"/>
              <a:t>FSO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5294"/>
            <a:ext cx="8210505" cy="5530178"/>
          </a:xfrm>
        </p:spPr>
        <p:txBody>
          <a:bodyPr>
            <a:noAutofit/>
          </a:bodyPr>
          <a:lstStyle/>
          <a:p>
            <a:r>
              <a:rPr lang="en-US" sz="3200" dirty="0" smtClean="0"/>
              <a:t>If you have not received your textbook, please contact FSO support.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3200" dirty="0" smtClean="0"/>
              <a:t>Please also contact FSO Support for ANY computer issues that you may encounter.  They will either be able to assist you at that time, or provide a ticket number that you can forward to me so that we can work out suitable arrangements.</a:t>
            </a:r>
          </a:p>
          <a:p>
            <a:endParaRPr lang="en-US" sz="2000" dirty="0" smtClean="0"/>
          </a:p>
          <a:p>
            <a:r>
              <a:rPr lang="en-US" sz="3200" dirty="0" smtClean="0"/>
              <a:t>FSO Support is available 24/7.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262"/>
            <a:ext cx="9144000" cy="741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Discussion Responses – All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316422" cy="4981171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Your response is due on </a:t>
            </a:r>
            <a:r>
              <a:rPr lang="en-US" sz="3600" b="1" dirty="0" smtClean="0">
                <a:solidFill>
                  <a:srgbClr val="FF8600"/>
                </a:solidFill>
              </a:rPr>
              <a:t>Saturday </a:t>
            </a:r>
            <a:r>
              <a:rPr lang="en-US" sz="3600" b="1" dirty="0" smtClean="0">
                <a:solidFill>
                  <a:srgbClr val="FF8600"/>
                </a:solidFill>
              </a:rPr>
              <a:t>night</a:t>
            </a:r>
            <a:r>
              <a:rPr lang="en-US" sz="3200" dirty="0" smtClean="0">
                <a:solidFill>
                  <a:srgbClr val="FF8600"/>
                </a:solidFill>
              </a:rPr>
              <a:t>.</a:t>
            </a:r>
          </a:p>
          <a:p>
            <a:r>
              <a:rPr lang="en-US" sz="3200" dirty="0" smtClean="0"/>
              <a:t>2 text responses to your classmates are due on Saturday night</a:t>
            </a:r>
            <a:r>
              <a:rPr lang="en-US" sz="3200" dirty="0" smtClean="0"/>
              <a:t>. </a:t>
            </a:r>
            <a:r>
              <a:rPr lang="en-US" sz="3200" dirty="0" smtClean="0"/>
              <a:t>This is also all or nothing.</a:t>
            </a:r>
            <a:endParaRPr lang="en-US" sz="3200" dirty="0" smtClean="0"/>
          </a:p>
          <a:p>
            <a:r>
              <a:rPr lang="en-US" sz="3200" dirty="0" smtClean="0"/>
              <a:t>Please address the person to whom you are responding my name.  (</a:t>
            </a:r>
            <a:r>
              <a:rPr lang="en-US" sz="3200" dirty="0" err="1" smtClean="0"/>
              <a:t>ie</a:t>
            </a:r>
            <a:r>
              <a:rPr lang="en-US" sz="3200" dirty="0" smtClean="0"/>
              <a:t>: Johnny, I love Angry Birds too.  Those pigs are so annoying!)  This allows me to understand to whom you are commenting.  Often, I will not yet  have seen the video as I grade your responses.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" name="Picture 1" descr="MIU Discussion Respons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2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4955" y="1417638"/>
            <a:ext cx="2749057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en-US" sz="25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17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To install </a:t>
            </a:r>
            <a:r>
              <a:rPr lang="en-US" sz="3000" dirty="0" err="1" smtClean="0"/>
              <a:t>xCode</a:t>
            </a:r>
            <a:r>
              <a:rPr lang="en-US" sz="3000" dirty="0" smtClean="0"/>
              <a:t>: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Click on </a:t>
            </a:r>
            <a:r>
              <a:rPr lang="en-US" sz="3000" dirty="0" err="1" smtClean="0"/>
              <a:t>Launchpad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Launch </a:t>
            </a:r>
            <a:r>
              <a:rPr lang="en-US" sz="3000" dirty="0" err="1" smtClean="0"/>
              <a:t>xCode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Choose Preferences,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Go to downloads,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Choose the newest </a:t>
            </a:r>
            <a:r>
              <a:rPr lang="en-US" sz="3000" dirty="0" err="1" smtClean="0"/>
              <a:t>iOS</a:t>
            </a:r>
            <a:r>
              <a:rPr lang="en-US" sz="3000" dirty="0" smtClean="0"/>
              <a:t> Simulator and click install.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415"/>
            <a:ext cx="7315200" cy="1154097"/>
          </a:xfrm>
        </p:spPr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/>
          <a:lstStyle/>
          <a:p>
            <a:r>
              <a:rPr lang="en-US" dirty="0" smtClean="0"/>
              <a:t>To place the </a:t>
            </a:r>
            <a:r>
              <a:rPr lang="en-US" dirty="0" err="1" smtClean="0"/>
              <a:t>Sim</a:t>
            </a:r>
            <a:r>
              <a:rPr lang="en-US" dirty="0" smtClean="0"/>
              <a:t> on the dock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173" cy="4525963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Launch </a:t>
            </a:r>
            <a:r>
              <a:rPr lang="en-US" sz="3000" dirty="0" err="1" smtClean="0"/>
              <a:t>xCode</a:t>
            </a:r>
            <a:r>
              <a:rPr lang="en-US" sz="3000" dirty="0"/>
              <a:t>,</a:t>
            </a:r>
            <a:endParaRPr lang="en-US" sz="30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Open Developer Tools,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iOS</a:t>
            </a:r>
            <a:r>
              <a:rPr lang="en-US" sz="3000" dirty="0" smtClean="0"/>
              <a:t> Simulator,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Right click </a:t>
            </a:r>
            <a:r>
              <a:rPr lang="en-US" sz="3000" dirty="0" err="1" smtClean="0"/>
              <a:t>Sim</a:t>
            </a:r>
            <a:r>
              <a:rPr lang="en-US" sz="3000" dirty="0" smtClean="0"/>
              <a:t> icon in dock,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Options,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Keep in Dock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7467600" cy="891380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smtClean="0"/>
              <a:t> – long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7847173" cy="5539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To trace the </a:t>
            </a:r>
            <a:r>
              <a:rPr lang="en-US" sz="3000" dirty="0" err="1" smtClean="0"/>
              <a:t>iOS</a:t>
            </a:r>
            <a:r>
              <a:rPr lang="en-US" sz="3000" dirty="0" smtClean="0"/>
              <a:t> </a:t>
            </a:r>
            <a:r>
              <a:rPr lang="en-US" sz="3000" dirty="0" err="1" smtClean="0"/>
              <a:t>sim</a:t>
            </a:r>
            <a:r>
              <a:rPr lang="en-US" sz="3000" dirty="0" smtClean="0"/>
              <a:t>, go to: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Applications,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xCode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Contents,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Developer,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Platforms,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iPhoneSilmulator.platform</a:t>
            </a:r>
            <a:r>
              <a:rPr lang="en-US" sz="3000" dirty="0" smtClean="0"/>
              <a:t>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Developer,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Applications, 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err="1" smtClean="0"/>
              <a:t>iOS</a:t>
            </a:r>
            <a:r>
              <a:rPr lang="en-US" sz="3000" dirty="0" smtClean="0"/>
              <a:t> simulator.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717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To use the </a:t>
            </a:r>
            <a:r>
              <a:rPr lang="en-US" sz="3000" dirty="0" err="1" smtClean="0"/>
              <a:t>iOS</a:t>
            </a:r>
            <a:r>
              <a:rPr lang="en-US" sz="3000" dirty="0" smtClean="0"/>
              <a:t> file that you just located: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drag it down to the dock, this will keep it on your dock for ease of use later.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000" dirty="0" smtClean="0"/>
              <a:t>To use the </a:t>
            </a:r>
            <a:r>
              <a:rPr lang="en-US" sz="3000" dirty="0" err="1" smtClean="0"/>
              <a:t>Sim</a:t>
            </a:r>
            <a:r>
              <a:rPr lang="en-US" sz="3000" dirty="0" smtClean="0"/>
              <a:t>:</a:t>
            </a:r>
          </a:p>
          <a:p>
            <a:pPr marL="1136142" lvl="2" indent="-514350"/>
            <a:r>
              <a:rPr lang="en-US" sz="3000" dirty="0" smtClean="0"/>
              <a:t>Open the </a:t>
            </a:r>
            <a:r>
              <a:rPr lang="en-US" sz="3000" dirty="0" err="1" smtClean="0"/>
              <a:t>Sim</a:t>
            </a:r>
            <a:r>
              <a:rPr lang="en-US" sz="3000" dirty="0" smtClean="0"/>
              <a:t>, </a:t>
            </a:r>
          </a:p>
          <a:p>
            <a:pPr marL="1136142" lvl="2" indent="-514350"/>
            <a:r>
              <a:rPr lang="en-US" sz="3000" dirty="0" smtClean="0"/>
              <a:t>simply drag your html file into it.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615"/>
            <a:ext cx="7315200" cy="1154097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26" y="161461"/>
            <a:ext cx="7467600" cy="16896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GoToTraining</a:t>
            </a:r>
            <a:r>
              <a:rPr lang="en-US" dirty="0" smtClean="0"/>
              <a:t> verification </a:t>
            </a:r>
            <a:br>
              <a:rPr lang="en-US" dirty="0" smtClean="0"/>
            </a:br>
            <a:r>
              <a:rPr lang="en-US" dirty="0" smtClean="0"/>
              <a:t>Mini Assignment – due by 11:59 PM ET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6498"/>
            <a:ext cx="8305800" cy="4567002"/>
          </a:xfrm>
        </p:spPr>
        <p:txBody>
          <a:bodyPr>
            <a:normAutofit fontScale="92500" lnSpcReduction="20000"/>
          </a:bodyPr>
          <a:lstStyle/>
          <a:p>
            <a:pPr marL="382588" indent="23813">
              <a:buNone/>
            </a:pPr>
            <a:r>
              <a:rPr lang="en-US" sz="3500" dirty="0" smtClean="0"/>
              <a:t>Please send an email to me that contains: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Your name, along with your preferred name</a:t>
            </a:r>
            <a:r>
              <a:rPr lang="en-US" sz="3500" dirty="0" smtClean="0"/>
              <a:t>. (This should be the name you are using in Google Groups.)</a:t>
            </a:r>
            <a:endParaRPr lang="en-US" sz="3500" dirty="0" smtClean="0"/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Your </a:t>
            </a:r>
            <a:r>
              <a:rPr lang="en-US" sz="3500" dirty="0" err="1" smtClean="0"/>
              <a:t>iChat</a:t>
            </a:r>
            <a:r>
              <a:rPr lang="en-US" sz="3500" dirty="0" smtClean="0"/>
              <a:t> handle, including the host. </a:t>
            </a:r>
            <a:r>
              <a:rPr lang="en-US" sz="3500" dirty="0" err="1" smtClean="0"/>
              <a:t>ie</a:t>
            </a:r>
            <a:r>
              <a:rPr lang="en-US" sz="3500" dirty="0" smtClean="0"/>
              <a:t>: </a:t>
            </a:r>
            <a:r>
              <a:rPr lang="en-US" sz="3500" dirty="0" err="1" smtClean="0"/>
              <a:t>rgroffalarcon@aim.com</a:t>
            </a:r>
            <a:endParaRPr lang="en-US" sz="3500" dirty="0" smtClean="0"/>
          </a:p>
          <a:p>
            <a:pPr marL="382588" indent="23813">
              <a:buFont typeface="+mj-lt"/>
              <a:buAutoNum type="arabicPeriod"/>
            </a:pPr>
            <a:r>
              <a:rPr lang="en-US" sz="3500" dirty="0"/>
              <a:t>The time of day that you are most likely to be on </a:t>
            </a:r>
            <a:r>
              <a:rPr lang="en-US" sz="3500" dirty="0" smtClean="0"/>
              <a:t>iChat </a:t>
            </a:r>
            <a:r>
              <a:rPr lang="en-US" sz="3500" dirty="0"/>
              <a:t>for </a:t>
            </a:r>
            <a:r>
              <a:rPr lang="en-US" sz="3500" dirty="0" smtClean="0"/>
              <a:t>assistance – be sure you state the time zone.  </a:t>
            </a:r>
            <a:endParaRPr lang="en-US" sz="3500" dirty="0"/>
          </a:p>
          <a:p>
            <a:pPr marL="795338" indent="-388938">
              <a:buFont typeface="+mj-lt"/>
              <a:buAutoNum type="arabicPeriod"/>
            </a:pPr>
            <a:r>
              <a:rPr lang="en-US" sz="3500" dirty="0" smtClean="0"/>
              <a:t>Your Google+ account name</a:t>
            </a:r>
            <a:r>
              <a:rPr lang="en-US" sz="3500" dirty="0" smtClean="0"/>
              <a:t>.</a:t>
            </a:r>
          </a:p>
          <a:p>
            <a:pPr marL="795338" indent="-388938">
              <a:buFont typeface="+mj-lt"/>
              <a:buAutoNum type="arabicPeriod"/>
            </a:pPr>
            <a:endParaRPr lang="en-US" sz="3500" dirty="0" smtClean="0"/>
          </a:p>
          <a:p>
            <a:pPr marL="795338" indent="-388938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26" y="161461"/>
            <a:ext cx="7467600" cy="16896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FSO 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698"/>
            <a:ext cx="8067560" cy="4372366"/>
          </a:xfrm>
        </p:spPr>
        <p:txBody>
          <a:bodyPr>
            <a:normAutofit/>
          </a:bodyPr>
          <a:lstStyle/>
          <a:p>
            <a:pPr marL="382588" indent="23813">
              <a:buNone/>
            </a:pPr>
            <a:r>
              <a:rPr lang="en-US" sz="3500" dirty="0" smtClean="0"/>
              <a:t>Please be sure that you read: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MDVBS Late Work Policy.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 smtClean="0"/>
              <a:t> </a:t>
            </a:r>
            <a:r>
              <a:rPr lang="en-US" sz="3500" dirty="0"/>
              <a:t>MDVBS </a:t>
            </a:r>
            <a:r>
              <a:rPr lang="en-US" sz="3500" dirty="0" smtClean="0"/>
              <a:t>Interactive Support Policy.</a:t>
            </a:r>
          </a:p>
          <a:p>
            <a:pPr marL="382588" indent="23813">
              <a:buFont typeface="+mj-lt"/>
              <a:buAutoNum type="arabicPeriod"/>
            </a:pPr>
            <a:r>
              <a:rPr lang="en-US" sz="3500" dirty="0"/>
              <a:t> </a:t>
            </a:r>
            <a:r>
              <a:rPr lang="en-US" sz="3500" dirty="0" smtClean="0"/>
              <a:t>Facebook group link.</a:t>
            </a:r>
            <a:endParaRPr lang="en-US" sz="3500" dirty="0"/>
          </a:p>
          <a:p>
            <a:pPr marL="795338" indent="-388938">
              <a:buFont typeface="+mj-lt"/>
              <a:buAutoNum type="arabicPeriod"/>
            </a:pPr>
            <a:r>
              <a:rPr lang="en-US" sz="3500" smtClean="0"/>
              <a:t>Helpful links, etc.</a:t>
            </a:r>
          </a:p>
          <a:p>
            <a:pPr marL="406400" indent="0">
              <a:buNone/>
            </a:pPr>
            <a:endParaRPr lang="en-US" sz="3500" dirty="0" smtClean="0"/>
          </a:p>
          <a:p>
            <a:pPr marL="795338" indent="-388938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417638"/>
            <a:ext cx="8407400" cy="503396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rgroffalarcon@fullsail.com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200" dirty="0" err="1" smtClean="0"/>
              <a:t>iChat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3"/>
              </a:rPr>
              <a:t>rgroffalarcon@aim.com</a:t>
            </a:r>
            <a:endParaRPr lang="en-US" sz="3200" dirty="0" smtClean="0"/>
          </a:p>
          <a:p>
            <a:endParaRPr lang="en-US" sz="2595" dirty="0" smtClean="0"/>
          </a:p>
          <a:p>
            <a:r>
              <a:rPr lang="en-US" sz="3200" dirty="0" smtClean="0"/>
              <a:t>Text: 407-900-9648 (9MiU) – IF I am not on during office hours.  I will block this number is if it is abused.</a:t>
            </a:r>
          </a:p>
          <a:p>
            <a:endParaRPr lang="en-US" sz="2824" dirty="0" smtClean="0"/>
          </a:p>
          <a:p>
            <a:r>
              <a:rPr lang="en-US" sz="3243" dirty="0" smtClean="0"/>
              <a:t>Office Phone Number: 407-679-0100  x4151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15"/>
            <a:ext cx="7315200" cy="1154097"/>
          </a:xfrm>
        </p:spPr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033"/>
            <a:ext cx="7315200" cy="1154097"/>
          </a:xfrm>
        </p:spPr>
        <p:txBody>
          <a:bodyPr/>
          <a:lstStyle/>
          <a:p>
            <a:r>
              <a:rPr lang="en-US" dirty="0" smtClean="0"/>
              <a:t>Completion of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9933"/>
            <a:ext cx="7315200" cy="353952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3200" dirty="0" smtClean="0"/>
              <a:t>If at ANY time you feel that you will not be able to meet a deadline, be proactive!  Contact me!</a:t>
            </a:r>
          </a:p>
          <a:p>
            <a:pPr marL="852678" lvl="1" indent="-514350"/>
            <a:r>
              <a:rPr lang="en-US" sz="3200" dirty="0" smtClean="0"/>
              <a:t>It allows us to work together for your benefit.</a:t>
            </a:r>
          </a:p>
          <a:p>
            <a:pPr marL="852678" lvl="1" indent="-514350"/>
            <a:r>
              <a:rPr lang="en-US" sz="3200" dirty="0" smtClean="0"/>
              <a:t>It prevents me from calling you when you know what needs to be accomplished.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418" y="19500"/>
            <a:ext cx="7315200" cy="1154097"/>
          </a:xfrm>
        </p:spPr>
        <p:txBody>
          <a:bodyPr/>
          <a:lstStyle/>
          <a:p>
            <a:r>
              <a:rPr lang="en-US" dirty="0" smtClean="0"/>
              <a:t>Reactions to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270000"/>
            <a:ext cx="8686800" cy="4883879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 didn’t start on time, so I ran out of time.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 don’t (or didn’t) get what I was supposed to do.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I’m making everything too difficult.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I got so hung up on other things that I didn’t complete the required portions of the assignment.</a:t>
            </a:r>
            <a:br>
              <a:rPr lang="en-US" sz="3200" dirty="0" smtClean="0"/>
            </a:br>
            <a:endParaRPr lang="en-US" sz="3200" dirty="0" smtClean="0"/>
          </a:p>
          <a:p>
            <a:pPr marL="550926" indent="-514350">
              <a:buNone/>
            </a:pPr>
            <a:r>
              <a:rPr lang="en-US" sz="3200" dirty="0" smtClean="0"/>
              <a:t>Advice:  Don’t over think it!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97000"/>
            <a:ext cx="8686800" cy="4883879"/>
          </a:xfrm>
        </p:spPr>
        <p:txBody>
          <a:bodyPr>
            <a:normAutofit fontScale="92500" lnSpcReduction="2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Join </a:t>
            </a:r>
            <a:r>
              <a:rPr lang="en-US" sz="3200" b="1" dirty="0" smtClean="0"/>
              <a:t>FSO </a:t>
            </a:r>
            <a:r>
              <a:rPr lang="en-US" sz="3200" b="1" dirty="0"/>
              <a:t>MDVBS (Full Sail University) </a:t>
            </a:r>
            <a:r>
              <a:rPr lang="en-US" sz="3200" b="1" dirty="0" smtClean="0">
                <a:hlinkClick r:id="rId2"/>
              </a:rPr>
              <a:t>http</a:t>
            </a:r>
            <a:r>
              <a:rPr lang="en-US" sz="3200" b="1" dirty="0">
                <a:hlinkClick r:id="rId2"/>
              </a:rPr>
              <a:t>://www.facebook.com/groups/130832227017920/&gt;  </a:t>
            </a:r>
            <a:r>
              <a:rPr lang="en-US" sz="3200" dirty="0">
                <a:hlinkClick r:id="rId2"/>
              </a:rPr>
              <a:t>http://www.facebook.com/groups/130832227017920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550926" indent="-514350">
              <a:buFont typeface="+mj-lt"/>
              <a:buAutoNum type="arabicPeriod"/>
            </a:pPr>
            <a:endParaRPr lang="en-US" sz="13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Have a coding buddy.</a:t>
            </a:r>
          </a:p>
          <a:p>
            <a:pPr marL="550926" indent="-514350">
              <a:buFont typeface="+mj-lt"/>
              <a:buAutoNum type="arabicPeriod"/>
            </a:pPr>
            <a:endParaRPr lang="en-US" sz="14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Do not wait until Wednesday to start, there is a meaningful commit due EVERY Sunday.</a:t>
            </a:r>
          </a:p>
          <a:p>
            <a:pPr marL="550926" indent="-514350">
              <a:buFont typeface="+mj-lt"/>
              <a:buAutoNum type="arabicPeriod"/>
            </a:pPr>
            <a:endParaRPr lang="en-US" sz="1400" dirty="0" smtClean="0"/>
          </a:p>
          <a:p>
            <a:pPr marL="550926" indent="-514350">
              <a:buFont typeface="+mj-lt"/>
              <a:buAutoNum type="arabicPeriod"/>
            </a:pPr>
            <a:r>
              <a:rPr lang="en-US" sz="3200" dirty="0" smtClean="0"/>
              <a:t>Do NOT wait until the Thursday review video to inform me that you are having trouble.</a:t>
            </a:r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15"/>
            <a:ext cx="7315200" cy="1154097"/>
          </a:xfrm>
        </p:spPr>
        <p:txBody>
          <a:bodyPr/>
          <a:lstStyle/>
          <a:p>
            <a:r>
              <a:rPr lang="en-US" dirty="0" smtClean="0"/>
              <a:t>Helpful Hints for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3879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 startAt="5"/>
            </a:pPr>
            <a:r>
              <a:rPr lang="en-US" sz="3200" dirty="0"/>
              <a:t>Use http://</a:t>
            </a:r>
            <a:r>
              <a:rPr lang="en-US" sz="3200" dirty="0" err="1"/>
              <a:t>wddbs.com</a:t>
            </a:r>
            <a:r>
              <a:rPr lang="en-US" sz="3200" dirty="0"/>
              <a:t>/</a:t>
            </a:r>
            <a:r>
              <a:rPr lang="en-US" sz="3200" dirty="0" err="1"/>
              <a:t>jshero</a:t>
            </a:r>
            <a:r>
              <a:rPr lang="en-US" sz="3200" dirty="0" smtClean="0"/>
              <a:t>/  first.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3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Console log your code.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4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Comment your code.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4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Pay attention.</a:t>
            </a:r>
          </a:p>
          <a:p>
            <a:pPr marL="550926" indent="-514350">
              <a:buFont typeface="+mj-lt"/>
              <a:buAutoNum type="arabicPeriod" startAt="5"/>
            </a:pPr>
            <a:endParaRPr lang="en-US" sz="1200" dirty="0" smtClean="0"/>
          </a:p>
          <a:p>
            <a:pPr marL="550926" indent="-514350">
              <a:buFont typeface="+mj-lt"/>
              <a:buAutoNum type="arabicPeriod" startAt="5"/>
            </a:pPr>
            <a:r>
              <a:rPr lang="en-US" sz="3200" dirty="0" smtClean="0"/>
              <a:t>In an attempt to improve the course, there is a quick questionnaire related to time, please be sure to answer each one.</a:t>
            </a:r>
            <a:endParaRPr lang="en-US" sz="3200" dirty="0"/>
          </a:p>
          <a:p>
            <a:pPr marL="550926" indent="-514350">
              <a:buFont typeface="+mj-lt"/>
              <a:buAutoNum type="arabicPeriod" startAt="5"/>
            </a:pPr>
            <a:endParaRPr lang="en-US" sz="3200" dirty="0" smtClean="0"/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15"/>
            <a:ext cx="7315200" cy="1154097"/>
          </a:xfrm>
        </p:spPr>
        <p:txBody>
          <a:bodyPr/>
          <a:lstStyle/>
          <a:p>
            <a:r>
              <a:rPr lang="en-US" dirty="0" smtClean="0"/>
              <a:t>Helpful Hints for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3879"/>
          </a:xfrm>
        </p:spPr>
        <p:txBody>
          <a:bodyPr>
            <a:normAutofit/>
          </a:bodyPr>
          <a:lstStyle/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MIU is a usability and interfaces course.</a:t>
            </a:r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That being said, I will not be teaching </a:t>
            </a:r>
            <a:r>
              <a:rPr lang="en-US" sz="3200" dirty="0" err="1" smtClean="0"/>
              <a:t>js</a:t>
            </a:r>
            <a:r>
              <a:rPr lang="en-US" sz="3200" dirty="0" smtClean="0"/>
              <a:t>.</a:t>
            </a:r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Please be sure that your VFW CRUD is functioning completely.</a:t>
            </a:r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We will refactor your existing </a:t>
            </a:r>
            <a:r>
              <a:rPr lang="en-US" sz="3200" dirty="0" err="1" smtClean="0"/>
              <a:t>main.js</a:t>
            </a:r>
            <a:r>
              <a:rPr lang="en-US" sz="3200" dirty="0" smtClean="0"/>
              <a:t> in week 3 to accommodate the use of </a:t>
            </a:r>
            <a:r>
              <a:rPr lang="en-US" sz="3200" dirty="0" err="1" smtClean="0"/>
              <a:t>jQM</a:t>
            </a:r>
            <a:r>
              <a:rPr lang="en-US" sz="3200" dirty="0" smtClean="0"/>
              <a:t> and </a:t>
            </a:r>
            <a:r>
              <a:rPr lang="en-US" sz="3200" dirty="0" err="1" smtClean="0"/>
              <a:t>jQuery</a:t>
            </a:r>
            <a:r>
              <a:rPr lang="en-US" sz="3200" dirty="0" smtClean="0"/>
              <a:t> calls in the form.</a:t>
            </a:r>
          </a:p>
          <a:p>
            <a:pPr marL="690563" indent="-690563">
              <a:buFont typeface="+mj-lt"/>
              <a:buAutoNum type="arabicPeriod" startAt="10"/>
            </a:pPr>
            <a:r>
              <a:rPr lang="en-US" sz="3200" dirty="0" smtClean="0"/>
              <a:t>You WILL have to put in research time. </a:t>
            </a:r>
            <a:endParaRPr lang="en-US" sz="3200" dirty="0" smtClean="0"/>
          </a:p>
          <a:p>
            <a:pPr marL="550926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15"/>
            <a:ext cx="7315200" cy="1154097"/>
          </a:xfrm>
        </p:spPr>
        <p:txBody>
          <a:bodyPr/>
          <a:lstStyle/>
          <a:p>
            <a:r>
              <a:rPr lang="en-US" dirty="0" smtClean="0"/>
              <a:t>Helpful Hints for </a:t>
            </a:r>
            <a:r>
              <a:rPr lang="en-US" dirty="0" err="1" smtClean="0"/>
              <a:t>MiU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E55E-9C68-0941-A249-4024C05DA6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2647</TotalTime>
  <Words>1807</Words>
  <Application>Microsoft Macintosh PowerPoint</Application>
  <PresentationFormat>On-screen Show (4:3)</PresentationFormat>
  <Paragraphs>298</Paragraphs>
  <Slides>49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Perspective</vt:lpstr>
      <vt:lpstr>Welcome  to: MiU!</vt:lpstr>
      <vt:lpstr>Contact Information</vt:lpstr>
      <vt:lpstr>Author: Jenifer Tidwell   Publisher: O'Reilly 2nd Edition (2011) </vt:lpstr>
      <vt:lpstr>FSO Support</vt:lpstr>
      <vt:lpstr>Completion of Assignments</vt:lpstr>
      <vt:lpstr>Reactions to MiU </vt:lpstr>
      <vt:lpstr>Helpful Hints for MiU </vt:lpstr>
      <vt:lpstr>Helpful Hints for MiU </vt:lpstr>
      <vt:lpstr>Helpful Hints for MiU </vt:lpstr>
      <vt:lpstr>Do 3 BEFORE Me!</vt:lpstr>
      <vt:lpstr>Do 3 BEFORE Me!</vt:lpstr>
      <vt:lpstr>Questions before we  move into the content?</vt:lpstr>
      <vt:lpstr>What MUST be completed ASAP?</vt:lpstr>
      <vt:lpstr>What MUST be completed ASAP? (cont.)</vt:lpstr>
      <vt:lpstr>What MUST be completed ASAP? (cont.)</vt:lpstr>
      <vt:lpstr>Does this look familiar?</vt:lpstr>
      <vt:lpstr>What comes to mind when I say “Mobile Interfaces and Usability?”</vt:lpstr>
      <vt:lpstr>PowerPoint Presentation</vt:lpstr>
      <vt:lpstr>User Behavior Patterns (pgs 8 – 15)</vt:lpstr>
      <vt:lpstr>User Behavior Patterns (pgs 16 – 23)</vt:lpstr>
      <vt:lpstr>PowerPoint Presentation</vt:lpstr>
      <vt:lpstr>Warning…</vt:lpstr>
      <vt:lpstr>Warning…</vt:lpstr>
      <vt:lpstr>Warning…</vt:lpstr>
      <vt:lpstr>Feature, Search, Browse  (pgs 30 – 31)</vt:lpstr>
      <vt:lpstr>Feature Includes:</vt:lpstr>
      <vt:lpstr>Center Stage (pgs 145 – 146)</vt:lpstr>
      <vt:lpstr>Search: </vt:lpstr>
      <vt:lpstr>Browse</vt:lpstr>
      <vt:lpstr>Browse</vt:lpstr>
      <vt:lpstr>Titled Sections  (pgs 152 – 155)</vt:lpstr>
      <vt:lpstr>Clear Entry Points  (pgs 87 – 88)</vt:lpstr>
      <vt:lpstr>Professionalism</vt:lpstr>
      <vt:lpstr>Professionalism (cont.)</vt:lpstr>
      <vt:lpstr>PowerPoint Presentation</vt:lpstr>
      <vt:lpstr>Reflection Videos</vt:lpstr>
      <vt:lpstr>PowerPoint Presentation</vt:lpstr>
      <vt:lpstr>Discussion Videos – All weeks </vt:lpstr>
      <vt:lpstr>PowerPoint Presentation</vt:lpstr>
      <vt:lpstr>Discussion Responses – All Weeks</vt:lpstr>
      <vt:lpstr>PowerPoint Presentation</vt:lpstr>
      <vt:lpstr>PowerPoint Presentation</vt:lpstr>
      <vt:lpstr>Xcode installation</vt:lpstr>
      <vt:lpstr>To place the Sim on the dock</vt:lpstr>
      <vt:lpstr>Finding iOS sim – long way</vt:lpstr>
      <vt:lpstr>Using iOS Sim</vt:lpstr>
      <vt:lpstr>GoToTraining verification  Mini Assignment – due by 11:59 PM ET Wednesday</vt:lpstr>
      <vt:lpstr>FSO Announcements: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MiU!</dc:title>
  <dc:creator>Robin Alarcon</dc:creator>
  <cp:lastModifiedBy>Full Sail</cp:lastModifiedBy>
  <cp:revision>62</cp:revision>
  <dcterms:created xsi:type="dcterms:W3CDTF">2012-06-25T14:56:00Z</dcterms:created>
  <dcterms:modified xsi:type="dcterms:W3CDTF">2013-02-04T19:41:11Z</dcterms:modified>
</cp:coreProperties>
</file>