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258" r:id="rId4"/>
    <p:sldId id="257" r:id="rId5"/>
    <p:sldId id="260" r:id="rId6"/>
    <p:sldId id="261" r:id="rId7"/>
    <p:sldId id="263" r:id="rId8"/>
    <p:sldId id="262" r:id="rId9"/>
    <p:sldId id="264" r:id="rId10"/>
    <p:sldId id="265" r:id="rId11"/>
    <p:sldId id="266" r:id="rId12"/>
    <p:sldId id="267" r:id="rId13"/>
    <p:sldId id="272" r:id="rId14"/>
    <p:sldId id="271" r:id="rId15"/>
    <p:sldId id="273" r:id="rId16"/>
    <p:sldId id="274" r:id="rId17"/>
    <p:sldId id="275" r:id="rId18"/>
    <p:sldId id="276" r:id="rId19"/>
    <p:sldId id="268" r:id="rId20"/>
    <p:sldId id="269" r:id="rId21"/>
    <p:sldId id="277" r:id="rId22"/>
    <p:sldId id="278" r:id="rId23"/>
    <p:sldId id="282" r:id="rId24"/>
    <p:sldId id="279" r:id="rId25"/>
    <p:sldId id="280" r:id="rId26"/>
    <p:sldId id="286" r:id="rId27"/>
    <p:sldId id="270" r:id="rId28"/>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p:txBody>
          <a:bodyPr/>
          <a:p>
            <a:pPr fontAlgn="auto"/>
            <a:endParaRPr lang="zh-CN" altLang="en-US" strike="noStrike" noProof="1"/>
          </a:p>
        </p:txBody>
      </p:sp>
      <p:sp>
        <p:nvSpPr>
          <p:cNvPr id="7" name="Slide Number Placeholder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Footer Placeholder 7"/>
          <p:cNvSpPr>
            <a:spLocks noGrp="1"/>
          </p:cNvSpPr>
          <p:nvPr>
            <p:ph type="ftr" sz="quarter" idx="11"/>
          </p:nvPr>
        </p:nvSpPr>
        <p:spPr/>
        <p:txBody>
          <a:bodyPr/>
          <a:p>
            <a:pPr fontAlgn="auto"/>
            <a:endParaRPr lang="zh-CN" altLang="en-US" strike="noStrike" noProof="1"/>
          </a:p>
        </p:txBody>
      </p:sp>
      <p:sp>
        <p:nvSpPr>
          <p:cNvPr id="9" name="Slide Number Placeholder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p:txBody>
          <a:bodyPr/>
          <a:p>
            <a:pPr fontAlgn="auto"/>
            <a:endParaRPr lang="zh-CN" altLang="en-US" strike="noStrike" noProof="1"/>
          </a:p>
        </p:txBody>
      </p:sp>
      <p:sp>
        <p:nvSpPr>
          <p:cNvPr id="5" name="Slide Number Placeholder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fontAlgn="auto"/>
            <a:endParaRPr lang="zh-CN" altLang="en-US" strike="noStrike" noProof="1" dirty="0"/>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3888" y="620713"/>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3600" b="0" i="0" u="none" strike="noStrike" kern="1200" cap="none" spc="0" normalizeH="0" baseline="0" noProof="1">
                <a:solidFill>
                  <a:schemeClr val="tx1"/>
                </a:solidFill>
                <a:uFillTx/>
                <a:latin typeface="+mj-lt"/>
                <a:ea typeface="+mj-ea"/>
                <a:cs typeface="+mj-cs"/>
              </a:rPr>
              <a:t>Speed and Balance Training</a:t>
            </a:r>
            <a:endParaRPr kumimoji="0" lang="x-none" altLang="zh-CN" sz="3600" b="0" i="0" u="none" strike="noStrike" kern="1200" cap="none" spc="0" normalizeH="0" baseline="0" noProof="1">
              <a:solidFill>
                <a:schemeClr val="tx1"/>
              </a:solidFill>
              <a:uFillTx/>
              <a:latin typeface="+mj-lt"/>
              <a:ea typeface="+mj-ea"/>
              <a:cs typeface="+mj-cs"/>
            </a:endParaRPr>
          </a:p>
        </p:txBody>
      </p:sp>
      <p:sp>
        <p:nvSpPr>
          <p:cNvPr id="5" name="副标题 4"/>
          <p:cNvSpPr>
            <a:spLocks noGrp="1"/>
          </p:cNvSpPr>
          <p:nvPr>
            <p:ph type="subTitle" idx="1"/>
          </p:nvPr>
        </p:nvSpPr>
        <p:spPr>
          <a:xfrm>
            <a:off x="627063" y="1843088"/>
            <a:ext cx="10948988" cy="981075"/>
          </a:xfrm>
        </p:spPr>
        <p:txBody>
          <a:bodyPr/>
          <a:lstStyle/>
          <a:p>
            <a:pPr fontAlgn="base"/>
            <a:r>
              <a:rPr lang="x-none" altLang="zh-CN" strike="noStrike" noProof="1"/>
              <a:t>By Abdul and others</a:t>
            </a:r>
            <a:endParaRPr lang="x-none" altLang="zh-CN"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Wall Sits: </a:t>
            </a:r>
            <a:endParaRPr lang="en-US"/>
          </a:p>
        </p:txBody>
      </p:sp>
      <p:sp>
        <p:nvSpPr>
          <p:cNvPr id="3" name="Content Placeholder 2"/>
          <p:cNvSpPr>
            <a:spLocks noGrp="1"/>
          </p:cNvSpPr>
          <p:nvPr>
            <p:ph idx="1"/>
          </p:nvPr>
        </p:nvSpPr>
        <p:spPr/>
        <p:txBody>
          <a:bodyPr/>
          <a:p>
            <a:r>
              <a:rPr lang="en-US">
                <a:sym typeface="+mn-ea"/>
              </a:rPr>
              <a:t>Hold a seated position against a wall to strengthen legs and balance.</a:t>
            </a:r>
            <a:endParaRPr lang="en-US"/>
          </a:p>
          <a:p>
            <a:endParaRPr lang="en-US"/>
          </a:p>
        </p:txBody>
      </p:sp>
      <p:pic>
        <p:nvPicPr>
          <p:cNvPr id="4" name="Picture 3" descr="wallsit"/>
          <p:cNvPicPr>
            <a:picLocks noChangeAspect="1"/>
          </p:cNvPicPr>
          <p:nvPr/>
        </p:nvPicPr>
        <p:blipFill>
          <a:blip r:embed="rId1"/>
          <a:stretch>
            <a:fillRect/>
          </a:stretch>
        </p:blipFill>
        <p:spPr>
          <a:xfrm>
            <a:off x="1628140" y="2279650"/>
            <a:ext cx="8446135" cy="3994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Mountain Pose (Tadasana)</a:t>
            </a:r>
            <a:endParaRPr lang="en-US"/>
          </a:p>
        </p:txBody>
      </p:sp>
      <p:sp>
        <p:nvSpPr>
          <p:cNvPr id="3" name="Content Placeholder 2"/>
          <p:cNvSpPr>
            <a:spLocks noGrp="1"/>
          </p:cNvSpPr>
          <p:nvPr>
            <p:ph idx="1"/>
          </p:nvPr>
        </p:nvSpPr>
        <p:spPr>
          <a:xfrm>
            <a:off x="6096000" y="1187450"/>
            <a:ext cx="4395470" cy="4953000"/>
          </a:xfrm>
        </p:spPr>
        <p:txBody>
          <a:bodyPr/>
          <a:p>
            <a:r>
              <a:rPr lang="en-US" sz="4000">
                <a:sym typeface="+mn-ea"/>
              </a:rPr>
              <a:t>Stand with proper posture to enhance balance and</a:t>
            </a:r>
            <a:r>
              <a:rPr lang="x-none" altLang="en-US" sz="4000">
                <a:sym typeface="+mn-ea"/>
              </a:rPr>
              <a:t> stability</a:t>
            </a:r>
            <a:endParaRPr lang="en-US" sz="4000"/>
          </a:p>
          <a:p>
            <a:endParaRPr lang="en-US" sz="4000"/>
          </a:p>
        </p:txBody>
      </p:sp>
      <p:pic>
        <p:nvPicPr>
          <p:cNvPr id="4" name="Picture 3" descr="tadasana"/>
          <p:cNvPicPr>
            <a:picLocks noChangeAspect="1"/>
          </p:cNvPicPr>
          <p:nvPr/>
        </p:nvPicPr>
        <p:blipFill>
          <a:blip r:embed="rId1"/>
          <a:stretch>
            <a:fillRect/>
          </a:stretch>
        </p:blipFill>
        <p:spPr>
          <a:xfrm>
            <a:off x="1212215" y="953135"/>
            <a:ext cx="3728085" cy="5593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2113280"/>
            <a:ext cx="11373485" cy="1039495"/>
          </a:xfrm>
        </p:spPr>
        <p:txBody>
          <a:bodyPr/>
          <a:p>
            <a:pPr algn="ctr"/>
            <a:r>
              <a:rPr lang="x-none" altLang="en-US" sz="4400"/>
              <a:t>Next: Dynamic balance</a:t>
            </a:r>
            <a:endParaRPr lang="x-none" altLang="en-US" sz="4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Walking Heel-to-Toe</a:t>
            </a:r>
            <a:endParaRPr lang="en-US" sz="4000">
              <a:sym typeface="+mn-ea"/>
            </a:endParaRPr>
          </a:p>
        </p:txBody>
      </p:sp>
      <p:sp>
        <p:nvSpPr>
          <p:cNvPr id="3" name="Content Placeholder 2"/>
          <p:cNvSpPr>
            <a:spLocks noGrp="1"/>
          </p:cNvSpPr>
          <p:nvPr>
            <p:ph idx="1"/>
          </p:nvPr>
        </p:nvSpPr>
        <p:spPr>
          <a:xfrm>
            <a:off x="6412865" y="1174750"/>
            <a:ext cx="5169535" cy="4953000"/>
          </a:xfrm>
        </p:spPr>
        <p:txBody>
          <a:bodyPr/>
          <a:p>
            <a:r>
              <a:rPr lang="en-US" sz="3600"/>
              <a:t> Walk in a straight line with heel-to-toe placement to challenge balance.</a:t>
            </a:r>
            <a:endParaRPr lang="en-US" sz="3600"/>
          </a:p>
          <a:p>
            <a:pPr marL="0" indent="0">
              <a:buNone/>
            </a:pPr>
            <a:endParaRPr lang="en-US" sz="3600"/>
          </a:p>
          <a:p>
            <a:endParaRPr lang="en-US" sz="3600"/>
          </a:p>
        </p:txBody>
      </p:sp>
      <p:pic>
        <p:nvPicPr>
          <p:cNvPr id="4" name="Picture 3" descr="Walking-Heel-to-Toe"/>
          <p:cNvPicPr>
            <a:picLocks noChangeAspect="1"/>
          </p:cNvPicPr>
          <p:nvPr/>
        </p:nvPicPr>
        <p:blipFill>
          <a:blip r:embed="rId1"/>
          <a:stretch>
            <a:fillRect/>
          </a:stretch>
        </p:blipFill>
        <p:spPr>
          <a:xfrm>
            <a:off x="501650" y="1440815"/>
            <a:ext cx="5413375" cy="4420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Tai Chi</a:t>
            </a:r>
            <a:endParaRPr lang="en-US" sz="4000">
              <a:sym typeface="+mn-ea"/>
            </a:endParaRPr>
          </a:p>
        </p:txBody>
      </p:sp>
      <p:sp>
        <p:nvSpPr>
          <p:cNvPr id="3" name="Content Placeholder 2"/>
          <p:cNvSpPr>
            <a:spLocks noGrp="1"/>
          </p:cNvSpPr>
          <p:nvPr>
            <p:ph idx="1"/>
          </p:nvPr>
        </p:nvSpPr>
        <p:spPr>
          <a:xfrm>
            <a:off x="5183505" y="1174750"/>
            <a:ext cx="6398895" cy="4953000"/>
          </a:xfrm>
        </p:spPr>
        <p:txBody>
          <a:bodyPr/>
          <a:p>
            <a:r>
              <a:rPr lang="en-US" sz="3600">
                <a:sym typeface="+mn-ea"/>
              </a:rPr>
              <a:t>Perform slow, controlled movements to improve coordination and stability.</a:t>
            </a:r>
            <a:endParaRPr lang="x-none" altLang="en-US" sz="3600"/>
          </a:p>
        </p:txBody>
      </p:sp>
      <p:pic>
        <p:nvPicPr>
          <p:cNvPr id="4" name="Picture 3" descr="TAI-chi1"/>
          <p:cNvPicPr>
            <a:picLocks noChangeAspect="1"/>
          </p:cNvPicPr>
          <p:nvPr/>
        </p:nvPicPr>
        <p:blipFill>
          <a:blip r:embed="rId1"/>
          <a:stretch>
            <a:fillRect/>
          </a:stretch>
        </p:blipFill>
        <p:spPr>
          <a:xfrm>
            <a:off x="609600" y="1409700"/>
            <a:ext cx="4044950" cy="2889250"/>
          </a:xfrm>
          <a:prstGeom prst="rect">
            <a:avLst/>
          </a:prstGeom>
        </p:spPr>
      </p:pic>
      <p:sp>
        <p:nvSpPr>
          <p:cNvPr id="5" name="Text Box 4"/>
          <p:cNvSpPr txBox="1"/>
          <p:nvPr/>
        </p:nvSpPr>
        <p:spPr>
          <a:xfrm>
            <a:off x="934720" y="4298950"/>
            <a:ext cx="3620135" cy="368300"/>
          </a:xfrm>
          <a:prstGeom prst="rect">
            <a:avLst/>
          </a:prstGeom>
          <a:noFill/>
        </p:spPr>
        <p:txBody>
          <a:bodyPr wrap="square" rtlCol="0">
            <a:spAutoFit/>
          </a:bodyPr>
          <a:p>
            <a:r>
              <a:rPr lang="x-none" altLang="en-US"/>
              <a:t>example of tai Chi Exercise</a:t>
            </a:r>
            <a:endParaRPr lang="x-none"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Agility Ladder Drills</a:t>
            </a:r>
            <a:endParaRPr lang="en-US" sz="4400"/>
          </a:p>
        </p:txBody>
      </p:sp>
      <p:sp>
        <p:nvSpPr>
          <p:cNvPr id="3" name="Content Placeholder 2"/>
          <p:cNvSpPr>
            <a:spLocks noGrp="1"/>
          </p:cNvSpPr>
          <p:nvPr>
            <p:ph idx="1"/>
          </p:nvPr>
        </p:nvSpPr>
        <p:spPr>
          <a:xfrm>
            <a:off x="6426835" y="1174750"/>
            <a:ext cx="5155565" cy="4953000"/>
          </a:xfrm>
        </p:spPr>
        <p:txBody>
          <a:bodyPr/>
          <a:p>
            <a:r>
              <a:rPr lang="en-US">
                <a:sym typeface="+mn-ea"/>
              </a:rPr>
              <a:t>Use an agility ladder for footwork exercises to enhance dynamic balance.</a:t>
            </a:r>
            <a:endParaRPr lang="en-US"/>
          </a:p>
        </p:txBody>
      </p:sp>
      <p:pic>
        <p:nvPicPr>
          <p:cNvPr id="4" name="Picture 3" descr="Agility ladder whatever"/>
          <p:cNvPicPr>
            <a:picLocks noChangeAspect="1"/>
          </p:cNvPicPr>
          <p:nvPr/>
        </p:nvPicPr>
        <p:blipFill>
          <a:blip r:embed="rId1"/>
          <a:stretch>
            <a:fillRect/>
          </a:stretch>
        </p:blipFill>
        <p:spPr>
          <a:xfrm>
            <a:off x="340995" y="1174750"/>
            <a:ext cx="6085840" cy="4088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3275" y="3137535"/>
            <a:ext cx="10972800" cy="582613"/>
          </a:xfrm>
        </p:spPr>
        <p:txBody>
          <a:bodyPr/>
          <a:p>
            <a:pPr algn="ctr"/>
            <a:r>
              <a:rPr lang="x-none" altLang="en-US" sz="4000"/>
              <a:t>Next: Balance training with equipment</a:t>
            </a:r>
            <a:endParaRPr lang="x-none"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BOSU Ball Exercises:</a:t>
            </a:r>
            <a:endParaRPr lang="en-US" sz="4000"/>
          </a:p>
        </p:txBody>
      </p:sp>
      <p:sp>
        <p:nvSpPr>
          <p:cNvPr id="3" name="Content Placeholder 2"/>
          <p:cNvSpPr>
            <a:spLocks noGrp="1"/>
          </p:cNvSpPr>
          <p:nvPr>
            <p:ph idx="1"/>
          </p:nvPr>
        </p:nvSpPr>
        <p:spPr/>
        <p:txBody>
          <a:bodyPr/>
          <a:p>
            <a:r>
              <a:rPr lang="en-US"/>
              <a:t>Perform exercises on a BOSU ball to engage stabilizing muscles.</a:t>
            </a:r>
            <a:endParaRPr lang="en-US"/>
          </a:p>
          <a:p>
            <a:endParaRPr lang="en-US"/>
          </a:p>
          <a:p>
            <a:endParaRPr lang="en-US"/>
          </a:p>
        </p:txBody>
      </p:sp>
      <p:pic>
        <p:nvPicPr>
          <p:cNvPr id="4" name="Picture 3" descr="bosu femboi"/>
          <p:cNvPicPr>
            <a:picLocks noChangeAspect="1"/>
          </p:cNvPicPr>
          <p:nvPr/>
        </p:nvPicPr>
        <p:blipFill>
          <a:blip r:embed="rId1"/>
          <a:stretch>
            <a:fillRect/>
          </a:stretch>
        </p:blipFill>
        <p:spPr>
          <a:xfrm>
            <a:off x="3071495" y="2266315"/>
            <a:ext cx="5689600" cy="3667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Balance Board Exercises</a:t>
            </a:r>
            <a:endParaRPr lang="en-US" sz="4000">
              <a:sym typeface="+mn-ea"/>
            </a:endParaRPr>
          </a:p>
        </p:txBody>
      </p:sp>
      <p:sp>
        <p:nvSpPr>
          <p:cNvPr id="3" name="Content Placeholder 2"/>
          <p:cNvSpPr>
            <a:spLocks noGrp="1"/>
          </p:cNvSpPr>
          <p:nvPr>
            <p:ph idx="1"/>
          </p:nvPr>
        </p:nvSpPr>
        <p:spPr/>
        <p:txBody>
          <a:bodyPr/>
          <a:p>
            <a:r>
              <a:rPr lang="en-US">
                <a:sym typeface="+mn-ea"/>
              </a:rPr>
              <a:t>Use a balance board for activities that challenge stability.</a:t>
            </a:r>
            <a:endParaRPr lang="en-US"/>
          </a:p>
        </p:txBody>
      </p:sp>
      <p:pic>
        <p:nvPicPr>
          <p:cNvPr id="4" name="Picture 3" descr="balance board"/>
          <p:cNvPicPr>
            <a:picLocks noChangeAspect="1"/>
          </p:cNvPicPr>
          <p:nvPr/>
        </p:nvPicPr>
        <p:blipFill>
          <a:blip r:embed="rId1"/>
          <a:stretch>
            <a:fillRect/>
          </a:stretch>
        </p:blipFill>
        <p:spPr>
          <a:xfrm>
            <a:off x="2480310" y="2220595"/>
            <a:ext cx="7230745" cy="4175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Stability Ball Exercises</a:t>
            </a:r>
            <a:endParaRPr lang="en-US" sz="4000"/>
          </a:p>
        </p:txBody>
      </p:sp>
      <p:sp>
        <p:nvSpPr>
          <p:cNvPr id="3" name="Content Placeholder 2"/>
          <p:cNvSpPr>
            <a:spLocks noGrp="1"/>
          </p:cNvSpPr>
          <p:nvPr>
            <p:ph idx="1"/>
          </p:nvPr>
        </p:nvSpPr>
        <p:spPr/>
        <p:txBody>
          <a:bodyPr/>
          <a:p>
            <a:r>
              <a:rPr lang="en-US">
                <a:sym typeface="+mn-ea"/>
              </a:rPr>
              <a:t> Sit on a stability ball during exercises to engage core muscles.</a:t>
            </a:r>
            <a:endParaRPr lang="en-US"/>
          </a:p>
          <a:p>
            <a:endParaRPr lang="en-US"/>
          </a:p>
        </p:txBody>
      </p:sp>
      <p:pic>
        <p:nvPicPr>
          <p:cNvPr id="4" name="Picture 3" descr="stability-ball"/>
          <p:cNvPicPr>
            <a:picLocks noChangeAspect="1"/>
          </p:cNvPicPr>
          <p:nvPr/>
        </p:nvPicPr>
        <p:blipFill>
          <a:blip r:embed="rId1"/>
          <a:stretch>
            <a:fillRect/>
          </a:stretch>
        </p:blipFill>
        <p:spPr>
          <a:xfrm>
            <a:off x="2335530" y="2347595"/>
            <a:ext cx="6815455" cy="3780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609600" y="190500"/>
            <a:ext cx="11774488" cy="984250"/>
          </a:xfrm>
        </p:spPr>
        <p:txBody>
          <a:bodyPr anchor="ctr" anchorCtr="0"/>
          <a:p>
            <a:r>
              <a:rPr lang="zh-CN" altLang="en-US" sz="4800" b="1"/>
              <a:t>Introduction</a:t>
            </a:r>
            <a:endParaRPr lang="zh-CN" altLang="en-US" sz="4800" b="1"/>
          </a:p>
        </p:txBody>
      </p:sp>
      <p:sp>
        <p:nvSpPr>
          <p:cNvPr id="9218" name="Content Placeholder 2"/>
          <p:cNvSpPr>
            <a:spLocks noGrp="1"/>
          </p:cNvSpPr>
          <p:nvPr>
            <p:ph idx="1"/>
          </p:nvPr>
        </p:nvSpPr>
        <p:spPr>
          <a:xfrm>
            <a:off x="444500" y="1078230"/>
            <a:ext cx="10972800" cy="4953000"/>
          </a:xfrm>
        </p:spPr>
        <p:txBody>
          <a:bodyPr anchor="t" anchorCtr="0"/>
          <a:p>
            <a:pPr marL="0" indent="0">
              <a:buNone/>
            </a:pPr>
            <a:r>
              <a:rPr lang="zh-CN" altLang="en-US" sz="4000" b="1"/>
              <a:t>In this topic, we will discuss speed training, which involves various exercises aimed at helping athletes</a:t>
            </a:r>
            <a:r>
              <a:rPr lang="x-none" altLang="zh-CN" sz="4000" b="1"/>
              <a:t> and Individuals</a:t>
            </a:r>
            <a:r>
              <a:rPr lang="zh-CN" altLang="en-US" sz="4000" b="1"/>
              <a:t> develop explosive power in the lower body. These drills enhance quickness, acceleration, and overall athletic performance. By focusing on proper technique and muscle strength, athletes can improve their speed and agility effectively.</a:t>
            </a:r>
            <a:endParaRPr lang="zh-CN" altLang="en-US" sz="4000" b="1"/>
          </a:p>
        </p:txBody>
      </p:sp>
      <p:sp>
        <p:nvSpPr>
          <p:cNvPr id="9219" name="Text Box 3"/>
          <p:cNvSpPr txBox="1"/>
          <p:nvPr/>
        </p:nvSpPr>
        <p:spPr>
          <a:xfrm>
            <a:off x="3546475" y="581025"/>
            <a:ext cx="4064000" cy="368300"/>
          </a:xfrm>
          <a:prstGeom prst="rect">
            <a:avLst/>
          </a:prstGeom>
          <a:noFill/>
          <a:ln w="9525">
            <a:noFill/>
          </a:ln>
        </p:spPr>
        <p:txBody>
          <a:bodyPr wrap="square" anchor="t" anchorCtr="0">
            <a:spAutoFit/>
          </a:bodyPr>
          <a:p>
            <a:endParaRPr lang="en-US" altLang="zh-CN">
              <a:latin typeface="Arial" panose="02080604020202020204" pitchFamily="34" charset="0"/>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2969895"/>
            <a:ext cx="10972800" cy="582613"/>
          </a:xfrm>
        </p:spPr>
        <p:txBody>
          <a:bodyPr/>
          <a:p>
            <a:pPr algn="ctr"/>
            <a:r>
              <a:rPr lang="x-none" altLang="en-US" sz="4800"/>
              <a:t>Next: Functional Balance</a:t>
            </a:r>
            <a:endParaRPr lang="x-none" altLang="en-US"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Chair Stand</a:t>
            </a:r>
            <a:endParaRPr lang="en-US" sz="4000"/>
          </a:p>
        </p:txBody>
      </p:sp>
      <p:sp>
        <p:nvSpPr>
          <p:cNvPr id="3" name="Content Placeholder 2"/>
          <p:cNvSpPr>
            <a:spLocks noGrp="1"/>
          </p:cNvSpPr>
          <p:nvPr>
            <p:ph idx="1"/>
          </p:nvPr>
        </p:nvSpPr>
        <p:spPr/>
        <p:txBody>
          <a:bodyPr/>
          <a:p>
            <a:r>
              <a:rPr lang="en-US"/>
              <a:t>Stand up from a seated position to mimic real-life movements.</a:t>
            </a:r>
            <a:endParaRPr lang="en-US"/>
          </a:p>
          <a:p>
            <a:endParaRPr lang="en-US"/>
          </a:p>
        </p:txBody>
      </p:sp>
      <p:pic>
        <p:nvPicPr>
          <p:cNvPr id="4" name="Picture 3" descr="chair-stand"/>
          <p:cNvPicPr>
            <a:picLocks noChangeAspect="1"/>
          </p:cNvPicPr>
          <p:nvPr/>
        </p:nvPicPr>
        <p:blipFill>
          <a:blip r:embed="rId1"/>
          <a:stretch>
            <a:fillRect/>
          </a:stretch>
        </p:blipFill>
        <p:spPr>
          <a:xfrm>
            <a:off x="2614930" y="2255520"/>
            <a:ext cx="5857240" cy="4095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Obstacle Course</a:t>
            </a:r>
            <a:endParaRPr lang="en-US" sz="4000"/>
          </a:p>
        </p:txBody>
      </p:sp>
      <p:sp>
        <p:nvSpPr>
          <p:cNvPr id="3" name="Content Placeholder 2"/>
          <p:cNvSpPr>
            <a:spLocks noGrp="1"/>
          </p:cNvSpPr>
          <p:nvPr>
            <p:ph idx="1"/>
          </p:nvPr>
        </p:nvSpPr>
        <p:spPr/>
        <p:txBody>
          <a:bodyPr/>
          <a:p>
            <a:r>
              <a:rPr lang="en-US">
                <a:sym typeface="+mn-ea"/>
              </a:rPr>
              <a:t>Navigate through a course with various elements to improve balance and coordination.</a:t>
            </a:r>
            <a:endParaRPr lang="en-US"/>
          </a:p>
          <a:p>
            <a:pPr marL="0" indent="0">
              <a:buNone/>
            </a:pPr>
            <a:endParaRPr lang="en-US"/>
          </a:p>
        </p:txBody>
      </p:sp>
      <p:pic>
        <p:nvPicPr>
          <p:cNvPr id="4" name="Picture 3" descr="obstacle-course"/>
          <p:cNvPicPr>
            <a:picLocks noChangeAspect="1"/>
          </p:cNvPicPr>
          <p:nvPr/>
        </p:nvPicPr>
        <p:blipFill>
          <a:blip r:embed="rId1"/>
          <a:stretch>
            <a:fillRect/>
          </a:stretch>
        </p:blipFill>
        <p:spPr>
          <a:xfrm>
            <a:off x="2536825" y="2461260"/>
            <a:ext cx="6164580" cy="3522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Benefits of Balance Training:</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t>1</a:t>
            </a:r>
            <a:r>
              <a:rPr lang="x-none" altLang="en-US"/>
              <a:t>. </a:t>
            </a:r>
            <a:r>
              <a:rPr lang="en-US"/>
              <a:t>Improved Stability and Coordination: Strengthens core muscles and enhances neuromuscular coordination.</a:t>
            </a:r>
            <a:endParaRPr lang="en-US"/>
          </a:p>
          <a:p>
            <a:pPr marL="0" indent="0">
              <a:buNone/>
            </a:pPr>
            <a:r>
              <a:rPr lang="en-US"/>
              <a:t>2</a:t>
            </a:r>
            <a:r>
              <a:rPr lang="x-none" altLang="en-US"/>
              <a:t>. </a:t>
            </a:r>
            <a:r>
              <a:rPr lang="en-US"/>
              <a:t>Fall Prevention: Increases proprioception and strengthens lower body muscles to reduce fall risk.</a:t>
            </a:r>
            <a:endParaRPr lang="en-US"/>
          </a:p>
          <a:p>
            <a:pPr marL="0" indent="0">
              <a:buNone/>
            </a:pPr>
            <a:r>
              <a:rPr lang="x-none" altLang="en-US"/>
              <a:t>3. </a:t>
            </a:r>
            <a:r>
              <a:rPr lang="en-US"/>
              <a:t>Support for Aging: Helps older adults maintain independence and reduces the risk of falls.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4</a:t>
            </a:r>
            <a:r>
              <a:rPr lang="x-none" altLang="en-US">
                <a:sym typeface="+mn-ea"/>
              </a:rPr>
              <a:t>. </a:t>
            </a:r>
            <a:r>
              <a:rPr lang="en-US">
                <a:sym typeface="+mn-ea"/>
              </a:rPr>
              <a:t>Enhanced Athletic Performance: Boosts agility, posture, and overall performance in sports.</a:t>
            </a:r>
            <a:endParaRPr lang="en-US"/>
          </a:p>
          <a:p>
            <a:pPr marL="0" indent="0">
              <a:buNone/>
            </a:pPr>
            <a:r>
              <a:rPr lang="en-US">
                <a:sym typeface="+mn-ea"/>
              </a:rPr>
              <a:t>5</a:t>
            </a:r>
            <a:r>
              <a:rPr lang="x-none" altLang="en-US">
                <a:sym typeface="+mn-ea"/>
              </a:rPr>
              <a:t>. </a:t>
            </a:r>
            <a:r>
              <a:rPr lang="en-US">
                <a:sym typeface="+mn-ea"/>
              </a:rPr>
              <a:t>Increased Functional Independence: Eases daily activities and improves mobility.</a:t>
            </a:r>
            <a:endParaRPr lang="en-US"/>
          </a:p>
          <a:p>
            <a:pPr marL="0" indent="0">
              <a:buNone/>
            </a:pPr>
            <a:r>
              <a:rPr lang="en-US">
                <a:sym typeface="+mn-ea"/>
              </a:rPr>
              <a:t>6</a:t>
            </a:r>
            <a:r>
              <a:rPr lang="x-none" altLang="en-US">
                <a:sym typeface="+mn-ea"/>
              </a:rPr>
              <a:t>. </a:t>
            </a:r>
            <a:r>
              <a:rPr lang="en-US">
                <a:sym typeface="+mn-ea"/>
              </a:rPr>
              <a:t>Cognitive Benefits: Enhances mental focus and stimulates brain areas involved in coordination.</a:t>
            </a:r>
            <a:endParaRPr lang="en-US"/>
          </a:p>
          <a:p>
            <a:pPr marL="0" indent="0">
              <a:buNone/>
            </a:pPr>
            <a:r>
              <a:rPr lang="en-US">
                <a:sym typeface="+mn-ea"/>
              </a:rPr>
              <a:t>7</a:t>
            </a:r>
            <a:r>
              <a:rPr lang="x-none" altLang="en-US">
                <a:sym typeface="+mn-ea"/>
              </a:rPr>
              <a:t>. </a:t>
            </a:r>
            <a:r>
              <a:rPr lang="en-US">
                <a:sym typeface="+mn-ea"/>
              </a:rPr>
              <a:t>Better Postural Control: Promotes proper alignment, reducing back and neck pain.</a:t>
            </a:r>
            <a:endParaRPr lang="en-US"/>
          </a:p>
          <a:p>
            <a:endParaRPr lang="en-US"/>
          </a:p>
        </p:txBody>
      </p:sp>
      <p:sp>
        <p:nvSpPr>
          <p:cNvPr id="4" name="Title 3"/>
          <p:cNvSpPr>
            <a:spLocks noGrp="1"/>
          </p:cNvSpPr>
          <p:nvPr>
            <p:ph type="title"/>
          </p:nvPr>
        </p:nvSpPr>
        <p:spPr>
          <a:xfrm>
            <a:off x="471170" y="356235"/>
            <a:ext cx="10972800" cy="582613"/>
          </a:xfrm>
        </p:spPr>
        <p:txBody>
          <a:bodyPr/>
          <a:p>
            <a:r>
              <a:rPr lang="en-US">
                <a:sym typeface="+mn-ea"/>
              </a:rPr>
              <a:t>Benefits of Balance Training: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5485765" cy="4953000"/>
          </a:xfrm>
        </p:spPr>
        <p:txBody>
          <a:bodyPr/>
          <a:p>
            <a:r>
              <a:rPr lang="x-none" altLang="en-US"/>
              <a:t>Members:</a:t>
            </a:r>
            <a:endParaRPr lang="x-none" altLang="en-US"/>
          </a:p>
          <a:p>
            <a:pPr marL="0" indent="457200">
              <a:buNone/>
            </a:pPr>
            <a:r>
              <a:rPr lang="x-none" altLang="en-US" sz="2400"/>
              <a:t>Aaron Walter Selga</a:t>
            </a:r>
            <a:endParaRPr lang="x-none" altLang="en-US" sz="2400"/>
          </a:p>
          <a:p>
            <a:pPr marL="0" indent="457200">
              <a:buNone/>
            </a:pPr>
            <a:r>
              <a:rPr lang="x-none" altLang="en-US" sz="2400"/>
              <a:t>Cyrus Troy Bazar</a:t>
            </a:r>
            <a:endParaRPr lang="x-none" altLang="en-US" sz="2400"/>
          </a:p>
          <a:p>
            <a:pPr marL="0" indent="457200">
              <a:buNone/>
            </a:pPr>
            <a:r>
              <a:rPr lang="x-none" altLang="en-US" sz="2400"/>
              <a:t>Dreiko Alvarado</a:t>
            </a:r>
            <a:endParaRPr lang="x-none" altLang="en-US" sz="2400"/>
          </a:p>
          <a:p>
            <a:pPr marL="0" indent="457200">
              <a:buNone/>
            </a:pPr>
            <a:r>
              <a:rPr lang="x-none" altLang="en-US" sz="2400"/>
              <a:t>Edzhel Caniedo</a:t>
            </a:r>
            <a:endParaRPr lang="x-none" altLang="en-US" sz="2400"/>
          </a:p>
          <a:p>
            <a:pPr marL="0" indent="457200">
              <a:buNone/>
            </a:pPr>
            <a:r>
              <a:rPr lang="x-none" altLang="en-US" sz="2400"/>
              <a:t>Ej Tolentino</a:t>
            </a:r>
            <a:endParaRPr lang="x-none" altLang="en-US" sz="2400"/>
          </a:p>
          <a:p>
            <a:pPr marL="0" indent="457200">
              <a:buNone/>
            </a:pPr>
            <a:r>
              <a:rPr lang="x-none" altLang="en-US" sz="2400"/>
              <a:t>HAyst Marayag Jr.</a:t>
            </a:r>
            <a:endParaRPr lang="x-none" altLang="en-US" sz="2400"/>
          </a:p>
          <a:p>
            <a:pPr marL="0" indent="457200">
              <a:buNone/>
            </a:pPr>
            <a:r>
              <a:rPr lang="x-none" altLang="en-US" sz="2400"/>
              <a:t>Jay Lloyd Duque</a:t>
            </a:r>
            <a:endParaRPr lang="x-none" altLang="en-US" sz="2400"/>
          </a:p>
          <a:p>
            <a:pPr marL="0" indent="457200">
              <a:buNone/>
            </a:pPr>
            <a:r>
              <a:rPr lang="x-none" altLang="en-US" sz="2400"/>
              <a:t>Mohammed Macadatu - Abu sayaf</a:t>
            </a:r>
            <a:endParaRPr lang="x-none" altLang="en-US" sz="2400"/>
          </a:p>
          <a:p>
            <a:pPr marL="0" indent="457200">
              <a:buNone/>
            </a:pPr>
            <a:r>
              <a:rPr lang="x-none" altLang="en-US" sz="2400"/>
              <a:t>Reagan Rhodes</a:t>
            </a:r>
            <a:endParaRPr lang="x-none" altLang="en-US" sz="2400"/>
          </a:p>
          <a:p>
            <a:pPr marL="0" indent="457200">
              <a:buNone/>
            </a:pPr>
            <a:r>
              <a:rPr lang="x-none" altLang="en-US" sz="2400"/>
              <a:t>Renz Joshua Serrano</a:t>
            </a:r>
            <a:endParaRPr lang="x-none" altLang="en-US" sz="2400"/>
          </a:p>
        </p:txBody>
      </p:sp>
      <p:sp>
        <p:nvSpPr>
          <p:cNvPr id="4" name="Title 3"/>
          <p:cNvSpPr>
            <a:spLocks noGrp="1"/>
          </p:cNvSpPr>
          <p:nvPr>
            <p:ph type="title"/>
          </p:nvPr>
        </p:nvSpPr>
        <p:spPr/>
        <p:txBody>
          <a:bodyPr/>
          <a:p>
            <a:r>
              <a:rPr lang="x-none" altLang="en-US"/>
              <a:t>thank you for listening!!</a:t>
            </a:r>
            <a:endParaRPr lang="x-none" altLang="en-US"/>
          </a:p>
        </p:txBody>
      </p:sp>
      <p:sp>
        <p:nvSpPr>
          <p:cNvPr id="5" name="Text Box 4"/>
          <p:cNvSpPr txBox="1"/>
          <p:nvPr/>
        </p:nvSpPr>
        <p:spPr>
          <a:xfrm>
            <a:off x="6240145" y="1423670"/>
            <a:ext cx="4974590" cy="5207635"/>
          </a:xfrm>
          <a:prstGeom prst="rect">
            <a:avLst/>
          </a:prstGeom>
          <a:noFill/>
        </p:spPr>
        <p:txBody>
          <a:bodyPr wrap="square" rtlCol="0">
            <a:noAutofit/>
          </a:bodyPr>
          <a:p>
            <a:r>
              <a:rPr lang="x-none" altLang="en-US" sz="2400"/>
              <a:t>Ruben De Vera</a:t>
            </a:r>
            <a:endParaRPr lang="x-none" altLang="en-US" sz="2400"/>
          </a:p>
          <a:p>
            <a:r>
              <a:rPr lang="x-none" altLang="en-US" sz="2400"/>
              <a:t>Seb Salamin</a:t>
            </a:r>
            <a:endParaRPr lang="x-none" altLang="en-US" sz="2400"/>
          </a:p>
          <a:p>
            <a:r>
              <a:rPr lang="x-none" altLang="en-US" sz="2400"/>
              <a:t>Vince Christoper Sumawang</a:t>
            </a:r>
            <a:endParaRPr lang="x-none"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thank you for listening!!</a:t>
            </a:r>
            <a:endParaRPr lang="x-none" altLang="en-US"/>
          </a:p>
        </p:txBody>
      </p:sp>
      <p:sp>
        <p:nvSpPr>
          <p:cNvPr id="3" name="Content Placeholder 2"/>
          <p:cNvSpPr>
            <a:spLocks noGrp="1"/>
          </p:cNvSpPr>
          <p:nvPr>
            <p:ph idx="1"/>
          </p:nvPr>
        </p:nvSpPr>
        <p:spPr/>
        <p:txBody>
          <a:bodyPr/>
          <a:p>
            <a:r>
              <a:rPr lang="x-none" altLang="en-US" sz="2400"/>
              <a:t>https://github.com/troy600/DSA/blob/main/speedandtraining.pptx</a:t>
            </a:r>
            <a:endParaRPr lang="x-none" altLang="en-US" sz="2400"/>
          </a:p>
          <a:p>
            <a:r>
              <a:rPr lang="x-none" altLang="en-US"/>
              <a:t>(reviewer)</a:t>
            </a:r>
            <a:endParaRPr lang="x-none" altLang="en-US"/>
          </a:p>
          <a:p>
            <a:endParaRPr lang="x-none" altLang="en-US"/>
          </a:p>
        </p:txBody>
      </p:sp>
      <p:sp>
        <p:nvSpPr>
          <p:cNvPr id="4" name="Text Box 3"/>
          <p:cNvSpPr txBox="1"/>
          <p:nvPr/>
        </p:nvSpPr>
        <p:spPr>
          <a:xfrm>
            <a:off x="3782695" y="2158365"/>
            <a:ext cx="10142220" cy="3969385"/>
          </a:xfrm>
          <a:prstGeom prst="rect">
            <a:avLst/>
          </a:prstGeom>
          <a:noFill/>
        </p:spPr>
        <p:txBody>
          <a:bodyPr wrap="square" rtlCol="0">
            <a:spAutoFit/>
          </a:bodyPr>
          <a:p>
            <a:r>
              <a:rPr lang="en-US" sz="3600"/>
              <a:t>        </a:t>
            </a:r>
            <a:r>
              <a:rPr lang="x-none" altLang="en-US" sz="3600"/>
              <a:t>  </a:t>
            </a:r>
            <a:r>
              <a:rPr lang="en-US" sz="3600"/>
              <a:t>/\           </a:t>
            </a:r>
            <a:endParaRPr lang="en-US" sz="3600"/>
          </a:p>
          <a:p>
            <a:r>
              <a:rPr lang="en-US" sz="3600"/>
              <a:t>       </a:t>
            </a:r>
            <a:r>
              <a:rPr lang="x-none" altLang="en-US" sz="3600"/>
              <a:t> </a:t>
            </a:r>
            <a:r>
              <a:rPr lang="en-US" sz="3600"/>
              <a:t>/  </a:t>
            </a:r>
            <a:r>
              <a:rPr lang="x-none" altLang="en-US" sz="3600"/>
              <a:t>  </a:t>
            </a:r>
            <a:r>
              <a:rPr lang="en-US" sz="3600"/>
              <a:t>\          </a:t>
            </a:r>
            <a:endParaRPr lang="en-US" sz="3600"/>
          </a:p>
          <a:p>
            <a:r>
              <a:rPr lang="en-US" sz="3600"/>
              <a:t>      /\   </a:t>
            </a:r>
            <a:r>
              <a:rPr lang="x-none" altLang="en-US" sz="3600"/>
              <a:t>    </a:t>
            </a:r>
            <a:r>
              <a:rPr lang="en-US" sz="3600"/>
              <a:t>\        </a:t>
            </a:r>
            <a:endParaRPr lang="en-US" sz="3600"/>
          </a:p>
          <a:p>
            <a:r>
              <a:rPr lang="en-US" sz="3600"/>
              <a:t>    / &gt; ω &lt;</a:t>
            </a:r>
            <a:r>
              <a:rPr lang="x-none" altLang="en-US" sz="3600"/>
              <a:t> </a:t>
            </a:r>
            <a:r>
              <a:rPr lang="en-US" sz="3600"/>
              <a:t>\     </a:t>
            </a:r>
            <a:endParaRPr lang="en-US" sz="3600"/>
          </a:p>
          <a:p>
            <a:r>
              <a:rPr lang="en-US" sz="3600"/>
              <a:t>   /  </a:t>
            </a:r>
            <a:r>
              <a:rPr lang="x-none" altLang="en-US" sz="3600"/>
              <a:t>  </a:t>
            </a:r>
            <a:r>
              <a:rPr lang="en-US" sz="3600"/>
              <a:t> __ </a:t>
            </a:r>
            <a:r>
              <a:rPr lang="x-none" altLang="en-US" sz="3600"/>
              <a:t>   </a:t>
            </a:r>
            <a:r>
              <a:rPr lang="en-US" sz="3600"/>
              <a:t>  \       </a:t>
            </a:r>
            <a:endParaRPr lang="en-US" sz="3600"/>
          </a:p>
          <a:p>
            <a:r>
              <a:rPr lang="en-US" sz="3600"/>
              <a:t>  / __|  |__</a:t>
            </a:r>
            <a:r>
              <a:rPr lang="x-none" altLang="en-US" sz="3600"/>
              <a:t>   </a:t>
            </a:r>
            <a:r>
              <a:rPr lang="en-US" sz="3600"/>
              <a:t>-\     </a:t>
            </a:r>
            <a:endParaRPr lang="en-US" sz="3600"/>
          </a:p>
          <a:p>
            <a:r>
              <a:rPr lang="en-US" sz="3600"/>
              <a:t> /_-''    </a:t>
            </a:r>
            <a:r>
              <a:rPr lang="x-none" altLang="en-US" sz="3600"/>
              <a:t>      </a:t>
            </a:r>
            <a:r>
              <a:rPr lang="en-US" sz="3600"/>
              <a:t>''-_\</a:t>
            </a:r>
            <a:endParaRPr 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chorCtr="0"/>
          <a:p>
            <a:r>
              <a:rPr lang="zh-CN" altLang="en-US" sz="4000"/>
              <a:t>1. Sensory Integration</a:t>
            </a:r>
            <a:endParaRPr lang="zh-CN" altLang="en-US" sz="4000"/>
          </a:p>
        </p:txBody>
      </p:sp>
      <p:sp>
        <p:nvSpPr>
          <p:cNvPr id="10242" name="Content Placeholder 2"/>
          <p:cNvSpPr>
            <a:spLocks noGrp="1"/>
          </p:cNvSpPr>
          <p:nvPr>
            <p:ph idx="1"/>
          </p:nvPr>
        </p:nvSpPr>
        <p:spPr>
          <a:xfrm>
            <a:off x="5419090" y="1174750"/>
            <a:ext cx="6163310" cy="4953000"/>
          </a:xfrm>
        </p:spPr>
        <p:txBody>
          <a:bodyPr anchor="t" anchorCtr="0"/>
          <a:p>
            <a:r>
              <a:rPr lang="en-US" altLang="zh-CN"/>
              <a:t>Utilizing the vestibular (inner ear), visual, and proprioceptive (muscle and joint) systems to gather information about body position and movement.</a:t>
            </a:r>
            <a:endParaRPr lang="en-US" altLang="zh-CN"/>
          </a:p>
        </p:txBody>
      </p:sp>
      <p:pic>
        <p:nvPicPr>
          <p:cNvPr id="2" name="Picture 1" descr="Sensory-integration"/>
          <p:cNvPicPr>
            <a:picLocks noChangeAspect="1"/>
          </p:cNvPicPr>
          <p:nvPr/>
        </p:nvPicPr>
        <p:blipFill>
          <a:blip r:embed="rId1"/>
          <a:stretch>
            <a:fillRect/>
          </a:stretch>
        </p:blipFill>
        <p:spPr>
          <a:xfrm>
            <a:off x="414655" y="1174750"/>
            <a:ext cx="4315460" cy="43154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 Motor Control: </a:t>
            </a:r>
            <a:endParaRPr lang="en-US"/>
          </a:p>
        </p:txBody>
      </p:sp>
      <p:sp>
        <p:nvSpPr>
          <p:cNvPr id="3" name="Content Placeholder 2"/>
          <p:cNvSpPr>
            <a:spLocks noGrp="1"/>
          </p:cNvSpPr>
          <p:nvPr>
            <p:ph idx="1"/>
          </p:nvPr>
        </p:nvSpPr>
        <p:spPr>
          <a:xfrm>
            <a:off x="6095365" y="1174750"/>
            <a:ext cx="5487035" cy="4953000"/>
          </a:xfrm>
        </p:spPr>
        <p:txBody>
          <a:bodyPr/>
          <a:p>
            <a:r>
              <a:rPr lang="en-US" sz="4000"/>
              <a:t>The brain coordinates muscle responses to maintain posture and stability.</a:t>
            </a:r>
            <a:endParaRPr lang="en-US" sz="4000"/>
          </a:p>
        </p:txBody>
      </p:sp>
      <p:pic>
        <p:nvPicPr>
          <p:cNvPr id="4" name="Picture 3" descr="motor control"/>
          <p:cNvPicPr>
            <a:picLocks noChangeAspect="1"/>
          </p:cNvPicPr>
          <p:nvPr/>
        </p:nvPicPr>
        <p:blipFill>
          <a:blip r:embed="rId1"/>
          <a:stretch>
            <a:fillRect/>
          </a:stretch>
        </p:blipFill>
        <p:spPr>
          <a:xfrm>
            <a:off x="421640" y="1092200"/>
            <a:ext cx="4977130" cy="4209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 Cognitive Processes</a:t>
            </a:r>
            <a:endParaRPr lang="en-US"/>
          </a:p>
        </p:txBody>
      </p:sp>
      <p:sp>
        <p:nvSpPr>
          <p:cNvPr id="3" name="Content Placeholder 2"/>
          <p:cNvSpPr>
            <a:spLocks noGrp="1"/>
          </p:cNvSpPr>
          <p:nvPr>
            <p:ph idx="1"/>
          </p:nvPr>
        </p:nvSpPr>
        <p:spPr>
          <a:xfrm>
            <a:off x="6096000" y="1174750"/>
            <a:ext cx="5486400" cy="4953000"/>
          </a:xfrm>
        </p:spPr>
        <p:txBody>
          <a:bodyPr/>
          <a:p>
            <a:r>
              <a:rPr lang="en-US"/>
              <a:t>Attention, concentration, and higher-level functions contribute to eff</a:t>
            </a:r>
            <a:r>
              <a:rPr lang="x-none" altLang="en-US"/>
              <a:t>p</a:t>
            </a:r>
            <a:r>
              <a:rPr lang="en-US"/>
              <a:t>ective balance management.</a:t>
            </a:r>
            <a:endParaRPr lang="en-US"/>
          </a:p>
        </p:txBody>
      </p:sp>
      <p:pic>
        <p:nvPicPr>
          <p:cNvPr id="4" name="Picture 3" descr="Cognitive-processes"/>
          <p:cNvPicPr>
            <a:picLocks noChangeAspect="1"/>
          </p:cNvPicPr>
          <p:nvPr/>
        </p:nvPicPr>
        <p:blipFill>
          <a:blip r:embed="rId1"/>
          <a:stretch>
            <a:fillRect/>
          </a:stretch>
        </p:blipFill>
        <p:spPr>
          <a:xfrm>
            <a:off x="294640" y="1257300"/>
            <a:ext cx="5888990" cy="3540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080" y="2846070"/>
            <a:ext cx="10972800" cy="582613"/>
          </a:xfrm>
        </p:spPr>
        <p:txBody>
          <a:bodyPr/>
          <a:p>
            <a:pPr algn="ctr"/>
            <a:r>
              <a:rPr lang="en-US" sz="7000">
                <a:sym typeface="+mn-ea"/>
              </a:rPr>
              <a:t>Static Balance</a:t>
            </a:r>
            <a:endParaRPr lang="en-US" sz="7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6020" y="690245"/>
            <a:ext cx="9521190" cy="4953000"/>
          </a:xfrm>
        </p:spPr>
        <p:txBody>
          <a:bodyPr/>
          <a:p>
            <a:r>
              <a:rPr lang="en-US" sz="4200"/>
              <a:t>This involves maintaining equilibrium when not in motion. It requires the body to stay stable while the center of mass remains over the base of support. Examples include standing on one leg or holding a yoga pose.</a:t>
            </a:r>
            <a:endParaRPr lang="en-US" sz="4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2941955"/>
            <a:ext cx="10972800" cy="582613"/>
          </a:xfrm>
        </p:spPr>
        <p:txBody>
          <a:bodyPr/>
          <a:p>
            <a:pPr algn="ctr"/>
            <a:r>
              <a:rPr lang="x-none" altLang="en-US"/>
              <a:t>examples</a:t>
            </a:r>
            <a:endParaRPr lang="x-non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Single-Leg Stand</a:t>
            </a:r>
            <a:endParaRPr lang="en-US"/>
          </a:p>
        </p:txBody>
      </p:sp>
      <p:sp>
        <p:nvSpPr>
          <p:cNvPr id="3" name="Content Placeholder 2"/>
          <p:cNvSpPr>
            <a:spLocks noGrp="1"/>
          </p:cNvSpPr>
          <p:nvPr>
            <p:ph idx="1"/>
          </p:nvPr>
        </p:nvSpPr>
        <p:spPr>
          <a:xfrm>
            <a:off x="6303010" y="883285"/>
            <a:ext cx="3962400" cy="4953000"/>
          </a:xfrm>
        </p:spPr>
        <p:txBody>
          <a:bodyPr/>
          <a:p>
            <a:r>
              <a:rPr lang="en-US" sz="4400"/>
              <a:t>Stand on one leg to improve stability.</a:t>
            </a:r>
            <a:endParaRPr lang="en-US" sz="4400"/>
          </a:p>
          <a:p>
            <a:endParaRPr lang="en-US" sz="4400"/>
          </a:p>
        </p:txBody>
      </p:sp>
      <p:pic>
        <p:nvPicPr>
          <p:cNvPr id="4" name="Picture 3" descr="single leg stand"/>
          <p:cNvPicPr>
            <a:picLocks noChangeAspect="1"/>
          </p:cNvPicPr>
          <p:nvPr/>
        </p:nvPicPr>
        <p:blipFill>
          <a:blip r:embed="rId1"/>
          <a:stretch>
            <a:fillRect/>
          </a:stretch>
        </p:blipFill>
        <p:spPr>
          <a:xfrm>
            <a:off x="704850" y="883285"/>
            <a:ext cx="4848225" cy="481457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Words>
  <Application>WPS Presentation</Application>
  <PresentationFormat>宽屏</PresentationFormat>
  <Paragraphs>134</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Ubuntu</vt:lpstr>
      <vt:lpstr>Noto Sans CJK SC</vt:lpstr>
      <vt:lpstr>Microsoft YaHei</vt:lpstr>
      <vt:lpstr>Arial Unicode MS</vt:lpstr>
      <vt:lpstr>SimSun</vt:lpstr>
      <vt:lpstr>Noto Color Emoji</vt:lpstr>
      <vt:lpstr>Orange Waves</vt:lpstr>
      <vt:lpstr>Speed and Balance Training</vt:lpstr>
      <vt:lpstr>Introduction</vt:lpstr>
      <vt:lpstr>1. Sensory Integration</vt:lpstr>
      <vt:lpstr>2. Motor Control: </vt:lpstr>
      <vt:lpstr>3. Cognitive Processes</vt:lpstr>
      <vt:lpstr>Static Balance</vt:lpstr>
      <vt:lpstr>PowerPoint 演示文稿</vt:lpstr>
      <vt:lpstr>examples</vt:lpstr>
      <vt:lpstr>Single-Leg Stand</vt:lpstr>
      <vt:lpstr>Wall Sits: </vt:lpstr>
      <vt:lpstr>Mountain Pose (Tadasana)</vt:lpstr>
      <vt:lpstr>Next: Dynamic balance</vt:lpstr>
      <vt:lpstr>Walking Heel-to-Toe</vt:lpstr>
      <vt:lpstr>Tai Chi</vt:lpstr>
      <vt:lpstr>Agility Ladder Drills</vt:lpstr>
      <vt:lpstr>Next: Balance training with equipment</vt:lpstr>
      <vt:lpstr>BOSU Ball Exercises:</vt:lpstr>
      <vt:lpstr>Balance Board Exercises</vt:lpstr>
      <vt:lpstr>Stability Ball Exercises</vt:lpstr>
      <vt:lpstr>Next: Functional Balance</vt:lpstr>
      <vt:lpstr>Chair Stand</vt:lpstr>
      <vt:lpstr>Obstacle Course</vt:lpstr>
      <vt:lpstr>Benefits of Balance Training:</vt:lpstr>
      <vt:lpstr>Benefits of Balance Training:</vt:lpstr>
      <vt:lpstr>thank you for listening!!</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p:lastModifiedBy>
  <cp:revision>29</cp:revision>
  <dcterms:created xsi:type="dcterms:W3CDTF">2024-09-15T01:33:21Z</dcterms:created>
  <dcterms:modified xsi:type="dcterms:W3CDTF">2024-09-15T01:33:21Z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