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6" r:id="rId2"/>
    <p:sldId id="258" r:id="rId3"/>
    <p:sldId id="288" r:id="rId4"/>
    <p:sldId id="299" r:id="rId5"/>
    <p:sldId id="298" r:id="rId6"/>
    <p:sldId id="297" r:id="rId7"/>
    <p:sldId id="371" r:id="rId8"/>
    <p:sldId id="370" r:id="rId9"/>
    <p:sldId id="336" r:id="rId10"/>
    <p:sldId id="295" r:id="rId11"/>
    <p:sldId id="293" r:id="rId12"/>
    <p:sldId id="337" r:id="rId13"/>
    <p:sldId id="292" r:id="rId14"/>
    <p:sldId id="291" r:id="rId15"/>
    <p:sldId id="334" r:id="rId16"/>
    <p:sldId id="257" r:id="rId17"/>
    <p:sldId id="260" r:id="rId18"/>
    <p:sldId id="261" r:id="rId19"/>
    <p:sldId id="372" r:id="rId20"/>
    <p:sldId id="263" r:id="rId21"/>
    <p:sldId id="264" r:id="rId22"/>
    <p:sldId id="265" r:id="rId23"/>
    <p:sldId id="266" r:id="rId24"/>
    <p:sldId id="267" r:id="rId25"/>
    <p:sldId id="272" r:id="rId26"/>
    <p:sldId id="271" r:id="rId27"/>
    <p:sldId id="273" r:id="rId28"/>
    <p:sldId id="274" r:id="rId29"/>
    <p:sldId id="275" r:id="rId30"/>
    <p:sldId id="276" r:id="rId31"/>
    <p:sldId id="268" r:id="rId32"/>
    <p:sldId id="269" r:id="rId33"/>
    <p:sldId id="277" r:id="rId34"/>
    <p:sldId id="278" r:id="rId35"/>
    <p:sldId id="282" r:id="rId36"/>
    <p:sldId id="279" r:id="rId37"/>
    <p:sldId id="280" r:id="rId38"/>
    <p:sldId id="286" r:id="rId39"/>
    <p:sldId id="270" r:id="rId40"/>
  </p:sldIdLst>
  <p:sldSz cx="12192000" cy="6858000"/>
  <p:notesSz cx="7104063" cy="10234613"/>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napToGrid="0" showGuides="1">
      <p:cViewPr varScale="1">
        <p:scale>
          <a:sx n="78" d="100"/>
          <a:sy n="78" d="100"/>
        </p:scale>
        <p:origin x="648" y="78"/>
      </p:cViewPr>
      <p:guideLst>
        <p:guide orient="horz" pos="2160"/>
        <p:guide pos="3840"/>
      </p:guideLst>
    </p:cSldViewPr>
  </p:slideViewPr>
  <p:notesTextViewPr>
    <p:cViewPr>
      <p:scale>
        <a:sx n="3" d="2"/>
        <a:sy n="3" d="2"/>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45"/>
            </a:lvl1pPr>
          </a:lstStyle>
          <a:p>
            <a:pPr fontAlgn="auto"/>
            <a:endParaRPr lang="zh-CN" altLang="en-US" strike="noStrike" noProof="1"/>
          </a:p>
        </p:txBody>
      </p:sp>
      <p:sp>
        <p:nvSpPr>
          <p:cNvPr id="3" name="日期占位符 2"/>
          <p:cNvSpPr>
            <a:spLocks noGrp="1"/>
          </p:cNvSpPr>
          <p:nvPr>
            <p:ph type="dt" sz="quarter" idx="1"/>
          </p:nvPr>
        </p:nvSpPr>
        <p:spPr>
          <a:xfrm>
            <a:off x="4024313" y="0"/>
            <a:ext cx="3078163" cy="512763"/>
          </a:xfrm>
          <a:prstGeom prst="rect">
            <a:avLst/>
          </a:prstGeom>
        </p:spPr>
        <p:txBody>
          <a:bodyPr vert="horz" lIns="91440" tIns="45720" rIns="91440" bIns="45720" rtlCol="0"/>
          <a:lstStyle>
            <a:lvl1pPr algn="r">
              <a:defRPr sz="1245"/>
            </a:lvl1pPr>
          </a:lstStyle>
          <a:p>
            <a:pPr fontAlgn="auto"/>
            <a:fld id="{0F9B84EA-7D68-4D60-9CB1-D50884785D1C}" type="datetimeFigureOut">
              <a:rPr lang="zh-CN" altLang="en-US" sz="1245" strike="noStrike" noProof="1" smtClean="0">
                <a:latin typeface="+mn-lt"/>
                <a:ea typeface="+mn-ea"/>
                <a:cs typeface="+mn-cs"/>
              </a:rPr>
              <a:t>2024/9/20</a:t>
            </a:fld>
            <a:endParaRPr lang="zh-CN" altLang="en-US" strike="noStrike" noProof="1"/>
          </a:p>
        </p:txBody>
      </p:sp>
      <p:sp>
        <p:nvSpPr>
          <p:cNvPr id="4" name="页脚占位符 3"/>
          <p:cNvSpPr>
            <a:spLocks noGrp="1"/>
          </p:cNvSpPr>
          <p:nvPr>
            <p:ph type="ftr" sz="quarter" idx="2"/>
          </p:nvPr>
        </p:nvSpPr>
        <p:spPr>
          <a:xfrm>
            <a:off x="0" y="9720263"/>
            <a:ext cx="3078163" cy="514350"/>
          </a:xfrm>
          <a:prstGeom prst="rect">
            <a:avLst/>
          </a:prstGeom>
        </p:spPr>
        <p:txBody>
          <a:bodyPr vert="horz" lIns="91440" tIns="45720" rIns="91440" bIns="45720" rtlCol="0" anchor="b"/>
          <a:lstStyle>
            <a:lvl1pPr algn="l">
              <a:defRPr sz="1245"/>
            </a:lvl1pPr>
          </a:lstStyle>
          <a:p>
            <a:pPr fontAlgn="auto"/>
            <a:endParaRPr lang="zh-CN" altLang="en-US" strike="noStrike" noProof="1"/>
          </a:p>
        </p:txBody>
      </p:sp>
      <p:sp>
        <p:nvSpPr>
          <p:cNvPr id="5" name="灯片编号占位符 4"/>
          <p:cNvSpPr>
            <a:spLocks noGrp="1"/>
          </p:cNvSpPr>
          <p:nvPr>
            <p:ph type="sldNum" sz="quarter" idx="3"/>
          </p:nvPr>
        </p:nvSpPr>
        <p:spPr>
          <a:xfrm>
            <a:off x="4024313" y="9720263"/>
            <a:ext cx="3078163" cy="514350"/>
          </a:xfrm>
          <a:prstGeom prst="rect">
            <a:avLst/>
          </a:prstGeom>
        </p:spPr>
        <p:txBody>
          <a:bodyPr vert="horz" lIns="91440" tIns="45720" rIns="91440" bIns="45720" rtlCol="0" anchor="b"/>
          <a:lstStyle>
            <a:lvl1pPr algn="r">
              <a:defRPr sz="1245"/>
            </a:lvl1pPr>
          </a:lstStyle>
          <a:p>
            <a:pPr fontAlgn="auto"/>
            <a:fld id="{8D4E0FC9-F1F8-4FAE-9988-3BA365CFD46F}" type="slidenum">
              <a:rPr lang="zh-CN" altLang="en-US" sz="1245"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120699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6C8D182-E4C8-4120-9249-FC9774456FFA}" type="datetimeFigureOut">
              <a:rPr lang="zh-CN" altLang="en-US" strike="noStrike" noProof="1" smtClean="0">
                <a:latin typeface="+mn-lt"/>
                <a:ea typeface="+mn-ea"/>
                <a:cs typeface="+mn-cs"/>
              </a:rPr>
              <a:t>2024/9/20</a:t>
            </a:fld>
            <a:endParaRPr lang="zh-CN" altLang="en-US" strike="noStrike" noProof="1"/>
          </a:p>
        </p:txBody>
      </p:sp>
      <p:sp>
        <p:nvSpPr>
          <p:cNvPr id="7172" name="幻灯片图像占位符 3"/>
          <p:cNvSpPr>
            <a:spLocks noGrp="1" noRot="1" noChangeAspect="1"/>
          </p:cNvSpPr>
          <p:nvPr>
            <p:ph type="sldImg"/>
          </p:nvPr>
        </p:nvSpPr>
        <p:spPr>
          <a:xfrm>
            <a:off x="482600" y="1279525"/>
            <a:ext cx="6140450" cy="34544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711200" y="4926013"/>
            <a:ext cx="5683250" cy="4029075"/>
          </a:xfrm>
          <a:prstGeom prst="rect">
            <a:avLst/>
          </a:prstGeom>
          <a:noFill/>
          <a:ln w="9525">
            <a:noFill/>
          </a:ln>
        </p:spPr>
        <p:txBody>
          <a:bodyPr vert="horz" lIns="91440" tIns="45720" rIns="91440" bIns="45720"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lIns="91440" tIns="45720" rIns="91440" bIns="45720" rtlCol="0" anchor="b"/>
          <a:lstStyle>
            <a:lvl1pPr algn="r">
              <a:defRPr sz="1200"/>
            </a:lvl1pPr>
          </a:lstStyle>
          <a:p>
            <a:pPr fontAlgn="auto"/>
            <a:fld id="{85D0DACE-38E0-42D2-9336-2B707D34BC6D}"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417015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fontAlgn="base"/>
            <a:r>
              <a:rPr lang="en-US" altLang="zh-CN" strike="noStrike"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fontAlgn="base"/>
            <a:r>
              <a:rPr lang="en-US" altLang="zh-CN" strike="noStrike"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760FBDFE-C587-4B4C-A407-44438C67B59E}" type="datetimeFigureOut">
              <a:rPr lang="zh-CN" altLang="en-US" strike="noStrike" noProof="1" smtClean="0">
                <a:latin typeface="+mn-lt"/>
                <a:ea typeface="+mn-ea"/>
                <a:cs typeface="+mn-cs"/>
              </a:rPr>
              <a:t>2024/9/20</a:t>
            </a:fld>
            <a:endParaRPr lang="zh-CN" altLang="en-US" strike="noStrike" noProof="1"/>
          </a:p>
        </p:txBody>
      </p:sp>
      <p:sp>
        <p:nvSpPr>
          <p:cNvPr id="1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endParaRPr lang="zh-CN" altLang="en-US" strike="noStrike" noProof="1"/>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2024/9/20</a:t>
            </a:fld>
            <a:endParaRPr lang="zh-CN" altLang="en-US" strike="noStrike" noProof="1"/>
          </a:p>
        </p:txBody>
      </p:sp>
      <p:sp>
        <p:nvSpPr>
          <p:cNvPr id="5" name="Footer Placeholder 4"/>
          <p:cNvSpPr>
            <a:spLocks noGrp="1"/>
          </p:cNvSpPr>
          <p:nvPr>
            <p:ph type="ftr" sz="quarter" idx="11"/>
          </p:nvPr>
        </p:nvSpPr>
        <p:spPr/>
        <p:txBody>
          <a:bodyPr/>
          <a:lstStyle/>
          <a:p>
            <a:pPr fontAlgn="auto"/>
            <a:endParaRPr lang="zh-CN" altLang="en-US" strike="noStrike" noProof="1"/>
          </a:p>
        </p:txBody>
      </p:sp>
      <p:sp>
        <p:nvSpPr>
          <p:cNvPr id="6" name="Slide Number Placeholder 5"/>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2024/9/20</a:t>
            </a:fld>
            <a:endParaRPr lang="zh-CN" altLang="en-US" strike="noStrike" noProof="1"/>
          </a:p>
        </p:txBody>
      </p:sp>
      <p:sp>
        <p:nvSpPr>
          <p:cNvPr id="5" name="Footer Placeholder 4"/>
          <p:cNvSpPr>
            <a:spLocks noGrp="1"/>
          </p:cNvSpPr>
          <p:nvPr>
            <p:ph type="ftr" sz="quarter" idx="11"/>
          </p:nvPr>
        </p:nvSpPr>
        <p:spPr/>
        <p:txBody>
          <a:bodyPr/>
          <a:lstStyle/>
          <a:p>
            <a:pPr fontAlgn="auto"/>
            <a:endParaRPr lang="zh-CN" altLang="en-US" strike="noStrike" noProof="1"/>
          </a:p>
        </p:txBody>
      </p:sp>
      <p:sp>
        <p:nvSpPr>
          <p:cNvPr id="6" name="Slide Number Placeholder 5"/>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pPr fontAlgn="base"/>
            <a:r>
              <a:rPr lang="en-US" strike="noStrike" noProof="1"/>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2024/9/20</a:t>
            </a:fld>
            <a:endParaRPr lang="zh-CN" altLang="en-US" strike="noStrike" noProof="1"/>
          </a:p>
        </p:txBody>
      </p:sp>
      <p:sp>
        <p:nvSpPr>
          <p:cNvPr id="5" name="Footer Placeholder 4"/>
          <p:cNvSpPr>
            <a:spLocks noGrp="1"/>
          </p:cNvSpPr>
          <p:nvPr>
            <p:ph type="ftr" sz="quarter" idx="11"/>
          </p:nvPr>
        </p:nvSpPr>
        <p:spPr/>
        <p:txBody>
          <a:bodyPr/>
          <a:lstStyle/>
          <a:p>
            <a:pPr fontAlgn="auto"/>
            <a:endParaRPr lang="zh-CN" altLang="en-US" strike="noStrike" noProof="1"/>
          </a:p>
        </p:txBody>
      </p:sp>
      <p:sp>
        <p:nvSpPr>
          <p:cNvPr id="6" name="Slide Number Placeholder 5"/>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6197600" y="1174750"/>
            <a:ext cx="5384800" cy="4953000"/>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Date Placeholder 4"/>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2024/9/20</a:t>
            </a:fld>
            <a:endParaRPr lang="zh-CN" altLang="en-US" strike="noStrike" noProof="1"/>
          </a:p>
        </p:txBody>
      </p:sp>
      <p:sp>
        <p:nvSpPr>
          <p:cNvPr id="6" name="Footer Placeholder 5"/>
          <p:cNvSpPr>
            <a:spLocks noGrp="1"/>
          </p:cNvSpPr>
          <p:nvPr>
            <p:ph type="ftr" sz="quarter" idx="11"/>
          </p:nvPr>
        </p:nvSpPr>
        <p:spPr/>
        <p:txBody>
          <a:bodyPr/>
          <a:lstStyle/>
          <a:p>
            <a:pPr fontAlgn="auto"/>
            <a:endParaRPr lang="zh-CN" altLang="en-US" strike="noStrike" noProof="1"/>
          </a:p>
        </p:txBody>
      </p:sp>
      <p:sp>
        <p:nvSpPr>
          <p:cNvPr id="7" name="Slide Number Placeholder 6"/>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pPr fontAlgn="base"/>
            <a:r>
              <a:rPr lang="en-US" strike="noStrike" noProof="1"/>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7" name="Date Placeholder 6"/>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2024/9/20</a:t>
            </a:fld>
            <a:endParaRPr lang="zh-CN" altLang="en-US" strike="noStrike" noProof="1"/>
          </a:p>
        </p:txBody>
      </p:sp>
      <p:sp>
        <p:nvSpPr>
          <p:cNvPr id="8" name="Footer Placeholder 7"/>
          <p:cNvSpPr>
            <a:spLocks noGrp="1"/>
          </p:cNvSpPr>
          <p:nvPr>
            <p:ph type="ftr" sz="quarter" idx="11"/>
          </p:nvPr>
        </p:nvSpPr>
        <p:spPr/>
        <p:txBody>
          <a:bodyPr/>
          <a:lstStyle/>
          <a:p>
            <a:pPr fontAlgn="auto"/>
            <a:endParaRPr lang="zh-CN" altLang="en-US" strike="noStrike" noProof="1"/>
          </a:p>
        </p:txBody>
      </p:sp>
      <p:sp>
        <p:nvSpPr>
          <p:cNvPr id="9" name="Slide Number Placeholder 8"/>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Date Placeholder 2"/>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2024/9/20</a:t>
            </a:fld>
            <a:endParaRPr lang="zh-CN" altLang="en-US" strike="noStrike" noProof="1"/>
          </a:p>
        </p:txBody>
      </p:sp>
      <p:sp>
        <p:nvSpPr>
          <p:cNvPr id="4" name="Footer Placeholder 3"/>
          <p:cNvSpPr>
            <a:spLocks noGrp="1"/>
          </p:cNvSpPr>
          <p:nvPr>
            <p:ph type="ftr" sz="quarter" idx="11"/>
          </p:nvPr>
        </p:nvSpPr>
        <p:spPr/>
        <p:txBody>
          <a:bodyPr/>
          <a:lstStyle/>
          <a:p>
            <a:pPr fontAlgn="auto"/>
            <a:endParaRPr lang="zh-CN" altLang="en-US" strike="noStrike" noProof="1"/>
          </a:p>
        </p:txBody>
      </p:sp>
      <p:sp>
        <p:nvSpPr>
          <p:cNvPr id="5" name="Slide Number Placeholder 4"/>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2024/9/20</a:t>
            </a:fld>
            <a:endParaRPr lang="zh-CN" altLang="en-US" strike="noStrike" noProof="1"/>
          </a:p>
        </p:txBody>
      </p:sp>
      <p:sp>
        <p:nvSpPr>
          <p:cNvPr id="3" name="Footer Placeholder 2"/>
          <p:cNvSpPr>
            <a:spLocks noGrp="1"/>
          </p:cNvSpPr>
          <p:nvPr>
            <p:ph type="ftr" sz="quarter" idx="11"/>
          </p:nvPr>
        </p:nvSpPr>
        <p:spPr/>
        <p:txBody>
          <a:bodyPr/>
          <a:lstStyle/>
          <a:p>
            <a:pPr fontAlgn="auto"/>
            <a:endParaRPr lang="zh-CN" altLang="en-US" strike="noStrike" noProof="1"/>
          </a:p>
        </p:txBody>
      </p:sp>
      <p:sp>
        <p:nvSpPr>
          <p:cNvPr id="4" name="Slide Number Placeholder 3"/>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cxnSp>
        <p:nvCxnSpPr>
          <p:cNvPr id="8" name="直接连接符 7" hidden="1"/>
          <p:cNvCxnSpPr/>
          <p:nvPr userDrawn="1"/>
        </p:nvCxnSpPr>
        <p:spPr>
          <a:xfrm>
            <a:off x="742950" y="434975"/>
            <a:ext cx="0" cy="13906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lstStyle/>
          <a:p>
            <a:pPr fontAlgn="auto"/>
            <a:fld id="{9EFD9D74-47D9-4702-A33C-335B63B48DBF}" type="datetimeFigureOut">
              <a:rPr lang="zh-CN" altLang="en-US" strike="noStrike" noProof="1" smtClean="0">
                <a:latin typeface="+mn-lt"/>
                <a:ea typeface="+mn-ea"/>
                <a:cs typeface="+mn-cs"/>
              </a:rPr>
              <a:t>2024/9/20</a:t>
            </a:fld>
            <a:endParaRPr lang="zh-CN" altLang="en-US" strike="noStrike" noProof="1"/>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lstStyle/>
          <a:p>
            <a:pPr fontAlgn="auto"/>
            <a:endParaRPr lang="zh-CN" altLang="en-US" strike="noStrike" noProof="1"/>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lstStyle/>
          <a:p>
            <a:pPr fontAlgn="auto"/>
            <a:fld id="{FABC47A4-756D-490B-A52F-7D9E2C9FC05F}" type="slidenum">
              <a:rPr lang="zh-CN" altLang="en-US" strike="noStrike" noProof="1" smtClean="0">
                <a:latin typeface="+mn-lt"/>
                <a:ea typeface="+mn-ea"/>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p:nvPr>
        </p:nvSpPr>
        <p:spPr>
          <a:xfrm>
            <a:off x="609600" y="1174750"/>
            <a:ext cx="10972800" cy="4953000"/>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auto"/>
            <a:fld id="{760FBDFE-C587-4B4C-A407-44438C67B59E}" type="datetimeFigureOut">
              <a:rPr lang="zh-CN" altLang="en-US" strike="noStrike" noProof="1" smtClean="0">
                <a:latin typeface="+mn-lt"/>
                <a:ea typeface="+mn-ea"/>
                <a:cs typeface="+mn-cs"/>
              </a:rPr>
              <a:t>2024/9/20</a:t>
            </a:fld>
            <a:endParaRPr lang="zh-CN" altLang="en-US" strike="noStrike" noProof="1"/>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auto"/>
            <a:endParaRPr lang="zh-CN" altLang="en-US" strike="noStrike" noProof="1"/>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8651" y="880205"/>
            <a:ext cx="10944225" cy="1082675"/>
          </a:xfrm>
        </p:spPr>
        <p:txBody>
          <a:bodyPr/>
          <a:lstStyle/>
          <a:p>
            <a:pPr marL="0" marR="0" indent="0" algn="l" defTabSz="914400" rtl="0" eaLnBrk="1" fontAlgn="base" latinLnBrk="0" hangingPunct="1">
              <a:lnSpc>
                <a:spcPct val="100000"/>
              </a:lnSpc>
              <a:spcBef>
                <a:spcPct val="0"/>
              </a:spcBef>
              <a:spcAft>
                <a:spcPct val="0"/>
              </a:spcAft>
              <a:buClrTx/>
              <a:buSzTx/>
              <a:buFontTx/>
              <a:buNone/>
            </a:pPr>
            <a:r>
              <a:rPr kumimoji="0" lang="x-none" altLang="zh-CN" sz="4800" b="1" i="0" u="none" strike="noStrike" kern="1200" cap="none" spc="0" normalizeH="0" baseline="0" noProof="1">
                <a:solidFill>
                  <a:schemeClr val="tx1"/>
                </a:solidFill>
                <a:uFillTx/>
                <a:latin typeface="Times New Roman" panose="02020603050405020304" pitchFamily="18" charset="0"/>
                <a:cs typeface="Times New Roman" panose="02020603050405020304" pitchFamily="18" charset="0"/>
              </a:rPr>
              <a:t>Speed and Balance Training</a:t>
            </a:r>
          </a:p>
        </p:txBody>
      </p:sp>
      <p:sp>
        <p:nvSpPr>
          <p:cNvPr id="5" name="副标题 4"/>
          <p:cNvSpPr>
            <a:spLocks noGrp="1"/>
          </p:cNvSpPr>
          <p:nvPr>
            <p:ph type="subTitle" idx="1"/>
          </p:nvPr>
        </p:nvSpPr>
        <p:spPr>
          <a:xfrm>
            <a:off x="623888" y="2114936"/>
            <a:ext cx="10948988" cy="981075"/>
          </a:xfrm>
        </p:spPr>
        <p:txBody>
          <a:bodyPr/>
          <a:lstStyle/>
          <a:p>
            <a:pPr fontAlgn="base"/>
            <a:r>
              <a:rPr lang="x-none" altLang="zh-CN" b="1" strike="noStrike" noProof="1">
                <a:latin typeface="Times New Roman" panose="02020603050405020304" pitchFamily="18" charset="0"/>
                <a:cs typeface="Times New Roman" panose="02020603050405020304" pitchFamily="18" charset="0"/>
              </a:rPr>
              <a:t>By</a:t>
            </a:r>
            <a:r>
              <a:rPr lang="en-US" altLang="zh-CN" b="1" strike="noStrike" noProof="1">
                <a:latin typeface="Times New Roman" panose="02020603050405020304" pitchFamily="18" charset="0"/>
                <a:cs typeface="Times New Roman" panose="02020603050405020304" pitchFamily="18" charset="0"/>
              </a:rPr>
              <a:t>:</a:t>
            </a:r>
            <a:r>
              <a:rPr lang="x-none" altLang="zh-CN" b="1" strike="noStrike" noProof="1">
                <a:latin typeface="Times New Roman" panose="02020603050405020304" pitchFamily="18" charset="0"/>
                <a:cs typeface="Times New Roman" panose="02020603050405020304" pitchFamily="18" charset="0"/>
              </a:rPr>
              <a:t>Abdul and </a:t>
            </a:r>
            <a:r>
              <a:rPr lang="en-PH" altLang="zh-CN" b="1" noProof="1">
                <a:latin typeface="Times New Roman" panose="02020603050405020304" pitchFamily="18" charset="0"/>
                <a:cs typeface="Times New Roman" panose="02020603050405020304" pitchFamily="18" charset="0"/>
              </a:rPr>
              <a:t>members</a:t>
            </a:r>
            <a:endParaRPr lang="x-none" altLang="zh-CN" b="1" strike="noStrike" noProof="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55209" y="1342114"/>
            <a:ext cx="3303270" cy="4656026"/>
          </a:xfrm>
          <a:prstGeom prst="rect">
            <a:avLst/>
          </a:prstGeom>
        </p:spPr>
      </p:pic>
      <p:sp>
        <p:nvSpPr>
          <p:cNvPr id="6" name="Text Box 5"/>
          <p:cNvSpPr txBox="1"/>
          <p:nvPr/>
        </p:nvSpPr>
        <p:spPr>
          <a:xfrm>
            <a:off x="1120776" y="529590"/>
            <a:ext cx="3195852" cy="645160"/>
          </a:xfrm>
          <a:prstGeom prst="rect">
            <a:avLst/>
          </a:prstGeom>
          <a:noFill/>
        </p:spPr>
        <p:txBody>
          <a:bodyPr wrap="square" rtlCol="0">
            <a:spAutoFit/>
          </a:bodyPr>
          <a:lstStyle/>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Sprinting</a:t>
            </a:r>
          </a:p>
        </p:txBody>
      </p:sp>
      <p:sp>
        <p:nvSpPr>
          <p:cNvPr id="8" name="Text Box 7"/>
          <p:cNvSpPr txBox="1"/>
          <p:nvPr/>
        </p:nvSpPr>
        <p:spPr>
          <a:xfrm>
            <a:off x="6202061" y="529590"/>
            <a:ext cx="3895965" cy="645160"/>
          </a:xfrm>
          <a:prstGeom prst="rect">
            <a:avLst/>
          </a:prstGeom>
          <a:noFill/>
        </p:spPr>
        <p:txBody>
          <a:bodyPr wrap="square" rtlCol="0">
            <a:spAutoFit/>
          </a:bodyPr>
          <a:lstStyle/>
          <a:p>
            <a:pPr marL="571500" indent="-571500">
              <a:buFont typeface="Arial" panose="020B0604020202020204" pitchFamily="34" charset="0"/>
              <a:buChar char="•"/>
            </a:pPr>
            <a:r>
              <a:rPr lang="en-US" altLang="en-US" sz="3600" b="1" dirty="0">
                <a:latin typeface="Times New Roman" panose="02020603050405020304" pitchFamily="18" charset="0"/>
                <a:cs typeface="Times New Roman" panose="02020603050405020304" pitchFamily="18" charset="0"/>
              </a:rPr>
              <a:t>H</a:t>
            </a:r>
            <a:r>
              <a:rPr lang="x-none" altLang="en-US" sz="3600" b="1" dirty="0">
                <a:latin typeface="Times New Roman" panose="02020603050405020304" pitchFamily="18" charset="0"/>
                <a:cs typeface="Times New Roman" panose="02020603050405020304" pitchFamily="18" charset="0"/>
              </a:rPr>
              <a:t>ill-</a:t>
            </a:r>
            <a:r>
              <a:rPr lang="en-US" sz="3600" b="1" dirty="0">
                <a:latin typeface="Times New Roman" panose="02020603050405020304" pitchFamily="18" charset="0"/>
                <a:cs typeface="Times New Roman" panose="02020603050405020304" pitchFamily="18" charset="0"/>
              </a:rPr>
              <a:t>Sprinting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061" y="1342114"/>
            <a:ext cx="5124965" cy="43667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668" y="385875"/>
            <a:ext cx="3542950" cy="996496"/>
          </a:xfrm>
        </p:spPr>
        <p:txBody>
          <a:bodyPr/>
          <a:lstStyle/>
          <a:p>
            <a:pPr marL="571500" indent="-57150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sym typeface="+mn-ea"/>
              </a:rPr>
              <a:t>Plyometrics</a:t>
            </a:r>
            <a:r>
              <a:rPr lang="en-US" b="1" dirty="0">
                <a:sym typeface="+mn-ea"/>
              </a:rPr>
              <a:t> </a:t>
            </a:r>
            <a:endParaRPr lang="en-US" b="1" dirty="0"/>
          </a:p>
        </p:txBody>
      </p:sp>
      <p:sp>
        <p:nvSpPr>
          <p:cNvPr id="4" name="Title 1"/>
          <p:cNvSpPr>
            <a:spLocks noGrp="1"/>
          </p:cNvSpPr>
          <p:nvPr/>
        </p:nvSpPr>
        <p:spPr>
          <a:xfrm>
            <a:off x="6516130" y="377408"/>
            <a:ext cx="2916950" cy="100496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pPr marL="571500" indent="-571500">
              <a:buFont typeface="Arial" panose="020B0604020202020204" pitchFamily="34" charset="0"/>
              <a:buChar char="•"/>
            </a:pPr>
            <a:r>
              <a:rPr lang="x-none" altLang="en-US" b="1" dirty="0">
                <a:latin typeface="Times New Roman" panose="02020603050405020304" pitchFamily="18" charset="0"/>
                <a:cs typeface="Times New Roman" panose="02020603050405020304" pitchFamily="18" charset="0"/>
                <a:sym typeface="+mn-ea"/>
              </a:rPr>
              <a:t>Dot</a:t>
            </a:r>
            <a:r>
              <a:rPr lang="en-US" altLang="en-US" b="1" dirty="0">
                <a:latin typeface="Times New Roman" panose="02020603050405020304" pitchFamily="18" charset="0"/>
                <a:cs typeface="Times New Roman" panose="02020603050405020304" pitchFamily="18" charset="0"/>
                <a:sym typeface="+mn-ea"/>
              </a:rPr>
              <a:t> </a:t>
            </a:r>
            <a:r>
              <a:rPr lang="x-none" altLang="en-US" b="1" dirty="0">
                <a:latin typeface="Times New Roman" panose="02020603050405020304" pitchFamily="18" charset="0"/>
                <a:cs typeface="Times New Roman" panose="02020603050405020304" pitchFamily="18" charset="0"/>
                <a:sym typeface="+mn-ea"/>
              </a:rPr>
              <a:t>Drills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8465" y="1548713"/>
            <a:ext cx="4691616" cy="359581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68" y="1548713"/>
            <a:ext cx="4572322" cy="34292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5100955" cy="1136015"/>
          </a:xfrm>
        </p:spPr>
        <p:txBody>
          <a:bodyPr/>
          <a:lstStyle/>
          <a:p>
            <a:pPr marL="571500" indent="-5715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High knees</a:t>
            </a:r>
            <a:endParaRPr lang="en-US" b="1" dirty="0">
              <a:latin typeface="Times New Roman" panose="02020603050405020304" pitchFamily="18" charset="0"/>
              <a:cs typeface="Times New Roman" panose="02020603050405020304" pitchFamily="18" charset="0"/>
            </a:endParaRPr>
          </a:p>
        </p:txBody>
      </p:sp>
      <p:sp>
        <p:nvSpPr>
          <p:cNvPr id="4" name="Title 1"/>
          <p:cNvSpPr>
            <a:spLocks noGrp="1"/>
          </p:cNvSpPr>
          <p:nvPr/>
        </p:nvSpPr>
        <p:spPr>
          <a:xfrm>
            <a:off x="6134100" y="190500"/>
            <a:ext cx="5100955" cy="113601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pPr marL="571500" indent="-5715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Interval Runs </a:t>
            </a: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581664"/>
            <a:ext cx="4184822" cy="354638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8858" y="1581664"/>
            <a:ext cx="4593872" cy="34454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4680" y="287655"/>
            <a:ext cx="5100955" cy="1136015"/>
          </a:xfrm>
        </p:spPr>
        <p:txBody>
          <a:bodyPr/>
          <a:lstStyle/>
          <a:p>
            <a:pPr marL="571500" indent="-5715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sym typeface="+mn-ea"/>
              </a:rPr>
              <a:t>Agility ladder drills</a:t>
            </a:r>
            <a:endParaRPr lang="x-none" altLang="en-US" b="1" dirty="0">
              <a:latin typeface="Times New Roman" panose="02020603050405020304" pitchFamily="18" charset="0"/>
              <a:cs typeface="Times New Roman" panose="02020603050405020304" pitchFamily="18" charset="0"/>
              <a:sym typeface="+mn-e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542" y="1523308"/>
            <a:ext cx="7411230" cy="41725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33733"/>
            <a:ext cx="10972800" cy="582613"/>
          </a:xfrm>
        </p:spPr>
        <p:txBody>
          <a:bodyPr/>
          <a:lstStyle/>
          <a:p>
            <a:r>
              <a:rPr lang="en-PH" altLang="en-US" sz="4000" b="1" dirty="0">
                <a:latin typeface="Times New Roman" panose="02020603050405020304" pitchFamily="18" charset="0"/>
                <a:cs typeface="Times New Roman" panose="02020603050405020304" pitchFamily="18" charset="0"/>
              </a:rPr>
              <a:t>9</a:t>
            </a:r>
            <a:r>
              <a:rPr lang="x-none" altLang="en-US" sz="4000" b="1" dirty="0">
                <a:latin typeface="Times New Roman" panose="02020603050405020304" pitchFamily="18" charset="0"/>
                <a:cs typeface="Times New Roman" panose="02020603050405020304" pitchFamily="18" charset="0"/>
              </a:rPr>
              <a:t> benefits </a:t>
            </a:r>
            <a:r>
              <a:rPr lang="en-US" sz="4000" b="1" dirty="0">
                <a:latin typeface="Times New Roman" panose="02020603050405020304" pitchFamily="18" charset="0"/>
                <a:cs typeface="Times New Roman" panose="02020603050405020304" pitchFamily="18" charset="0"/>
                <a:sym typeface="+mn-ea"/>
              </a:rPr>
              <a:t>of speed training</a:t>
            </a:r>
            <a:endParaRPr lang="x-none" alt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211860"/>
            <a:ext cx="4456670" cy="4794420"/>
          </a:xfrm>
        </p:spPr>
        <p:txBody>
          <a:bodyPr/>
          <a:lstStyle/>
          <a:p>
            <a:pPr marL="0" indent="0">
              <a:buNone/>
            </a:pPr>
            <a:r>
              <a:rPr lang="en-US" sz="2800" dirty="0"/>
              <a:t>1. A Stronger Stride</a:t>
            </a:r>
          </a:p>
          <a:p>
            <a:pPr marL="0" indent="0">
              <a:buNone/>
            </a:pPr>
            <a:r>
              <a:rPr lang="en-US" sz="2800" dirty="0"/>
              <a:t>2. Muscle Growth</a:t>
            </a:r>
          </a:p>
          <a:p>
            <a:pPr marL="0" indent="0">
              <a:buNone/>
            </a:pPr>
            <a:r>
              <a:rPr lang="en-US" sz="2800" dirty="0"/>
              <a:t>3. Better Fat Burn</a:t>
            </a:r>
          </a:p>
          <a:p>
            <a:pPr marL="0" indent="0">
              <a:buNone/>
            </a:pPr>
            <a:r>
              <a:rPr lang="en-US" sz="2800" dirty="0"/>
              <a:t>4. Reduced Risk of Injury</a:t>
            </a:r>
          </a:p>
          <a:p>
            <a:pPr marL="0" indent="0">
              <a:buNone/>
            </a:pPr>
            <a:r>
              <a:rPr lang="en-US" sz="2800" dirty="0"/>
              <a:t>5. Stronger Bones </a:t>
            </a:r>
          </a:p>
          <a:p>
            <a:pPr marL="0" indent="0">
              <a:buNone/>
            </a:pPr>
            <a:endParaRPr lang="en-US" sz="2800" dirty="0"/>
          </a:p>
        </p:txBody>
      </p:sp>
      <p:sp>
        <p:nvSpPr>
          <p:cNvPr id="5" name="Content Placeholder 2"/>
          <p:cNvSpPr txBox="1">
            <a:spLocks/>
          </p:cNvSpPr>
          <p:nvPr/>
        </p:nvSpPr>
        <p:spPr>
          <a:xfrm>
            <a:off x="5984789" y="2211860"/>
            <a:ext cx="6804454" cy="4794420"/>
          </a:xfrm>
          <a:prstGeom prst="rect">
            <a:avLst/>
          </a:prstGeom>
          <a:noFill/>
          <a:ln w="9525">
            <a:noFill/>
          </a:ln>
        </p:spPr>
        <p:txBody>
          <a:bodyPr anchor="t" anchorCtr="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a:buFontTx/>
              <a:buNone/>
            </a:pPr>
            <a:r>
              <a:rPr lang="en-US" sz="2800" dirty="0"/>
              <a:t>6. Improved Running Economy</a:t>
            </a:r>
          </a:p>
          <a:p>
            <a:pPr marL="0" indent="0">
              <a:buNone/>
            </a:pPr>
            <a:r>
              <a:rPr lang="en-US" sz="2800" dirty="0"/>
              <a:t>7. More Anaerobic Endurance</a:t>
            </a:r>
          </a:p>
          <a:p>
            <a:pPr marL="0" indent="0">
              <a:buFontTx/>
              <a:buNone/>
            </a:pPr>
            <a:r>
              <a:rPr lang="en-US" sz="2800" dirty="0"/>
              <a:t>8. Better Balance and Proprioception </a:t>
            </a:r>
          </a:p>
          <a:p>
            <a:pPr marL="0" indent="0">
              <a:buNone/>
            </a:pPr>
            <a:r>
              <a:rPr lang="en-US" sz="2800" dirty="0"/>
              <a:t>9. Improved Agility </a:t>
            </a:r>
          </a:p>
          <a:p>
            <a:pPr marL="0" indent="0">
              <a:buFontTx/>
              <a:buNone/>
            </a:pP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34" y="2610314"/>
            <a:ext cx="10972800" cy="582613"/>
          </a:xfrm>
        </p:spPr>
        <p:txBody>
          <a:bodyPr/>
          <a:lstStyle/>
          <a:p>
            <a:pPr algn="ctr"/>
            <a:r>
              <a:rPr lang="x-none" altLang="en-US" sz="6000" b="1" dirty="0">
                <a:latin typeface="Times New Roman" panose="02020603050405020304" pitchFamily="18" charset="0"/>
                <a:cs typeface="Times New Roman" panose="02020603050405020304" pitchFamily="18" charset="0"/>
              </a:rPr>
              <a:t>Balance Training</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nchor="ctr" anchorCtr="0"/>
          <a:lstStyle/>
          <a:p>
            <a:r>
              <a:rPr lang="zh-CN" altLang="en-US" sz="4000" dirty="0"/>
              <a:t>1. </a:t>
            </a:r>
            <a:r>
              <a:rPr lang="zh-CN" altLang="en-US" sz="4000" b="1" dirty="0">
                <a:latin typeface="Times New Roman" panose="02020603050405020304" pitchFamily="18" charset="0"/>
                <a:cs typeface="Times New Roman" panose="02020603050405020304" pitchFamily="18" charset="0"/>
              </a:rPr>
              <a:t>Sensory Integration</a:t>
            </a:r>
          </a:p>
        </p:txBody>
      </p:sp>
      <p:sp>
        <p:nvSpPr>
          <p:cNvPr id="10242" name="Content Placeholder 2"/>
          <p:cNvSpPr>
            <a:spLocks noGrp="1"/>
          </p:cNvSpPr>
          <p:nvPr>
            <p:ph idx="1"/>
          </p:nvPr>
        </p:nvSpPr>
        <p:spPr>
          <a:xfrm>
            <a:off x="5419090" y="1174750"/>
            <a:ext cx="6163310" cy="4953000"/>
          </a:xfrm>
        </p:spPr>
        <p:txBody>
          <a:bodyPr anchor="t" anchorCtr="0"/>
          <a:lstStyle/>
          <a:p>
            <a:pPr algn="just"/>
            <a:r>
              <a:rPr lang="en-US" altLang="zh-CN" dirty="0"/>
              <a:t>Utilizing the vestibular (inner ear), visual, and proprioceptive (muscle and joint) systems to gather information about body position and movement.</a:t>
            </a:r>
          </a:p>
        </p:txBody>
      </p:sp>
      <p:pic>
        <p:nvPicPr>
          <p:cNvPr id="2" name="Picture 1" descr="Sensory-integration"/>
          <p:cNvPicPr>
            <a:picLocks noChangeAspect="1"/>
          </p:cNvPicPr>
          <p:nvPr/>
        </p:nvPicPr>
        <p:blipFill>
          <a:blip r:embed="rId2"/>
          <a:stretch>
            <a:fillRect/>
          </a:stretch>
        </p:blipFill>
        <p:spPr>
          <a:xfrm>
            <a:off x="414655" y="1174750"/>
            <a:ext cx="4315460" cy="4315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4267200" cy="582613"/>
          </a:xfrm>
        </p:spPr>
        <p:txBody>
          <a:bodyPr/>
          <a:lstStyle/>
          <a:p>
            <a:r>
              <a:rPr lang="en-US" dirty="0">
                <a:latin typeface="Times New Roman" panose="02020603050405020304" pitchFamily="18" charset="0"/>
                <a:cs typeface="Times New Roman" panose="02020603050405020304" pitchFamily="18" charset="0"/>
                <a:sym typeface="+mn-ea"/>
              </a:rPr>
              <a:t>2. </a:t>
            </a:r>
            <a:r>
              <a:rPr lang="en-US" sz="4000" b="1" dirty="0">
                <a:latin typeface="Times New Roman" panose="02020603050405020304" pitchFamily="18" charset="0"/>
                <a:cs typeface="Times New Roman" panose="02020603050405020304" pitchFamily="18" charset="0"/>
                <a:sym typeface="+mn-ea"/>
              </a:rPr>
              <a:t>Motor Control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365" y="1174750"/>
            <a:ext cx="5487035" cy="4953000"/>
          </a:xfrm>
        </p:spPr>
        <p:txBody>
          <a:bodyPr/>
          <a:lstStyle/>
          <a:p>
            <a:pPr algn="just"/>
            <a:r>
              <a:rPr lang="en-US" sz="4000" dirty="0"/>
              <a:t>The brain coordinates muscle responses to maintain posture and stability.</a:t>
            </a:r>
          </a:p>
        </p:txBody>
      </p:sp>
      <p:pic>
        <p:nvPicPr>
          <p:cNvPr id="4" name="Picture 3" descr="motor control"/>
          <p:cNvPicPr>
            <a:picLocks noChangeAspect="1"/>
          </p:cNvPicPr>
          <p:nvPr/>
        </p:nvPicPr>
        <p:blipFill>
          <a:blip r:embed="rId2"/>
          <a:stretch>
            <a:fillRect/>
          </a:stretch>
        </p:blipFill>
        <p:spPr>
          <a:xfrm>
            <a:off x="421640" y="1092200"/>
            <a:ext cx="4977130" cy="42094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4613189" cy="582613"/>
          </a:xfrm>
        </p:spPr>
        <p:txBody>
          <a:bodyPr/>
          <a:lstStyle/>
          <a:p>
            <a:r>
              <a:rPr lang="en-US" dirty="0">
                <a:sym typeface="+mn-ea"/>
              </a:rPr>
              <a:t>3. </a:t>
            </a:r>
            <a:r>
              <a:rPr lang="en-US" b="1" dirty="0">
                <a:latin typeface="Times New Roman" panose="02020603050405020304" pitchFamily="18" charset="0"/>
                <a:cs typeface="Times New Roman" panose="02020603050405020304" pitchFamily="18" charset="0"/>
                <a:sym typeface="+mn-ea"/>
              </a:rPr>
              <a:t>Cognitive Processes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26659" y="1174750"/>
            <a:ext cx="5486400" cy="4953000"/>
          </a:xfrm>
        </p:spPr>
        <p:txBody>
          <a:bodyPr/>
          <a:lstStyle/>
          <a:p>
            <a:pPr algn="just"/>
            <a:r>
              <a:rPr lang="en-US" dirty="0"/>
              <a:t>Attention, concentration, and higher-level functions contribute to effective balance management.</a:t>
            </a:r>
          </a:p>
        </p:txBody>
      </p:sp>
      <p:pic>
        <p:nvPicPr>
          <p:cNvPr id="4" name="Picture 3" descr="Cognitive-processes"/>
          <p:cNvPicPr>
            <a:picLocks noChangeAspect="1"/>
          </p:cNvPicPr>
          <p:nvPr/>
        </p:nvPicPr>
        <p:blipFill>
          <a:blip r:embed="rId2"/>
          <a:stretch>
            <a:fillRect/>
          </a:stretch>
        </p:blipFill>
        <p:spPr>
          <a:xfrm>
            <a:off x="294640" y="1257300"/>
            <a:ext cx="5888990" cy="3540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787" y="2298355"/>
            <a:ext cx="10515600" cy="1152010"/>
          </a:xfrm>
        </p:spPr>
        <p:txBody>
          <a:bodyPr/>
          <a:lstStyle/>
          <a:p>
            <a:pPr algn="ctr"/>
            <a:r>
              <a:rPr lang="en-PH" b="1" dirty="0">
                <a:latin typeface="Times New Roman" panose="02020603050405020304" pitchFamily="18" charset="0"/>
                <a:cs typeface="Times New Roman" panose="02020603050405020304" pitchFamily="18" charset="0"/>
              </a:rPr>
              <a:t>Examples of Balance</a:t>
            </a:r>
          </a:p>
        </p:txBody>
      </p:sp>
    </p:spTree>
    <p:extLst>
      <p:ext uri="{BB962C8B-B14F-4D97-AF65-F5344CB8AC3E}">
        <p14:creationId xmlns:p14="http://schemas.microsoft.com/office/powerpoint/2010/main" val="297360577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444500" y="618868"/>
            <a:ext cx="3204862" cy="984250"/>
          </a:xfrm>
        </p:spPr>
        <p:txBody>
          <a:bodyPr anchor="ctr" anchorCtr="0"/>
          <a:lstStyle/>
          <a:p>
            <a:r>
              <a:rPr lang="zh-CN" altLang="en-US" sz="4000" b="1" dirty="0">
                <a:latin typeface="Times New Roman" panose="02020603050405020304" pitchFamily="18" charset="0"/>
                <a:cs typeface="Times New Roman" panose="02020603050405020304" pitchFamily="18" charset="0"/>
              </a:rPr>
              <a:t>Introduction</a:t>
            </a:r>
          </a:p>
        </p:txBody>
      </p:sp>
      <p:sp>
        <p:nvSpPr>
          <p:cNvPr id="9218" name="Content Placeholder 2"/>
          <p:cNvSpPr>
            <a:spLocks noGrp="1"/>
          </p:cNvSpPr>
          <p:nvPr>
            <p:ph idx="1"/>
          </p:nvPr>
        </p:nvSpPr>
        <p:spPr>
          <a:xfrm>
            <a:off x="444500" y="1387148"/>
            <a:ext cx="10972800" cy="4161035"/>
          </a:xfrm>
        </p:spPr>
        <p:txBody>
          <a:bodyPr anchor="t" anchorCtr="0"/>
          <a:lstStyle/>
          <a:p>
            <a:pPr marL="0" indent="0" algn="just">
              <a:buNone/>
            </a:pPr>
            <a:r>
              <a:rPr lang="zh-CN" altLang="en-US" sz="3600" dirty="0"/>
              <a:t>In this topic, we will discuss speed training, which involves various exercises aimed at helping athletes</a:t>
            </a:r>
            <a:r>
              <a:rPr lang="x-none" altLang="zh-CN" sz="3600" dirty="0"/>
              <a:t> and Individuals</a:t>
            </a:r>
            <a:r>
              <a:rPr lang="zh-CN" altLang="en-US" sz="3600" dirty="0"/>
              <a:t> develop explosive power in the lower body. These drills enhance quickness, acceleration, and overall athletic performance. By focusing on proper technique and muscle strength, athletes can improve their speed and agility effectively.</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887" y="1191397"/>
            <a:ext cx="10972800" cy="582613"/>
          </a:xfrm>
        </p:spPr>
        <p:txBody>
          <a:bodyPr/>
          <a:lstStyle/>
          <a:p>
            <a:r>
              <a:rPr lang="en-US" sz="4000" b="1" dirty="0">
                <a:latin typeface="Times New Roman" panose="02020603050405020304" pitchFamily="18" charset="0"/>
                <a:cs typeface="Times New Roman" panose="02020603050405020304" pitchFamily="18" charset="0"/>
                <a:sym typeface="+mn-ea"/>
              </a:rPr>
              <a:t>Static Balance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6098" y="2150934"/>
            <a:ext cx="10972800" cy="4896536"/>
          </a:xfrm>
        </p:spPr>
        <p:txBody>
          <a:bodyPr/>
          <a:lstStyle/>
          <a:p>
            <a:pPr algn="just"/>
            <a:r>
              <a:rPr lang="en-US" dirty="0"/>
              <a:t>This involves maintaining equilibrium when not in motion. It requires the body to stay stable while the center of mass remains over the base of support. Examples include standing on one leg or holding a yoga pose.</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084" y="2554777"/>
            <a:ext cx="10972800" cy="582613"/>
          </a:xfrm>
        </p:spPr>
        <p:txBody>
          <a:bodyPr/>
          <a:lstStyle/>
          <a:p>
            <a:pPr algn="ctr"/>
            <a:r>
              <a:rPr lang="en-US" altLang="en-US" sz="6000" b="1" dirty="0">
                <a:latin typeface="Times New Roman" panose="02020603050405020304" pitchFamily="18" charset="0"/>
                <a:cs typeface="Times New Roman" panose="02020603050405020304" pitchFamily="18" charset="0"/>
              </a:rPr>
              <a:t>Examples of static balance</a:t>
            </a:r>
            <a:endParaRPr lang="x-none" altLang="en-US" sz="60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cs typeface="Times New Roman" panose="02020603050405020304" pitchFamily="18" charset="0"/>
                <a:sym typeface="+mn-ea"/>
              </a:rPr>
              <a:t>1.</a:t>
            </a:r>
            <a:r>
              <a:rPr lang="en-US" sz="4000" b="1" dirty="0">
                <a:latin typeface="Times New Roman" panose="02020603050405020304" pitchFamily="18" charset="0"/>
                <a:cs typeface="Times New Roman" panose="02020603050405020304" pitchFamily="18" charset="0"/>
                <a:sym typeface="+mn-ea"/>
              </a:rPr>
              <a:t>Single-Leg Stand</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03009" y="883285"/>
            <a:ext cx="5435909" cy="4953000"/>
          </a:xfrm>
        </p:spPr>
        <p:txBody>
          <a:bodyPr/>
          <a:lstStyle/>
          <a:p>
            <a:pPr algn="just"/>
            <a:r>
              <a:rPr lang="en-US" sz="4400" dirty="0"/>
              <a:t>Standing on one leg to improve stability and balance.</a:t>
            </a:r>
          </a:p>
          <a:p>
            <a:pPr algn="just"/>
            <a:endParaRPr lang="en-US" sz="4400" dirty="0"/>
          </a:p>
        </p:txBody>
      </p:sp>
      <p:pic>
        <p:nvPicPr>
          <p:cNvPr id="4" name="Picture 3" descr="single leg stand"/>
          <p:cNvPicPr>
            <a:picLocks noChangeAspect="1"/>
          </p:cNvPicPr>
          <p:nvPr/>
        </p:nvPicPr>
        <p:blipFill>
          <a:blip r:embed="rId2"/>
          <a:stretch>
            <a:fillRect/>
          </a:stretch>
        </p:blipFill>
        <p:spPr>
          <a:xfrm>
            <a:off x="704850" y="883285"/>
            <a:ext cx="4848225" cy="48145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2. </a:t>
            </a:r>
            <a:r>
              <a:rPr lang="en-US" sz="4000" b="1" dirty="0">
                <a:latin typeface="Times New Roman" panose="02020603050405020304" pitchFamily="18" charset="0"/>
                <a:cs typeface="Times New Roman" panose="02020603050405020304" pitchFamily="18" charset="0"/>
                <a:sym typeface="+mn-ea"/>
              </a:rPr>
              <a:t>Wall Sits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77042"/>
            <a:ext cx="10972800" cy="4953000"/>
          </a:xfrm>
        </p:spPr>
        <p:txBody>
          <a:bodyPr/>
          <a:lstStyle/>
          <a:p>
            <a:pPr algn="just"/>
            <a:r>
              <a:rPr lang="en-US" dirty="0">
                <a:sym typeface="+mn-ea"/>
              </a:rPr>
              <a:t>Hold a seated position against a wall to strengthen legs and balance.</a:t>
            </a:r>
            <a:endParaRPr lang="en-US" dirty="0"/>
          </a:p>
          <a:p>
            <a:pPr algn="just"/>
            <a:endParaRPr lang="en-US" dirty="0"/>
          </a:p>
        </p:txBody>
      </p:sp>
      <p:pic>
        <p:nvPicPr>
          <p:cNvPr id="4" name="Picture 3" descr="wallsit"/>
          <p:cNvPicPr>
            <a:picLocks noChangeAspect="1"/>
          </p:cNvPicPr>
          <p:nvPr/>
        </p:nvPicPr>
        <p:blipFill>
          <a:blip r:embed="rId2"/>
          <a:stretch>
            <a:fillRect/>
          </a:stretch>
        </p:blipFill>
        <p:spPr>
          <a:xfrm>
            <a:off x="1685805" y="2213748"/>
            <a:ext cx="8446135" cy="3994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262"/>
            <a:ext cx="10972800" cy="582613"/>
          </a:xfrm>
        </p:spPr>
        <p:txBody>
          <a:bodyPr/>
          <a:lstStyle/>
          <a:p>
            <a:r>
              <a:rPr lang="en-US" sz="4000" dirty="0">
                <a:sym typeface="+mn-ea"/>
              </a:rPr>
              <a:t>3. </a:t>
            </a:r>
            <a:r>
              <a:rPr lang="en-US" sz="4000" b="1" dirty="0">
                <a:sym typeface="+mn-ea"/>
              </a:rPr>
              <a:t>Mountain Pose (</a:t>
            </a:r>
            <a:r>
              <a:rPr lang="en-US" sz="4000" i="1" dirty="0" err="1">
                <a:sym typeface="+mn-ea"/>
              </a:rPr>
              <a:t>Tadasana</a:t>
            </a:r>
            <a:r>
              <a:rPr lang="en-US" sz="4000" b="1" dirty="0">
                <a:sym typeface="+mn-ea"/>
              </a:rPr>
              <a:t>)</a:t>
            </a:r>
            <a:endParaRPr lang="en-US" sz="4000" b="1" dirty="0"/>
          </a:p>
        </p:txBody>
      </p:sp>
      <p:sp>
        <p:nvSpPr>
          <p:cNvPr id="3" name="Content Placeholder 2"/>
          <p:cNvSpPr>
            <a:spLocks noGrp="1"/>
          </p:cNvSpPr>
          <p:nvPr>
            <p:ph idx="1"/>
          </p:nvPr>
        </p:nvSpPr>
        <p:spPr>
          <a:xfrm>
            <a:off x="6096000" y="1187450"/>
            <a:ext cx="4395470" cy="4953000"/>
          </a:xfrm>
        </p:spPr>
        <p:txBody>
          <a:bodyPr/>
          <a:lstStyle/>
          <a:p>
            <a:pPr algn="just"/>
            <a:r>
              <a:rPr lang="en-US" sz="4000" dirty="0">
                <a:sym typeface="+mn-ea"/>
              </a:rPr>
              <a:t>Stand with proper posture to enhance balance and</a:t>
            </a:r>
            <a:r>
              <a:rPr lang="x-none" altLang="en-US" sz="4000" dirty="0">
                <a:sym typeface="+mn-ea"/>
              </a:rPr>
              <a:t> stability</a:t>
            </a:r>
            <a:endParaRPr lang="en-US" sz="4000" dirty="0"/>
          </a:p>
          <a:p>
            <a:pPr algn="just"/>
            <a:endParaRPr lang="en-US" sz="4000" dirty="0"/>
          </a:p>
        </p:txBody>
      </p:sp>
      <p:pic>
        <p:nvPicPr>
          <p:cNvPr id="4" name="Picture 3" descr="tadasana"/>
          <p:cNvPicPr>
            <a:picLocks noChangeAspect="1"/>
          </p:cNvPicPr>
          <p:nvPr/>
        </p:nvPicPr>
        <p:blipFill>
          <a:blip r:embed="rId2"/>
          <a:stretch>
            <a:fillRect/>
          </a:stretch>
        </p:blipFill>
        <p:spPr>
          <a:xfrm>
            <a:off x="1212215" y="953135"/>
            <a:ext cx="3728085" cy="55930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67" y="2525172"/>
            <a:ext cx="11373485" cy="1039495"/>
          </a:xfrm>
        </p:spPr>
        <p:txBody>
          <a:bodyPr/>
          <a:lstStyle/>
          <a:p>
            <a:pPr algn="ctr"/>
            <a:r>
              <a:rPr lang="x-none" altLang="en-US" sz="6000" b="1" dirty="0">
                <a:latin typeface="Times New Roman" panose="02020603050405020304" pitchFamily="18" charset="0"/>
                <a:cs typeface="Times New Roman" panose="02020603050405020304" pitchFamily="18" charset="0"/>
              </a:rPr>
              <a:t>Dynamic balance</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5278"/>
            <a:ext cx="10972800" cy="582613"/>
          </a:xfrm>
        </p:spPr>
        <p:txBody>
          <a:bodyPr/>
          <a:lstStyle/>
          <a:p>
            <a:r>
              <a:rPr lang="en-US" sz="4000" b="1" dirty="0">
                <a:latin typeface="Times New Roman" panose="02020603050405020304" pitchFamily="18" charset="0"/>
                <a:cs typeface="Times New Roman" panose="02020603050405020304" pitchFamily="18" charset="0"/>
                <a:sym typeface="+mn-ea"/>
              </a:rPr>
              <a:t>Walking Heel-to-Toe</a:t>
            </a:r>
          </a:p>
        </p:txBody>
      </p:sp>
      <p:sp>
        <p:nvSpPr>
          <p:cNvPr id="3" name="Content Placeholder 2"/>
          <p:cNvSpPr>
            <a:spLocks noGrp="1"/>
          </p:cNvSpPr>
          <p:nvPr>
            <p:ph idx="1"/>
          </p:nvPr>
        </p:nvSpPr>
        <p:spPr>
          <a:xfrm>
            <a:off x="6412865" y="1174750"/>
            <a:ext cx="5169535" cy="4953000"/>
          </a:xfrm>
        </p:spPr>
        <p:txBody>
          <a:bodyPr/>
          <a:lstStyle/>
          <a:p>
            <a:pPr algn="just"/>
            <a:r>
              <a:rPr lang="en-US" sz="3600" dirty="0"/>
              <a:t> Walk in a straight line with heel-to-toe placement to challenge balance.</a:t>
            </a:r>
          </a:p>
          <a:p>
            <a:pPr marL="0" indent="0" algn="just">
              <a:buNone/>
            </a:pPr>
            <a:endParaRPr lang="en-US" sz="3600" dirty="0"/>
          </a:p>
          <a:p>
            <a:pPr algn="just"/>
            <a:endParaRPr lang="en-US" sz="3600" dirty="0"/>
          </a:p>
        </p:txBody>
      </p:sp>
      <p:pic>
        <p:nvPicPr>
          <p:cNvPr id="4" name="Picture 3" descr="Walking-Heel-to-Toe"/>
          <p:cNvPicPr>
            <a:picLocks noChangeAspect="1"/>
          </p:cNvPicPr>
          <p:nvPr/>
        </p:nvPicPr>
        <p:blipFill>
          <a:blip r:embed="rId2"/>
          <a:stretch>
            <a:fillRect/>
          </a:stretch>
        </p:blipFill>
        <p:spPr>
          <a:xfrm>
            <a:off x="501650" y="1440815"/>
            <a:ext cx="5413375" cy="44208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4262"/>
            <a:ext cx="10972800" cy="582613"/>
          </a:xfrm>
        </p:spPr>
        <p:txBody>
          <a:bodyPr/>
          <a:lstStyle/>
          <a:p>
            <a:r>
              <a:rPr lang="en-US" sz="4000" b="1" dirty="0">
                <a:latin typeface="Times New Roman" panose="02020603050405020304" pitchFamily="18" charset="0"/>
                <a:cs typeface="Times New Roman" panose="02020603050405020304" pitchFamily="18" charset="0"/>
                <a:sym typeface="+mn-ea"/>
              </a:rPr>
              <a:t>Tai Chi</a:t>
            </a:r>
          </a:p>
        </p:txBody>
      </p:sp>
      <p:sp>
        <p:nvSpPr>
          <p:cNvPr id="3" name="Content Placeholder 2"/>
          <p:cNvSpPr>
            <a:spLocks noGrp="1"/>
          </p:cNvSpPr>
          <p:nvPr>
            <p:ph idx="1"/>
          </p:nvPr>
        </p:nvSpPr>
        <p:spPr>
          <a:xfrm>
            <a:off x="4998152" y="2002825"/>
            <a:ext cx="6398895" cy="4953000"/>
          </a:xfrm>
        </p:spPr>
        <p:txBody>
          <a:bodyPr/>
          <a:lstStyle/>
          <a:p>
            <a:pPr algn="just"/>
            <a:r>
              <a:rPr lang="en-US" sz="3600" dirty="0">
                <a:sym typeface="+mn-ea"/>
              </a:rPr>
              <a:t>Perform slow, controlled movements to improve coordination and stability.</a:t>
            </a:r>
            <a:endParaRPr lang="x-none" altLang="en-US" sz="3600" dirty="0"/>
          </a:p>
        </p:txBody>
      </p:sp>
      <p:pic>
        <p:nvPicPr>
          <p:cNvPr id="4" name="Picture 3" descr="TAI-chi1"/>
          <p:cNvPicPr>
            <a:picLocks noChangeAspect="1"/>
          </p:cNvPicPr>
          <p:nvPr/>
        </p:nvPicPr>
        <p:blipFill>
          <a:blip r:embed="rId2"/>
          <a:stretch>
            <a:fillRect/>
          </a:stretch>
        </p:blipFill>
        <p:spPr>
          <a:xfrm>
            <a:off x="609600" y="2002825"/>
            <a:ext cx="4044950" cy="2889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4263"/>
            <a:ext cx="10972800" cy="582613"/>
          </a:xfrm>
        </p:spPr>
        <p:txBody>
          <a:bodyPr/>
          <a:lstStyle/>
          <a:p>
            <a:r>
              <a:rPr lang="en-US" sz="4000" b="1" dirty="0">
                <a:latin typeface="Times New Roman" panose="02020603050405020304" pitchFamily="18" charset="0"/>
                <a:ea typeface="SimSun" panose="02010600030101010101" pitchFamily="2" charset="-122"/>
                <a:cs typeface="Times New Roman" panose="02020603050405020304" pitchFamily="18" charset="0"/>
                <a:sym typeface="+mn-ea"/>
              </a:rPr>
              <a:t>Agility Ladder Drills</a:t>
            </a:r>
            <a:endParaRPr lang="en-US" sz="4000" b="1"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Content Placeholder 2"/>
          <p:cNvSpPr>
            <a:spLocks noGrp="1"/>
          </p:cNvSpPr>
          <p:nvPr>
            <p:ph idx="1"/>
          </p:nvPr>
        </p:nvSpPr>
        <p:spPr>
          <a:xfrm>
            <a:off x="6426835" y="1905000"/>
            <a:ext cx="5155565" cy="4953000"/>
          </a:xfrm>
        </p:spPr>
        <p:txBody>
          <a:bodyPr/>
          <a:lstStyle/>
          <a:p>
            <a:pPr algn="just"/>
            <a:r>
              <a:rPr lang="en-US" dirty="0">
                <a:sym typeface="+mn-ea"/>
              </a:rPr>
              <a:t>Use an agility ladder for footwork exercises to enhance dynamic balance.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33347"/>
            <a:ext cx="5623620" cy="31660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81" y="2643264"/>
            <a:ext cx="10972800" cy="582613"/>
          </a:xfrm>
        </p:spPr>
        <p:txBody>
          <a:bodyPr/>
          <a:lstStyle/>
          <a:p>
            <a:pPr algn="ctr"/>
            <a:r>
              <a:rPr lang="x-none" altLang="en-US" sz="6000" b="1" dirty="0">
                <a:latin typeface="Times New Roman" panose="02020603050405020304" pitchFamily="18" charset="0"/>
                <a:cs typeface="Times New Roman" panose="02020603050405020304" pitchFamily="18" charset="0"/>
              </a:rPr>
              <a:t>Balance training with equipment</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297253"/>
            <a:ext cx="6223687" cy="582613"/>
          </a:xfrm>
        </p:spPr>
        <p:txBody>
          <a:bodyPr/>
          <a:lstStyle/>
          <a:p>
            <a:r>
              <a:rPr lang="en-PH" altLang="en-US" sz="4000" b="1" dirty="0">
                <a:latin typeface="Times New Roman" panose="02020603050405020304" pitchFamily="18" charset="0"/>
                <a:cs typeface="Times New Roman" panose="02020603050405020304" pitchFamily="18" charset="0"/>
              </a:rPr>
              <a:t>What is s</a:t>
            </a:r>
            <a:r>
              <a:rPr lang="x-none" altLang="en-US" sz="4000" b="1" dirty="0">
                <a:latin typeface="Times New Roman" panose="02020603050405020304" pitchFamily="18" charset="0"/>
                <a:cs typeface="Times New Roman" panose="02020603050405020304" pitchFamily="18" charset="0"/>
              </a:rPr>
              <a:t>peed</a:t>
            </a:r>
            <a:r>
              <a:rPr lang="en-PH" altLang="en-US" sz="4000" b="1" dirty="0">
                <a:latin typeface="Times New Roman" panose="02020603050405020304" pitchFamily="18" charset="0"/>
                <a:cs typeface="Times New Roman" panose="02020603050405020304" pitchFamily="18" charset="0"/>
              </a:rPr>
              <a:t> t</a:t>
            </a:r>
            <a:r>
              <a:rPr lang="x-none" altLang="en-US" sz="4000" b="1" dirty="0">
                <a:latin typeface="Times New Roman" panose="02020603050405020304" pitchFamily="18" charset="0"/>
                <a:cs typeface="Times New Roman" panose="02020603050405020304" pitchFamily="18" charset="0"/>
              </a:rPr>
              <a:t>raining</a:t>
            </a:r>
            <a:r>
              <a:rPr lang="en-PH" altLang="en-US" sz="4000" b="1" dirty="0">
                <a:latin typeface="Times New Roman" panose="02020603050405020304" pitchFamily="18" charset="0"/>
                <a:cs typeface="Times New Roman" panose="02020603050405020304" pitchFamily="18" charset="0"/>
              </a:rPr>
              <a:t>?</a:t>
            </a:r>
            <a:endParaRPr lang="x-none" alt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2046434"/>
            <a:ext cx="10972800" cy="2896269"/>
          </a:xfrm>
        </p:spPr>
        <p:txBody>
          <a:bodyPr/>
          <a:lstStyle/>
          <a:p>
            <a:pPr algn="just"/>
            <a:r>
              <a:rPr lang="en-US" sz="3600" dirty="0"/>
              <a:t>Speed training can help you level up your athletic ability by making you faster, stronger, and more agile. </a:t>
            </a:r>
            <a:r>
              <a:rPr lang="en-US" sz="3600" dirty="0">
                <a:ea typeface="SimSun" panose="02010600030101010101" pitchFamily="2" charset="-122"/>
              </a:rPr>
              <a:t>There</a:t>
            </a:r>
            <a:r>
              <a:rPr lang="en-US" sz="3600" dirty="0"/>
              <a:t> are many different types of speed training, so you can find one that’s right for you.</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8462"/>
            <a:ext cx="10972800" cy="582613"/>
          </a:xfrm>
        </p:spPr>
        <p:txBody>
          <a:bodyPr/>
          <a:lstStyle/>
          <a:p>
            <a:r>
              <a:rPr lang="en-US" sz="4000" b="1" dirty="0">
                <a:latin typeface="Times New Roman" panose="02020603050405020304" pitchFamily="18" charset="0"/>
                <a:cs typeface="Times New Roman" panose="02020603050405020304" pitchFamily="18" charset="0"/>
                <a:sym typeface="+mn-ea"/>
              </a:rPr>
              <a:t>BOSU Ball Exercises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Perform exercises on a BOSU ball to engage stabilizing muscles.</a:t>
            </a:r>
          </a:p>
          <a:p>
            <a:pPr algn="just"/>
            <a:endParaRPr lang="en-US" dirty="0"/>
          </a:p>
          <a:p>
            <a:pPr algn="just"/>
            <a:endParaRPr lang="en-US" dirty="0"/>
          </a:p>
        </p:txBody>
      </p:sp>
      <p:pic>
        <p:nvPicPr>
          <p:cNvPr id="4" name="Picture 3" descr="bosu femboi"/>
          <p:cNvPicPr>
            <a:picLocks noChangeAspect="1"/>
          </p:cNvPicPr>
          <p:nvPr/>
        </p:nvPicPr>
        <p:blipFill>
          <a:blip r:embed="rId2"/>
          <a:stretch>
            <a:fillRect/>
          </a:stretch>
        </p:blipFill>
        <p:spPr>
          <a:xfrm>
            <a:off x="3071495" y="2266315"/>
            <a:ext cx="5689600" cy="36677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282" y="493283"/>
            <a:ext cx="10972800" cy="582613"/>
          </a:xfrm>
        </p:spPr>
        <p:txBody>
          <a:bodyPr/>
          <a:lstStyle/>
          <a:p>
            <a:r>
              <a:rPr lang="en-US" sz="4000" b="1" dirty="0">
                <a:latin typeface="Times New Roman" panose="02020603050405020304" pitchFamily="18" charset="0"/>
                <a:cs typeface="Times New Roman" panose="02020603050405020304" pitchFamily="18" charset="0"/>
                <a:sym typeface="+mn-ea"/>
              </a:rPr>
              <a:t>Balance Board Exercises</a:t>
            </a:r>
          </a:p>
        </p:txBody>
      </p:sp>
      <p:sp>
        <p:nvSpPr>
          <p:cNvPr id="3" name="Content Placeholder 2"/>
          <p:cNvSpPr>
            <a:spLocks noGrp="1"/>
          </p:cNvSpPr>
          <p:nvPr>
            <p:ph idx="1"/>
          </p:nvPr>
        </p:nvSpPr>
        <p:spPr/>
        <p:txBody>
          <a:bodyPr/>
          <a:lstStyle/>
          <a:p>
            <a:pPr algn="just"/>
            <a:r>
              <a:rPr lang="en-US" dirty="0">
                <a:sym typeface="+mn-ea"/>
              </a:rPr>
              <a:t>Use a balance board for activities that challenge stability.</a:t>
            </a:r>
            <a:endParaRPr lang="en-US" dirty="0"/>
          </a:p>
        </p:txBody>
      </p:sp>
      <p:pic>
        <p:nvPicPr>
          <p:cNvPr id="4" name="Picture 3" descr="balance board"/>
          <p:cNvPicPr>
            <a:picLocks noChangeAspect="1"/>
          </p:cNvPicPr>
          <p:nvPr/>
        </p:nvPicPr>
        <p:blipFill>
          <a:blip r:embed="rId2"/>
          <a:stretch>
            <a:fillRect/>
          </a:stretch>
        </p:blipFill>
        <p:spPr>
          <a:xfrm>
            <a:off x="2480310" y="2220595"/>
            <a:ext cx="7230745" cy="4175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2349"/>
            <a:ext cx="10972800" cy="582613"/>
          </a:xfrm>
        </p:spPr>
        <p:txBody>
          <a:bodyPr/>
          <a:lstStyle/>
          <a:p>
            <a:r>
              <a:rPr lang="en-US" sz="4000" b="1" dirty="0">
                <a:latin typeface="Times New Roman" panose="02020603050405020304" pitchFamily="18" charset="0"/>
                <a:cs typeface="Times New Roman" panose="02020603050405020304" pitchFamily="18" charset="0"/>
                <a:sym typeface="+mn-ea"/>
              </a:rPr>
              <a:t>Stability Ball Exercises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sym typeface="+mn-ea"/>
              </a:rPr>
              <a:t> Sit on a stability ball during exercises to engage core muscles.</a:t>
            </a:r>
            <a:endParaRPr lang="en-US" dirty="0"/>
          </a:p>
          <a:p>
            <a:endParaRPr lang="en-US" dirty="0"/>
          </a:p>
        </p:txBody>
      </p:sp>
      <p:pic>
        <p:nvPicPr>
          <p:cNvPr id="4" name="Picture 3" descr="stability-ball"/>
          <p:cNvPicPr>
            <a:picLocks noChangeAspect="1"/>
          </p:cNvPicPr>
          <p:nvPr/>
        </p:nvPicPr>
        <p:blipFill>
          <a:blip r:embed="rId2"/>
          <a:stretch>
            <a:fillRect/>
          </a:stretch>
        </p:blipFill>
        <p:spPr>
          <a:xfrm>
            <a:off x="2335530" y="2347595"/>
            <a:ext cx="6815455" cy="37801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64" y="2846327"/>
            <a:ext cx="10972800" cy="582613"/>
          </a:xfrm>
        </p:spPr>
        <p:txBody>
          <a:bodyPr/>
          <a:lstStyle/>
          <a:p>
            <a:pPr algn="ctr"/>
            <a:r>
              <a:rPr lang="x-none" altLang="en-US" sz="6000" b="1" dirty="0">
                <a:latin typeface="Times New Roman" panose="02020603050405020304" pitchFamily="18" charset="0"/>
                <a:cs typeface="Times New Roman" panose="02020603050405020304" pitchFamily="18" charset="0"/>
              </a:rPr>
              <a:t>Functional Balance</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617"/>
            <a:ext cx="10972800" cy="582613"/>
          </a:xfrm>
        </p:spPr>
        <p:txBody>
          <a:bodyPr/>
          <a:lstStyle/>
          <a:p>
            <a:r>
              <a:rPr lang="en-US" sz="4000" b="1" dirty="0">
                <a:latin typeface="Times New Roman" panose="02020603050405020304" pitchFamily="18" charset="0"/>
                <a:cs typeface="Times New Roman" panose="02020603050405020304" pitchFamily="18" charset="0"/>
                <a:sym typeface="+mn-ea"/>
              </a:rPr>
              <a:t>Chair Stand</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Stand up from a seated position to mimic real-life movements.</a:t>
            </a:r>
          </a:p>
          <a:p>
            <a:endParaRPr lang="en-US" dirty="0"/>
          </a:p>
        </p:txBody>
      </p:sp>
      <p:pic>
        <p:nvPicPr>
          <p:cNvPr id="4" name="Picture 3" descr="chair-stand"/>
          <p:cNvPicPr>
            <a:picLocks noChangeAspect="1"/>
          </p:cNvPicPr>
          <p:nvPr/>
        </p:nvPicPr>
        <p:blipFill>
          <a:blip r:embed="rId2"/>
          <a:stretch>
            <a:fillRect/>
          </a:stretch>
        </p:blipFill>
        <p:spPr>
          <a:xfrm>
            <a:off x="2614930" y="2255520"/>
            <a:ext cx="5857240" cy="4095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7992"/>
            <a:ext cx="10972800" cy="582613"/>
          </a:xfrm>
        </p:spPr>
        <p:txBody>
          <a:bodyPr/>
          <a:lstStyle/>
          <a:p>
            <a:r>
              <a:rPr lang="en-US" sz="4000" b="1" dirty="0">
                <a:latin typeface="Times New Roman" panose="02020603050405020304" pitchFamily="18" charset="0"/>
                <a:cs typeface="Times New Roman" panose="02020603050405020304" pitchFamily="18" charset="0"/>
                <a:sym typeface="+mn-ea"/>
              </a:rPr>
              <a:t>Obstacle Course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sym typeface="+mn-ea"/>
              </a:rPr>
              <a:t>Navigate through a course with various elements to improve balance and coordination.</a:t>
            </a:r>
            <a:endParaRPr lang="en-US" dirty="0"/>
          </a:p>
          <a:p>
            <a:pPr marL="0" indent="0">
              <a:buNone/>
            </a:pPr>
            <a:endParaRPr lang="en-US" dirty="0"/>
          </a:p>
        </p:txBody>
      </p:sp>
      <p:pic>
        <p:nvPicPr>
          <p:cNvPr id="4" name="Picture 3" descr="obstacle-course"/>
          <p:cNvPicPr>
            <a:picLocks noChangeAspect="1"/>
          </p:cNvPicPr>
          <p:nvPr/>
        </p:nvPicPr>
        <p:blipFill>
          <a:blip r:embed="rId2"/>
          <a:stretch>
            <a:fillRect/>
          </a:stretch>
        </p:blipFill>
        <p:spPr>
          <a:xfrm>
            <a:off x="2536825" y="2461260"/>
            <a:ext cx="6164580" cy="35223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sym typeface="+mn-ea"/>
              </a:rPr>
              <a:t>Benefits of Balance Training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00781"/>
            <a:ext cx="10972800" cy="4953000"/>
          </a:xfrm>
        </p:spPr>
        <p:txBody>
          <a:bodyPr/>
          <a:lstStyle/>
          <a:p>
            <a:pPr marL="0" indent="0">
              <a:buNone/>
            </a:pPr>
            <a:r>
              <a:rPr lang="en-US" i="1" dirty="0"/>
              <a:t>1. </a:t>
            </a:r>
            <a:r>
              <a:rPr lang="en-US" b="1" i="1" dirty="0"/>
              <a:t>Improved Stability and Coordination</a:t>
            </a:r>
          </a:p>
          <a:p>
            <a:pPr algn="just"/>
            <a:r>
              <a:rPr lang="en-US" dirty="0"/>
              <a:t>Strengthens core muscles and enhances neuromuscular coordination.</a:t>
            </a:r>
          </a:p>
          <a:p>
            <a:pPr marL="0" indent="0">
              <a:buNone/>
            </a:pPr>
            <a:r>
              <a:rPr lang="en-US" dirty="0"/>
              <a:t>2</a:t>
            </a:r>
            <a:r>
              <a:rPr lang="x-none" altLang="en-US" dirty="0"/>
              <a:t>. </a:t>
            </a:r>
            <a:r>
              <a:rPr lang="en-US" b="1" i="1" dirty="0"/>
              <a:t>Fall Prevention</a:t>
            </a:r>
          </a:p>
          <a:p>
            <a:pPr algn="just"/>
            <a:r>
              <a:rPr lang="en-US" dirty="0"/>
              <a:t>Increases proprioception and strengthens lower body muscles to reduce fall risk.</a:t>
            </a:r>
          </a:p>
          <a:p>
            <a:pPr marL="0" indent="0">
              <a:buNone/>
            </a:pPr>
            <a:r>
              <a:rPr lang="x-none" altLang="en-US" dirty="0"/>
              <a:t>3. </a:t>
            </a:r>
            <a:r>
              <a:rPr lang="en-US" b="1" i="1" dirty="0"/>
              <a:t>Support for Aging</a:t>
            </a:r>
          </a:p>
          <a:p>
            <a:pPr algn="just"/>
            <a:r>
              <a:rPr lang="en-US" dirty="0"/>
              <a:t>Helps older adults maintain independence and reduces the risk of falls.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076" y="449820"/>
            <a:ext cx="10972800" cy="4953000"/>
          </a:xfrm>
        </p:spPr>
        <p:txBody>
          <a:bodyPr/>
          <a:lstStyle/>
          <a:p>
            <a:pPr marL="0" indent="0">
              <a:buNone/>
            </a:pPr>
            <a:r>
              <a:rPr lang="en-US" dirty="0">
                <a:sym typeface="+mn-ea"/>
              </a:rPr>
              <a:t>4</a:t>
            </a:r>
            <a:r>
              <a:rPr lang="x-none" altLang="en-US" dirty="0">
                <a:sym typeface="+mn-ea"/>
              </a:rPr>
              <a:t>. </a:t>
            </a:r>
            <a:r>
              <a:rPr lang="en-US" b="1" i="1" dirty="0">
                <a:sym typeface="+mn-ea"/>
              </a:rPr>
              <a:t>Enhanced Athletic Performance</a:t>
            </a:r>
          </a:p>
          <a:p>
            <a:r>
              <a:rPr lang="en-US" dirty="0">
                <a:sym typeface="+mn-ea"/>
              </a:rPr>
              <a:t>Boosts agility, posture, and overall performance in sports.</a:t>
            </a:r>
            <a:endParaRPr lang="en-US" dirty="0"/>
          </a:p>
          <a:p>
            <a:pPr marL="0" indent="0">
              <a:buNone/>
            </a:pPr>
            <a:r>
              <a:rPr lang="en-US" dirty="0">
                <a:sym typeface="+mn-ea"/>
              </a:rPr>
              <a:t>5</a:t>
            </a:r>
            <a:r>
              <a:rPr lang="x-none" altLang="en-US" dirty="0">
                <a:sym typeface="+mn-ea"/>
              </a:rPr>
              <a:t>. </a:t>
            </a:r>
            <a:r>
              <a:rPr lang="en-US" b="1" i="1" dirty="0">
                <a:sym typeface="+mn-ea"/>
              </a:rPr>
              <a:t>Increased Functional Independence</a:t>
            </a:r>
          </a:p>
          <a:p>
            <a:r>
              <a:rPr lang="en-US" dirty="0">
                <a:sym typeface="+mn-ea"/>
              </a:rPr>
              <a:t>Eases daily activities and improves mobility.</a:t>
            </a:r>
            <a:endParaRPr lang="en-US" dirty="0"/>
          </a:p>
          <a:p>
            <a:pPr marL="0" indent="0">
              <a:buNone/>
            </a:pPr>
            <a:r>
              <a:rPr lang="en-US" dirty="0">
                <a:sym typeface="+mn-ea"/>
              </a:rPr>
              <a:t>6</a:t>
            </a:r>
            <a:r>
              <a:rPr lang="x-none" altLang="en-US" dirty="0">
                <a:sym typeface="+mn-ea"/>
              </a:rPr>
              <a:t>. </a:t>
            </a:r>
            <a:r>
              <a:rPr lang="en-US" b="1" i="1" dirty="0">
                <a:sym typeface="+mn-ea"/>
              </a:rPr>
              <a:t>Cognitive Benefits</a:t>
            </a:r>
          </a:p>
          <a:p>
            <a:r>
              <a:rPr lang="en-US" dirty="0">
                <a:sym typeface="+mn-ea"/>
              </a:rPr>
              <a:t>Enhances mental focus and stimulates brain areas involved in coordination.</a:t>
            </a:r>
            <a:endParaRPr lang="en-US" dirty="0"/>
          </a:p>
          <a:p>
            <a:pPr marL="0" indent="0">
              <a:buNone/>
            </a:pPr>
            <a:r>
              <a:rPr lang="en-US" dirty="0">
                <a:sym typeface="+mn-ea"/>
              </a:rPr>
              <a:t>7</a:t>
            </a:r>
            <a:r>
              <a:rPr lang="x-none" altLang="en-US" dirty="0">
                <a:sym typeface="+mn-ea"/>
              </a:rPr>
              <a:t>. </a:t>
            </a:r>
            <a:r>
              <a:rPr lang="en-US" b="1" i="1" dirty="0">
                <a:sym typeface="+mn-ea"/>
              </a:rPr>
              <a:t>Better Postural Control</a:t>
            </a:r>
          </a:p>
          <a:p>
            <a:r>
              <a:rPr lang="en-US" dirty="0">
                <a:sym typeface="+mn-ea"/>
              </a:rPr>
              <a:t>Promotes proper alignment, reducing back and neck pain.</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2822" y="2967256"/>
            <a:ext cx="10972800" cy="582613"/>
          </a:xfrm>
        </p:spPr>
        <p:txBody>
          <a:bodyPr/>
          <a:lstStyle/>
          <a:p>
            <a:pPr algn="ctr"/>
            <a:r>
              <a:rPr lang="en-PH" altLang="en-US" sz="6000" b="1" dirty="0">
                <a:latin typeface="Times New Roman" panose="02020603050405020304" pitchFamily="18" charset="0"/>
                <a:cs typeface="Times New Roman" panose="02020603050405020304" pitchFamily="18" charset="0"/>
              </a:rPr>
              <a:t>T</a:t>
            </a:r>
            <a:r>
              <a:rPr lang="x-none" altLang="en-US" sz="6000" b="1" dirty="0">
                <a:latin typeface="Times New Roman" panose="02020603050405020304" pitchFamily="18" charset="0"/>
                <a:cs typeface="Times New Roman" panose="02020603050405020304" pitchFamily="18" charset="0"/>
              </a:rPr>
              <a:t>hank you for listening!!</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77" y="881135"/>
            <a:ext cx="10972800" cy="4953000"/>
          </a:xfrm>
        </p:spPr>
        <p:txBody>
          <a:bodyPr/>
          <a:lstStyle/>
          <a:p>
            <a:r>
              <a:rPr lang="en-PH" altLang="en-US" b="1" dirty="0">
                <a:latin typeface="Times New Roman" panose="02020603050405020304" pitchFamily="18" charset="0"/>
                <a:cs typeface="Times New Roman" panose="02020603050405020304" pitchFamily="18" charset="0"/>
              </a:rPr>
              <a:t>Group m</a:t>
            </a:r>
            <a:r>
              <a:rPr lang="x-none" altLang="en-US" b="1" dirty="0">
                <a:latin typeface="Times New Roman" panose="02020603050405020304" pitchFamily="18" charset="0"/>
                <a:cs typeface="Times New Roman" panose="02020603050405020304" pitchFamily="18" charset="0"/>
              </a:rPr>
              <a:t>embers:</a:t>
            </a:r>
            <a:endParaRPr lang="en-US" altLang="en-US" b="1" dirty="0">
              <a:latin typeface="Times New Roman" panose="02020603050405020304" pitchFamily="18" charset="0"/>
              <a:cs typeface="Times New Roman" panose="02020603050405020304" pitchFamily="18" charset="0"/>
            </a:endParaRPr>
          </a:p>
          <a:p>
            <a:pPr marL="0" indent="457200" algn="ctr">
              <a:buNone/>
            </a:pPr>
            <a:r>
              <a:rPr lang="en-PH" altLang="en-US" sz="2800" dirty="0"/>
              <a:t>Abdul Mohammad </a:t>
            </a:r>
            <a:r>
              <a:rPr lang="en-PH" altLang="en-US" sz="2800" dirty="0" err="1"/>
              <a:t>Macadatu</a:t>
            </a:r>
            <a:r>
              <a:rPr lang="en-PH" altLang="en-US" sz="2800" dirty="0"/>
              <a:t> (Leader)</a:t>
            </a:r>
          </a:p>
          <a:p>
            <a:pPr marL="0" indent="457200">
              <a:buNone/>
            </a:pPr>
            <a:r>
              <a:rPr lang="x-none" altLang="en-US" sz="2800" dirty="0"/>
              <a:t>Aaron Walter Selga</a:t>
            </a:r>
            <a:r>
              <a:rPr lang="en-US" altLang="en-US" sz="2800" dirty="0"/>
              <a:t>                    </a:t>
            </a:r>
            <a:r>
              <a:rPr lang="x-none" altLang="en-US" sz="2800" dirty="0"/>
              <a:t>Cyrus Troy Bazar</a:t>
            </a:r>
          </a:p>
          <a:p>
            <a:pPr marL="0" indent="457200">
              <a:buNone/>
            </a:pPr>
            <a:r>
              <a:rPr lang="x-none" altLang="en-US" sz="2800" dirty="0"/>
              <a:t>Dreiko Alvarado</a:t>
            </a:r>
            <a:r>
              <a:rPr lang="en-US" altLang="en-US" sz="2800" dirty="0"/>
              <a:t>                          </a:t>
            </a:r>
            <a:r>
              <a:rPr lang="x-none" altLang="en-US" sz="2800" dirty="0"/>
              <a:t>Edzhel Caniedo</a:t>
            </a:r>
          </a:p>
          <a:p>
            <a:pPr marL="0" indent="457200">
              <a:buNone/>
            </a:pPr>
            <a:r>
              <a:rPr lang="x-none" altLang="en-US" sz="2800" dirty="0"/>
              <a:t>Ej Tolentino</a:t>
            </a:r>
            <a:r>
              <a:rPr lang="en-US" altLang="en-US" sz="2800" dirty="0"/>
              <a:t>                                 </a:t>
            </a:r>
            <a:r>
              <a:rPr lang="x-none" altLang="en-US" sz="2800" dirty="0"/>
              <a:t>H</a:t>
            </a:r>
            <a:r>
              <a:rPr lang="en-US" altLang="en-US" sz="2800" dirty="0"/>
              <a:t>a</a:t>
            </a:r>
            <a:r>
              <a:rPr lang="x-none" altLang="en-US" sz="2800" dirty="0"/>
              <a:t>ys Marayag Jr.</a:t>
            </a:r>
          </a:p>
          <a:p>
            <a:pPr marL="0" indent="457200">
              <a:buNone/>
            </a:pPr>
            <a:r>
              <a:rPr lang="x-none" altLang="en-US" sz="2800" dirty="0"/>
              <a:t>Jay Lloyd Duque</a:t>
            </a:r>
            <a:r>
              <a:rPr lang="en-US" altLang="en-US" sz="2800" dirty="0"/>
              <a:t>                         </a:t>
            </a:r>
            <a:r>
              <a:rPr lang="x-none" altLang="en-US" sz="2800" dirty="0"/>
              <a:t>Reagan Rhodes</a:t>
            </a:r>
            <a:r>
              <a:rPr lang="en-US" altLang="en-US" sz="2800" dirty="0"/>
              <a:t>   </a:t>
            </a:r>
          </a:p>
          <a:p>
            <a:pPr marL="0" indent="457200">
              <a:buNone/>
            </a:pPr>
            <a:r>
              <a:rPr lang="x-none" altLang="en-US" sz="2800" dirty="0"/>
              <a:t>Renz Joshua Serrano</a:t>
            </a:r>
            <a:r>
              <a:rPr lang="en-US" altLang="en-US" sz="2800" dirty="0"/>
              <a:t>                 </a:t>
            </a:r>
            <a:r>
              <a:rPr lang="x-none" altLang="en-US" sz="2800" dirty="0"/>
              <a:t>Ruben De Vera</a:t>
            </a:r>
            <a:endParaRPr lang="en-US" altLang="en-US" sz="2800" dirty="0"/>
          </a:p>
          <a:p>
            <a:pPr marL="0" indent="457200">
              <a:buNone/>
            </a:pPr>
            <a:r>
              <a:rPr lang="x-none" altLang="en-US" sz="2800" dirty="0"/>
              <a:t>Seb Salamin</a:t>
            </a:r>
            <a:r>
              <a:rPr lang="en-US" altLang="en-US" sz="2800" dirty="0"/>
              <a:t>                               </a:t>
            </a:r>
            <a:r>
              <a:rPr lang="x-none" altLang="en-US" sz="2800" dirty="0"/>
              <a:t>Vince Christoper Sumawang</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4263"/>
            <a:ext cx="5296930" cy="582613"/>
          </a:xfrm>
        </p:spPr>
        <p:txBody>
          <a:bodyPr/>
          <a:lstStyle/>
          <a:p>
            <a:r>
              <a:rPr lang="en-US" sz="4000" b="1" dirty="0">
                <a:latin typeface="Times New Roman" panose="02020603050405020304" pitchFamily="18" charset="0"/>
                <a:cs typeface="Times New Roman" panose="02020603050405020304" pitchFamily="18" charset="0"/>
                <a:sym typeface="+mn-ea"/>
              </a:rPr>
              <a:t>Velocity based training</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706091"/>
            <a:ext cx="11178746" cy="3389012"/>
          </a:xfrm>
        </p:spPr>
        <p:txBody>
          <a:bodyPr/>
          <a:lstStyle/>
          <a:p>
            <a:pPr algn="just"/>
            <a:r>
              <a:rPr lang="en-US" sz="3600" dirty="0"/>
              <a:t>Is a method of strength training that uses the speed at which an athlete moves a load to adjust the intensity and volume of the workout in real-time. It uses velocity to describe training intensity and track strength progress.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8976"/>
            <a:ext cx="10972800" cy="582613"/>
          </a:xfrm>
        </p:spPr>
        <p:txBody>
          <a:bodyPr/>
          <a:lstStyle/>
          <a:p>
            <a:r>
              <a:rPr lang="en-US" sz="4000" b="1" dirty="0">
                <a:latin typeface="Times New Roman" panose="02020603050405020304" pitchFamily="18" charset="0"/>
                <a:cs typeface="Times New Roman" panose="02020603050405020304" pitchFamily="18" charset="0"/>
                <a:sym typeface="+mn-ea"/>
              </a:rPr>
              <a:t>Reaction time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767874"/>
            <a:ext cx="10972800" cy="4953000"/>
          </a:xfrm>
        </p:spPr>
        <p:txBody>
          <a:bodyPr/>
          <a:lstStyle/>
          <a:p>
            <a:pPr algn="just"/>
            <a:r>
              <a:rPr lang="en-US" dirty="0"/>
              <a:t>Reaction time is the time taken for a human to respond to an incoming sensory signal. It reflects how quickly an individual can process information and respond to it, and it plays a key role in activities that require speed and precision.</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4162"/>
            <a:ext cx="10972800" cy="582613"/>
          </a:xfrm>
        </p:spPr>
        <p:txBody>
          <a:bodyPr/>
          <a:lstStyle/>
          <a:p>
            <a:r>
              <a:rPr lang="en-US" b="1" dirty="0">
                <a:latin typeface="Times New Roman" panose="02020603050405020304" pitchFamily="18" charset="0"/>
                <a:cs typeface="Times New Roman" panose="02020603050405020304" pitchFamily="18" charset="0"/>
                <a:sym typeface="+mn-ea"/>
              </a:rPr>
              <a:t>7 Factors that can increase speed</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09600" y="1135469"/>
            <a:ext cx="10280822" cy="4530811"/>
          </a:xfrm>
        </p:spPr>
        <p:txBody>
          <a:bodyPr/>
          <a:lstStyle/>
          <a:p>
            <a:pPr marL="0" indent="0">
              <a:buNone/>
            </a:pPr>
            <a:endParaRPr lang="en-US" sz="2800" dirty="0"/>
          </a:p>
          <a:p>
            <a:r>
              <a:rPr lang="en-US" sz="2800" dirty="0"/>
              <a:t>Body composition</a:t>
            </a:r>
          </a:p>
          <a:p>
            <a:r>
              <a:rPr lang="en-US" sz="2800" dirty="0"/>
              <a:t>Aerobic speed</a:t>
            </a:r>
          </a:p>
          <a:p>
            <a:r>
              <a:rPr lang="en-US" sz="2800" dirty="0"/>
              <a:t>Muscle function</a:t>
            </a:r>
          </a:p>
          <a:p>
            <a:r>
              <a:rPr lang="en-US" sz="2800" dirty="0"/>
              <a:t>Balance</a:t>
            </a:r>
          </a:p>
          <a:p>
            <a:r>
              <a:rPr lang="en-US" sz="2800" dirty="0"/>
              <a:t>Strength</a:t>
            </a:r>
          </a:p>
          <a:p>
            <a:r>
              <a:rPr lang="en-US" sz="2800" dirty="0"/>
              <a:t>Foot force</a:t>
            </a:r>
          </a:p>
          <a:p>
            <a:r>
              <a:rPr lang="en-US" sz="2800" dirty="0"/>
              <a:t>Nutrition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01055"/>
            <a:ext cx="10972800" cy="582613"/>
          </a:xfrm>
        </p:spPr>
        <p:txBody>
          <a:bodyPr/>
          <a:lstStyle/>
          <a:p>
            <a:r>
              <a:rPr lang="en-PH" altLang="en-US" sz="4000" b="1" dirty="0">
                <a:latin typeface="Times New Roman" panose="02020603050405020304" pitchFamily="18" charset="0"/>
                <a:cs typeface="Times New Roman" panose="02020603050405020304" pitchFamily="18" charset="0"/>
              </a:rPr>
              <a:t>5 </a:t>
            </a:r>
            <a:r>
              <a:rPr lang="x-none" altLang="en-US" sz="4000" b="1" dirty="0">
                <a:latin typeface="Times New Roman" panose="02020603050405020304" pitchFamily="18" charset="0"/>
                <a:cs typeface="Times New Roman" panose="02020603050405020304" pitchFamily="18" charset="0"/>
              </a:rPr>
              <a:t>Techniques </a:t>
            </a:r>
            <a:r>
              <a:rPr lang="en-PH" altLang="en-US" sz="4000" b="1" dirty="0">
                <a:latin typeface="Times New Roman" panose="02020603050405020304" pitchFamily="18" charset="0"/>
                <a:cs typeface="Times New Roman" panose="02020603050405020304" pitchFamily="18" charset="0"/>
              </a:rPr>
              <a:t>that</a:t>
            </a:r>
            <a:r>
              <a:rPr lang="x-none" altLang="en-US" sz="4000" b="1" dirty="0">
                <a:latin typeface="Times New Roman" panose="02020603050405020304" pitchFamily="18" charset="0"/>
                <a:cs typeface="Times New Roman" panose="02020603050405020304" pitchFamily="18" charset="0"/>
              </a:rPr>
              <a:t> </a:t>
            </a:r>
            <a:r>
              <a:rPr lang="en-PH" altLang="en-US" sz="4000" b="1" dirty="0">
                <a:latin typeface="Times New Roman" panose="02020603050405020304" pitchFamily="18" charset="0"/>
                <a:cs typeface="Times New Roman" panose="02020603050405020304" pitchFamily="18" charset="0"/>
              </a:rPr>
              <a:t>can </a:t>
            </a:r>
            <a:r>
              <a:rPr lang="en-PH" altLang="en-US" sz="4000" b="1" dirty="0" err="1">
                <a:latin typeface="Times New Roman" panose="02020603050405020304" pitchFamily="18" charset="0"/>
                <a:cs typeface="Times New Roman" panose="02020603050405020304" pitchFamily="18" charset="0"/>
              </a:rPr>
              <a:t>i</a:t>
            </a:r>
            <a:r>
              <a:rPr lang="x-none" altLang="en-US" sz="4000" b="1" dirty="0">
                <a:latin typeface="Times New Roman" panose="02020603050405020304" pitchFamily="18" charset="0"/>
                <a:cs typeface="Times New Roman" panose="02020603050405020304" pitchFamily="18" charset="0"/>
              </a:rPr>
              <a:t>ncreas</a:t>
            </a:r>
            <a:r>
              <a:rPr lang="en-PH" altLang="en-US" sz="4000" b="1" dirty="0">
                <a:latin typeface="Times New Roman" panose="02020603050405020304" pitchFamily="18" charset="0"/>
                <a:cs typeface="Times New Roman" panose="02020603050405020304" pitchFamily="18" charset="0"/>
              </a:rPr>
              <a:t>e s</a:t>
            </a:r>
            <a:r>
              <a:rPr lang="x-none" altLang="en-US" sz="4000" b="1" dirty="0">
                <a:latin typeface="Times New Roman" panose="02020603050405020304" pitchFamily="18" charset="0"/>
                <a:cs typeface="Times New Roman" panose="02020603050405020304" pitchFamily="18" charset="0"/>
              </a:rPr>
              <a:t>peed</a:t>
            </a:r>
          </a:p>
        </p:txBody>
      </p:sp>
      <p:sp>
        <p:nvSpPr>
          <p:cNvPr id="3" name="Content Placeholder 2"/>
          <p:cNvSpPr>
            <a:spLocks noGrp="1"/>
          </p:cNvSpPr>
          <p:nvPr>
            <p:ph idx="1"/>
          </p:nvPr>
        </p:nvSpPr>
        <p:spPr>
          <a:xfrm>
            <a:off x="609600" y="1780231"/>
            <a:ext cx="10972800" cy="4953000"/>
          </a:xfrm>
        </p:spPr>
        <p:txBody>
          <a:bodyPr/>
          <a:lstStyle/>
          <a:p>
            <a:pPr marL="0" indent="0">
              <a:buNone/>
            </a:pPr>
            <a:r>
              <a:rPr lang="x-none" altLang="en-US" dirty="0"/>
              <a:t>1. Gradual Progression</a:t>
            </a:r>
          </a:p>
          <a:p>
            <a:pPr marL="0" indent="0">
              <a:buNone/>
            </a:pPr>
            <a:r>
              <a:rPr lang="x-none" altLang="en-US" dirty="0"/>
              <a:t>2. Chunking</a:t>
            </a:r>
          </a:p>
          <a:p>
            <a:pPr marL="0" indent="0">
              <a:buNone/>
            </a:pPr>
            <a:r>
              <a:rPr lang="x-none" altLang="en-US" dirty="0"/>
              <a:t>3. Focus on Accuracy</a:t>
            </a:r>
          </a:p>
          <a:p>
            <a:pPr marL="0" indent="0">
              <a:buNone/>
            </a:pPr>
            <a:r>
              <a:rPr lang="x-none" altLang="en-US" dirty="0"/>
              <a:t>4. Use of Rhythmic Variations</a:t>
            </a:r>
          </a:p>
          <a:p>
            <a:pPr marL="0" indent="0">
              <a:buNone/>
            </a:pPr>
            <a:r>
              <a:rPr lang="x-none" altLang="en-US" dirty="0"/>
              <a:t>5. Relaxation</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71099"/>
            <a:ext cx="10972800" cy="582613"/>
          </a:xfrm>
        </p:spPr>
        <p:txBody>
          <a:bodyPr/>
          <a:lstStyle/>
          <a:p>
            <a:r>
              <a:rPr lang="en-PH" altLang="en-US" sz="4000" b="1" dirty="0">
                <a:latin typeface="Times New Roman" panose="02020603050405020304" pitchFamily="18" charset="0"/>
                <a:cs typeface="Times New Roman" panose="02020603050405020304" pitchFamily="18" charset="0"/>
              </a:rPr>
              <a:t>What is </a:t>
            </a:r>
            <a:r>
              <a:rPr lang="x-none" altLang="en-US" sz="4000" b="1" dirty="0">
                <a:latin typeface="Times New Roman" panose="02020603050405020304" pitchFamily="18" charset="0"/>
                <a:cs typeface="Times New Roman" panose="02020603050405020304" pitchFamily="18" charset="0"/>
              </a:rPr>
              <a:t>Increase </a:t>
            </a:r>
            <a:r>
              <a:rPr lang="en-PH" altLang="en-US" sz="4000" b="1" dirty="0">
                <a:latin typeface="Times New Roman" panose="02020603050405020304" pitchFamily="18" charset="0"/>
                <a:cs typeface="Times New Roman" panose="02020603050405020304" pitchFamily="18" charset="0"/>
              </a:rPr>
              <a:t>P</a:t>
            </a:r>
            <a:r>
              <a:rPr lang="x-none" altLang="en-US" sz="4000" b="1" dirty="0">
                <a:latin typeface="Times New Roman" panose="02020603050405020304" pitchFamily="18" charset="0"/>
                <a:cs typeface="Times New Roman" panose="02020603050405020304" pitchFamily="18" charset="0"/>
              </a:rPr>
              <a:t>laying </a:t>
            </a:r>
            <a:r>
              <a:rPr lang="en-PH" altLang="en-US" sz="4000" b="1" dirty="0">
                <a:latin typeface="Times New Roman" panose="02020603050405020304" pitchFamily="18" charset="0"/>
                <a:cs typeface="Times New Roman" panose="02020603050405020304" pitchFamily="18" charset="0"/>
              </a:rPr>
              <a:t>S</a:t>
            </a:r>
            <a:r>
              <a:rPr lang="x-none" altLang="en-US" sz="4000" b="1" dirty="0">
                <a:latin typeface="Times New Roman" panose="02020603050405020304" pitchFamily="18" charset="0"/>
                <a:cs typeface="Times New Roman" panose="02020603050405020304" pitchFamily="18" charset="0"/>
              </a:rPr>
              <a:t>peed</a:t>
            </a:r>
            <a:r>
              <a:rPr lang="en-PH" altLang="en-US" sz="4000" b="1" dirty="0">
                <a:latin typeface="Times New Roman" panose="02020603050405020304" pitchFamily="18" charset="0"/>
                <a:cs typeface="Times New Roman" panose="02020603050405020304" pitchFamily="18" charset="0"/>
              </a:rPr>
              <a:t>?</a:t>
            </a:r>
            <a:endParaRPr lang="x-none" alt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31950"/>
            <a:ext cx="10972800" cy="4953000"/>
          </a:xfrm>
        </p:spPr>
        <p:txBody>
          <a:bodyPr/>
          <a:lstStyle/>
          <a:p>
            <a:pPr algn="just"/>
            <a:r>
              <a:rPr lang="en-US" dirty="0"/>
              <a:t>It refers to enhancing the rate at which movements, actions, or responses are executed during sports or physical activities. This concept applies to various fields like sports, fitness, and skill-based exercises, where quick reactions, rapid movement, and faster execution are crucial for performance improvement.</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1" y="2643265"/>
            <a:ext cx="10972800" cy="582613"/>
          </a:xfrm>
        </p:spPr>
        <p:txBody>
          <a:bodyPr/>
          <a:lstStyle/>
          <a:p>
            <a:pPr algn="ctr"/>
            <a:r>
              <a:rPr lang="x-none" altLang="en-US" sz="6000" b="1" dirty="0">
                <a:latin typeface="Times New Roman" panose="02020603050405020304" pitchFamily="18" charset="0"/>
                <a:cs typeface="Times New Roman" panose="02020603050405020304" pitchFamily="18" charset="0"/>
              </a:rPr>
              <a:t>Examples of </a:t>
            </a:r>
            <a:r>
              <a:rPr lang="en-PH" altLang="en-US" sz="6000" b="1" dirty="0">
                <a:latin typeface="Times New Roman" panose="02020603050405020304" pitchFamily="18" charset="0"/>
                <a:cs typeface="Times New Roman" panose="02020603050405020304" pitchFamily="18" charset="0"/>
              </a:rPr>
              <a:t>S</a:t>
            </a:r>
            <a:r>
              <a:rPr lang="x-none" altLang="en-US" sz="6000" b="1" dirty="0">
                <a:latin typeface="Times New Roman" panose="02020603050405020304" pitchFamily="18" charset="0"/>
                <a:cs typeface="Times New Roman" panose="02020603050405020304" pitchFamily="18" charset="0"/>
              </a:rPr>
              <a:t>peed Training </a:t>
            </a:r>
            <a:r>
              <a:rPr lang="en-PH" altLang="en-US" sz="6000" b="1" dirty="0">
                <a:latin typeface="Times New Roman" panose="02020603050405020304" pitchFamily="18" charset="0"/>
                <a:cs typeface="Times New Roman" panose="02020603050405020304" pitchFamily="18" charset="0"/>
              </a:rPr>
              <a:t>E</a:t>
            </a:r>
            <a:r>
              <a:rPr lang="x-none" altLang="en-US" sz="6000" b="1" dirty="0">
                <a:latin typeface="Times New Roman" panose="02020603050405020304" pitchFamily="18" charset="0"/>
                <a:cs typeface="Times New Roman" panose="02020603050405020304" pitchFamily="18" charset="0"/>
              </a:rPr>
              <a:t>xercises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1086</Words>
  <Application>Microsoft Office PowerPoint</Application>
  <PresentationFormat>Widescreen</PresentationFormat>
  <Paragraphs>105</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宋体</vt:lpstr>
      <vt:lpstr>宋体</vt:lpstr>
      <vt:lpstr>Arial</vt:lpstr>
      <vt:lpstr>Calibri</vt:lpstr>
      <vt:lpstr>Times New Roman</vt:lpstr>
      <vt:lpstr>Orange Waves</vt:lpstr>
      <vt:lpstr>Speed and Balance Training</vt:lpstr>
      <vt:lpstr>Introduction</vt:lpstr>
      <vt:lpstr>What is speed training?</vt:lpstr>
      <vt:lpstr>Velocity based training</vt:lpstr>
      <vt:lpstr>Reaction time </vt:lpstr>
      <vt:lpstr>7 Factors that can increase speed</vt:lpstr>
      <vt:lpstr>5 Techniques that can increase speed</vt:lpstr>
      <vt:lpstr>What is Increase Playing Speed?</vt:lpstr>
      <vt:lpstr>Examples of Speed Training Exercises</vt:lpstr>
      <vt:lpstr>PowerPoint Presentation</vt:lpstr>
      <vt:lpstr>Plyometrics </vt:lpstr>
      <vt:lpstr>High knees</vt:lpstr>
      <vt:lpstr>Agility ladder drills</vt:lpstr>
      <vt:lpstr>9 benefits of speed training</vt:lpstr>
      <vt:lpstr>Balance Training</vt:lpstr>
      <vt:lpstr>1. Sensory Integration</vt:lpstr>
      <vt:lpstr>2. Motor Control </vt:lpstr>
      <vt:lpstr>3. Cognitive Processes</vt:lpstr>
      <vt:lpstr>Examples of Balance</vt:lpstr>
      <vt:lpstr>Static Balance</vt:lpstr>
      <vt:lpstr>Examples of static balance</vt:lpstr>
      <vt:lpstr>1.Single-Leg Stand</vt:lpstr>
      <vt:lpstr>2. Wall Sits</vt:lpstr>
      <vt:lpstr>3. Mountain Pose (Tadasana)</vt:lpstr>
      <vt:lpstr>Dynamic balance</vt:lpstr>
      <vt:lpstr>Walking Heel-to-Toe</vt:lpstr>
      <vt:lpstr>Tai Chi</vt:lpstr>
      <vt:lpstr>Agility Ladder Drills</vt:lpstr>
      <vt:lpstr>Balance training with equipment</vt:lpstr>
      <vt:lpstr>BOSU Ball Exercises</vt:lpstr>
      <vt:lpstr>Balance Board Exercises</vt:lpstr>
      <vt:lpstr>Stability Ball Exercises</vt:lpstr>
      <vt:lpstr>Functional Balance</vt:lpstr>
      <vt:lpstr>Chair Stand</vt:lpstr>
      <vt:lpstr>Obstacle Course</vt:lpstr>
      <vt:lpstr>Benefits of Balance Training</vt:lpstr>
      <vt:lpstr>PowerPoint Presentation</vt:lpstr>
      <vt:lpstr>Thank you for listening!!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and Balance Training</dc:title>
  <dc:creator>tj</dc:creator>
  <cp:lastModifiedBy>LENOVO</cp:lastModifiedBy>
  <cp:revision>64</cp:revision>
  <dcterms:created xsi:type="dcterms:W3CDTF">2024-09-15T13:01:28Z</dcterms:created>
  <dcterms:modified xsi:type="dcterms:W3CDTF">2024-09-20T05:44:20Z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1033-12.1.0.17881</vt:lpwstr>
  </property>
  <property fmtid="{D5CDD505-2E9C-101B-9397-08002B2CF9AE}" pid="3" name="ICV">
    <vt:lpwstr>3C29FA1548C62B92C22EE6667474FEC3_42</vt:lpwstr>
  </property>
</Properties>
</file>