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3"/>
    <p:sldId id="258" r:id="rId4"/>
    <p:sldId id="288" r:id="rId5"/>
    <p:sldId id="299" r:id="rId6"/>
    <p:sldId id="298" r:id="rId7"/>
    <p:sldId id="297" r:id="rId8"/>
    <p:sldId id="371" r:id="rId9"/>
    <p:sldId id="370" r:id="rId10"/>
    <p:sldId id="336" r:id="rId11"/>
    <p:sldId id="295" r:id="rId12"/>
    <p:sldId id="293" r:id="rId13"/>
    <p:sldId id="337" r:id="rId14"/>
    <p:sldId id="292" r:id="rId15"/>
    <p:sldId id="291" r:id="rId16"/>
    <p:sldId id="296" r:id="rId17"/>
    <p:sldId id="334" r:id="rId18"/>
    <p:sldId id="257" r:id="rId19"/>
    <p:sldId id="260" r:id="rId20"/>
    <p:sldId id="261" r:id="rId21"/>
    <p:sldId id="263" r:id="rId22"/>
    <p:sldId id="262" r:id="rId23"/>
    <p:sldId id="264" r:id="rId24"/>
    <p:sldId id="265" r:id="rId25"/>
    <p:sldId id="266" r:id="rId26"/>
    <p:sldId id="267" r:id="rId27"/>
    <p:sldId id="272" r:id="rId28"/>
    <p:sldId id="271" r:id="rId29"/>
    <p:sldId id="273" r:id="rId30"/>
    <p:sldId id="274" r:id="rId31"/>
    <p:sldId id="275" r:id="rId32"/>
    <p:sldId id="276" r:id="rId33"/>
    <p:sldId id="268" r:id="rId34"/>
    <p:sldId id="269" r:id="rId35"/>
    <p:sldId id="277" r:id="rId36"/>
    <p:sldId id="278" r:id="rId37"/>
    <p:sldId id="282" r:id="rId38"/>
    <p:sldId id="279" r:id="rId39"/>
    <p:sldId id="280" r:id="rId40"/>
    <p:sldId id="286" r:id="rId41"/>
    <p:sldId id="270" r:id="rId42"/>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p:txBody>
          <a:bodyPr/>
          <a:p>
            <a:pPr fontAlgn="auto"/>
            <a:endParaRPr lang="zh-CN" altLang="en-US" strike="noStrike" noProof="1"/>
          </a:p>
        </p:txBody>
      </p:sp>
      <p:sp>
        <p:nvSpPr>
          <p:cNvPr id="7" name="Slide Number Placeholder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Footer Placeholder 7"/>
          <p:cNvSpPr>
            <a:spLocks noGrp="1"/>
          </p:cNvSpPr>
          <p:nvPr>
            <p:ph type="ftr" sz="quarter" idx="11"/>
          </p:nvPr>
        </p:nvSpPr>
        <p:spPr/>
        <p:txBody>
          <a:bodyPr/>
          <a:p>
            <a:pPr fontAlgn="auto"/>
            <a:endParaRPr lang="zh-CN" altLang="en-US" strike="noStrike" noProof="1"/>
          </a:p>
        </p:txBody>
      </p:sp>
      <p:sp>
        <p:nvSpPr>
          <p:cNvPr id="9" name="Slide Number Placeholder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p:txBody>
          <a:bodyPr/>
          <a:p>
            <a:pPr fontAlgn="auto"/>
            <a:endParaRPr lang="zh-CN" altLang="en-US" strike="noStrike" noProof="1"/>
          </a:p>
        </p:txBody>
      </p:sp>
      <p:sp>
        <p:nvSpPr>
          <p:cNvPr id="5" name="Slide Number Placeholder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fontAlgn="auto"/>
            <a:endParaRPr lang="zh-CN" altLang="en-US" strike="noStrike" noProof="1" dirty="0"/>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3888" y="620713"/>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3600" b="0" i="0" u="none" strike="noStrike" kern="1200" cap="none" spc="0" normalizeH="0" baseline="0" noProof="1">
                <a:solidFill>
                  <a:schemeClr val="tx1"/>
                </a:solidFill>
                <a:uFillTx/>
                <a:latin typeface="+mj-lt"/>
                <a:ea typeface="+mj-ea"/>
                <a:cs typeface="+mj-cs"/>
              </a:rPr>
              <a:t>Speed and Balance Training</a:t>
            </a:r>
            <a:endParaRPr kumimoji="0" lang="x-none" altLang="zh-CN" sz="3600" b="0" i="0" u="none" strike="noStrike" kern="1200" cap="none" spc="0" normalizeH="0" baseline="0" noProof="1">
              <a:solidFill>
                <a:schemeClr val="tx1"/>
              </a:solidFill>
              <a:uFillTx/>
              <a:latin typeface="+mj-lt"/>
              <a:ea typeface="+mj-ea"/>
              <a:cs typeface="+mj-cs"/>
            </a:endParaRPr>
          </a:p>
        </p:txBody>
      </p:sp>
      <p:sp>
        <p:nvSpPr>
          <p:cNvPr id="5" name="副标题 4"/>
          <p:cNvSpPr>
            <a:spLocks noGrp="1"/>
          </p:cNvSpPr>
          <p:nvPr>
            <p:ph type="subTitle" idx="1"/>
          </p:nvPr>
        </p:nvSpPr>
        <p:spPr>
          <a:xfrm>
            <a:off x="627063" y="1843088"/>
            <a:ext cx="10948988" cy="981075"/>
          </a:xfrm>
        </p:spPr>
        <p:txBody>
          <a:bodyPr/>
          <a:lstStyle/>
          <a:p>
            <a:pPr fontAlgn="base"/>
            <a:r>
              <a:rPr lang="x-none" altLang="zh-CN" strike="noStrike" noProof="1"/>
              <a:t>By Abdul and others</a:t>
            </a:r>
            <a:endParaRPr lang="x-none" altLang="zh-CN"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89305" y="1325880"/>
            <a:ext cx="3303270" cy="4953000"/>
          </a:xfrm>
          <a:prstGeom prst="rect">
            <a:avLst/>
          </a:prstGeom>
        </p:spPr>
      </p:pic>
      <p:sp>
        <p:nvSpPr>
          <p:cNvPr id="6" name="Text Box 5"/>
          <p:cNvSpPr txBox="1"/>
          <p:nvPr/>
        </p:nvSpPr>
        <p:spPr>
          <a:xfrm>
            <a:off x="1120775" y="529590"/>
            <a:ext cx="6978015" cy="645160"/>
          </a:xfrm>
          <a:prstGeom prst="rect">
            <a:avLst/>
          </a:prstGeom>
          <a:noFill/>
        </p:spPr>
        <p:txBody>
          <a:bodyPr wrap="square" rtlCol="0">
            <a:spAutoFit/>
          </a:bodyPr>
          <a:p>
            <a:r>
              <a:rPr lang="en-US" sz="3600"/>
              <a:t>Sprinting</a:t>
            </a:r>
            <a:endParaRPr lang="en-US" sz="3600"/>
          </a:p>
        </p:txBody>
      </p:sp>
      <p:pic>
        <p:nvPicPr>
          <p:cNvPr id="7" name="Picture 6"/>
          <p:cNvPicPr/>
          <p:nvPr/>
        </p:nvPicPr>
        <p:blipFill>
          <a:blip r:embed="rId2"/>
        </p:blipFill>
        <p:spPr>
          <a:xfrm>
            <a:off x="5742305" y="1325880"/>
            <a:ext cx="5174615" cy="4969510"/>
          </a:xfrm>
          <a:prstGeom prst="rect">
            <a:avLst/>
          </a:prstGeom>
        </p:spPr>
      </p:pic>
      <p:sp>
        <p:nvSpPr>
          <p:cNvPr id="8" name="Text Box 7"/>
          <p:cNvSpPr txBox="1"/>
          <p:nvPr/>
        </p:nvSpPr>
        <p:spPr>
          <a:xfrm>
            <a:off x="5742305" y="529590"/>
            <a:ext cx="6978015" cy="645160"/>
          </a:xfrm>
          <a:prstGeom prst="rect">
            <a:avLst/>
          </a:prstGeom>
          <a:noFill/>
        </p:spPr>
        <p:txBody>
          <a:bodyPr wrap="square" rtlCol="0">
            <a:spAutoFit/>
          </a:bodyPr>
          <a:p>
            <a:r>
              <a:rPr lang="x-none" altLang="en-US" sz="3600"/>
              <a:t>hill-</a:t>
            </a:r>
            <a:r>
              <a:rPr lang="en-US" sz="3600"/>
              <a:t>Sprinting</a:t>
            </a:r>
            <a:endParaRPr 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7020"/>
            <a:ext cx="5279390" cy="1633855"/>
          </a:xfrm>
        </p:spPr>
        <p:txBody>
          <a:bodyPr/>
          <a:p>
            <a:r>
              <a:rPr lang="en-US">
                <a:sym typeface="+mn-ea"/>
              </a:rPr>
              <a:t>Plyometrics- </a:t>
            </a:r>
            <a:endParaRPr lang="en-US"/>
          </a:p>
        </p:txBody>
      </p:sp>
      <p:sp>
        <p:nvSpPr>
          <p:cNvPr id="4" name="Title 1"/>
          <p:cNvSpPr>
            <a:spLocks noGrp="1"/>
          </p:cNvSpPr>
          <p:nvPr/>
        </p:nvSpPr>
        <p:spPr>
          <a:xfrm>
            <a:off x="6096000" y="287020"/>
            <a:ext cx="10972800" cy="163385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x-none" altLang="en-US">
                <a:sym typeface="+mn-ea"/>
              </a:rPr>
              <a:t>Dot Drills</a:t>
            </a:r>
            <a:endParaRPr lang="x-none" altLang="en-US">
              <a:sym typeface="+mn-ea"/>
            </a:endParaRPr>
          </a:p>
        </p:txBody>
      </p:sp>
      <p:pic>
        <p:nvPicPr>
          <p:cNvPr id="6" name="Picture 5"/>
          <p:cNvPicPr/>
          <p:nvPr/>
        </p:nvPicPr>
        <p:blipFill>
          <a:blip r:embed="rId1"/>
          <a:srcRect t="27005" b="13181"/>
        </p:blipFill>
        <p:spPr>
          <a:xfrm>
            <a:off x="-137795" y="1576070"/>
            <a:ext cx="5731510" cy="4741545"/>
          </a:xfrm>
          <a:prstGeom prst="rect">
            <a:avLst/>
          </a:prstGeom>
        </p:spPr>
      </p:pic>
      <p:pic>
        <p:nvPicPr>
          <p:cNvPr id="7" name="Picture 6"/>
          <p:cNvPicPr/>
          <p:nvPr/>
        </p:nvPicPr>
        <p:blipFill>
          <a:blip r:embed="rId2"/>
          <a:srcRect t="30864" b="9174"/>
        </p:blipFill>
        <p:spPr>
          <a:xfrm>
            <a:off x="5888990" y="1576070"/>
            <a:ext cx="5805170" cy="4617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100955" cy="1136015"/>
          </a:xfrm>
        </p:spPr>
        <p:txBody>
          <a:bodyPr/>
          <a:p>
            <a:r>
              <a:rPr lang="en-US">
                <a:sym typeface="+mn-ea"/>
              </a:rPr>
              <a:t>High knees- workout.</a:t>
            </a:r>
            <a:endParaRPr lang="en-US"/>
          </a:p>
        </p:txBody>
      </p:sp>
      <p:sp>
        <p:nvSpPr>
          <p:cNvPr id="4" name="Title 1"/>
          <p:cNvSpPr>
            <a:spLocks noGrp="1"/>
          </p:cNvSpPr>
          <p:nvPr/>
        </p:nvSpPr>
        <p:spPr>
          <a:xfrm>
            <a:off x="6134100" y="190500"/>
            <a:ext cx="5100955" cy="113601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sym typeface="+mn-ea"/>
              </a:rPr>
              <a:t>Interval Runs- </a:t>
            </a:r>
            <a:endParaRPr lang="en-US"/>
          </a:p>
        </p:txBody>
      </p:sp>
      <p:pic>
        <p:nvPicPr>
          <p:cNvPr id="5" name="Picture 4"/>
          <p:cNvPicPr/>
          <p:nvPr/>
        </p:nvPicPr>
        <p:blipFill>
          <a:blip r:embed="rId1"/>
        </p:blipFill>
        <p:spPr>
          <a:xfrm>
            <a:off x="553085" y="1326515"/>
            <a:ext cx="5157470" cy="4594225"/>
          </a:xfrm>
          <a:prstGeom prst="rect">
            <a:avLst/>
          </a:prstGeom>
        </p:spPr>
      </p:pic>
      <p:pic>
        <p:nvPicPr>
          <p:cNvPr id="6" name="Picture 5"/>
          <p:cNvPicPr/>
          <p:nvPr/>
        </p:nvPicPr>
        <p:blipFill>
          <a:blip r:embed="rId2"/>
        </p:blipFill>
        <p:spPr>
          <a:xfrm>
            <a:off x="6134100" y="1326515"/>
            <a:ext cx="5493385" cy="4594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4680" y="287655"/>
            <a:ext cx="5100955" cy="1136015"/>
          </a:xfrm>
        </p:spPr>
        <p:txBody>
          <a:bodyPr/>
          <a:p>
            <a:r>
              <a:rPr lang="en-US">
                <a:sym typeface="+mn-ea"/>
              </a:rPr>
              <a:t>Agility ladder drills</a:t>
            </a:r>
            <a:endParaRPr lang="x-none" altLang="en-US">
              <a:sym typeface="+mn-ea"/>
            </a:endParaRPr>
          </a:p>
        </p:txBody>
      </p:sp>
      <p:pic>
        <p:nvPicPr>
          <p:cNvPr id="7" name="Picture 6" descr="Agility ladder whatever"/>
          <p:cNvPicPr>
            <a:picLocks noChangeAspect="1"/>
          </p:cNvPicPr>
          <p:nvPr/>
        </p:nvPicPr>
        <p:blipFill>
          <a:blip r:embed="rId1"/>
          <a:stretch>
            <a:fillRect/>
          </a:stretch>
        </p:blipFill>
        <p:spPr>
          <a:xfrm>
            <a:off x="2854960" y="1423670"/>
            <a:ext cx="5700395" cy="4593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these are the 10 benefits </a:t>
            </a:r>
            <a:r>
              <a:rPr lang="en-US">
                <a:sym typeface="+mn-ea"/>
              </a:rPr>
              <a:t>of speed training</a:t>
            </a:r>
            <a:endParaRPr lang="x-none" altLang="en-US"/>
          </a:p>
        </p:txBody>
      </p:sp>
      <p:sp>
        <p:nvSpPr>
          <p:cNvPr id="3" name="Content Placeholder 2"/>
          <p:cNvSpPr>
            <a:spLocks noGrp="1"/>
          </p:cNvSpPr>
          <p:nvPr>
            <p:ph idx="1"/>
          </p:nvPr>
        </p:nvSpPr>
        <p:spPr/>
        <p:txBody>
          <a:bodyPr/>
          <a:p>
            <a:pPr marL="0" indent="0">
              <a:buNone/>
            </a:pPr>
            <a:r>
              <a:rPr lang="en-US" sz="2800"/>
              <a:t>1.A Stronger Stride</a:t>
            </a:r>
            <a:endParaRPr lang="en-US" sz="2800"/>
          </a:p>
          <a:p>
            <a:pPr marL="0" indent="0">
              <a:buNone/>
            </a:pPr>
            <a:r>
              <a:rPr lang="en-US" sz="2800"/>
              <a:t>2.More Muscle</a:t>
            </a:r>
            <a:endParaRPr lang="en-US" sz="2800"/>
          </a:p>
          <a:p>
            <a:pPr marL="0" indent="0">
              <a:buNone/>
            </a:pPr>
            <a:r>
              <a:rPr lang="en-US" sz="2800"/>
              <a:t>3. Better Fat Burn</a:t>
            </a:r>
            <a:endParaRPr lang="en-US" sz="2800"/>
          </a:p>
          <a:p>
            <a:pPr marL="0" indent="0">
              <a:buNone/>
            </a:pPr>
            <a:r>
              <a:rPr lang="en-US" sz="2800"/>
              <a:t>4.Reduced Risk of Injury</a:t>
            </a:r>
            <a:endParaRPr lang="en-US" sz="2800"/>
          </a:p>
          <a:p>
            <a:pPr marL="0" indent="0">
              <a:buNone/>
            </a:pPr>
            <a:r>
              <a:rPr lang="en-US" sz="2800"/>
              <a:t>5. Stronger Bones </a:t>
            </a:r>
            <a:endParaRPr lang="en-US" sz="2800"/>
          </a:p>
          <a:p>
            <a:pPr marL="0" indent="0">
              <a:buNone/>
            </a:pPr>
            <a:r>
              <a:rPr lang="en-US" sz="2800"/>
              <a:t>6.Improved Running Economy</a:t>
            </a:r>
            <a:endParaRPr lang="en-US" sz="2800"/>
          </a:p>
          <a:p>
            <a:pPr marL="0" indent="0">
              <a:buNone/>
            </a:pPr>
            <a:r>
              <a:rPr lang="en-US" sz="2800"/>
              <a:t>7.More Anaerobic Endurance</a:t>
            </a:r>
            <a:endParaRPr lang="en-US" sz="2800"/>
          </a:p>
          <a:p>
            <a:pPr marL="0" indent="0">
              <a:buNone/>
            </a:pPr>
            <a:r>
              <a:rPr lang="en-US" sz="2800"/>
              <a:t>8.Better Balance and Proprioception</a:t>
            </a:r>
            <a:endParaRPr lang="en-US" sz="2800"/>
          </a:p>
          <a:p>
            <a:pPr marL="0" indent="0">
              <a:buNone/>
            </a:pPr>
            <a:r>
              <a:rPr lang="en-US" sz="2800"/>
              <a:t>9.Improved Agility</a:t>
            </a:r>
            <a:endParaRPr lang="en-US" sz="2800"/>
          </a:p>
          <a:p>
            <a:pPr marL="0" indent="0">
              <a:buNone/>
            </a:pPr>
            <a:r>
              <a:rPr lang="en-US" sz="2800"/>
              <a:t>10. Easier Strides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so what are the </a:t>
            </a:r>
            <a:r>
              <a:rPr lang="en-US">
                <a:sym typeface="+mn-ea"/>
              </a:rPr>
              <a:t>benefits of speed training</a:t>
            </a:r>
            <a:r>
              <a:rPr lang="x-none" altLang="en-US">
                <a:sym typeface="+mn-ea"/>
              </a:rPr>
              <a:t>?</a:t>
            </a:r>
            <a:endParaRPr lang="x-none" altLang="en-US">
              <a:sym typeface="+mn-ea"/>
            </a:endParaRPr>
          </a:p>
        </p:txBody>
      </p:sp>
      <p:sp>
        <p:nvSpPr>
          <p:cNvPr id="3" name="Content Placeholder 2"/>
          <p:cNvSpPr>
            <a:spLocks noGrp="1"/>
          </p:cNvSpPr>
          <p:nvPr>
            <p:ph idx="1"/>
          </p:nvPr>
        </p:nvSpPr>
        <p:spPr/>
        <p:txBody>
          <a:bodyPr/>
          <a:p>
            <a:pPr marL="0" indent="0">
              <a:buNone/>
            </a:pPr>
            <a:endParaRPr lang="en-US" sz="1200"/>
          </a:p>
          <a:p>
            <a:pPr marL="0" indent="0">
              <a:buNone/>
            </a:pPr>
            <a:r>
              <a:rPr lang="en-US" sz="1200"/>
              <a:t>1.A Stronger Stride</a:t>
            </a:r>
            <a:endParaRPr lang="en-US" sz="1200"/>
          </a:p>
          <a:p>
            <a:pPr marL="0" indent="0">
              <a:buNone/>
            </a:pPr>
            <a:r>
              <a:rPr lang="en-US" sz="1200"/>
              <a:t>Your running speed is determined by stride—specifically, by how far each stride carries you and how fast you can complete it.</a:t>
            </a:r>
            <a:endParaRPr lang="en-US" sz="1200"/>
          </a:p>
          <a:p>
            <a:pPr marL="0" indent="0">
              <a:buNone/>
            </a:pPr>
            <a:endParaRPr lang="en-US" sz="1200"/>
          </a:p>
          <a:p>
            <a:pPr marL="0" indent="0">
              <a:buNone/>
            </a:pPr>
            <a:r>
              <a:rPr lang="en-US" sz="1200"/>
              <a:t>2.More Muscle</a:t>
            </a:r>
            <a:endParaRPr lang="en-US" sz="1200"/>
          </a:p>
          <a:p>
            <a:pPr marL="0" indent="0">
              <a:buNone/>
            </a:pPr>
            <a:r>
              <a:rPr lang="en-US" sz="1200"/>
              <a:t>We begin to lose muscle mass around age 25. The good news is that slow-twitch muscle fibers (a science-y term for “muscle cells”), the ones you rely on most during distance runs, are highly resistant to age-related atrophy.</a:t>
            </a:r>
            <a:endParaRPr lang="en-US" sz="1200"/>
          </a:p>
          <a:p>
            <a:pPr marL="0" indent="0">
              <a:buNone/>
            </a:pPr>
            <a:endParaRPr lang="en-US" sz="1200"/>
          </a:p>
          <a:p>
            <a:pPr marL="0" indent="0">
              <a:buNone/>
            </a:pPr>
            <a:r>
              <a:rPr lang="en-US" sz="1200"/>
              <a:t>3. Better Fat Burn</a:t>
            </a:r>
            <a:endParaRPr lang="en-US" sz="1200"/>
          </a:p>
          <a:p>
            <a:pPr marL="0" indent="0">
              <a:buNone/>
            </a:pPr>
            <a:r>
              <a:rPr lang="en-US" sz="1200"/>
              <a:t>At what pace do you get 100 percent of your energy from fat? It’s a trick question because the answer is this: You burn 100 percent fat while standing still after a sprint, resistance exercise, or other high-intensity effort. When you jog, only about 70 percent of your energy comes from fat. During a distance run, it’s about 50 percent. At mile pace and faster, you use 100 percent carbs for energy. But after those high-intensity efforts, your body spares carbs by using 100 percent fat to resupply your first-response anaerobic system and to fuel recovery. </a:t>
            </a:r>
            <a:endParaRPr lang="en-US" sz="1200"/>
          </a:p>
          <a:p>
            <a:pPr marL="0" indent="0">
              <a:buNone/>
            </a:pPr>
            <a:endParaRPr lang="en-US" sz="1200"/>
          </a:p>
          <a:p>
            <a:pPr marL="0" indent="0">
              <a:buNone/>
            </a:pPr>
            <a:r>
              <a:rPr lang="en-US" sz="1200"/>
              <a:t>4.Reduced Risk of Injury</a:t>
            </a:r>
            <a:endParaRPr lang="en-US" sz="1200"/>
          </a:p>
          <a:p>
            <a:pPr marL="0" indent="0">
              <a:buNone/>
            </a:pPr>
            <a:r>
              <a:rPr lang="en-US" sz="1200"/>
              <a:t>That’s right. Training for speed doesn’t increase the risk of injury; it reduces it—if you do it right. Speed training puts your muscles through a fuller range of motion, improving flexibility. It trains more muscles (and more muscle fibers within muscles), leading to better muscle balance.</a:t>
            </a:r>
            <a:endParaRPr lang="en-US" sz="1200"/>
          </a:p>
          <a:p>
            <a:pPr marL="0" indent="0">
              <a:buNone/>
            </a:pPr>
            <a:endParaRPr lang="en-US" sz="1200"/>
          </a:p>
          <a:p>
            <a:pPr marL="0" indent="0">
              <a:buNone/>
            </a:pPr>
            <a:r>
              <a:rPr lang="en-US" sz="1200"/>
              <a:t>5. Stronger Bones and Other Connective Tissues Just like muscle, bones and tendons are living tissue so they respond to training by getting stronger.</a:t>
            </a:r>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8225" y="3137535"/>
            <a:ext cx="10972800" cy="582613"/>
          </a:xfrm>
        </p:spPr>
        <p:txBody>
          <a:bodyPr/>
          <a:p>
            <a:r>
              <a:rPr lang="x-none" altLang="en-US"/>
              <a:t>Balance Training</a:t>
            </a:r>
            <a:endParaRPr lang="x-none"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chorCtr="0"/>
          <a:p>
            <a:r>
              <a:rPr lang="zh-CN" altLang="en-US" sz="4000"/>
              <a:t>1. Sensory Integration</a:t>
            </a:r>
            <a:endParaRPr lang="zh-CN" altLang="en-US" sz="4000"/>
          </a:p>
        </p:txBody>
      </p:sp>
      <p:sp>
        <p:nvSpPr>
          <p:cNvPr id="10242" name="Content Placeholder 2"/>
          <p:cNvSpPr>
            <a:spLocks noGrp="1"/>
          </p:cNvSpPr>
          <p:nvPr>
            <p:ph idx="1"/>
          </p:nvPr>
        </p:nvSpPr>
        <p:spPr>
          <a:xfrm>
            <a:off x="5419090" y="1174750"/>
            <a:ext cx="6163310" cy="4953000"/>
          </a:xfrm>
        </p:spPr>
        <p:txBody>
          <a:bodyPr anchor="t" anchorCtr="0"/>
          <a:p>
            <a:r>
              <a:rPr lang="en-US" altLang="zh-CN"/>
              <a:t>Utilizing the vestibular (inner ear), visual, and proprioceptive (muscle and joint) systems to gather information about body position and movement.</a:t>
            </a:r>
            <a:endParaRPr lang="en-US" altLang="zh-CN"/>
          </a:p>
        </p:txBody>
      </p:sp>
      <p:pic>
        <p:nvPicPr>
          <p:cNvPr id="2" name="Picture 1" descr="Sensory-integration"/>
          <p:cNvPicPr>
            <a:picLocks noChangeAspect="1"/>
          </p:cNvPicPr>
          <p:nvPr/>
        </p:nvPicPr>
        <p:blipFill>
          <a:blip r:embed="rId1"/>
          <a:stretch>
            <a:fillRect/>
          </a:stretch>
        </p:blipFill>
        <p:spPr>
          <a:xfrm>
            <a:off x="414655" y="1174750"/>
            <a:ext cx="4315460" cy="4315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 Motor Control: </a:t>
            </a:r>
            <a:endParaRPr lang="en-US"/>
          </a:p>
        </p:txBody>
      </p:sp>
      <p:sp>
        <p:nvSpPr>
          <p:cNvPr id="3" name="Content Placeholder 2"/>
          <p:cNvSpPr>
            <a:spLocks noGrp="1"/>
          </p:cNvSpPr>
          <p:nvPr>
            <p:ph idx="1"/>
          </p:nvPr>
        </p:nvSpPr>
        <p:spPr>
          <a:xfrm>
            <a:off x="6095365" y="1174750"/>
            <a:ext cx="5487035" cy="4953000"/>
          </a:xfrm>
        </p:spPr>
        <p:txBody>
          <a:bodyPr/>
          <a:p>
            <a:r>
              <a:rPr lang="en-US" sz="4000"/>
              <a:t>The brain coordinates muscle responses to maintain posture and stability.</a:t>
            </a:r>
            <a:endParaRPr lang="en-US" sz="4000"/>
          </a:p>
        </p:txBody>
      </p:sp>
      <p:pic>
        <p:nvPicPr>
          <p:cNvPr id="4" name="Picture 3" descr="motor control"/>
          <p:cNvPicPr>
            <a:picLocks noChangeAspect="1"/>
          </p:cNvPicPr>
          <p:nvPr/>
        </p:nvPicPr>
        <p:blipFill>
          <a:blip r:embed="rId1"/>
          <a:stretch>
            <a:fillRect/>
          </a:stretch>
        </p:blipFill>
        <p:spPr>
          <a:xfrm>
            <a:off x="421640" y="1092200"/>
            <a:ext cx="4977130" cy="4209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 Cognitive Processes</a:t>
            </a:r>
            <a:endParaRPr lang="en-US"/>
          </a:p>
        </p:txBody>
      </p:sp>
      <p:sp>
        <p:nvSpPr>
          <p:cNvPr id="3" name="Content Placeholder 2"/>
          <p:cNvSpPr>
            <a:spLocks noGrp="1"/>
          </p:cNvSpPr>
          <p:nvPr>
            <p:ph idx="1"/>
          </p:nvPr>
        </p:nvSpPr>
        <p:spPr>
          <a:xfrm>
            <a:off x="6096000" y="1174750"/>
            <a:ext cx="5486400" cy="4953000"/>
          </a:xfrm>
        </p:spPr>
        <p:txBody>
          <a:bodyPr/>
          <a:p>
            <a:r>
              <a:rPr lang="en-US"/>
              <a:t>Attention, concentration, and higher-level functions contribute to eff</a:t>
            </a:r>
            <a:r>
              <a:rPr lang="x-none" altLang="en-US"/>
              <a:t>p</a:t>
            </a:r>
            <a:r>
              <a:rPr lang="en-US"/>
              <a:t>ective balance management.</a:t>
            </a:r>
            <a:endParaRPr lang="en-US"/>
          </a:p>
        </p:txBody>
      </p:sp>
      <p:pic>
        <p:nvPicPr>
          <p:cNvPr id="4" name="Picture 3" descr="Cognitive-processes"/>
          <p:cNvPicPr>
            <a:picLocks noChangeAspect="1"/>
          </p:cNvPicPr>
          <p:nvPr/>
        </p:nvPicPr>
        <p:blipFill>
          <a:blip r:embed="rId1"/>
          <a:stretch>
            <a:fillRect/>
          </a:stretch>
        </p:blipFill>
        <p:spPr>
          <a:xfrm>
            <a:off x="294640" y="1257300"/>
            <a:ext cx="5888990" cy="3540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609600" y="190500"/>
            <a:ext cx="11774488" cy="984250"/>
          </a:xfrm>
        </p:spPr>
        <p:txBody>
          <a:bodyPr anchor="ctr" anchorCtr="0"/>
          <a:p>
            <a:r>
              <a:rPr lang="zh-CN" altLang="en-US" sz="4800" b="1"/>
              <a:t>Introduction</a:t>
            </a:r>
            <a:endParaRPr lang="zh-CN" altLang="en-US" sz="4800" b="1"/>
          </a:p>
        </p:txBody>
      </p:sp>
      <p:sp>
        <p:nvSpPr>
          <p:cNvPr id="9218" name="Content Placeholder 2"/>
          <p:cNvSpPr>
            <a:spLocks noGrp="1"/>
          </p:cNvSpPr>
          <p:nvPr>
            <p:ph idx="1"/>
          </p:nvPr>
        </p:nvSpPr>
        <p:spPr>
          <a:xfrm>
            <a:off x="444500" y="1078230"/>
            <a:ext cx="10972800" cy="4953000"/>
          </a:xfrm>
        </p:spPr>
        <p:txBody>
          <a:bodyPr anchor="t" anchorCtr="0"/>
          <a:p>
            <a:pPr marL="0" indent="0">
              <a:buNone/>
            </a:pPr>
            <a:r>
              <a:rPr lang="zh-CN" altLang="en-US" sz="4000" b="1"/>
              <a:t>In this topic, we will discuss speed training, which involves various exercises aimed at helping athletes</a:t>
            </a:r>
            <a:r>
              <a:rPr lang="x-none" altLang="zh-CN" sz="4000" b="1"/>
              <a:t> and Individuals</a:t>
            </a:r>
            <a:r>
              <a:rPr lang="zh-CN" altLang="en-US" sz="4000" b="1"/>
              <a:t> develop explosive power in the lower body. These drills enhance quickness, acceleration, and overall athletic performance. By focusing on proper technique and muscle strength, athletes can improve their speed and agility effectively.</a:t>
            </a:r>
            <a:endParaRPr lang="zh-CN" altLang="en-US" sz="4000" b="1"/>
          </a:p>
        </p:txBody>
      </p:sp>
      <p:sp>
        <p:nvSpPr>
          <p:cNvPr id="9219" name="Text Box 3"/>
          <p:cNvSpPr txBox="1"/>
          <p:nvPr/>
        </p:nvSpPr>
        <p:spPr>
          <a:xfrm>
            <a:off x="3546475" y="581025"/>
            <a:ext cx="4064000" cy="368300"/>
          </a:xfrm>
          <a:prstGeom prst="rect">
            <a:avLst/>
          </a:prstGeom>
          <a:noFill/>
          <a:ln w="9525">
            <a:noFill/>
          </a:ln>
        </p:spPr>
        <p:txBody>
          <a:bodyPr wrap="square" anchor="t" anchorCtr="0">
            <a:spAutoFit/>
          </a:bodyPr>
          <a:p>
            <a:endParaRPr lang="en-US" altLang="zh-CN">
              <a:latin typeface="Arial" panose="02080604020202020204" pitchFamily="34" charset="0"/>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080" y="2846070"/>
            <a:ext cx="10972800" cy="582613"/>
          </a:xfrm>
        </p:spPr>
        <p:txBody>
          <a:bodyPr/>
          <a:p>
            <a:pPr algn="ctr"/>
            <a:r>
              <a:rPr lang="en-US" sz="7000">
                <a:sym typeface="+mn-ea"/>
              </a:rPr>
              <a:t>Static Balance</a:t>
            </a:r>
            <a:endParaRPr lang="en-US" sz="7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6020" y="690245"/>
            <a:ext cx="9521190" cy="4953000"/>
          </a:xfrm>
        </p:spPr>
        <p:txBody>
          <a:bodyPr/>
          <a:p>
            <a:r>
              <a:rPr lang="en-US" sz="4200"/>
              <a:t>This involves maintaining equilibrium when not in motion. It requires the body to stay stable while the center of mass remains over the base of support. Examples include standing on one leg or holding a yoga pose.</a:t>
            </a:r>
            <a:endParaRPr lang="en-US" sz="4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2941955"/>
            <a:ext cx="10972800" cy="582613"/>
          </a:xfrm>
        </p:spPr>
        <p:txBody>
          <a:bodyPr/>
          <a:p>
            <a:pPr algn="ctr"/>
            <a:r>
              <a:rPr lang="x-none" altLang="en-US"/>
              <a:t>examples</a:t>
            </a:r>
            <a:endParaRPr lang="x-non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Single-Leg Stand</a:t>
            </a:r>
            <a:endParaRPr lang="en-US"/>
          </a:p>
        </p:txBody>
      </p:sp>
      <p:sp>
        <p:nvSpPr>
          <p:cNvPr id="3" name="Content Placeholder 2"/>
          <p:cNvSpPr>
            <a:spLocks noGrp="1"/>
          </p:cNvSpPr>
          <p:nvPr>
            <p:ph idx="1"/>
          </p:nvPr>
        </p:nvSpPr>
        <p:spPr>
          <a:xfrm>
            <a:off x="6303010" y="883285"/>
            <a:ext cx="3962400" cy="4953000"/>
          </a:xfrm>
        </p:spPr>
        <p:txBody>
          <a:bodyPr/>
          <a:p>
            <a:r>
              <a:rPr lang="en-US" sz="4400"/>
              <a:t>Stand on one leg to improve stability.</a:t>
            </a:r>
            <a:endParaRPr lang="en-US" sz="4400"/>
          </a:p>
          <a:p>
            <a:endParaRPr lang="en-US" sz="4400"/>
          </a:p>
        </p:txBody>
      </p:sp>
      <p:pic>
        <p:nvPicPr>
          <p:cNvPr id="4" name="Picture 3" descr="single leg stand"/>
          <p:cNvPicPr>
            <a:picLocks noChangeAspect="1"/>
          </p:cNvPicPr>
          <p:nvPr/>
        </p:nvPicPr>
        <p:blipFill>
          <a:blip r:embed="rId1"/>
          <a:stretch>
            <a:fillRect/>
          </a:stretch>
        </p:blipFill>
        <p:spPr>
          <a:xfrm>
            <a:off x="704850" y="883285"/>
            <a:ext cx="4848225" cy="48145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Wall Sits: </a:t>
            </a:r>
            <a:endParaRPr lang="en-US"/>
          </a:p>
        </p:txBody>
      </p:sp>
      <p:sp>
        <p:nvSpPr>
          <p:cNvPr id="3" name="Content Placeholder 2"/>
          <p:cNvSpPr>
            <a:spLocks noGrp="1"/>
          </p:cNvSpPr>
          <p:nvPr>
            <p:ph idx="1"/>
          </p:nvPr>
        </p:nvSpPr>
        <p:spPr/>
        <p:txBody>
          <a:bodyPr/>
          <a:p>
            <a:r>
              <a:rPr lang="en-US">
                <a:sym typeface="+mn-ea"/>
              </a:rPr>
              <a:t>Hold a seated position against a wall to strengthen legs and balance.</a:t>
            </a:r>
            <a:endParaRPr lang="en-US"/>
          </a:p>
          <a:p>
            <a:endParaRPr lang="en-US"/>
          </a:p>
        </p:txBody>
      </p:sp>
      <p:pic>
        <p:nvPicPr>
          <p:cNvPr id="4" name="Picture 3" descr="wallsit"/>
          <p:cNvPicPr>
            <a:picLocks noChangeAspect="1"/>
          </p:cNvPicPr>
          <p:nvPr/>
        </p:nvPicPr>
        <p:blipFill>
          <a:blip r:embed="rId1"/>
          <a:stretch>
            <a:fillRect/>
          </a:stretch>
        </p:blipFill>
        <p:spPr>
          <a:xfrm>
            <a:off x="1628140" y="2279650"/>
            <a:ext cx="8446135" cy="3994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Mountain Pose (Tadasana)</a:t>
            </a:r>
            <a:endParaRPr lang="en-US"/>
          </a:p>
        </p:txBody>
      </p:sp>
      <p:sp>
        <p:nvSpPr>
          <p:cNvPr id="3" name="Content Placeholder 2"/>
          <p:cNvSpPr>
            <a:spLocks noGrp="1"/>
          </p:cNvSpPr>
          <p:nvPr>
            <p:ph idx="1"/>
          </p:nvPr>
        </p:nvSpPr>
        <p:spPr>
          <a:xfrm>
            <a:off x="6096000" y="1187450"/>
            <a:ext cx="4395470" cy="4953000"/>
          </a:xfrm>
        </p:spPr>
        <p:txBody>
          <a:bodyPr/>
          <a:p>
            <a:r>
              <a:rPr lang="en-US" sz="4000">
                <a:sym typeface="+mn-ea"/>
              </a:rPr>
              <a:t>Stand with proper posture to enhance balance and</a:t>
            </a:r>
            <a:r>
              <a:rPr lang="x-none" altLang="en-US" sz="4000">
                <a:sym typeface="+mn-ea"/>
              </a:rPr>
              <a:t> stability</a:t>
            </a:r>
            <a:endParaRPr lang="en-US" sz="4000"/>
          </a:p>
          <a:p>
            <a:endParaRPr lang="en-US" sz="4000"/>
          </a:p>
        </p:txBody>
      </p:sp>
      <p:pic>
        <p:nvPicPr>
          <p:cNvPr id="4" name="Picture 3" descr="tadasana"/>
          <p:cNvPicPr>
            <a:picLocks noChangeAspect="1"/>
          </p:cNvPicPr>
          <p:nvPr/>
        </p:nvPicPr>
        <p:blipFill>
          <a:blip r:embed="rId1"/>
          <a:stretch>
            <a:fillRect/>
          </a:stretch>
        </p:blipFill>
        <p:spPr>
          <a:xfrm>
            <a:off x="1212215" y="953135"/>
            <a:ext cx="3728085" cy="5593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2113280"/>
            <a:ext cx="11373485" cy="1039495"/>
          </a:xfrm>
        </p:spPr>
        <p:txBody>
          <a:bodyPr/>
          <a:p>
            <a:pPr algn="ctr"/>
            <a:r>
              <a:rPr lang="x-none" altLang="en-US" sz="4400"/>
              <a:t>Next: Dynamic balance</a:t>
            </a:r>
            <a:endParaRPr lang="x-none" altLang="en-US"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Walking Heel-to-Toe</a:t>
            </a:r>
            <a:endParaRPr lang="en-US" sz="4000">
              <a:sym typeface="+mn-ea"/>
            </a:endParaRPr>
          </a:p>
        </p:txBody>
      </p:sp>
      <p:sp>
        <p:nvSpPr>
          <p:cNvPr id="3" name="Content Placeholder 2"/>
          <p:cNvSpPr>
            <a:spLocks noGrp="1"/>
          </p:cNvSpPr>
          <p:nvPr>
            <p:ph idx="1"/>
          </p:nvPr>
        </p:nvSpPr>
        <p:spPr>
          <a:xfrm>
            <a:off x="6412865" y="1174750"/>
            <a:ext cx="5169535" cy="4953000"/>
          </a:xfrm>
        </p:spPr>
        <p:txBody>
          <a:bodyPr/>
          <a:p>
            <a:r>
              <a:rPr lang="en-US" sz="3600"/>
              <a:t> Walk in a straight line with heel-to-toe placement to challenge balance.</a:t>
            </a:r>
            <a:endParaRPr lang="en-US" sz="3600"/>
          </a:p>
          <a:p>
            <a:pPr marL="0" indent="0">
              <a:buNone/>
            </a:pPr>
            <a:endParaRPr lang="en-US" sz="3600"/>
          </a:p>
          <a:p>
            <a:endParaRPr lang="en-US" sz="3600"/>
          </a:p>
        </p:txBody>
      </p:sp>
      <p:pic>
        <p:nvPicPr>
          <p:cNvPr id="4" name="Picture 3" descr="Walking-Heel-to-Toe"/>
          <p:cNvPicPr>
            <a:picLocks noChangeAspect="1"/>
          </p:cNvPicPr>
          <p:nvPr/>
        </p:nvPicPr>
        <p:blipFill>
          <a:blip r:embed="rId1"/>
          <a:stretch>
            <a:fillRect/>
          </a:stretch>
        </p:blipFill>
        <p:spPr>
          <a:xfrm>
            <a:off x="501650" y="1440815"/>
            <a:ext cx="5413375" cy="44208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Tai Chi</a:t>
            </a:r>
            <a:endParaRPr lang="en-US" sz="4000">
              <a:sym typeface="+mn-ea"/>
            </a:endParaRPr>
          </a:p>
        </p:txBody>
      </p:sp>
      <p:sp>
        <p:nvSpPr>
          <p:cNvPr id="3" name="Content Placeholder 2"/>
          <p:cNvSpPr>
            <a:spLocks noGrp="1"/>
          </p:cNvSpPr>
          <p:nvPr>
            <p:ph idx="1"/>
          </p:nvPr>
        </p:nvSpPr>
        <p:spPr>
          <a:xfrm>
            <a:off x="5183505" y="1174750"/>
            <a:ext cx="6398895" cy="4953000"/>
          </a:xfrm>
        </p:spPr>
        <p:txBody>
          <a:bodyPr/>
          <a:p>
            <a:r>
              <a:rPr lang="en-US" sz="3600">
                <a:sym typeface="+mn-ea"/>
              </a:rPr>
              <a:t>Perform slow, controlled movements to improve coordination and stability.</a:t>
            </a:r>
            <a:endParaRPr lang="x-none" altLang="en-US" sz="3600"/>
          </a:p>
        </p:txBody>
      </p:sp>
      <p:pic>
        <p:nvPicPr>
          <p:cNvPr id="4" name="Picture 3" descr="TAI-chi1"/>
          <p:cNvPicPr>
            <a:picLocks noChangeAspect="1"/>
          </p:cNvPicPr>
          <p:nvPr/>
        </p:nvPicPr>
        <p:blipFill>
          <a:blip r:embed="rId1"/>
          <a:stretch>
            <a:fillRect/>
          </a:stretch>
        </p:blipFill>
        <p:spPr>
          <a:xfrm>
            <a:off x="609600" y="1409700"/>
            <a:ext cx="4044950" cy="2889250"/>
          </a:xfrm>
          <a:prstGeom prst="rect">
            <a:avLst/>
          </a:prstGeom>
        </p:spPr>
      </p:pic>
      <p:sp>
        <p:nvSpPr>
          <p:cNvPr id="5" name="Text Box 4"/>
          <p:cNvSpPr txBox="1"/>
          <p:nvPr/>
        </p:nvSpPr>
        <p:spPr>
          <a:xfrm>
            <a:off x="934720" y="4298950"/>
            <a:ext cx="3620135" cy="368300"/>
          </a:xfrm>
          <a:prstGeom prst="rect">
            <a:avLst/>
          </a:prstGeom>
          <a:noFill/>
        </p:spPr>
        <p:txBody>
          <a:bodyPr wrap="square" rtlCol="0">
            <a:spAutoFit/>
          </a:bodyPr>
          <a:p>
            <a:r>
              <a:rPr lang="x-none" altLang="en-US"/>
              <a:t>example of tai Chi Exercise</a:t>
            </a:r>
            <a:endParaRPr lang="x-none"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Agility Ladder Drills</a:t>
            </a:r>
            <a:endParaRPr lang="en-US" sz="4400"/>
          </a:p>
        </p:txBody>
      </p:sp>
      <p:sp>
        <p:nvSpPr>
          <p:cNvPr id="3" name="Content Placeholder 2"/>
          <p:cNvSpPr>
            <a:spLocks noGrp="1"/>
          </p:cNvSpPr>
          <p:nvPr>
            <p:ph idx="1"/>
          </p:nvPr>
        </p:nvSpPr>
        <p:spPr>
          <a:xfrm>
            <a:off x="6426835" y="1174750"/>
            <a:ext cx="5155565" cy="4953000"/>
          </a:xfrm>
        </p:spPr>
        <p:txBody>
          <a:bodyPr/>
          <a:p>
            <a:r>
              <a:rPr lang="en-US">
                <a:sym typeface="+mn-ea"/>
              </a:rPr>
              <a:t>Use an agility ladder for footwork exercises to enhance dynamic balance.</a:t>
            </a:r>
            <a:endParaRPr lang="en-US"/>
          </a:p>
        </p:txBody>
      </p:sp>
      <p:pic>
        <p:nvPicPr>
          <p:cNvPr id="4" name="Picture 3" descr="Agility ladder whatever"/>
          <p:cNvPicPr>
            <a:picLocks noChangeAspect="1"/>
          </p:cNvPicPr>
          <p:nvPr/>
        </p:nvPicPr>
        <p:blipFill>
          <a:blip r:embed="rId1"/>
          <a:stretch>
            <a:fillRect/>
          </a:stretch>
        </p:blipFill>
        <p:spPr>
          <a:xfrm>
            <a:off x="340995" y="1174750"/>
            <a:ext cx="6085840" cy="4088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8140"/>
            <a:ext cx="10972800" cy="582613"/>
          </a:xfrm>
        </p:spPr>
        <p:txBody>
          <a:bodyPr/>
          <a:p>
            <a:pPr algn="ctr"/>
            <a:r>
              <a:rPr lang="x-none" altLang="en-US" sz="5400"/>
              <a:t>Speed Training</a:t>
            </a:r>
            <a:endParaRPr lang="x-none" altLang="en-US" sz="5400"/>
          </a:p>
        </p:txBody>
      </p:sp>
      <p:sp>
        <p:nvSpPr>
          <p:cNvPr id="3" name="Content Placeholder 2"/>
          <p:cNvSpPr>
            <a:spLocks noGrp="1"/>
          </p:cNvSpPr>
          <p:nvPr>
            <p:ph idx="1"/>
          </p:nvPr>
        </p:nvSpPr>
        <p:spPr>
          <a:xfrm>
            <a:off x="609600" y="1354455"/>
            <a:ext cx="10972800" cy="4953000"/>
          </a:xfrm>
        </p:spPr>
        <p:txBody>
          <a:bodyPr/>
          <a:p>
            <a:r>
              <a:rPr lang="en-US"/>
              <a:t>speed training can help you level up your athletic ability by making you faster, stronger, and more agile. There are many different types of speed training, so you can find one that’s right for you.</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3275" y="3137535"/>
            <a:ext cx="10972800" cy="582613"/>
          </a:xfrm>
        </p:spPr>
        <p:txBody>
          <a:bodyPr/>
          <a:p>
            <a:pPr algn="ctr"/>
            <a:r>
              <a:rPr lang="x-none" altLang="en-US" sz="4000"/>
              <a:t>Next: Balance training with equipment</a:t>
            </a:r>
            <a:endParaRPr lang="x-none" altLang="en-US"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BOSU Ball Exercises:</a:t>
            </a:r>
            <a:endParaRPr lang="en-US" sz="4000"/>
          </a:p>
        </p:txBody>
      </p:sp>
      <p:sp>
        <p:nvSpPr>
          <p:cNvPr id="3" name="Content Placeholder 2"/>
          <p:cNvSpPr>
            <a:spLocks noGrp="1"/>
          </p:cNvSpPr>
          <p:nvPr>
            <p:ph idx="1"/>
          </p:nvPr>
        </p:nvSpPr>
        <p:spPr/>
        <p:txBody>
          <a:bodyPr/>
          <a:p>
            <a:r>
              <a:rPr lang="en-US"/>
              <a:t>Perform exercises on a BOSU ball to engage stabilizing muscles.</a:t>
            </a:r>
            <a:endParaRPr lang="en-US"/>
          </a:p>
          <a:p>
            <a:endParaRPr lang="en-US"/>
          </a:p>
          <a:p>
            <a:endParaRPr lang="en-US"/>
          </a:p>
        </p:txBody>
      </p:sp>
      <p:pic>
        <p:nvPicPr>
          <p:cNvPr id="4" name="Picture 3" descr="bosu femboi"/>
          <p:cNvPicPr>
            <a:picLocks noChangeAspect="1"/>
          </p:cNvPicPr>
          <p:nvPr/>
        </p:nvPicPr>
        <p:blipFill>
          <a:blip r:embed="rId1"/>
          <a:stretch>
            <a:fillRect/>
          </a:stretch>
        </p:blipFill>
        <p:spPr>
          <a:xfrm>
            <a:off x="3071495" y="2266315"/>
            <a:ext cx="5689600" cy="36677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Balance Board Exercises</a:t>
            </a:r>
            <a:endParaRPr lang="en-US" sz="4000">
              <a:sym typeface="+mn-ea"/>
            </a:endParaRPr>
          </a:p>
        </p:txBody>
      </p:sp>
      <p:sp>
        <p:nvSpPr>
          <p:cNvPr id="3" name="Content Placeholder 2"/>
          <p:cNvSpPr>
            <a:spLocks noGrp="1"/>
          </p:cNvSpPr>
          <p:nvPr>
            <p:ph idx="1"/>
          </p:nvPr>
        </p:nvSpPr>
        <p:spPr/>
        <p:txBody>
          <a:bodyPr/>
          <a:p>
            <a:r>
              <a:rPr lang="en-US">
                <a:sym typeface="+mn-ea"/>
              </a:rPr>
              <a:t>Use a balance board for activities that challenge stability.</a:t>
            </a:r>
            <a:endParaRPr lang="en-US"/>
          </a:p>
        </p:txBody>
      </p:sp>
      <p:pic>
        <p:nvPicPr>
          <p:cNvPr id="4" name="Picture 3" descr="balance board"/>
          <p:cNvPicPr>
            <a:picLocks noChangeAspect="1"/>
          </p:cNvPicPr>
          <p:nvPr/>
        </p:nvPicPr>
        <p:blipFill>
          <a:blip r:embed="rId1"/>
          <a:stretch>
            <a:fillRect/>
          </a:stretch>
        </p:blipFill>
        <p:spPr>
          <a:xfrm>
            <a:off x="2480310" y="2220595"/>
            <a:ext cx="7230745" cy="41751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Stability Ball Exercises</a:t>
            </a:r>
            <a:endParaRPr lang="en-US" sz="4000"/>
          </a:p>
        </p:txBody>
      </p:sp>
      <p:sp>
        <p:nvSpPr>
          <p:cNvPr id="3" name="Content Placeholder 2"/>
          <p:cNvSpPr>
            <a:spLocks noGrp="1"/>
          </p:cNvSpPr>
          <p:nvPr>
            <p:ph idx="1"/>
          </p:nvPr>
        </p:nvSpPr>
        <p:spPr/>
        <p:txBody>
          <a:bodyPr/>
          <a:p>
            <a:r>
              <a:rPr lang="en-US">
                <a:sym typeface="+mn-ea"/>
              </a:rPr>
              <a:t> Sit on a stability ball during exercises to engage core muscles.</a:t>
            </a:r>
            <a:endParaRPr lang="en-US"/>
          </a:p>
          <a:p>
            <a:endParaRPr lang="en-US"/>
          </a:p>
        </p:txBody>
      </p:sp>
      <p:pic>
        <p:nvPicPr>
          <p:cNvPr id="4" name="Picture 3" descr="stability-ball"/>
          <p:cNvPicPr>
            <a:picLocks noChangeAspect="1"/>
          </p:cNvPicPr>
          <p:nvPr/>
        </p:nvPicPr>
        <p:blipFill>
          <a:blip r:embed="rId1"/>
          <a:stretch>
            <a:fillRect/>
          </a:stretch>
        </p:blipFill>
        <p:spPr>
          <a:xfrm>
            <a:off x="2335530" y="2347595"/>
            <a:ext cx="6815455" cy="37801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2969895"/>
            <a:ext cx="10972800" cy="582613"/>
          </a:xfrm>
        </p:spPr>
        <p:txBody>
          <a:bodyPr/>
          <a:p>
            <a:pPr algn="ctr"/>
            <a:r>
              <a:rPr lang="x-none" altLang="en-US" sz="4800"/>
              <a:t>Next: Functional Balance</a:t>
            </a:r>
            <a:endParaRPr lang="x-none" altLang="en-US" sz="4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Chair Stand</a:t>
            </a:r>
            <a:endParaRPr lang="en-US" sz="4000"/>
          </a:p>
        </p:txBody>
      </p:sp>
      <p:sp>
        <p:nvSpPr>
          <p:cNvPr id="3" name="Content Placeholder 2"/>
          <p:cNvSpPr>
            <a:spLocks noGrp="1"/>
          </p:cNvSpPr>
          <p:nvPr>
            <p:ph idx="1"/>
          </p:nvPr>
        </p:nvSpPr>
        <p:spPr/>
        <p:txBody>
          <a:bodyPr/>
          <a:p>
            <a:r>
              <a:rPr lang="en-US"/>
              <a:t>Stand up from a seated position to mimic real-life movements.</a:t>
            </a:r>
            <a:endParaRPr lang="en-US"/>
          </a:p>
          <a:p>
            <a:endParaRPr lang="en-US"/>
          </a:p>
        </p:txBody>
      </p:sp>
      <p:pic>
        <p:nvPicPr>
          <p:cNvPr id="4" name="Picture 3" descr="chair-stand"/>
          <p:cNvPicPr>
            <a:picLocks noChangeAspect="1"/>
          </p:cNvPicPr>
          <p:nvPr/>
        </p:nvPicPr>
        <p:blipFill>
          <a:blip r:embed="rId1"/>
          <a:stretch>
            <a:fillRect/>
          </a:stretch>
        </p:blipFill>
        <p:spPr>
          <a:xfrm>
            <a:off x="2614930" y="2255520"/>
            <a:ext cx="5857240" cy="4095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Obstacle Course</a:t>
            </a:r>
            <a:endParaRPr lang="en-US" sz="4000"/>
          </a:p>
        </p:txBody>
      </p:sp>
      <p:sp>
        <p:nvSpPr>
          <p:cNvPr id="3" name="Content Placeholder 2"/>
          <p:cNvSpPr>
            <a:spLocks noGrp="1"/>
          </p:cNvSpPr>
          <p:nvPr>
            <p:ph idx="1"/>
          </p:nvPr>
        </p:nvSpPr>
        <p:spPr/>
        <p:txBody>
          <a:bodyPr/>
          <a:p>
            <a:r>
              <a:rPr lang="en-US">
                <a:sym typeface="+mn-ea"/>
              </a:rPr>
              <a:t>Navigate through a course with various elements to improve balance and coordination.</a:t>
            </a:r>
            <a:endParaRPr lang="en-US"/>
          </a:p>
          <a:p>
            <a:pPr marL="0" indent="0">
              <a:buNone/>
            </a:pPr>
            <a:endParaRPr lang="en-US"/>
          </a:p>
        </p:txBody>
      </p:sp>
      <p:pic>
        <p:nvPicPr>
          <p:cNvPr id="4" name="Picture 3" descr="obstacle-course"/>
          <p:cNvPicPr>
            <a:picLocks noChangeAspect="1"/>
          </p:cNvPicPr>
          <p:nvPr/>
        </p:nvPicPr>
        <p:blipFill>
          <a:blip r:embed="rId1"/>
          <a:stretch>
            <a:fillRect/>
          </a:stretch>
        </p:blipFill>
        <p:spPr>
          <a:xfrm>
            <a:off x="2536825" y="2461260"/>
            <a:ext cx="6164580" cy="35223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Benefits of Balance Training:</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t>1</a:t>
            </a:r>
            <a:r>
              <a:rPr lang="x-none" altLang="en-US"/>
              <a:t>. </a:t>
            </a:r>
            <a:r>
              <a:rPr lang="en-US"/>
              <a:t>Improved Stability and Coordination: Strengthens core muscles and enhances neuromuscular coordination.</a:t>
            </a:r>
            <a:endParaRPr lang="en-US"/>
          </a:p>
          <a:p>
            <a:pPr marL="0" indent="0">
              <a:buNone/>
            </a:pPr>
            <a:r>
              <a:rPr lang="en-US"/>
              <a:t>2</a:t>
            </a:r>
            <a:r>
              <a:rPr lang="x-none" altLang="en-US"/>
              <a:t>. </a:t>
            </a:r>
            <a:r>
              <a:rPr lang="en-US"/>
              <a:t>Fall Prevention: Increases proprioception and strengthens lower body muscles to reduce fall risk.</a:t>
            </a:r>
            <a:endParaRPr lang="en-US"/>
          </a:p>
          <a:p>
            <a:pPr marL="0" indent="0">
              <a:buNone/>
            </a:pPr>
            <a:r>
              <a:rPr lang="x-none" altLang="en-US"/>
              <a:t>3. </a:t>
            </a:r>
            <a:r>
              <a:rPr lang="en-US"/>
              <a:t>Support for Aging: Helps older adults maintain independence and reduces the risk of falls.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4</a:t>
            </a:r>
            <a:r>
              <a:rPr lang="x-none" altLang="en-US">
                <a:sym typeface="+mn-ea"/>
              </a:rPr>
              <a:t>. </a:t>
            </a:r>
            <a:r>
              <a:rPr lang="en-US">
                <a:sym typeface="+mn-ea"/>
              </a:rPr>
              <a:t>Enhanced Athletic Performance: Boosts agility, posture, and overall performance in sports.</a:t>
            </a:r>
            <a:endParaRPr lang="en-US"/>
          </a:p>
          <a:p>
            <a:pPr marL="0" indent="0">
              <a:buNone/>
            </a:pPr>
            <a:r>
              <a:rPr lang="en-US">
                <a:sym typeface="+mn-ea"/>
              </a:rPr>
              <a:t>5</a:t>
            </a:r>
            <a:r>
              <a:rPr lang="x-none" altLang="en-US">
                <a:sym typeface="+mn-ea"/>
              </a:rPr>
              <a:t>. </a:t>
            </a:r>
            <a:r>
              <a:rPr lang="en-US">
                <a:sym typeface="+mn-ea"/>
              </a:rPr>
              <a:t>Increased Functional Independence: Eases daily activities and improves mobility.</a:t>
            </a:r>
            <a:endParaRPr lang="en-US"/>
          </a:p>
          <a:p>
            <a:pPr marL="0" indent="0">
              <a:buNone/>
            </a:pPr>
            <a:r>
              <a:rPr lang="en-US">
                <a:sym typeface="+mn-ea"/>
              </a:rPr>
              <a:t>6</a:t>
            </a:r>
            <a:r>
              <a:rPr lang="x-none" altLang="en-US">
                <a:sym typeface="+mn-ea"/>
              </a:rPr>
              <a:t>. </a:t>
            </a:r>
            <a:r>
              <a:rPr lang="en-US">
                <a:sym typeface="+mn-ea"/>
              </a:rPr>
              <a:t>Cognitive Benefits: Enhances mental focus and stimulates brain areas involved in coordination.</a:t>
            </a:r>
            <a:endParaRPr lang="en-US"/>
          </a:p>
          <a:p>
            <a:pPr marL="0" indent="0">
              <a:buNone/>
            </a:pPr>
            <a:r>
              <a:rPr lang="en-US">
                <a:sym typeface="+mn-ea"/>
              </a:rPr>
              <a:t>7</a:t>
            </a:r>
            <a:r>
              <a:rPr lang="x-none" altLang="en-US">
                <a:sym typeface="+mn-ea"/>
              </a:rPr>
              <a:t>. </a:t>
            </a:r>
            <a:r>
              <a:rPr lang="en-US">
                <a:sym typeface="+mn-ea"/>
              </a:rPr>
              <a:t>Better Postural Control: Promotes proper alignment, reducing back and neck pain.</a:t>
            </a:r>
            <a:endParaRPr lang="en-US"/>
          </a:p>
          <a:p>
            <a:endParaRPr lang="en-US"/>
          </a:p>
        </p:txBody>
      </p:sp>
      <p:sp>
        <p:nvSpPr>
          <p:cNvPr id="4" name="Title 3"/>
          <p:cNvSpPr>
            <a:spLocks noGrp="1"/>
          </p:cNvSpPr>
          <p:nvPr>
            <p:ph type="title"/>
          </p:nvPr>
        </p:nvSpPr>
        <p:spPr>
          <a:xfrm>
            <a:off x="471170" y="356235"/>
            <a:ext cx="10972800" cy="582613"/>
          </a:xfrm>
        </p:spPr>
        <p:txBody>
          <a:bodyPr/>
          <a:p>
            <a:r>
              <a:rPr lang="en-US">
                <a:sym typeface="+mn-ea"/>
              </a:rPr>
              <a:t>Benefits of Balance Training: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5485765" cy="4953000"/>
          </a:xfrm>
        </p:spPr>
        <p:txBody>
          <a:bodyPr/>
          <a:p>
            <a:r>
              <a:rPr lang="x-none" altLang="en-US"/>
              <a:t>Members:</a:t>
            </a:r>
            <a:endParaRPr lang="x-none" altLang="en-US"/>
          </a:p>
          <a:p>
            <a:pPr marL="0" indent="457200">
              <a:buNone/>
            </a:pPr>
            <a:r>
              <a:rPr lang="x-none" altLang="en-US" sz="2400"/>
              <a:t>Aaron Walter Selga</a:t>
            </a:r>
            <a:endParaRPr lang="x-none" altLang="en-US" sz="2400"/>
          </a:p>
          <a:p>
            <a:pPr marL="0" indent="457200">
              <a:buNone/>
            </a:pPr>
            <a:r>
              <a:rPr lang="x-none" altLang="en-US" sz="2400"/>
              <a:t>Cyrus Troy Bazar</a:t>
            </a:r>
            <a:endParaRPr lang="x-none" altLang="en-US" sz="2400"/>
          </a:p>
          <a:p>
            <a:pPr marL="0" indent="457200">
              <a:buNone/>
            </a:pPr>
            <a:r>
              <a:rPr lang="x-none" altLang="en-US" sz="2400"/>
              <a:t>Dreiko Alvarado</a:t>
            </a:r>
            <a:endParaRPr lang="x-none" altLang="en-US" sz="2400"/>
          </a:p>
          <a:p>
            <a:pPr marL="0" indent="457200">
              <a:buNone/>
            </a:pPr>
            <a:r>
              <a:rPr lang="x-none" altLang="en-US" sz="2400"/>
              <a:t>Edzhel Caniedo</a:t>
            </a:r>
            <a:endParaRPr lang="x-none" altLang="en-US" sz="2400"/>
          </a:p>
          <a:p>
            <a:pPr marL="0" indent="457200">
              <a:buNone/>
            </a:pPr>
            <a:r>
              <a:rPr lang="x-none" altLang="en-US" sz="2400"/>
              <a:t>Ej Tolentino</a:t>
            </a:r>
            <a:endParaRPr lang="x-none" altLang="en-US" sz="2400"/>
          </a:p>
          <a:p>
            <a:pPr marL="0" indent="457200">
              <a:buNone/>
            </a:pPr>
            <a:r>
              <a:rPr lang="x-none" altLang="en-US" sz="2400"/>
              <a:t>HAyst Marayag Jr.</a:t>
            </a:r>
            <a:endParaRPr lang="x-none" altLang="en-US" sz="2400"/>
          </a:p>
          <a:p>
            <a:pPr marL="0" indent="457200">
              <a:buNone/>
            </a:pPr>
            <a:r>
              <a:rPr lang="x-none" altLang="en-US" sz="2400"/>
              <a:t>Jay Lloyd Duque</a:t>
            </a:r>
            <a:endParaRPr lang="x-none" altLang="en-US" sz="2400"/>
          </a:p>
          <a:p>
            <a:pPr marL="0" indent="457200">
              <a:buNone/>
            </a:pPr>
            <a:r>
              <a:rPr lang="x-none" altLang="en-US" sz="2400"/>
              <a:t>Mohammed Macadatu - Abu sayaf</a:t>
            </a:r>
            <a:endParaRPr lang="x-none" altLang="en-US" sz="2400"/>
          </a:p>
          <a:p>
            <a:pPr marL="0" indent="457200">
              <a:buNone/>
            </a:pPr>
            <a:r>
              <a:rPr lang="x-none" altLang="en-US" sz="2400"/>
              <a:t>Reagan Rhodes</a:t>
            </a:r>
            <a:endParaRPr lang="x-none" altLang="en-US" sz="2400"/>
          </a:p>
          <a:p>
            <a:pPr marL="0" indent="457200">
              <a:buNone/>
            </a:pPr>
            <a:r>
              <a:rPr lang="x-none" altLang="en-US" sz="2400"/>
              <a:t>Renz Joshua Serrano</a:t>
            </a:r>
            <a:endParaRPr lang="x-none" altLang="en-US" sz="2400"/>
          </a:p>
        </p:txBody>
      </p:sp>
      <p:sp>
        <p:nvSpPr>
          <p:cNvPr id="4" name="Title 3"/>
          <p:cNvSpPr>
            <a:spLocks noGrp="1"/>
          </p:cNvSpPr>
          <p:nvPr>
            <p:ph type="title"/>
          </p:nvPr>
        </p:nvSpPr>
        <p:spPr/>
        <p:txBody>
          <a:bodyPr/>
          <a:p>
            <a:r>
              <a:rPr lang="x-none" altLang="en-US"/>
              <a:t>thank you for listening!!</a:t>
            </a:r>
            <a:endParaRPr lang="x-none" altLang="en-US"/>
          </a:p>
        </p:txBody>
      </p:sp>
      <p:sp>
        <p:nvSpPr>
          <p:cNvPr id="5" name="Text Box 4"/>
          <p:cNvSpPr txBox="1"/>
          <p:nvPr/>
        </p:nvSpPr>
        <p:spPr>
          <a:xfrm>
            <a:off x="6240145" y="1423670"/>
            <a:ext cx="4974590" cy="5207635"/>
          </a:xfrm>
          <a:prstGeom prst="rect">
            <a:avLst/>
          </a:prstGeom>
          <a:noFill/>
        </p:spPr>
        <p:txBody>
          <a:bodyPr wrap="square" rtlCol="0">
            <a:noAutofit/>
          </a:bodyPr>
          <a:p>
            <a:r>
              <a:rPr lang="x-none" altLang="en-US" sz="2400"/>
              <a:t>Ruben De Vera</a:t>
            </a:r>
            <a:endParaRPr lang="x-none" altLang="en-US" sz="2400"/>
          </a:p>
          <a:p>
            <a:r>
              <a:rPr lang="x-none" altLang="en-US" sz="2400"/>
              <a:t>Seb Salamin</a:t>
            </a:r>
            <a:endParaRPr lang="x-none" altLang="en-US" sz="2400"/>
          </a:p>
          <a:p>
            <a:r>
              <a:rPr lang="x-none" altLang="en-US" sz="2400"/>
              <a:t>Vince Christoper Sumawang</a:t>
            </a:r>
            <a:endParaRPr lang="x-none"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Velocity based training</a:t>
            </a:r>
            <a:endParaRPr lang="en-US"/>
          </a:p>
        </p:txBody>
      </p:sp>
      <p:sp>
        <p:nvSpPr>
          <p:cNvPr id="3" name="Content Placeholder 2"/>
          <p:cNvSpPr>
            <a:spLocks noGrp="1"/>
          </p:cNvSpPr>
          <p:nvPr>
            <p:ph idx="1"/>
          </p:nvPr>
        </p:nvSpPr>
        <p:spPr/>
        <p:txBody>
          <a:bodyPr/>
          <a:p>
            <a:r>
              <a:rPr lang="en-US"/>
              <a:t>Velocity based training is a modern approach to strength training and power training which utilises velocity tracking technology to provide rich objective data as a means to motivate and support real-time adjustments in an athlete's training plan. Typical strength and power programming and periodisation plans[1][2] rely on the manipulation of reps, sets and loads as a means to calibrate training stressors in the pursuit of specific adaptations.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thank you for listening!!</a:t>
            </a:r>
            <a:endParaRPr lang="x-none" altLang="en-US"/>
          </a:p>
        </p:txBody>
      </p:sp>
      <p:sp>
        <p:nvSpPr>
          <p:cNvPr id="3" name="Content Placeholder 2"/>
          <p:cNvSpPr>
            <a:spLocks noGrp="1"/>
          </p:cNvSpPr>
          <p:nvPr>
            <p:ph idx="1"/>
          </p:nvPr>
        </p:nvSpPr>
        <p:spPr/>
        <p:txBody>
          <a:bodyPr/>
          <a:p>
            <a:r>
              <a:rPr lang="x-none" altLang="en-US" sz="2400"/>
              <a:t>https://github.com/troy600/DSA/blob/main/speedandtraining.pptx</a:t>
            </a:r>
            <a:endParaRPr lang="x-none" altLang="en-US" sz="2400"/>
          </a:p>
          <a:p>
            <a:r>
              <a:rPr lang="x-none" altLang="en-US"/>
              <a:t>(reviewer)</a:t>
            </a:r>
            <a:endParaRPr lang="x-none" altLang="en-US"/>
          </a:p>
          <a:p>
            <a:endParaRPr lang="x-none" altLang="en-US"/>
          </a:p>
        </p:txBody>
      </p:sp>
      <p:sp>
        <p:nvSpPr>
          <p:cNvPr id="4" name="Text Box 3"/>
          <p:cNvSpPr txBox="1"/>
          <p:nvPr/>
        </p:nvSpPr>
        <p:spPr>
          <a:xfrm>
            <a:off x="3782695" y="2158365"/>
            <a:ext cx="10142220" cy="3969385"/>
          </a:xfrm>
          <a:prstGeom prst="rect">
            <a:avLst/>
          </a:prstGeom>
          <a:noFill/>
        </p:spPr>
        <p:txBody>
          <a:bodyPr wrap="square" rtlCol="0">
            <a:spAutoFit/>
          </a:bodyPr>
          <a:p>
            <a:r>
              <a:rPr lang="en-US" sz="3600"/>
              <a:t>        </a:t>
            </a:r>
            <a:r>
              <a:rPr lang="x-none" altLang="en-US" sz="3600"/>
              <a:t>  </a:t>
            </a:r>
            <a:r>
              <a:rPr lang="en-US" sz="3600"/>
              <a:t>/\           </a:t>
            </a:r>
            <a:endParaRPr lang="en-US" sz="3600"/>
          </a:p>
          <a:p>
            <a:r>
              <a:rPr lang="en-US" sz="3600"/>
              <a:t>       </a:t>
            </a:r>
            <a:r>
              <a:rPr lang="x-none" altLang="en-US" sz="3600"/>
              <a:t> </a:t>
            </a:r>
            <a:r>
              <a:rPr lang="en-US" sz="3600"/>
              <a:t>/  </a:t>
            </a:r>
            <a:r>
              <a:rPr lang="x-none" altLang="en-US" sz="3600"/>
              <a:t>  </a:t>
            </a:r>
            <a:r>
              <a:rPr lang="en-US" sz="3600"/>
              <a:t>\          </a:t>
            </a:r>
            <a:endParaRPr lang="en-US" sz="3600"/>
          </a:p>
          <a:p>
            <a:r>
              <a:rPr lang="en-US" sz="3600"/>
              <a:t>      /\   </a:t>
            </a:r>
            <a:r>
              <a:rPr lang="x-none" altLang="en-US" sz="3600"/>
              <a:t>    </a:t>
            </a:r>
            <a:r>
              <a:rPr lang="en-US" sz="3600"/>
              <a:t>\        </a:t>
            </a:r>
            <a:endParaRPr lang="en-US" sz="3600"/>
          </a:p>
          <a:p>
            <a:r>
              <a:rPr lang="en-US" sz="3600"/>
              <a:t>    / &gt; ω &lt;</a:t>
            </a:r>
            <a:r>
              <a:rPr lang="x-none" altLang="en-US" sz="3600"/>
              <a:t> </a:t>
            </a:r>
            <a:r>
              <a:rPr lang="en-US" sz="3600"/>
              <a:t>\     </a:t>
            </a:r>
            <a:endParaRPr lang="en-US" sz="3600"/>
          </a:p>
          <a:p>
            <a:r>
              <a:rPr lang="en-US" sz="3600"/>
              <a:t>   /  </a:t>
            </a:r>
            <a:r>
              <a:rPr lang="x-none" altLang="en-US" sz="3600"/>
              <a:t>  </a:t>
            </a:r>
            <a:r>
              <a:rPr lang="en-US" sz="3600"/>
              <a:t> __ </a:t>
            </a:r>
            <a:r>
              <a:rPr lang="x-none" altLang="en-US" sz="3600"/>
              <a:t>   </a:t>
            </a:r>
            <a:r>
              <a:rPr lang="en-US" sz="3600"/>
              <a:t>  \       </a:t>
            </a:r>
            <a:endParaRPr lang="en-US" sz="3600"/>
          </a:p>
          <a:p>
            <a:r>
              <a:rPr lang="en-US" sz="3600"/>
              <a:t>  / __|  |__</a:t>
            </a:r>
            <a:r>
              <a:rPr lang="x-none" altLang="en-US" sz="3600"/>
              <a:t>   </a:t>
            </a:r>
            <a:r>
              <a:rPr lang="en-US" sz="3600"/>
              <a:t>-\     </a:t>
            </a:r>
            <a:endParaRPr lang="en-US" sz="3600"/>
          </a:p>
          <a:p>
            <a:r>
              <a:rPr lang="en-US" sz="3600"/>
              <a:t> /_-''    </a:t>
            </a:r>
            <a:r>
              <a:rPr lang="x-none" altLang="en-US" sz="3600"/>
              <a:t>      </a:t>
            </a:r>
            <a:r>
              <a:rPr lang="en-US" sz="3600"/>
              <a:t>''-_\</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Reaction time </a:t>
            </a:r>
            <a:endParaRPr lang="en-US"/>
          </a:p>
        </p:txBody>
      </p:sp>
      <p:sp>
        <p:nvSpPr>
          <p:cNvPr id="3" name="Content Placeholder 2"/>
          <p:cNvSpPr>
            <a:spLocks noGrp="1"/>
          </p:cNvSpPr>
          <p:nvPr>
            <p:ph idx="1"/>
          </p:nvPr>
        </p:nvSpPr>
        <p:spPr/>
        <p:txBody>
          <a:bodyPr/>
          <a:p>
            <a:r>
              <a:rPr lang="en-US"/>
              <a:t>Reaction time is the time taken for a human to respond to an incoming sensory signal.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seven step approach to increase playing speed</a:t>
            </a:r>
            <a:endParaRPr lang="en-US"/>
          </a:p>
        </p:txBody>
      </p:sp>
      <p:sp>
        <p:nvSpPr>
          <p:cNvPr id="3" name="Content Placeholder 2"/>
          <p:cNvSpPr>
            <a:spLocks noGrp="1"/>
          </p:cNvSpPr>
          <p:nvPr>
            <p:ph idx="1"/>
          </p:nvPr>
        </p:nvSpPr>
        <p:spPr>
          <a:xfrm>
            <a:off x="609600" y="773430"/>
            <a:ext cx="10972800" cy="4953000"/>
          </a:xfrm>
        </p:spPr>
        <p:txBody>
          <a:bodyPr/>
          <a:p>
            <a:pPr marL="0" indent="0">
              <a:buNone/>
            </a:pPr>
            <a:r>
              <a:rPr lang="en-US" sz="2800"/>
              <a:t>brain power</a:t>
            </a:r>
            <a:endParaRPr lang="en-US" sz="2800"/>
          </a:p>
          <a:p>
            <a:pPr marL="0" indent="0">
              <a:buNone/>
            </a:pPr>
            <a:r>
              <a:rPr lang="en-US" sz="2800"/>
              <a:t>body composition</a:t>
            </a:r>
            <a:endParaRPr lang="en-US" sz="2800"/>
          </a:p>
          <a:p>
            <a:pPr marL="0" indent="0">
              <a:buNone/>
            </a:pPr>
            <a:r>
              <a:rPr lang="en-US" sz="2800"/>
              <a:t>aerobic speed</a:t>
            </a:r>
            <a:endParaRPr lang="en-US" sz="2800"/>
          </a:p>
          <a:p>
            <a:pPr marL="0" indent="0">
              <a:buNone/>
            </a:pPr>
            <a:r>
              <a:rPr lang="en-US" sz="2800"/>
              <a:t>overreaching</a:t>
            </a:r>
            <a:endParaRPr lang="en-US" sz="2800"/>
          </a:p>
          <a:p>
            <a:pPr marL="0" indent="0">
              <a:buNone/>
            </a:pPr>
            <a:r>
              <a:rPr lang="en-US" sz="2800"/>
              <a:t>Muscle function</a:t>
            </a:r>
            <a:endParaRPr lang="en-US" sz="2800"/>
          </a:p>
          <a:p>
            <a:pPr marL="0" indent="0">
              <a:buNone/>
            </a:pPr>
            <a:r>
              <a:rPr lang="en-US" sz="2800"/>
              <a:t>balance</a:t>
            </a:r>
            <a:endParaRPr lang="en-US" sz="2800"/>
          </a:p>
          <a:p>
            <a:pPr marL="0" indent="0">
              <a:buNone/>
            </a:pPr>
            <a:r>
              <a:rPr lang="en-US" sz="2800"/>
              <a:t>strenght</a:t>
            </a:r>
            <a:endParaRPr lang="en-US" sz="2800"/>
          </a:p>
          <a:p>
            <a:pPr marL="0" indent="0">
              <a:buNone/>
            </a:pPr>
            <a:r>
              <a:rPr lang="en-US" sz="2800"/>
              <a:t>Footforce</a:t>
            </a:r>
            <a:endParaRPr lang="en-US" sz="2800"/>
          </a:p>
          <a:p>
            <a:pPr marL="0" indent="0">
              <a:buNone/>
            </a:pPr>
            <a:r>
              <a:rPr lang="en-US" sz="2800"/>
              <a:t>Nutrition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Techniques for Increasing Playing Speed</a:t>
            </a:r>
            <a:endParaRPr lang="x-none" altLang="en-US"/>
          </a:p>
        </p:txBody>
      </p:sp>
      <p:sp>
        <p:nvSpPr>
          <p:cNvPr id="3" name="Content Placeholder 2"/>
          <p:cNvSpPr>
            <a:spLocks noGrp="1"/>
          </p:cNvSpPr>
          <p:nvPr>
            <p:ph idx="1"/>
          </p:nvPr>
        </p:nvSpPr>
        <p:spPr/>
        <p:txBody>
          <a:bodyPr/>
          <a:p>
            <a:pPr marL="0" indent="0">
              <a:buNone/>
            </a:pPr>
            <a:r>
              <a:rPr lang="x-none" altLang="en-US"/>
              <a:t>1. Gradual Progression</a:t>
            </a:r>
            <a:endParaRPr lang="x-none" altLang="en-US"/>
          </a:p>
          <a:p>
            <a:pPr marL="0" indent="0">
              <a:buNone/>
            </a:pPr>
            <a:r>
              <a:rPr lang="x-none" altLang="en-US"/>
              <a:t>2. Chunking</a:t>
            </a:r>
            <a:endParaRPr lang="x-none" altLang="en-US"/>
          </a:p>
          <a:p>
            <a:pPr marL="0" indent="0">
              <a:buNone/>
            </a:pPr>
            <a:r>
              <a:rPr lang="x-none" altLang="en-US"/>
              <a:t>3. Focus on Accuracy</a:t>
            </a:r>
            <a:endParaRPr lang="x-none" altLang="en-US"/>
          </a:p>
          <a:p>
            <a:pPr marL="0" indent="0">
              <a:buNone/>
            </a:pPr>
            <a:r>
              <a:rPr lang="x-none" altLang="en-US"/>
              <a:t>4. Use of Rhythmic Variations</a:t>
            </a:r>
            <a:endParaRPr lang="x-none" altLang="en-US"/>
          </a:p>
          <a:p>
            <a:pPr marL="0" indent="0">
              <a:buNone/>
            </a:pPr>
            <a:r>
              <a:rPr lang="x-none" altLang="en-US"/>
              <a:t>5. Relaxation</a:t>
            </a: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3835"/>
            <a:ext cx="10972800" cy="582613"/>
          </a:xfrm>
        </p:spPr>
        <p:txBody>
          <a:bodyPr/>
          <a:p>
            <a:r>
              <a:rPr lang="x-none" altLang="en-US"/>
              <a:t>Increase playing speed.</a:t>
            </a:r>
            <a:endParaRPr lang="x-none" altLang="en-US"/>
          </a:p>
        </p:txBody>
      </p:sp>
      <p:sp>
        <p:nvSpPr>
          <p:cNvPr id="3" name="Content Placeholder 2"/>
          <p:cNvSpPr>
            <a:spLocks noGrp="1"/>
          </p:cNvSpPr>
          <p:nvPr>
            <p:ph idx="1"/>
          </p:nvPr>
        </p:nvSpPr>
        <p:spPr/>
        <p:txBody>
          <a:bodyPr/>
          <a:p>
            <a:r>
              <a:rPr lang="en-US"/>
              <a:t>Increasing playing speed is a common goal for musicians, athletes, and other performers aiming to enhance their skill and proficiency. This report explores strategies to effectively increase playing speed, focusing on techniques, practice methods, and considerations for maintaining quality.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6315" y="3137535"/>
            <a:ext cx="10972800" cy="582613"/>
          </a:xfrm>
        </p:spPr>
        <p:txBody>
          <a:bodyPr/>
          <a:p>
            <a:r>
              <a:rPr lang="x-none" altLang="en-US" sz="4400"/>
              <a:t>Examples of speed Training exercises</a:t>
            </a:r>
            <a:endParaRPr lang="x-none" altLang="en-US" sz="4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6512</Words>
  <Application>WPS Presentation</Application>
  <PresentationFormat>宽屏</PresentationFormat>
  <Paragraphs>217</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SimSun</vt:lpstr>
      <vt:lpstr>Wingdings</vt:lpstr>
      <vt:lpstr>Ubuntu</vt:lpstr>
      <vt:lpstr>Noto Sans CJK SC</vt:lpstr>
      <vt:lpstr>Microsoft YaHei</vt:lpstr>
      <vt:lpstr>Arial Unicode MS</vt:lpstr>
      <vt:lpstr>SimSun</vt:lpstr>
      <vt:lpstr>Noto Color Emoji</vt:lpstr>
      <vt:lpstr>Orange Waves</vt:lpstr>
      <vt:lpstr>Speed and Balance Training</vt:lpstr>
      <vt:lpstr>Introduction</vt:lpstr>
      <vt:lpstr>Speed Training</vt:lpstr>
      <vt:lpstr>Velocity based training</vt:lpstr>
      <vt:lpstr>Reaction time </vt:lpstr>
      <vt:lpstr>seven step approach to increase playing speed</vt:lpstr>
      <vt:lpstr>PowerPoint 演示文稿</vt:lpstr>
      <vt:lpstr>PowerPoint 演示文稿</vt:lpstr>
      <vt:lpstr>Examples of speed Training exercises</vt:lpstr>
      <vt:lpstr>PowerPoint 演示文稿</vt:lpstr>
      <vt:lpstr>Plyometrics- </vt:lpstr>
      <vt:lpstr>High knees- workout.</vt:lpstr>
      <vt:lpstr>Agility ladder drills</vt:lpstr>
      <vt:lpstr>these are the 10 benefits of speed training</vt:lpstr>
      <vt:lpstr>so what are the benefits of speed training?</vt:lpstr>
      <vt:lpstr>Balance Training</vt:lpstr>
      <vt:lpstr>1. Sensory Integration</vt:lpstr>
      <vt:lpstr>2. Motor Control: </vt:lpstr>
      <vt:lpstr>3. Cognitive Processes</vt:lpstr>
      <vt:lpstr>Static Balance</vt:lpstr>
      <vt:lpstr>PowerPoint 演示文稿</vt:lpstr>
      <vt:lpstr>examples</vt:lpstr>
      <vt:lpstr>Single-Leg Stand</vt:lpstr>
      <vt:lpstr>Wall Sits: </vt:lpstr>
      <vt:lpstr>Mountain Pose (Tadasana)</vt:lpstr>
      <vt:lpstr>Next: Dynamic balance</vt:lpstr>
      <vt:lpstr>Walking Heel-to-Toe</vt:lpstr>
      <vt:lpstr>Tai Chi</vt:lpstr>
      <vt:lpstr>Agility Ladder Drills</vt:lpstr>
      <vt:lpstr>Next: Balance training with equipment</vt:lpstr>
      <vt:lpstr>BOSU Ball Exercises:</vt:lpstr>
      <vt:lpstr>Balance Board Exercises</vt:lpstr>
      <vt:lpstr>Stability Ball Exercises</vt:lpstr>
      <vt:lpstr>Next: Functional Balance</vt:lpstr>
      <vt:lpstr>Chair Stand</vt:lpstr>
      <vt:lpstr>Obstacle Course</vt:lpstr>
      <vt:lpstr>Benefits of Balance Training:</vt:lpstr>
      <vt:lpstr>Benefits of Balance Training:</vt:lpstr>
      <vt:lpstr>thank you for listening!!</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p:lastModifiedBy>
  <cp:revision>48</cp:revision>
  <dcterms:created xsi:type="dcterms:W3CDTF">2024-09-15T12:58:13Z</dcterms:created>
  <dcterms:modified xsi:type="dcterms:W3CDTF">2024-09-15T12:58:13Z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