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  <p:sldMasterId id="2147483789" r:id="rId5"/>
  </p:sldMasterIdLst>
  <p:notesMasterIdLst>
    <p:notesMasterId r:id="rId17"/>
  </p:notesMasterIdLst>
  <p:sldIdLst>
    <p:sldId id="3825" r:id="rId6"/>
    <p:sldId id="3835" r:id="rId7"/>
    <p:sldId id="3839" r:id="rId8"/>
    <p:sldId id="3837" r:id="rId9"/>
    <p:sldId id="3838" r:id="rId10"/>
    <p:sldId id="3840" r:id="rId11"/>
    <p:sldId id="3841" r:id="rId12"/>
    <p:sldId id="3842" r:id="rId13"/>
    <p:sldId id="3843" r:id="rId14"/>
    <p:sldId id="3844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1F0"/>
    <a:srgbClr val="4F9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AEF96-2764-4C86-A3C9-3B9138D57EC6}" v="27" dt="2023-01-18T18:13:32.990"/>
    <p1510:client id="{12342DC2-192D-DC45-AD7B-C00B9007FCDC}" v="1515" dt="2023-01-19T17:19:22.987"/>
    <p1510:client id="{20C00021-8AF5-429C-891F-B2916FF11BFE}" v="1" dt="2023-01-19T21:31:35.080"/>
    <p1510:client id="{2E82102B-E674-46D6-9EAE-000899CC96CB}" v="4" dt="2023-01-19T17:18:33.424"/>
    <p1510:client id="{3739C427-784F-4B6F-8D2E-816AADC0CD52}" v="101" dt="2023-01-19T01:13:08.311"/>
    <p1510:client id="{58CC2B8E-D270-4AA1-BAD1-E353AE5DE586}" v="309" dt="2023-01-18T18:07:37.083"/>
    <p1510:client id="{5A1FE1BC-C32D-4F77-A84D-A457F8399DC9}" v="8" dt="2023-01-18T18:09:01.206"/>
    <p1510:client id="{671485D6-9832-4BBA-8B6A-39A1F1D1C107}" v="105" dt="2023-01-19T00:44:22.433"/>
    <p1510:client id="{6CC3E861-4A77-D049-8552-04F6E36A764A}" v="124" dt="2023-01-19T16:38:54.918"/>
    <p1510:client id="{6FC3CBF2-09FC-4A68-8781-7E1A02E6F339}" v="1" dt="2023-01-19T00:40:03.635"/>
    <p1510:client id="{A3E4F7A1-BAE5-4048-825B-1D8ABB6CABDF}" v="395" dt="2023-01-19T01:03:24.010"/>
    <p1510:client id="{A934A4E1-6B23-7B43-8944-D3E815C92A43}" v="1" vWet="5" dt="2023-01-19T00:30:52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79"/>
  </p:normalViewPr>
  <p:slideViewPr>
    <p:cSldViewPr snapToGrid="0">
      <p:cViewPr>
        <p:scale>
          <a:sx n="100" d="100"/>
          <a:sy n="100" d="100"/>
        </p:scale>
        <p:origin x="832" y="256"/>
      </p:cViewPr>
      <p:guideLst>
        <p:guide orient="horz" pos="1200"/>
        <p:guide orient="horz" pos="3408"/>
        <p:guide pos="6936"/>
        <p:guide pos="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54:23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0 144 24575,'44'0'0,"0"1"0,-1 1 0,-4 1 0,-5 0 0,3-2 0,0-1 0,3 1 0,-6 2 0,-8-1 0,-5 2 0,-3-1 0,3 0 0,2-1 0,2-2 0,-2 0 0,-3 0 0,-4 0 0,-1 0 0,1 0 0,0 0 0,-4 0 0,-3 0 0,0-2 0,0-3 0,9-2 0,6-5 0,12-1 0,8-3 0,1-1 0,-5 2 0,-9 4 0,-8 4 0,-4 0 0,0 0 0,1-1 0,2 1 0,-1 0 0,0 1 0,-3 0 0,0 0 0,-2 2 0,-4 1 0,-4 2 0,1-3 0,-2 3 0,-21 16 0,2-4 0,-26 16 0,8-12 0,-2 0 0,-1 2 0,7-2 0,6-3 0,6-5 0,8-4 0,-1 0 0,0 4 0,-5 2 0,-4 6 0,-1 1 0,-1 2 0,8-5 0,2-4 0,8-8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54:25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0 716 24575,'54'-18'0,"11"-8"0,24-18 0,-41 20 0,1 0 0,5-3 0,1 0 0,2 0 0,-1 0 0,-3 3 0,0 0 0,-1-2 0,-2 0 0,32-20 0,-18 3 0,-12 4 0,-5 1 0,-3 4 0,-3 1 0,-4 5 0,-8 4 0,-6 7 0,-7 4 0,-3 2 0,-2 1 0,0-1 0,2 0 0,-4 3 0,-3 3 0,-26 15 0,5 0 0,-27 14 0,2 2 0,-18 12 0,-20 19 0,31-23 0,-1 2 0,-2 0 0,-1-2 0,4-2 0,2-3 0,-22 14 0,25-17 0,17-9 0,7-6 0,-1 0 0,4-1 0,3-1 0,5-3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54:29.3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 1181 24575,'26'-77'0,"9"3"0,7 2 0,-2 18 0,-13 19 0,-6 7 0,-2 0 0,1-8 0,0-1 0,0 1 0,0-1 0,0-3 0,3-10 0,1-6 0,1 1 0,-2 10 0,-8 13 0,-3 13 0,-3 2 0,2-9 0,5-14 0,3-11 0,1-1 0,-3 8 0,-4 13 0,-4 10 0,-3 7 0,0 0 0,-1-2 0,2-2 0,-2 2 0,0 7 0,-6 39 0,-3-2 0,-12 47 0,-5-12 0,-7 18 0,-5 7 0,0-5 0,1-1 0,5-16 0,2-11 0,1-3 0,1-4 0,2-10 0,4-7 0,5-9 0,1-4 0,-2-1 0,0-3 0,0-1 0,-1 1 0,-2 4 0,-2 4 0,-1-1 0,2 1 0,2-4 0,-1 0 0,3-3 0,-1-1 0,-2 1 0,-4 5 0,-5 6 0,-2 1 0,6-5 0,7-8 0,7-8 0,26-41 0,2 6 0,27-35 0,4 9 0,10-8 0,7-8 0,0 2 0,-7 5 0,-11 2 0,-10 5 0,-7 0 0,-4 1 0,-5 8 0,-6 8 0,-7 9 0,-4 7 0,-3 1 0,2-5 0,5-5 0,3-4 0,0 3 0,-3 8 0,-4 9 0,-6 10 0,-1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54:32.7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1503 24575,'0'-56'0,"0"0"0,-1-7 0,2-3 0,2-7 0,2 0 0,0 6 0,2 3 0,2 9 0,3 5 0,13-23 0,-6 26 0,-1 5 0,-5 5 0,-4-6 0,-1-12 0,-3-3 0,-2 0 0,-3 0 0,0 4 0,0-1 0,0 0 0,0 4 0,0 8 0,0 11 0,0 11 0,0 10 0,0 0 0,2-2 0,2-5 0,1-2 0,-1 4 0,-2 7 0,-2 51 0,0 12 0,0 7 0,0 7 0,0-1 0,0 1 0,0 11 0,0 1 0,0-5 0,0-4 0,0-13 0,0-4 0,0 28 0,0-26 0,0-12 0,0-4 0,0 1 0,0-2 0,0-5 0,0-7 0,0-4 0,0-10 0,0 0 0,0-5 0,0 6 0,0 2 0,0-1 0,0-2 0,0-5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21:04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5616 24575,'41'0'0,"4"0"0,13 0 0,14 3 0,16 7 0,-33-2 0,3 1 0,6 1 0,1 0 0,5 0 0,2-1 0,-1-2 0,-1 0 0,-7-2 0,-2-2 0,-8 0 0,-3-1 0,27 1 0,-18-3 0,-11 0 0,-5 0 0,-5 0 0,-4 0 0,-5 0 0,-6 0 0,-5 0 0,-5 0 0,0 0 0,1 0 0,2-1 0,4-2 0,-11 1 0,-32-1 0,-28 3 0,-42 0 0,41 0 0,-1 0 0,-1 0 0,1 0 0,-45 0 0,11-2 0,12-3 0,2-4 0,1-3 0,6 1 0,10 0 0,17 3 0,14 5 0,12-1 0,9 2 0,3-10 0,1-1 0,0-10 0,2 6 0,11 1 0,15 9 0,15 3 0,11 4 0,11 0 0,11 0 0,23 0 0,-40 0 0,3 0 0,5 0 0,1 0 0,-2 0 0,-1 0 0,-11 0 0,-3 0 0,22-2 0,-31-1 0,-14-5 0,-4-4 0,2-3 0,4-5 0,2 2 0,-5 3 0,-8 5 0,-7 5 0,-2 3 0,9-2 0,7-4 0,21-8 0,35-13 0,-25 9 0,5-1 0,9-3 0,4 0 0,6-1 0,2 1 0,-5 2 0,-1 2 0,-8 2 0,-3 0 0,-8 3 0,-4-1 0,19-7 0,-30 5 0,-22 7 0,-13 5 0,-5-1 0,5 1 0,5 2 0,11 1 0,-13 3 0,-55 22 0,-31 4 0,13-5 0,-5 0 0,3-4 0,1-2 0,5-4 0,3-2 0,-34 3 0,29-8 0,24-2 0,22-2 0,13-3 0,31-11 0,-2-3 0,22-14 0,2-9 0,20-13 0,-26 21 0,3-2 0,6-3 0,2 2 0,3 1 0,1 2 0,0 2 0,1 4 0,-2 4 0,-2 3 0,-4 5 0,-2 1 0,34-6 0,-21 4 0,-21 2 0,-18 4 0,-13 3 0,-8 2 0,-28 2 0,-21 2 0,-25 9 0,-7 12 0,4 11 0,8 8 0,0 9 0,0 6 0,-3 5 0,5 0 0,10-11 0,17-11 0,18-16 0,14-12 0,27-25 0,12-14 0,25-21 0,11-8 0,-30 26 0,4-1 0,6-2 0,4 0 0,7-4 0,1 1 0,1 1 0,-2 0 0,-4 2 0,-3 2 0,-11 7 0,-4 1 0,17-11 0,-15 8 0,-7-3 0,0-7 0,1-2 0,-5 5 0,-6 14 0,-14 11 0,-11 8 0,17-12 0,59-34 0,-15 10 0,4-2 0,9-5 0,1-1 0,-5 2 0,-2 0 0,-6 1 0,-1 0 0,-4 2 0,-1 0 0,1-1 0,-3 1 0,-11 9 0,-4 3 0,9-10 0,-16 11 0,-4 3 0,-2 2 0,-3 1 0,-3 4 0,0-1 0,-1 1 0,6-10 0,8-17 0,5-11 0,2-6 0,-6 10 0,-10 14 0,-10 13 0,-7 8 0,-5 3 0,-3-2 0,0-7 0,0-1 0,2-2 0,1 6 0,2 4 0,1 3 0,-1 3 0,-1 1 0,-31 25 0,-2 13 0,-26 28 0,-6 11 0,26-31 0,-2 1 0,-5 2 0,-1 0 0,-5 1 0,1 0 0,3-5 0,2-1 0,-30 21 0,22-20 0,18-15 0,14-7 0,6-1 0,2 1 0,1-1 0,2-2 0,2-4 0,-3-4 0,8-37 0,9 1 0,24-37 0,30-1 0,-22 30 0,3 0 0,4-4 0,1 0 0,2-2 0,-2 0 0,-4 5 0,-3 0 0,-3 2 0,-2 1 0,25-30 0,-12 10 0,-10 9 0,-7 10 0,-10 9 0,-7 5 0,-6 6 0,-4 1 0,2-1 0,0-2 0,2 2 0,-1 3 0,-4 5 0,-2 7 0,-26 12 0,-5 11 0,-31 18 0,9 3 0,-1 8 0,0 4 0,2 3 0,-3 2 0,3-5 0,6-9 0,3-7 0,3-5 0,5-9 0,9-6 0,8-6 0,7-11 0,11-15 0,18-26 0,9-14 0,14-15 0,-18 28 0,1-2 0,4-7 0,2-4 0,9-13 0,3-4 0,-10 16 0,2-1 0,2-3-328,4-8 0,2-2 0,2 0 291,3-6 0,1 0 0,0 0 37,0 2 0,0 1 0,0 2 0,-4 8 0,0 1 0,-2 4 0,13-13 0,-2 5 0,-10 15 0,-2 4 0,-5 6 0,-3 4 0,26-29 0,-10 7 0,-14 7 983,-15 9-871,-13 21-112,-10 8 0,-5 14 0,-8 29 0,-5 2 0,-20 34 0,11-22 0,-2 2 0,-5 7 0,-1 3 0,-3 5 0,0 0 0,5-2 0,2-3 0,-19 28 0,18-27 0,11-21 0,10-19 0,3-7 0,3-7 0,-2-21 0,3 3 0,0-15 0,4 11 0,0 2 0,2-5 0,7-17 0,11-21 0,9-18 0,-13 33 0,1-3 0,1-6 0,0-3 0,0-9 0,0-3 0,1-3 0,0-2 0,-1-1 0,1 2 0,-2 4 0,-1 2 0,-3 11 0,-2 4 0,3-39 0,-5 23 0,-3 11 0,2 4 0,0 3 0,-2 7 0,-4 14 0,-2 17 0,0 62 0,-2-7 0,-8 47 0,-13-11 0,4-31 0,-4 1 0,-4 9 0,-2 0 0,-4 3 0,-1-2 0,2-2 0,1-3 0,-20 33 0,16-23 0,16-20 0,8-16 0,8-12 0,4-67 0,8-3 0,-2 3 0,1-3 0,9-27 0,-1 12 0,-6 18 0,-5 16 0,-3 15 0,-2 8 0,0 4 0,-2 0 0,0-4 0,-1-12 0,1-13 0,2-11 0,2 1 0,3 9 0,0 15 0,-1 11 0,-1 7 0,5 5 0,2 22 0,-2 5 0,-1 22 0,-7-4 0,0-1 0,0-7 0,0-9 0,0-4 0,0-2 0,0-8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21:04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5616 24575,'41'0'0,"4"0"0,13 0 0,14 3 0,16 7 0,-33-2 0,3 1 0,6 1 0,1 0 0,5 0 0,2-1 0,-1-2 0,-1 0 0,-7-2 0,-2-2 0,-8 0 0,-3-1 0,27 1 0,-18-3 0,-11 0 0,-5 0 0,-5 0 0,-4 0 0,-5 0 0,-6 0 0,-5 0 0,-5 0 0,0 0 0,1 0 0,2-1 0,4-2 0,-11 1 0,-32-1 0,-28 3 0,-42 0 0,41 0 0,-1 0 0,-1 0 0,1 0 0,-45 0 0,11-2 0,12-3 0,2-4 0,1-3 0,6 1 0,10 0 0,17 3 0,14 5 0,12-1 0,9 2 0,3-10 0,1-1 0,0-10 0,2 6 0,11 1 0,15 9 0,15 3 0,11 4 0,11 0 0,11 0 0,23 0 0,-40 0 0,3 0 0,5 0 0,1 0 0,-2 0 0,-1 0 0,-11 0 0,-3 0 0,22-2 0,-31-1 0,-14-5 0,-4-4 0,2-3 0,4-5 0,2 2 0,-5 3 0,-8 5 0,-7 5 0,-2 3 0,9-2 0,7-4 0,21-8 0,35-13 0,-25 9 0,5-1 0,9-3 0,4 0 0,6-1 0,2 1 0,-5 2 0,-1 2 0,-8 2 0,-3 0 0,-8 3 0,-4-1 0,19-7 0,-30 5 0,-22 7 0,-13 5 0,-5-1 0,5 1 0,5 2 0,11 1 0,-13 3 0,-55 22 0,-31 4 0,13-5 0,-5 0 0,3-4 0,1-2 0,5-4 0,3-2 0,-34 3 0,29-8 0,24-2 0,22-2 0,13-3 0,31-11 0,-2-3 0,22-14 0,2-9 0,20-13 0,-26 21 0,3-2 0,6-3 0,2 2 0,3 1 0,1 2 0,0 2 0,1 4 0,-2 4 0,-2 3 0,-4 5 0,-2 1 0,34-6 0,-21 4 0,-21 2 0,-18 4 0,-13 3 0,-8 2 0,-28 2 0,-21 2 0,-25 9 0,-7 12 0,4 11 0,8 8 0,0 9 0,0 6 0,-3 5 0,5 0 0,10-11 0,17-11 0,18-16 0,14-12 0,27-25 0,12-14 0,25-21 0,11-8 0,-30 26 0,4-1 0,6-2 0,4 0 0,7-4 0,1 1 0,1 1 0,-2 0 0,-4 2 0,-3 2 0,-11 7 0,-4 1 0,17-11 0,-15 8 0,-7-3 0,0-7 0,1-2 0,-5 5 0,-6 14 0,-14 11 0,-11 8 0,17-12 0,59-34 0,-15 10 0,4-2 0,9-5 0,1-1 0,-5 2 0,-2 0 0,-6 1 0,-1 0 0,-4 2 0,-1 0 0,1-1 0,-3 1 0,-11 9 0,-4 3 0,9-10 0,-16 11 0,-4 3 0,-2 2 0,-3 1 0,-3 4 0,0-1 0,-1 1 0,6-10 0,8-17 0,5-11 0,2-6 0,-6 10 0,-10 14 0,-10 13 0,-7 8 0,-5 3 0,-3-2 0,0-7 0,0-1 0,2-2 0,1 6 0,2 4 0,1 3 0,-1 3 0,-1 1 0,-31 25 0,-2 13 0,-26 28 0,-6 11 0,26-31 0,-2 1 0,-5 2 0,-1 0 0,-5 1 0,1 0 0,3-5 0,2-1 0,-30 21 0,22-20 0,18-15 0,14-7 0,6-1 0,2 1 0,1-1 0,2-2 0,2-4 0,-3-4 0,8-37 0,9 1 0,24-37 0,30-1 0,-22 30 0,3 0 0,4-4 0,1 0 0,2-2 0,-2 0 0,-4 5 0,-3 0 0,-3 2 0,-2 1 0,25-30 0,-12 10 0,-10 9 0,-7 10 0,-10 9 0,-7 5 0,-6 6 0,-4 1 0,2-1 0,0-2 0,2 2 0,-1 3 0,-4 5 0,-2 7 0,-26 12 0,-5 11 0,-31 18 0,9 3 0,-1 8 0,0 4 0,2 3 0,-3 2 0,3-5 0,6-9 0,3-7 0,3-5 0,5-9 0,9-6 0,8-6 0,7-11 0,11-15 0,18-26 0,9-14 0,14-15 0,-18 28 0,1-2 0,4-7 0,2-4 0,9-13 0,3-4 0,-10 16 0,2-1 0,2-3-328,4-8 0,2-2 0,2 0 291,3-6 0,1 0 0,0 0 37,0 2 0,0 1 0,0 2 0,-4 8 0,0 1 0,-2 4 0,13-13 0,-2 5 0,-10 15 0,-2 4 0,-5 6 0,-3 4 0,26-29 0,-10 7 0,-14 7 983,-15 9-871,-13 21-112,-10 8 0,-5 14 0,-8 29 0,-5 2 0,-20 34 0,11-22 0,-2 2 0,-5 7 0,-1 3 0,-3 5 0,0 0 0,5-2 0,2-3 0,-19 28 0,18-27 0,11-21 0,10-19 0,3-7 0,3-7 0,-2-21 0,3 3 0,0-15 0,4 11 0,0 2 0,2-5 0,7-17 0,11-21 0,9-18 0,-13 33 0,1-3 0,1-6 0,0-3 0,0-9 0,0-3 0,1-3 0,0-2 0,-1-1 0,1 2 0,-2 4 0,-1 2 0,-3 11 0,-2 4 0,3-39 0,-5 23 0,-3 11 0,2 4 0,0 3 0,-2 7 0,-4 14 0,-2 17 0,0 62 0,-2-7 0,-8 47 0,-13-11 0,4-31 0,-4 1 0,-4 9 0,-2 0 0,-4 3 0,-1-2 0,2-2 0,1-3 0,-20 33 0,16-23 0,16-20 0,8-16 0,8-12 0,4-67 0,8-3 0,-2 3 0,1-3 0,9-27 0,-1 12 0,-6 18 0,-5 16 0,-3 15 0,-2 8 0,0 4 0,-2 0 0,0-4 0,-1-12 0,1-13 0,2-11 0,2 1 0,3 9 0,0 15 0,-1 11 0,-1 7 0,5 5 0,2 22 0,-2 5 0,-1 22 0,-7-4 0,0-1 0,0-7 0,0-9 0,0-4 0,0-2 0,0-8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21:04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5616 24575,'41'0'0,"4"0"0,13 0 0,14 3 0,16 7 0,-33-2 0,3 1 0,6 1 0,1 0 0,5 0 0,2-1 0,-1-2 0,-1 0 0,-7-2 0,-2-2 0,-8 0 0,-3-1 0,27 1 0,-18-3 0,-11 0 0,-5 0 0,-5 0 0,-4 0 0,-5 0 0,-6 0 0,-5 0 0,-5 0 0,0 0 0,1 0 0,2-1 0,4-2 0,-11 1 0,-32-1 0,-28 3 0,-42 0 0,41 0 0,-1 0 0,-1 0 0,1 0 0,-45 0 0,11-2 0,12-3 0,2-4 0,1-3 0,6 1 0,10 0 0,17 3 0,14 5 0,12-1 0,9 2 0,3-10 0,1-1 0,0-10 0,2 6 0,11 1 0,15 9 0,15 3 0,11 4 0,11 0 0,11 0 0,23 0 0,-40 0 0,3 0 0,5 0 0,1 0 0,-2 0 0,-1 0 0,-11 0 0,-3 0 0,22-2 0,-31-1 0,-14-5 0,-4-4 0,2-3 0,4-5 0,2 2 0,-5 3 0,-8 5 0,-7 5 0,-2 3 0,9-2 0,7-4 0,21-8 0,35-13 0,-25 9 0,5-1 0,9-3 0,4 0 0,6-1 0,2 1 0,-5 2 0,-1 2 0,-8 2 0,-3 0 0,-8 3 0,-4-1 0,19-7 0,-30 5 0,-22 7 0,-13 5 0,-5-1 0,5 1 0,5 2 0,11 1 0,-13 3 0,-55 22 0,-31 4 0,13-5 0,-5 0 0,3-4 0,1-2 0,5-4 0,3-2 0,-34 3 0,29-8 0,24-2 0,22-2 0,13-3 0,31-11 0,-2-3 0,22-14 0,2-9 0,20-13 0,-26 21 0,3-2 0,6-3 0,2 2 0,3 1 0,1 2 0,0 2 0,1 4 0,-2 4 0,-2 3 0,-4 5 0,-2 1 0,34-6 0,-21 4 0,-21 2 0,-18 4 0,-13 3 0,-8 2 0,-28 2 0,-21 2 0,-25 9 0,-7 12 0,4 11 0,8 8 0,0 9 0,0 6 0,-3 5 0,5 0 0,10-11 0,17-11 0,18-16 0,14-12 0,27-25 0,12-14 0,25-21 0,11-8 0,-30 26 0,4-1 0,6-2 0,4 0 0,7-4 0,1 1 0,1 1 0,-2 0 0,-4 2 0,-3 2 0,-11 7 0,-4 1 0,17-11 0,-15 8 0,-7-3 0,0-7 0,1-2 0,-5 5 0,-6 14 0,-14 11 0,-11 8 0,17-12 0,59-34 0,-15 10 0,4-2 0,9-5 0,1-1 0,-5 2 0,-2 0 0,-6 1 0,-1 0 0,-4 2 0,-1 0 0,1-1 0,-3 1 0,-11 9 0,-4 3 0,9-10 0,-16 11 0,-4 3 0,-2 2 0,-3 1 0,-3 4 0,0-1 0,-1 1 0,6-10 0,8-17 0,5-11 0,2-6 0,-6 10 0,-10 14 0,-10 13 0,-7 8 0,-5 3 0,-3-2 0,0-7 0,0-1 0,2-2 0,1 6 0,2 4 0,1 3 0,-1 3 0,-1 1 0,-31 25 0,-2 13 0,-26 28 0,-6 11 0,26-31 0,-2 1 0,-5 2 0,-1 0 0,-5 1 0,1 0 0,3-5 0,2-1 0,-30 21 0,22-20 0,18-15 0,14-7 0,6-1 0,2 1 0,1-1 0,2-2 0,2-4 0,-3-4 0,8-37 0,9 1 0,24-37 0,30-1 0,-22 30 0,3 0 0,4-4 0,1 0 0,2-2 0,-2 0 0,-4 5 0,-3 0 0,-3 2 0,-2 1 0,25-30 0,-12 10 0,-10 9 0,-7 10 0,-10 9 0,-7 5 0,-6 6 0,-4 1 0,2-1 0,0-2 0,2 2 0,-1 3 0,-4 5 0,-2 7 0,-26 12 0,-5 11 0,-31 18 0,9 3 0,-1 8 0,0 4 0,2 3 0,-3 2 0,3-5 0,6-9 0,3-7 0,3-5 0,5-9 0,9-6 0,8-6 0,7-11 0,11-15 0,18-26 0,9-14 0,14-15 0,-18 28 0,1-2 0,4-7 0,2-4 0,9-13 0,3-4 0,-10 16 0,2-1 0,2-3-328,4-8 0,2-2 0,2 0 291,3-6 0,1 0 0,0 0 37,0 2 0,0 1 0,0 2 0,-4 8 0,0 1 0,-2 4 0,13-13 0,-2 5 0,-10 15 0,-2 4 0,-5 6 0,-3 4 0,26-29 0,-10 7 0,-14 7 983,-15 9-871,-13 21-112,-10 8 0,-5 14 0,-8 29 0,-5 2 0,-20 34 0,11-22 0,-2 2 0,-5 7 0,-1 3 0,-3 5 0,0 0 0,5-2 0,2-3 0,-19 28 0,18-27 0,11-21 0,10-19 0,3-7 0,3-7 0,-2-21 0,3 3 0,0-15 0,4 11 0,0 2 0,2-5 0,7-17 0,11-21 0,9-18 0,-13 33 0,1-3 0,1-6 0,0-3 0,0-9 0,0-3 0,1-3 0,0-2 0,-1-1 0,1 2 0,-2 4 0,-1 2 0,-3 11 0,-2 4 0,3-39 0,-5 23 0,-3 11 0,2 4 0,0 3 0,-2 7 0,-4 14 0,-2 17 0,0 62 0,-2-7 0,-8 47 0,-13-11 0,4-31 0,-4 1 0,-4 9 0,-2 0 0,-4 3 0,-1-2 0,2-2 0,1-3 0,-20 33 0,16-23 0,16-20 0,8-16 0,8-12 0,4-67 0,8-3 0,-2 3 0,1-3 0,9-27 0,-1 12 0,-6 18 0,-5 16 0,-3 15 0,-2 8 0,0 4 0,-2 0 0,0-4 0,-1-12 0,1-13 0,2-11 0,2 1 0,3 9 0,0 15 0,-1 11 0,-1 7 0,5 5 0,2 22 0,-2 5 0,-1 22 0,-7-4 0,0-1 0,0-7 0,0-9 0,0-4 0,0-2 0,0-8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21:04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5616 24575,'41'0'0,"4"0"0,13 0 0,14 3 0,16 7 0,-33-2 0,3 1 0,6 1 0,1 0 0,5 0 0,2-1 0,-1-2 0,-1 0 0,-7-2 0,-2-2 0,-8 0 0,-3-1 0,27 1 0,-18-3 0,-11 0 0,-5 0 0,-5 0 0,-4 0 0,-5 0 0,-6 0 0,-5 0 0,-5 0 0,0 0 0,1 0 0,2-1 0,4-2 0,-11 1 0,-32-1 0,-28 3 0,-42 0 0,41 0 0,-1 0 0,-1 0 0,1 0 0,-45 0 0,11-2 0,12-3 0,2-4 0,1-3 0,6 1 0,10 0 0,17 3 0,14 5 0,12-1 0,9 2 0,3-10 0,1-1 0,0-10 0,2 6 0,11 1 0,15 9 0,15 3 0,11 4 0,11 0 0,11 0 0,23 0 0,-40 0 0,3 0 0,5 0 0,1 0 0,-2 0 0,-1 0 0,-11 0 0,-3 0 0,22-2 0,-31-1 0,-14-5 0,-4-4 0,2-3 0,4-5 0,2 2 0,-5 3 0,-8 5 0,-7 5 0,-2 3 0,9-2 0,7-4 0,21-8 0,35-13 0,-25 9 0,5-1 0,9-3 0,4 0 0,6-1 0,2 1 0,-5 2 0,-1 2 0,-8 2 0,-3 0 0,-8 3 0,-4-1 0,19-7 0,-30 5 0,-22 7 0,-13 5 0,-5-1 0,5 1 0,5 2 0,11 1 0,-13 3 0,-55 22 0,-31 4 0,13-5 0,-5 0 0,3-4 0,1-2 0,5-4 0,3-2 0,-34 3 0,29-8 0,24-2 0,22-2 0,13-3 0,31-11 0,-2-3 0,22-14 0,2-9 0,20-13 0,-26 21 0,3-2 0,6-3 0,2 2 0,3 1 0,1 2 0,0 2 0,1 4 0,-2 4 0,-2 3 0,-4 5 0,-2 1 0,34-6 0,-21 4 0,-21 2 0,-18 4 0,-13 3 0,-8 2 0,-28 2 0,-21 2 0,-25 9 0,-7 12 0,4 11 0,8 8 0,0 9 0,0 6 0,-3 5 0,5 0 0,10-11 0,17-11 0,18-16 0,14-12 0,27-25 0,12-14 0,25-21 0,11-8 0,-30 26 0,4-1 0,6-2 0,4 0 0,7-4 0,1 1 0,1 1 0,-2 0 0,-4 2 0,-3 2 0,-11 7 0,-4 1 0,17-11 0,-15 8 0,-7-3 0,0-7 0,1-2 0,-5 5 0,-6 14 0,-14 11 0,-11 8 0,17-12 0,59-34 0,-15 10 0,4-2 0,9-5 0,1-1 0,-5 2 0,-2 0 0,-6 1 0,-1 0 0,-4 2 0,-1 0 0,1-1 0,-3 1 0,-11 9 0,-4 3 0,9-10 0,-16 11 0,-4 3 0,-2 2 0,-3 1 0,-3 4 0,0-1 0,-1 1 0,6-10 0,8-17 0,5-11 0,2-6 0,-6 10 0,-10 14 0,-10 13 0,-7 8 0,-5 3 0,-3-2 0,0-7 0,0-1 0,2-2 0,1 6 0,2 4 0,1 3 0,-1 3 0,-1 1 0,-31 25 0,-2 13 0,-26 28 0,-6 11 0,26-31 0,-2 1 0,-5 2 0,-1 0 0,-5 1 0,1 0 0,3-5 0,2-1 0,-30 21 0,22-20 0,18-15 0,14-7 0,6-1 0,2 1 0,1-1 0,2-2 0,2-4 0,-3-4 0,8-37 0,9 1 0,24-37 0,30-1 0,-22 30 0,3 0 0,4-4 0,1 0 0,2-2 0,-2 0 0,-4 5 0,-3 0 0,-3 2 0,-2 1 0,25-30 0,-12 10 0,-10 9 0,-7 10 0,-10 9 0,-7 5 0,-6 6 0,-4 1 0,2-1 0,0-2 0,2 2 0,-1 3 0,-4 5 0,-2 7 0,-26 12 0,-5 11 0,-31 18 0,9 3 0,-1 8 0,0 4 0,2 3 0,-3 2 0,3-5 0,6-9 0,3-7 0,3-5 0,5-9 0,9-6 0,8-6 0,7-11 0,11-15 0,18-26 0,9-14 0,14-15 0,-18 28 0,1-2 0,4-7 0,2-4 0,9-13 0,3-4 0,-10 16 0,2-1 0,2-3-328,4-8 0,2-2 0,2 0 291,3-6 0,1 0 0,0 0 37,0 2 0,0 1 0,0 2 0,-4 8 0,0 1 0,-2 4 0,13-13 0,-2 5 0,-10 15 0,-2 4 0,-5 6 0,-3 4 0,26-29 0,-10 7 0,-14 7 983,-15 9-871,-13 21-112,-10 8 0,-5 14 0,-8 29 0,-5 2 0,-20 34 0,11-22 0,-2 2 0,-5 7 0,-1 3 0,-3 5 0,0 0 0,5-2 0,2-3 0,-19 28 0,18-27 0,11-21 0,10-19 0,3-7 0,3-7 0,-2-21 0,3 3 0,0-15 0,4 11 0,0 2 0,2-5 0,7-17 0,11-21 0,9-18 0,-13 33 0,1-3 0,1-6 0,0-3 0,0-9 0,0-3 0,1-3 0,0-2 0,-1-1 0,1 2 0,-2 4 0,-1 2 0,-3 11 0,-2 4 0,3-39 0,-5 23 0,-3 11 0,2 4 0,0 3 0,-2 7 0,-4 14 0,-2 17 0,0 62 0,-2-7 0,-8 47 0,-13-11 0,4-31 0,-4 1 0,-4 9 0,-2 0 0,-4 3 0,-1-2 0,2-2 0,1-3 0,-20 33 0,16-23 0,16-20 0,8-16 0,8-12 0,4-67 0,8-3 0,-2 3 0,1-3 0,9-27 0,-1 12 0,-6 18 0,-5 16 0,-3 15 0,-2 8 0,0 4 0,-2 0 0,0-4 0,-1-12 0,1-13 0,2-11 0,2 1 0,3 9 0,0 15 0,-1 11 0,-1 7 0,5 5 0,2 22 0,-2 5 0,-1 22 0,-7-4 0,0-1 0,0-7 0,0-9 0,0-4 0,0-2 0,0-8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reformatted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F5D-FA2A-41BB-C7AF-3B5E612D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70D3-F22B-310E-9EF0-9B02E1A8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A5A7-D6AA-57B4-2906-DB4F2BF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7BF1-0725-C408-5B2F-C08015C0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16FD-5A97-E7FD-2FC8-2B38CC73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A166-BE75-E84D-B147-F87B917757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78610D96-128F-7C9B-C63D-029EC3791834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2B2B7-B54A-FD72-2ACC-456F0E3666CB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A505D06-430F-F5FA-AE0E-F27DDB8339B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1B4E8376-0800-E500-5166-47D06480DBB5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29058-DF34-92FD-6014-E89C9835E6D5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9">
            <a:extLst>
              <a:ext uri="{FF2B5EF4-FFF2-40B4-BE49-F238E27FC236}">
                <a16:creationId xmlns:a16="http://schemas.microsoft.com/office/drawing/2014/main" id="{1C3BAACF-6455-9FB6-563B-9CFB271BFF73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EFF8228-F2A0-62F1-01E0-A07EABC137B0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6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D128-ABC0-23FA-14A2-39B9D9F1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892A-D1F7-E063-FB69-4F201DAC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F216-E725-5700-3025-7F678ACA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F4FF-D9A2-5BC0-AD6A-946C1F68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634C-7C9F-BF3F-5C00-48B6D1E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93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79A-0681-38B3-5D28-4C05D8EE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CBA6-584C-1164-4BFE-51F62A75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0146-ED37-AA9B-655B-4FD1ABCC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AC95-ACE6-DAAB-BD25-AFD2BB42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2397-8506-76B0-8569-2D8C0993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A166-BE75-E84D-B147-F87B917757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015D47-4454-EFB9-58E2-9E312A265FC9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E4A4651-E3F5-1C45-24C8-9CD0B7C874B3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3D9C1-C284-E70B-E411-CF89291295EA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3BA4-0452-0E06-2349-FA147A3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4EFB-D356-0CC0-77F9-C9C45D8F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3F33F-E1B3-FCB7-3C5A-BA147F03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8E60-D23E-13E3-B883-CAD7C083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9836B-0993-4302-C192-D8A00F36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76F2-180F-7B95-ED39-AAAE4A7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99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2B81-AC7E-10BD-0E3D-8FCAC9D7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3EB6-8BC2-70FB-ADDC-A84C07AA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F2947-BCE6-B82E-F2E8-59A3E41A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D6FD3-0198-D7E9-3DC1-7C7E39961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48D76-81CC-7A6F-1E48-32EC8B7FC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9B8B1-D532-BCE4-2990-F8C9E7A7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3400D-6B1C-1C89-7ACB-B681E24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5A710-BBF3-8CF6-0B00-19E8426C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6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18E2-21C5-C917-D443-32E218EE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95E85-CFC5-FE32-7779-F0803B71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63C40-167B-C384-9BFF-DF0889F1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5BCE6-BAC7-A1B3-B910-DC2E6D37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600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0110F-01E2-57A4-5459-AE4CE86D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A2229-C977-378B-1826-7FC88A44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A2C0-37E4-920F-2816-D77F44C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14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68F9-1626-4C6A-B2B3-A364FA2D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937D-9D21-EA68-2FA9-59739105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B656-717F-2A19-E5E6-B785E5C9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6192-5BF5-F50D-0D12-41A4130C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503C5-D3DD-4E98-FB00-58E5F5AC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AD8D-3538-3210-88D0-A9D4A92B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7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4B60-8D72-F906-B05B-7BFDC193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4794D-6001-7471-6042-6D99559D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0D4E-9445-6819-F15F-2A9C470B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DE6C-5847-AF9A-9ACE-C485111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7C6C-B06B-CC4D-9219-88BE2308357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07FD-57C9-7124-8B59-E0F1F4A8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DFC1-5307-E103-79CA-CC01A67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E97-FFF8-20E4-01E7-08C5F80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C7D7-8A51-0984-DFC1-400EC6D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DA5D-27C6-A5E8-7249-1EE10899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0EC1-1148-6AD2-C023-5450F78B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999-48F0-E496-963B-0FDAA629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27499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9E55B-0E66-6ED2-45A5-493C8E182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86EC-1649-8B69-8A7C-7F33B654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7DF6-1849-45E7-C1AC-13E57844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8503-4682-ECAB-A6B8-A1210DCD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D649-A636-82B9-850D-26AE52E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9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FAD86-38BA-4A64-B5D4-BD2742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34FB-C636-E078-67BC-C7092A57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DE65-C881-6858-7921-35A31803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F6DD-C685-8185-792C-E138BF11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940B-FE33-978D-4EB5-CFC13E6D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Best Buy Project Week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Team Name: Randy’s Angels</a:t>
            </a:r>
            <a:endParaRPr lang="en-US"/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Team Members: Troy Allen, Sam Courson, Andrew Crawford, Mark Ramirez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B6A3731-A215-A99C-A6A5-FF4D7FEB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1962041"/>
            <a:ext cx="4252055" cy="2933917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533D0-88E9-ACA4-7FE5-54F3C09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70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6C6-DDE4-E3F6-B3C8-C0DDF1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14:cNvPr>
              <p14:cNvContentPartPr/>
              <p14:nvPr/>
            </p14:nvContentPartPr>
            <p14:xfrm>
              <a:off x="9508752" y="4532064"/>
              <a:ext cx="2221200" cy="205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762" y="4469064"/>
                <a:ext cx="2346820" cy="21834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5">
            <a:extLst>
              <a:ext uri="{FF2B5EF4-FFF2-40B4-BE49-F238E27FC236}">
                <a16:creationId xmlns:a16="http://schemas.microsoft.com/office/drawing/2014/main" id="{A5399D1D-2FA2-FCCD-3960-C760260D4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68902" y="-4711"/>
            <a:ext cx="8023424" cy="6859367"/>
          </a:xfrm>
        </p:spPr>
      </p:pic>
    </p:spTree>
    <p:extLst>
      <p:ext uri="{BB962C8B-B14F-4D97-AF65-F5344CB8AC3E}">
        <p14:creationId xmlns:p14="http://schemas.microsoft.com/office/powerpoint/2010/main" val="78722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dirty="0" smtClean="0"/>
              <a:pPr lvl="0"/>
              <a:t>11</a:t>
            </a:fld>
            <a:endParaRPr lang="en-US" noProof="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CA6C9C-A952-8506-43EA-BD241A9A6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0345"/>
              </p:ext>
            </p:extLst>
          </p:nvPr>
        </p:nvGraphicFramePr>
        <p:xfrm>
          <a:off x="6096000" y="1005203"/>
          <a:ext cx="5803392" cy="51219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647255703"/>
                    </a:ext>
                  </a:extLst>
                </a:gridCol>
                <a:gridCol w="2901696">
                  <a:extLst>
                    <a:ext uri="{9D8B030D-6E8A-4147-A177-3AD203B41FA5}">
                      <a16:colId xmlns:a16="http://schemas.microsoft.com/office/drawing/2014/main" val="865389687"/>
                    </a:ext>
                  </a:extLst>
                </a:gridCol>
              </a:tblGrid>
              <a:tr h="12804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Troy 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tallen94@gatech.edu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66541"/>
                  </a:ext>
                </a:extLst>
              </a:tr>
              <a:tr h="1280478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Samuel Courson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scourson6@gatech.edu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73727"/>
                  </a:ext>
                </a:extLst>
              </a:tr>
              <a:tr h="12804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Andrew Crawford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acrawford65@gatech.edu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28445"/>
                  </a:ext>
                </a:extLst>
              </a:tr>
              <a:tr h="12804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Mark Ramirez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mramirez65@gatech.edu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0711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C405AF-6992-93C6-7636-7AD22E4CBB86}"/>
              </a:ext>
            </a:extLst>
          </p:cNvPr>
          <p:cNvSpPr txBox="1"/>
          <p:nvPr/>
        </p:nvSpPr>
        <p:spPr>
          <a:xfrm>
            <a:off x="6096000" y="469275"/>
            <a:ext cx="5803392" cy="523220"/>
          </a:xfrm>
          <a:prstGeom prst="rect">
            <a:avLst/>
          </a:prstGeom>
          <a:solidFill>
            <a:srgbClr val="4D91F0"/>
          </a:solidFill>
          <a:ln w="12700">
            <a:solidFill>
              <a:srgbClr val="4F9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Contributors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88BCF-60F6-4C41-2748-E08D068F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Power of </a:t>
            </a:r>
            <a:r>
              <a:rPr lang="en-US" dirty="0" err="1">
                <a:solidFill>
                  <a:srgbClr val="FFFFFF"/>
                </a:solidFill>
              </a:rPr>
              <a:t>AutoML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348-F2C4-2228-790E-C443B043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Char char="•"/>
            </a:pPr>
            <a:r>
              <a:rPr lang="en-US" dirty="0" err="1"/>
              <a:t>AutoML</a:t>
            </a:r>
            <a:r>
              <a:rPr lang="en-US" dirty="0"/>
              <a:t>: T</a:t>
            </a:r>
            <a:r>
              <a:rPr lang="en-US" dirty="0">
                <a:ea typeface="+mn-lt"/>
                <a:cs typeface="+mn-lt"/>
              </a:rPr>
              <a:t>he process of applying machine learning models to real-world problems using automation (TechTarget.com)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Microsoft Azure Automated ML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From $346.2 million in 2020, the automated machine learning market is predicted to reach $14,830.8 million by 2030." (BusinessWire.com)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04AA-B5A8-78FD-BC42-CDA49814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dirty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1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20300-5FE6-585A-B3F9-AF3EBE49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dirty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Text, table, email&#10;&#10;Description automatically generated">
            <a:extLst>
              <a:ext uri="{FF2B5EF4-FFF2-40B4-BE49-F238E27FC236}">
                <a16:creationId xmlns:a16="http://schemas.microsoft.com/office/drawing/2014/main" id="{CF8BC7D2-32DA-EBE7-416B-A1B9F4BC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73" y="1272742"/>
            <a:ext cx="10899853" cy="5232442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8B68D-83A1-12EF-4877-C6BEC67530D1}"/>
              </a:ext>
            </a:extLst>
          </p:cNvPr>
          <p:cNvSpPr txBox="1"/>
          <p:nvPr/>
        </p:nvSpPr>
        <p:spPr>
          <a:xfrm>
            <a:off x="1868773" y="287010"/>
            <a:ext cx="8454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Azure’s Automated ML Interface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B9C098-28B6-E70C-1F14-9B1CA5406B5E}"/>
              </a:ext>
            </a:extLst>
          </p:cNvPr>
          <p:cNvSpPr/>
          <p:nvPr/>
        </p:nvSpPr>
        <p:spPr>
          <a:xfrm>
            <a:off x="6781800" y="3712946"/>
            <a:ext cx="1981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88BCF-60F6-4C41-2748-E08D068F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Attempt at SARIMA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348-F2C4-2228-790E-C443B043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57858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informed by </a:t>
            </a:r>
            <a:r>
              <a:rPr lang="en-US" dirty="0" err="1"/>
              <a:t>AutoML</a:t>
            </a:r>
            <a:r>
              <a:rPr lang="en-US" dirty="0"/>
              <a:t>, first attempt to model the data was a SARIMA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SARIMA is an extension of ARIMA that handles seasonality in time-series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SARIMA’s library (</a:t>
            </a:r>
            <a:r>
              <a:rPr lang="en-US" dirty="0" err="1"/>
              <a:t>statsmodels</a:t>
            </a:r>
            <a:r>
              <a:rPr lang="en-US" dirty="0"/>
              <a:t>) was causing our code to error out due to lack of memory or a bug in the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04AA-B5A8-78FD-BC42-CDA49814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dirty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2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88BCF-60F6-4C41-2748-E08D068F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A Maneuver to Naïve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348-F2C4-2228-790E-C443B043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675" y="-1344246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venir Next LT Pro" panose="020B0504020202020204" pitchFamily="34" charset="77"/>
              </a:rPr>
              <a:t>Seasonal Naïve modeling sets each forecast to be equal to the last observed value from the same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04AA-B5A8-78FD-BC42-CDA49814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dirty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DFB3-405C-C2A5-C7CE-B066782C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61" y="2520188"/>
            <a:ext cx="7140911" cy="37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533D0-88E9-ACA4-7FE5-54F3C09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Seasonal Naïve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6C6-DDE4-E3F6-B3C8-C0DDF1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83B6E8-7EB4-1B97-5679-E85B08EB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5" y="136525"/>
            <a:ext cx="5497195" cy="3931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Total RMSE: 1367.19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Average RMSE: 2.53 per SKU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Runtime: 128 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BE3C5-2E05-4FA9-6A81-DF03A3DF43DA}"/>
              </a:ext>
            </a:extLst>
          </p:cNvPr>
          <p:cNvGrpSpPr/>
          <p:nvPr/>
        </p:nvGrpSpPr>
        <p:grpSpPr>
          <a:xfrm>
            <a:off x="9601015" y="6112041"/>
            <a:ext cx="1255680" cy="435960"/>
            <a:chOff x="9601015" y="6112041"/>
            <a:chExt cx="125568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612D5E-E0F0-95E2-EFEA-3596DA994948}"/>
                    </a:ext>
                  </a:extLst>
                </p14:cNvPr>
                <p14:cNvContentPartPr/>
                <p14:nvPr/>
              </p14:nvContentPartPr>
              <p14:xfrm>
                <a:off x="9601015" y="6465561"/>
                <a:ext cx="396720" cy="8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612D5E-E0F0-95E2-EFEA-3596DA99494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38015" y="6402561"/>
                  <a:ext cx="52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BD9781-DB84-0C3B-77F1-F68EF34DB346}"/>
                    </a:ext>
                  </a:extLst>
                </p14:cNvPr>
                <p14:cNvContentPartPr/>
                <p14:nvPr/>
              </p14:nvContentPartPr>
              <p14:xfrm>
                <a:off x="10412455" y="6112041"/>
                <a:ext cx="444240" cy="25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BD9781-DB84-0C3B-77F1-F68EF34DB3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49455" y="6049401"/>
                  <a:ext cx="56988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6E03B2-0D68-80BB-A38C-6BF49ED89CCA}"/>
                  </a:ext>
                </a:extLst>
              </p14:cNvPr>
              <p14:cNvContentPartPr/>
              <p14:nvPr/>
            </p14:nvContentPartPr>
            <p14:xfrm>
              <a:off x="11127775" y="5399961"/>
              <a:ext cx="251640" cy="43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6E03B2-0D68-80BB-A38C-6BF49ED89C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64775" y="5337321"/>
                <a:ext cx="3772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4FB465-D2DA-0109-1B75-C5D4116F1448}"/>
                  </a:ext>
                </a:extLst>
              </p14:cNvPr>
              <p14:cNvContentPartPr/>
              <p14:nvPr/>
            </p14:nvContentPartPr>
            <p14:xfrm>
              <a:off x="11566255" y="4501041"/>
              <a:ext cx="57600" cy="541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4FB465-D2DA-0109-1B75-C5D4116F14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03255" y="4438041"/>
                <a:ext cx="183240" cy="667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A011B4C-70C2-1B00-86ED-6494AE0A7A36}"/>
              </a:ext>
            </a:extLst>
          </p:cNvPr>
          <p:cNvSpPr txBox="1"/>
          <p:nvPr/>
        </p:nvSpPr>
        <p:spPr>
          <a:xfrm>
            <a:off x="7911373" y="302696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 144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BF14473-9DDD-BE9B-9CF5-2875AB31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03" y="3398448"/>
            <a:ext cx="4299293" cy="31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5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533D0-88E9-ACA4-7FE5-54F3C09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Drivers of Error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6C6-DDE4-E3F6-B3C8-C0DDF1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8C5E1-ED33-6CEA-7F18-0185976C33DF}"/>
              </a:ext>
            </a:extLst>
          </p:cNvPr>
          <p:cNvSpPr txBox="1"/>
          <p:nvPr/>
        </p:nvSpPr>
        <p:spPr>
          <a:xfrm>
            <a:off x="5831384" y="74344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SKU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2CD2B-73B2-A05C-48D3-D87E512AE042}"/>
              </a:ext>
            </a:extLst>
          </p:cNvPr>
          <p:cNvSpPr txBox="1"/>
          <p:nvPr/>
        </p:nvSpPr>
        <p:spPr>
          <a:xfrm>
            <a:off x="9402839" y="743449"/>
            <a:ext cx="129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SKU 430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8AD1C-1B7C-3C79-2F07-28E31399A0FA}"/>
              </a:ext>
            </a:extLst>
          </p:cNvPr>
          <p:cNvSpPr txBox="1"/>
          <p:nvPr/>
        </p:nvSpPr>
        <p:spPr>
          <a:xfrm>
            <a:off x="5755994" y="3824721"/>
            <a:ext cx="11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SKU 469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14:cNvPr>
              <p14:cNvContentPartPr/>
              <p14:nvPr/>
            </p14:nvContentPartPr>
            <p14:xfrm>
              <a:off x="9508752" y="4532064"/>
              <a:ext cx="2221200" cy="205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5752" y="4469064"/>
                <a:ext cx="2346840" cy="2183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245C4FC-8ED7-567B-0EE1-FE9C139FF3AE}"/>
              </a:ext>
            </a:extLst>
          </p:cNvPr>
          <p:cNvSpPr txBox="1"/>
          <p:nvPr/>
        </p:nvSpPr>
        <p:spPr>
          <a:xfrm>
            <a:off x="9313898" y="3824721"/>
            <a:ext cx="14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SKU 557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36593E7-9A23-2A07-AB53-8D229444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96" y="1112781"/>
            <a:ext cx="3403698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C842312-FE27-4235-20DD-F4CF3C1D5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60" y="1096412"/>
            <a:ext cx="3403699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1A69FFC-B394-1C77-7C20-1BF99AC3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06" y="4194053"/>
            <a:ext cx="3403698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B6E0596-D4E1-8BA6-0CFC-342AACCD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83" y="4193274"/>
            <a:ext cx="340370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5350E-9C3B-40FE-0C51-9246D5DB5F72}"/>
              </a:ext>
            </a:extLst>
          </p:cNvPr>
          <p:cNvSpPr/>
          <p:nvPr/>
        </p:nvSpPr>
        <p:spPr>
          <a:xfrm>
            <a:off x="7216625" y="126352"/>
            <a:ext cx="1926018" cy="864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CCA09-EE79-1E3C-9A9B-9669CFFAC0C7}"/>
              </a:ext>
            </a:extLst>
          </p:cNvPr>
          <p:cNvCxnSpPr/>
          <p:nvPr/>
        </p:nvCxnSpPr>
        <p:spPr>
          <a:xfrm>
            <a:off x="7391398" y="280988"/>
            <a:ext cx="502991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C3C40B-2FE4-178E-B32F-D8AA59ECE9A3}"/>
              </a:ext>
            </a:extLst>
          </p:cNvPr>
          <p:cNvCxnSpPr/>
          <p:nvPr/>
        </p:nvCxnSpPr>
        <p:spPr>
          <a:xfrm>
            <a:off x="7391398" y="558537"/>
            <a:ext cx="50299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6F2B1E-95F3-B87D-C8F9-FDF2B6951221}"/>
              </a:ext>
            </a:extLst>
          </p:cNvPr>
          <p:cNvCxnSpPr/>
          <p:nvPr/>
        </p:nvCxnSpPr>
        <p:spPr>
          <a:xfrm>
            <a:off x="7391397" y="839215"/>
            <a:ext cx="502991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612F44-8918-57EF-95C5-9EFB65E43C0D}"/>
              </a:ext>
            </a:extLst>
          </p:cNvPr>
          <p:cNvSpPr txBox="1"/>
          <p:nvPr/>
        </p:nvSpPr>
        <p:spPr>
          <a:xfrm>
            <a:off x="8025668" y="166122"/>
            <a:ext cx="98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Naïve Fitted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67C84-12BD-A0FD-5E03-6A446E44AD7B}"/>
              </a:ext>
            </a:extLst>
          </p:cNvPr>
          <p:cNvSpPr txBox="1"/>
          <p:nvPr/>
        </p:nvSpPr>
        <p:spPr>
          <a:xfrm>
            <a:off x="8044004" y="433564"/>
            <a:ext cx="98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50B14-0385-2750-4F77-3F1EAA634253}"/>
              </a:ext>
            </a:extLst>
          </p:cNvPr>
          <p:cNvSpPr txBox="1"/>
          <p:nvPr/>
        </p:nvSpPr>
        <p:spPr>
          <a:xfrm>
            <a:off x="8044004" y="699096"/>
            <a:ext cx="98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Forecasted</a:t>
            </a:r>
          </a:p>
        </p:txBody>
      </p:sp>
    </p:spTree>
    <p:extLst>
      <p:ext uri="{BB962C8B-B14F-4D97-AF65-F5344CB8AC3E}">
        <p14:creationId xmlns:p14="http://schemas.microsoft.com/office/powerpoint/2010/main" val="170465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533D0-88E9-ACA4-7FE5-54F3C09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70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6C6-DDE4-E3F6-B3C8-C0DDF1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14:cNvPr>
              <p14:cNvContentPartPr/>
              <p14:nvPr/>
            </p14:nvContentPartPr>
            <p14:xfrm>
              <a:off x="9508752" y="4532064"/>
              <a:ext cx="2221200" cy="205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5762" y="4469064"/>
                <a:ext cx="2346820" cy="2183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A96B-59D7-FBA3-2ED3-A86D6C16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008" y="4765548"/>
            <a:ext cx="5859888" cy="13329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Computing power restrictions and the switch to a Seasonal Naïve model</a:t>
            </a:r>
            <a:endParaRPr lang="en-US" sz="2000" dirty="0">
              <a:latin typeface="Avenir Next LT Pro"/>
              <a:cs typeface="Times New Roman"/>
            </a:endParaRPr>
          </a:p>
          <a:p>
            <a:pPr marL="685800" lvl="1" indent="-457200"/>
            <a:r>
              <a:rPr lang="en-US" sz="2000" dirty="0">
                <a:latin typeface="Avenir Next LT Pro"/>
                <a:ea typeface="+mn-lt"/>
                <a:cs typeface="+mn-lt"/>
              </a:rPr>
              <a:t>Taking a more high-level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Heteroskedasticity across the SKU's </a:t>
            </a:r>
          </a:p>
          <a:p>
            <a:pPr marL="685800" lvl="1" indent="-457200"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Variance or lack of data within DAILY_UNITS</a:t>
            </a:r>
            <a:endParaRPr lang="en-US" sz="2000" dirty="0"/>
          </a:p>
          <a:p>
            <a:pPr marL="685800" lvl="1" indent="-457200">
              <a:buFont typeface="Arial,Sans-Serif" panose="020B0604020202020204" pitchFamily="34" charset="0"/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Insights related to RMSE</a:t>
            </a:r>
            <a:endParaRPr lang="en-US" sz="2000" dirty="0">
              <a:latin typeface="Avenir Next LT Pro"/>
              <a:cs typeface="Times New Roman"/>
            </a:endParaRPr>
          </a:p>
          <a:p>
            <a:pPr marL="685800" lvl="1" indent="-4572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Promotions and competitor pricing information leading to increases in RMSE</a:t>
            </a:r>
          </a:p>
          <a:p>
            <a:pPr marL="457200" indent="-457200"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Value in utilizing the validation set</a:t>
            </a:r>
          </a:p>
          <a:p>
            <a:pPr marL="457200" indent="-457200"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/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685800" lvl="1" indent="-457200"/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685800" lvl="1" indent="-457200"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lvl="1" indent="0">
              <a:buNone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lvl="1" indent="0">
              <a:buNone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lvl="1" indent="0">
              <a:buNone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Char char="•"/>
            </a:pPr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457200" indent="-457200">
              <a:buChar char="•"/>
            </a:pPr>
            <a:endParaRPr lang="en-US" sz="2000" dirty="0">
              <a:latin typeface="Avenir Next LT Pro"/>
              <a:ea typeface="+mn-lt"/>
              <a:cs typeface="Times New Roman"/>
            </a:endParaRPr>
          </a:p>
          <a:p>
            <a:pPr marL="457200" indent="-457200">
              <a:buChar char="•"/>
            </a:pPr>
            <a:endParaRPr lang="en-US" sz="2000" dirty="0">
              <a:latin typeface="Avenir Next LT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533D0-88E9-ACA4-7FE5-54F3C09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6C6-DDE4-E3F6-B3C8-C0DDF1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14:cNvPr>
              <p14:cNvContentPartPr/>
              <p14:nvPr/>
            </p14:nvContentPartPr>
            <p14:xfrm>
              <a:off x="9508752" y="4532064"/>
              <a:ext cx="2221200" cy="205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3EFDFE-1F57-2CF7-A08C-8994876F51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5762" y="4469064"/>
                <a:ext cx="2346820" cy="2183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A96B-59D7-FBA3-2ED3-A86D6C16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762874"/>
            <a:ext cx="7073216" cy="57140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Kperry2215. (2020, January 4).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Time Series Forecasting Using a Seasonal ARIMA Model: A Python Tutorial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Tech Rando.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techrando.com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/2020/01/04/time-series-forecasting-using-a-seasonal-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arima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-model/</a:t>
            </a:r>
          </a:p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Pawar, S. (2020, April 21).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Time series Forecasting in Python &amp; R, Part 2 (Forecasting )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GitHub.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pawarbi.github.io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/blog/forecasting/r/python/rpy2/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altair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fbprophet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ensemble_forecast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/uncertainty/simulation/2020/04/21/timeseries-part2.html#Seasonal-Naive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044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13E4D1-157A-4FD3-BF11-7582A03ADF37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0d4e0842-4262-4d93-9217-e6082ad598f2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4AFF5A9-5252-4F41-9379-0E7E31D37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Widescreen</PresentationFormat>
  <Paragraphs>87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ShapesVTI</vt:lpstr>
      <vt:lpstr>Office Theme</vt:lpstr>
      <vt:lpstr>Best Buy Project Week </vt:lpstr>
      <vt:lpstr>The Power of AutoML</vt:lpstr>
      <vt:lpstr>PowerPoint Presentation</vt:lpstr>
      <vt:lpstr>An Attempt at SARIMA Modeling</vt:lpstr>
      <vt:lpstr> A Maneuver to Naïve Modeling</vt:lpstr>
      <vt:lpstr>Seasonal Naïve Results</vt:lpstr>
      <vt:lpstr>Drivers of Error</vt:lpstr>
      <vt:lpstr>Conclusion</vt:lpstr>
      <vt:lpstr>References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Project Week </dc:title>
  <dc:creator/>
  <cp:lastModifiedBy/>
  <cp:revision>395</cp:revision>
  <dcterms:created xsi:type="dcterms:W3CDTF">2020-09-02T01:08:08Z</dcterms:created>
  <dcterms:modified xsi:type="dcterms:W3CDTF">2023-01-19T21:42:29Z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</Properties>
</file>