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4" r:id="rId7"/>
    <p:sldId id="263" r:id="rId8"/>
    <p:sldId id="267" r:id="rId9"/>
    <p:sldId id="261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D2BA-29B3-E84C-ABCB-DAFA4ED3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ERSPAN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4727-0EAD-0945-B341-4BD27871E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F1243-BC9F-BC43-AD67-8E0C6F713DE9}"/>
              </a:ext>
            </a:extLst>
          </p:cNvPr>
          <p:cNvSpPr txBox="1"/>
          <p:nvPr/>
        </p:nvSpPr>
        <p:spPr>
          <a:xfrm>
            <a:off x="10258097" y="333177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 Feb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F5EF4-CBD6-374A-B641-1F9F363EBC69}"/>
              </a:ext>
            </a:extLst>
          </p:cNvPr>
          <p:cNvSpPr txBox="1"/>
          <p:nvPr/>
        </p:nvSpPr>
        <p:spPr>
          <a:xfrm>
            <a:off x="10258097" y="2962447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Troy D. Hanson</a:t>
            </a:r>
          </a:p>
        </p:txBody>
      </p:sp>
    </p:spTree>
    <p:extLst>
      <p:ext uri="{BB962C8B-B14F-4D97-AF65-F5344CB8AC3E}">
        <p14:creationId xmlns:p14="http://schemas.microsoft.com/office/powerpoint/2010/main" val="141050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978-3DE1-3F44-8703-722D55C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ERSPAN on Cisco: check success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D17F3-4874-1F4C-BB33-1A5B12868EE9}"/>
              </a:ext>
            </a:extLst>
          </p:cNvPr>
          <p:cNvSpPr/>
          <p:nvPr/>
        </p:nvSpPr>
        <p:spPr>
          <a:xfrm>
            <a:off x="142870" y="1619846"/>
            <a:ext cx="60062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nexus9k# </a:t>
            </a:r>
            <a:r>
              <a:rPr lang="en-US" b="1" dirty="0" err="1">
                <a:latin typeface="Andale Mono" panose="020B0509000000000004" pitchFamily="49" charset="0"/>
              </a:rPr>
              <a:t>sh</a:t>
            </a:r>
            <a:r>
              <a:rPr lang="en-US" b="1" dirty="0">
                <a:latin typeface="Andale Mono" panose="020B0509000000000004" pitchFamily="49" charset="0"/>
              </a:rPr>
              <a:t> mon </a:t>
            </a:r>
            <a:r>
              <a:rPr lang="en-US" b="1" dirty="0" err="1">
                <a:latin typeface="Andale Mono" panose="020B0509000000000004" pitchFamily="49" charset="0"/>
              </a:rPr>
              <a:t>ses</a:t>
            </a:r>
            <a:r>
              <a:rPr lang="en-US" b="1" dirty="0">
                <a:latin typeface="Andale Mono" panose="020B0509000000000004" pitchFamily="49" charset="0"/>
              </a:rPr>
              <a:t> all</a:t>
            </a:r>
          </a:p>
          <a:p>
            <a:r>
              <a:rPr lang="en-US" dirty="0">
                <a:latin typeface="Andale Mono" panose="020B0509000000000004" pitchFamily="49" charset="0"/>
              </a:rPr>
              <a:t>   session 2</a:t>
            </a:r>
          </a:p>
          <a:p>
            <a:r>
              <a:rPr lang="en-US" dirty="0">
                <a:latin typeface="Andale Mono" panose="020B0509000000000004" pitchFamily="49" charset="0"/>
              </a:rPr>
              <a:t>---------------</a:t>
            </a:r>
          </a:p>
          <a:p>
            <a:r>
              <a:rPr lang="en-US" dirty="0">
                <a:latin typeface="Andale Mono" panose="020B0509000000000004" pitchFamily="49" charset="0"/>
              </a:rPr>
              <a:t>type              : 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-source</a:t>
            </a:r>
          </a:p>
          <a:p>
            <a:r>
              <a:rPr lang="en-US" dirty="0">
                <a:latin typeface="Andale Mono" panose="020B0509000000000004" pitchFamily="49" charset="0"/>
              </a:rPr>
              <a:t>version           : 3</a:t>
            </a:r>
          </a:p>
          <a:p>
            <a:r>
              <a:rPr lang="en-US" dirty="0">
                <a:latin typeface="Andale Mono" panose="020B0509000000000004" pitchFamily="49" charset="0"/>
              </a:rPr>
              <a:t>state             : up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-id         : 100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vrf</a:t>
            </a:r>
            <a:r>
              <a:rPr lang="en-US" dirty="0">
                <a:latin typeface="Andale Mono" panose="020B0509000000000004" pitchFamily="49" charset="0"/>
              </a:rPr>
              <a:t>-name          : lab-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 err="1">
                <a:latin typeface="Andale Mono" panose="020B0509000000000004" pitchFamily="49" charset="0"/>
              </a:rPr>
              <a:t>acl</a:t>
            </a:r>
            <a:r>
              <a:rPr lang="en-US" dirty="0">
                <a:latin typeface="Andale Mono" panose="020B0509000000000004" pitchFamily="49" charset="0"/>
              </a:rPr>
              <a:t>-name          : </a:t>
            </a:r>
            <a:r>
              <a:rPr lang="en-US" dirty="0" err="1">
                <a:latin typeface="Andale Mono" panose="020B0509000000000004" pitchFamily="49" charset="0"/>
              </a:rPr>
              <a:t>acl</a:t>
            </a:r>
            <a:r>
              <a:rPr lang="en-US" dirty="0">
                <a:latin typeface="Andale Mono" panose="020B0509000000000004" pitchFamily="49" charset="0"/>
              </a:rPr>
              <a:t>-name not specified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ip-ttl</a:t>
            </a:r>
            <a:r>
              <a:rPr lang="en-US" dirty="0">
                <a:latin typeface="Andale Mono" panose="020B0509000000000004" pitchFamily="49" charset="0"/>
              </a:rPr>
              <a:t>            : 255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ip-dscp</a:t>
            </a:r>
            <a:r>
              <a:rPr lang="en-US" dirty="0">
                <a:latin typeface="Andale Mono" panose="020B0509000000000004" pitchFamily="49" charset="0"/>
              </a:rPr>
              <a:t>           : 0</a:t>
            </a:r>
          </a:p>
          <a:p>
            <a:r>
              <a:rPr lang="en-US" dirty="0">
                <a:latin typeface="Andale Mono" panose="020B0509000000000004" pitchFamily="49" charset="0"/>
              </a:rPr>
              <a:t>destination-</a:t>
            </a:r>
            <a:r>
              <a:rPr lang="en-US" dirty="0" err="1">
                <a:latin typeface="Andale Mono" panose="020B0509000000000004" pitchFamily="49" charset="0"/>
              </a:rPr>
              <a:t>ip</a:t>
            </a:r>
            <a:r>
              <a:rPr lang="en-US" dirty="0">
                <a:latin typeface="Andale Mono" panose="020B0509000000000004" pitchFamily="49" charset="0"/>
              </a:rPr>
              <a:t>    : 10.10.10.2</a:t>
            </a:r>
          </a:p>
          <a:p>
            <a:r>
              <a:rPr lang="en-US" dirty="0">
                <a:latin typeface="Andale Mono" panose="020B0509000000000004" pitchFamily="49" charset="0"/>
              </a:rPr>
              <a:t>origin-</a:t>
            </a:r>
            <a:r>
              <a:rPr lang="en-US" dirty="0" err="1">
                <a:latin typeface="Andale Mono" panose="020B0509000000000004" pitchFamily="49" charset="0"/>
              </a:rPr>
              <a:t>ip</a:t>
            </a:r>
            <a:r>
              <a:rPr lang="en-US" dirty="0">
                <a:latin typeface="Andale Mono" panose="020B0509000000000004" pitchFamily="49" charset="0"/>
              </a:rPr>
              <a:t>         : 10.10.10.1 (global)</a:t>
            </a:r>
          </a:p>
          <a:p>
            <a:r>
              <a:rPr lang="en-US" dirty="0">
                <a:latin typeface="Andale Mono" panose="020B0509000000000004" pitchFamily="49" charset="0"/>
              </a:rPr>
              <a:t>source </a:t>
            </a:r>
            <a:r>
              <a:rPr lang="en-US" dirty="0" err="1">
                <a:latin typeface="Andale Mono" panose="020B0509000000000004" pitchFamily="49" charset="0"/>
              </a:rPr>
              <a:t>intf</a:t>
            </a:r>
            <a:r>
              <a:rPr lang="en-US" dirty="0">
                <a:latin typeface="Andale Mono" panose="020B0509000000000004" pitchFamily="49" charset="0"/>
              </a:rPr>
              <a:t>       :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rx</a:t>
            </a:r>
            <a:r>
              <a:rPr lang="en-US" dirty="0">
                <a:latin typeface="Andale Mono" panose="020B0509000000000004" pitchFamily="49" charset="0"/>
              </a:rPr>
              <a:t>            : Eth1/1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tx</a:t>
            </a:r>
            <a:r>
              <a:rPr lang="en-US" dirty="0">
                <a:latin typeface="Andale Mono" panose="020B0509000000000004" pitchFamily="49" charset="0"/>
              </a:rPr>
              <a:t>            : Eth1/1</a:t>
            </a:r>
          </a:p>
          <a:p>
            <a:r>
              <a:rPr lang="en-US" dirty="0">
                <a:latin typeface="Andale Mono" panose="020B0509000000000004" pitchFamily="49" charset="0"/>
              </a:rPr>
              <a:t>    both          : Eth1/1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C66F20-ADF5-C74D-989F-27484932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67637"/>
            <a:ext cx="9613861" cy="35993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3F30B-304C-4443-A225-5BE968B9F408}"/>
              </a:ext>
            </a:extLst>
          </p:cNvPr>
          <p:cNvSpPr/>
          <p:nvPr/>
        </p:nvSpPr>
        <p:spPr>
          <a:xfrm>
            <a:off x="6361979" y="2950361"/>
            <a:ext cx="60062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source VLANs      :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rx</a:t>
            </a:r>
            <a:r>
              <a:rPr lang="en-US" dirty="0">
                <a:latin typeface="Andale Mono" panose="020B0509000000000004" pitchFamily="49" charset="0"/>
              </a:rPr>
              <a:t>            :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tx</a:t>
            </a:r>
            <a:r>
              <a:rPr lang="en-US" dirty="0">
                <a:latin typeface="Andale Mono" panose="020B0509000000000004" pitchFamily="49" charset="0"/>
              </a:rPr>
              <a:t>            :</a:t>
            </a:r>
          </a:p>
          <a:p>
            <a:r>
              <a:rPr lang="en-US" dirty="0">
                <a:latin typeface="Andale Mono" panose="020B0509000000000004" pitchFamily="49" charset="0"/>
              </a:rPr>
              <a:t>    both          :</a:t>
            </a:r>
          </a:p>
          <a:p>
            <a:r>
              <a:rPr lang="en-US" dirty="0">
                <a:latin typeface="Andale Mono" panose="020B0509000000000004" pitchFamily="49" charset="0"/>
              </a:rPr>
              <a:t>filter VLANs      : filter not specified</a:t>
            </a:r>
          </a:p>
          <a:p>
            <a:r>
              <a:rPr lang="en-US" dirty="0">
                <a:latin typeface="Andale Mono" panose="020B0509000000000004" pitchFamily="49" charset="0"/>
              </a:rPr>
              <a:t>source </a:t>
            </a:r>
            <a:r>
              <a:rPr lang="en-US" dirty="0" err="1">
                <a:latin typeface="Andale Mono" panose="020B0509000000000004" pitchFamily="49" charset="0"/>
              </a:rPr>
              <a:t>fwd</a:t>
            </a:r>
            <a:r>
              <a:rPr lang="en-US" dirty="0">
                <a:latin typeface="Andale Mono" panose="020B0509000000000004" pitchFamily="49" charset="0"/>
              </a:rPr>
              <a:t> drops  :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marker-packet     : disabled</a:t>
            </a:r>
          </a:p>
          <a:p>
            <a:r>
              <a:rPr lang="en-US" dirty="0">
                <a:latin typeface="Andale Mono" panose="020B0509000000000004" pitchFamily="49" charset="0"/>
              </a:rPr>
              <a:t>packet interval   : 100</a:t>
            </a:r>
          </a:p>
          <a:p>
            <a:r>
              <a:rPr lang="en-US" dirty="0">
                <a:latin typeface="Andale Mono" panose="020B0509000000000004" pitchFamily="49" charset="0"/>
              </a:rPr>
              <a:t>packet sent       : 0</a:t>
            </a:r>
          </a:p>
          <a:p>
            <a:r>
              <a:rPr lang="en-US" dirty="0">
                <a:latin typeface="Andale Mono" panose="020B0509000000000004" pitchFamily="49" charset="0"/>
              </a:rPr>
              <a:t>packet failed     : 0</a:t>
            </a:r>
          </a:p>
          <a:p>
            <a:r>
              <a:rPr lang="en-US" dirty="0">
                <a:latin typeface="Andale Mono" panose="020B0509000000000004" pitchFamily="49" charset="0"/>
              </a:rPr>
              <a:t>egress-</a:t>
            </a:r>
            <a:r>
              <a:rPr lang="en-US" dirty="0" err="1">
                <a:latin typeface="Andale Mono" panose="020B0509000000000004" pitchFamily="49" charset="0"/>
              </a:rPr>
              <a:t>intf</a:t>
            </a:r>
            <a:r>
              <a:rPr lang="en-US" dirty="0">
                <a:latin typeface="Andale Mono" panose="020B0509000000000004" pitchFamily="49" charset="0"/>
              </a:rPr>
              <a:t>       : Eth1/64</a:t>
            </a:r>
          </a:p>
        </p:txBody>
      </p:sp>
    </p:spTree>
    <p:extLst>
      <p:ext uri="{BB962C8B-B14F-4D97-AF65-F5344CB8AC3E}">
        <p14:creationId xmlns:p14="http://schemas.microsoft.com/office/powerpoint/2010/main" val="388796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DBC-B9A0-F645-A78C-932CAC6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ERSPAN: Receiving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B575-6371-F44E-B010-106D4C5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arriving at all?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enp1s0f1 “proto </a:t>
            </a:r>
            <a:r>
              <a:rPr lang="en-US" dirty="0" err="1"/>
              <a:t>gre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19472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DBC-B9A0-F645-A78C-932CAC6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ERSPAN: Receiving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B575-6371-F44E-B010-106D4C5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it using </a:t>
            </a:r>
            <a:r>
              <a:rPr lang="en-US" dirty="0" err="1"/>
              <a:t>tshark</a:t>
            </a:r>
            <a:r>
              <a:rPr lang="en-US" dirty="0"/>
              <a:t> to decode ERSPAN header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tshark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enp1s0f1 -VVV</a:t>
            </a:r>
          </a:p>
        </p:txBody>
      </p:sp>
    </p:spTree>
    <p:extLst>
      <p:ext uri="{BB962C8B-B14F-4D97-AF65-F5344CB8AC3E}">
        <p14:creationId xmlns:p14="http://schemas.microsoft.com/office/powerpoint/2010/main" val="97306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DBC-B9A0-F645-A78C-932CAC6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ERSPAN: Receiving system - Decapsulation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B575-6371-F44E-B010-106D4C5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Decapsulate it using Linux kernel with iproute2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link add dev ers1 type </a:t>
            </a:r>
            <a:r>
              <a:rPr lang="en-US" dirty="0" err="1"/>
              <a:t>erspan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local 10.10.10.2 remote 10.10.10.1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erspan_ver</a:t>
            </a:r>
            <a:r>
              <a:rPr lang="en-US" dirty="0"/>
              <a:t> 2 </a:t>
            </a:r>
            <a:r>
              <a:rPr lang="en-US" dirty="0" err="1"/>
              <a:t>erspan</a:t>
            </a:r>
            <a:r>
              <a:rPr lang="en-US" dirty="0"/>
              <a:t> 100 key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link set dev ers1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20855-0D1A-9942-81F9-86F6851101BF}"/>
              </a:ext>
            </a:extLst>
          </p:cNvPr>
          <p:cNvSpPr txBox="1"/>
          <p:nvPr/>
        </p:nvSpPr>
        <p:spPr>
          <a:xfrm>
            <a:off x="9298370" y="2373458"/>
            <a:ext cx="23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kernel 4.14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6B1C5-B3AB-A347-9426-B90EA40229DB}"/>
              </a:ext>
            </a:extLst>
          </p:cNvPr>
          <p:cNvSpPr txBox="1"/>
          <p:nvPr/>
        </p:nvSpPr>
        <p:spPr>
          <a:xfrm>
            <a:off x="942976" y="2766598"/>
            <a:ext cx="67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http://</a:t>
            </a:r>
            <a:r>
              <a:rPr lang="en-US" dirty="0" err="1"/>
              <a:t>vger.kernel.org</a:t>
            </a:r>
            <a:r>
              <a:rPr lang="en-US" dirty="0"/>
              <a:t>/lpc_net2018_talks/</a:t>
            </a:r>
            <a:r>
              <a:rPr lang="en-US" dirty="0" err="1"/>
              <a:t>erspan-linux.pdf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5E00-BCEC-CB46-ABF2-93FB5A3571A9}"/>
              </a:ext>
            </a:extLst>
          </p:cNvPr>
          <p:cNvSpPr txBox="1"/>
          <p:nvPr/>
        </p:nvSpPr>
        <p:spPr>
          <a:xfrm>
            <a:off x="8961645" y="395186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</a:t>
            </a:r>
            <a:r>
              <a:rPr lang="en-US" dirty="0" err="1"/>
              <a:t>netdev</a:t>
            </a:r>
            <a:r>
              <a:rPr lang="en-US" dirty="0"/>
              <a:t> called ers1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C057E-76E0-C44D-A0D0-447A57C3618E}"/>
              </a:ext>
            </a:extLst>
          </p:cNvPr>
          <p:cNvSpPr txBox="1"/>
          <p:nvPr/>
        </p:nvSpPr>
        <p:spPr>
          <a:xfrm>
            <a:off x="8961645" y="5345606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try 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ers1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F944A-759D-104C-A275-AF912270E8A0}"/>
              </a:ext>
            </a:extLst>
          </p:cNvPr>
          <p:cNvSpPr txBox="1"/>
          <p:nvPr/>
        </p:nvSpPr>
        <p:spPr>
          <a:xfrm>
            <a:off x="680321" y="1538088"/>
            <a:ext cx="891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CAVEAT: this method is not yet producing expected output on Ubuntu 18 test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0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DBC-B9A0-F645-A78C-932CAC6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ERSPAN: Decapsulation using </a:t>
            </a:r>
            <a:r>
              <a:rPr lang="en-US" dirty="0" err="1"/>
              <a:t>respan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B575-6371-F44E-B010-106D4C5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”</a:t>
            </a:r>
            <a:r>
              <a:rPr lang="en-US" dirty="0" err="1"/>
              <a:t>respan</a:t>
            </a:r>
            <a:r>
              <a:rPr lang="en-US" dirty="0"/>
              <a:t>” is part of </a:t>
            </a:r>
            <a:r>
              <a:rPr lang="en-US" dirty="0" err="1"/>
              <a:t>fluxcap</a:t>
            </a:r>
            <a:r>
              <a:rPr lang="en-US" dirty="0"/>
              <a:t> repository</a:t>
            </a:r>
          </a:p>
          <a:p>
            <a:r>
              <a:rPr lang="en-US" dirty="0"/>
              <a:t>http://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troydhanson</a:t>
            </a:r>
            <a:r>
              <a:rPr lang="en-US" dirty="0"/>
              <a:t>/</a:t>
            </a:r>
            <a:r>
              <a:rPr lang="en-US" dirty="0" err="1"/>
              <a:t>fluxcap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respan</a:t>
            </a:r>
            <a:r>
              <a:rPr lang="en-US" dirty="0"/>
              <a:t> –-from </a:t>
            </a:r>
            <a:r>
              <a:rPr lang="en-US" dirty="0" err="1"/>
              <a:t>erspan</a:t>
            </a:r>
            <a:r>
              <a:rPr lang="en-US" dirty="0"/>
              <a:t> –-to </a:t>
            </a:r>
            <a:r>
              <a:rPr lang="en-US" dirty="0" err="1"/>
              <a:t>pcap</a:t>
            </a:r>
            <a:r>
              <a:rPr lang="en-US" dirty="0"/>
              <a:t>:/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6B1C5-B3AB-A347-9426-B90EA40229DB}"/>
              </a:ext>
            </a:extLst>
          </p:cNvPr>
          <p:cNvSpPr txBox="1"/>
          <p:nvPr/>
        </p:nvSpPr>
        <p:spPr>
          <a:xfrm>
            <a:off x="1785938" y="6438896"/>
            <a:ext cx="702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wild cards all the incoming fields (key, version, remote sender)</a:t>
            </a:r>
          </a:p>
        </p:txBody>
      </p:sp>
    </p:spTree>
    <p:extLst>
      <p:ext uri="{BB962C8B-B14F-4D97-AF65-F5344CB8AC3E}">
        <p14:creationId xmlns:p14="http://schemas.microsoft.com/office/powerpoint/2010/main" val="15365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3D23-968B-1345-ADF7-14B06DD9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ERSPAN?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4087-B776-3E4F-84C8-49DC2434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21104" cy="3599316"/>
          </a:xfrm>
        </p:spPr>
        <p:txBody>
          <a:bodyPr/>
          <a:lstStyle/>
          <a:p>
            <a:r>
              <a:rPr lang="en-US" dirty="0"/>
              <a:t>A way to send a tap over an IP-routed network</a:t>
            </a:r>
          </a:p>
          <a:p>
            <a:endParaRPr lang="en-US" dirty="0"/>
          </a:p>
          <a:p>
            <a:r>
              <a:rPr lang="en-US" dirty="0"/>
              <a:t>ERSPAN: Encapsulated Remote SPAN</a:t>
            </a:r>
          </a:p>
          <a:p>
            <a:endParaRPr lang="en-US" dirty="0"/>
          </a:p>
          <a:p>
            <a:r>
              <a:rPr lang="en-US" dirty="0"/>
              <a:t>The switch puts an extra triple-header on each packet</a:t>
            </a:r>
          </a:p>
          <a:p>
            <a:r>
              <a:rPr lang="en-US" dirty="0"/>
              <a:t>The receiver can decode the ERSPAN header to get extra packet context</a:t>
            </a:r>
          </a:p>
        </p:txBody>
      </p:sp>
    </p:spTree>
    <p:extLst>
      <p:ext uri="{BB962C8B-B14F-4D97-AF65-F5344CB8AC3E}">
        <p14:creationId xmlns:p14="http://schemas.microsoft.com/office/powerpoint/2010/main" val="8816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42E-5A56-8846-B2A2-E2D6C4D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adds a new triple header…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76AD-43F0-944E-A4C2-0C0D51D9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396065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IP header…             then a GRE header …                then an ERSPAN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E2B07-A579-CC41-A781-39A224C57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34"/>
          <a:stretch/>
        </p:blipFill>
        <p:spPr>
          <a:xfrm>
            <a:off x="3100554" y="3223610"/>
            <a:ext cx="4955540" cy="1746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5DD61-433A-B747-8B30-045E57CF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" y="3222131"/>
            <a:ext cx="3037928" cy="1749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DCC74-FD40-184C-BF34-4297FDCA5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"/>
          <a:stretch/>
        </p:blipFill>
        <p:spPr>
          <a:xfrm>
            <a:off x="8093136" y="3222131"/>
            <a:ext cx="3983250" cy="1748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DEC8D-9035-9F43-B11F-7FF241B09069}"/>
              </a:ext>
            </a:extLst>
          </p:cNvPr>
          <p:cNvSpPr txBox="1"/>
          <p:nvPr/>
        </p:nvSpPr>
        <p:spPr>
          <a:xfrm>
            <a:off x="1282262" y="541282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20+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013EE-2612-2446-BC3A-6D706CDD58A4}"/>
              </a:ext>
            </a:extLst>
          </p:cNvPr>
          <p:cNvSpPr txBox="1"/>
          <p:nvPr/>
        </p:nvSpPr>
        <p:spPr>
          <a:xfrm>
            <a:off x="4936879" y="541282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8+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168EC-262F-6B4E-8063-7C4620405814}"/>
              </a:ext>
            </a:extLst>
          </p:cNvPr>
          <p:cNvSpPr txBox="1"/>
          <p:nvPr/>
        </p:nvSpPr>
        <p:spPr>
          <a:xfrm>
            <a:off x="9559617" y="541282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12+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728E6-46CA-0347-A664-1A11A9DC5AB4}"/>
              </a:ext>
            </a:extLst>
          </p:cNvPr>
          <p:cNvSpPr/>
          <p:nvPr/>
        </p:nvSpPr>
        <p:spPr>
          <a:xfrm>
            <a:off x="9115425" y="5831899"/>
            <a:ext cx="4779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Two versions,</a:t>
            </a:r>
          </a:p>
          <a:p>
            <a:r>
              <a:rPr lang="en-US" dirty="0"/>
              <a:t>Version 1 </a:t>
            </a:r>
            <a:r>
              <a:rPr lang="en-US" dirty="0">
                <a:sym typeface="Wingdings" pitchFamily="2" charset="2"/>
              </a:rPr>
              <a:t> Type II</a:t>
            </a:r>
          </a:p>
          <a:p>
            <a:r>
              <a:rPr lang="en-US" dirty="0">
                <a:sym typeface="Wingdings" pitchFamily="2" charset="2"/>
              </a:rPr>
              <a:t>Version 2  Type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3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42E-5A56-8846-B2A2-E2D6C4D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IP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76AD-43F0-944E-A4C2-0C0D51D9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396065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</a:t>
            </a:r>
            <a:r>
              <a:rPr lang="en-US" dirty="0"/>
              <a:t>:        IP of the sending </a:t>
            </a:r>
            <a:r>
              <a:rPr lang="en-US" b="1" dirty="0"/>
              <a:t>switch</a:t>
            </a:r>
          </a:p>
          <a:p>
            <a:pPr marL="0" indent="0">
              <a:buNone/>
            </a:pPr>
            <a:r>
              <a:rPr lang="en-US" b="1" dirty="0"/>
              <a:t>Destination</a:t>
            </a:r>
            <a:r>
              <a:rPr lang="en-US" dirty="0"/>
              <a:t>: IP of the recipient </a:t>
            </a:r>
            <a:r>
              <a:rPr lang="en-US" b="1" dirty="0"/>
              <a:t>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5DD61-433A-B747-8B30-045E57CF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67" y="3672579"/>
            <a:ext cx="4802633" cy="2766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9423DC-E74C-2C4D-B464-6963CD44DB79}"/>
              </a:ext>
            </a:extLst>
          </p:cNvPr>
          <p:cNvSpPr txBox="1"/>
          <p:nvPr/>
        </p:nvSpPr>
        <p:spPr>
          <a:xfrm>
            <a:off x="6969858" y="2451729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source IP will be on a specific non-management interface on the switch</a:t>
            </a:r>
          </a:p>
        </p:txBody>
      </p:sp>
    </p:spTree>
    <p:extLst>
      <p:ext uri="{BB962C8B-B14F-4D97-AF65-F5344CB8AC3E}">
        <p14:creationId xmlns:p14="http://schemas.microsoft.com/office/powerpoint/2010/main" val="14291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42E-5A56-8846-B2A2-E2D6C4D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GRE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76AD-43F0-944E-A4C2-0C0D51D9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36873"/>
            <a:ext cx="12192000" cy="3592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GRE min header size is 4 bytes. ERSPAN requires Sequence Number option, so 8+ bytes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E2B07-A579-CC41-A781-39A224C57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11"/>
          <a:stretch/>
        </p:blipFill>
        <p:spPr>
          <a:xfrm>
            <a:off x="104701" y="3183647"/>
            <a:ext cx="5864899" cy="2072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B8FD71-03F5-644E-973E-D45B6180E6F3}"/>
              </a:ext>
            </a:extLst>
          </p:cNvPr>
          <p:cNvSpPr/>
          <p:nvPr/>
        </p:nvSpPr>
        <p:spPr>
          <a:xfrm>
            <a:off x="6096000" y="39676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For ERSPAN type II, the GRE’s next protocol type is 0x88BE with 8-byte ERSPAN header size, and for ERSPAN type III, the GRE’s next protocol type is 0x22EB with 12-byte ERSPAN header size, if no optional </a:t>
            </a:r>
            <a:r>
              <a:rPr lang="en-US" dirty="0" err="1">
                <a:latin typeface="NimbusRomNo9L"/>
              </a:rPr>
              <a:t>subheader</a:t>
            </a:r>
            <a:r>
              <a:rPr lang="en-US" dirty="0">
                <a:latin typeface="NimbusRomNo9L"/>
              </a:rPr>
              <a:t> enabled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EF46E-2859-6F42-9950-E1FEA1976512}"/>
              </a:ext>
            </a:extLst>
          </p:cNvPr>
          <p:cNvCxnSpPr>
            <a:cxnSpLocks/>
          </p:cNvCxnSpPr>
          <p:nvPr/>
        </p:nvCxnSpPr>
        <p:spPr>
          <a:xfrm flipH="1">
            <a:off x="5737223" y="3752415"/>
            <a:ext cx="14493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7CCEC-2925-A847-9C78-A892A961877A}"/>
              </a:ext>
            </a:extLst>
          </p:cNvPr>
          <p:cNvSpPr/>
          <p:nvPr/>
        </p:nvSpPr>
        <p:spPr>
          <a:xfrm>
            <a:off x="0" y="3967629"/>
            <a:ext cx="5969600" cy="847259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42E-5A56-8846-B2A2-E2D6C4D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ERSPAN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76AD-43F0-944E-A4C2-0C0D51D9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3B758-E7EA-0943-AB0C-00D1B968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56" y="3312411"/>
            <a:ext cx="5288053" cy="2712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572-3835-FC4E-9FCB-7C779D8FE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2"/>
          <a:stretch/>
        </p:blipFill>
        <p:spPr>
          <a:xfrm>
            <a:off x="209332" y="3323605"/>
            <a:ext cx="6315960" cy="2772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1686A-CCFB-474D-BF90-6571AC12A494}"/>
              </a:ext>
            </a:extLst>
          </p:cNvPr>
          <p:cNvSpPr txBox="1"/>
          <p:nvPr/>
        </p:nvSpPr>
        <p:spPr>
          <a:xfrm>
            <a:off x="7436796" y="6107645"/>
            <a:ext cx="411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Wireshark/</a:t>
            </a:r>
            <a:r>
              <a:rPr lang="en-US" dirty="0" err="1"/>
              <a:t>tshark</a:t>
            </a:r>
            <a:r>
              <a:rPr lang="en-US" dirty="0"/>
              <a:t> displays these fields</a:t>
            </a:r>
          </a:p>
          <a:p>
            <a:r>
              <a:rPr lang="en-US" dirty="0"/>
              <a:t>giving extra context for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AFE99-4963-074B-960F-442F05805BF7}"/>
              </a:ext>
            </a:extLst>
          </p:cNvPr>
          <p:cNvSpPr txBox="1"/>
          <p:nvPr/>
        </p:nvSpPr>
        <p:spPr>
          <a:xfrm>
            <a:off x="209333" y="2336873"/>
            <a:ext cx="1172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purpose of the ERSPAN header </a:t>
            </a:r>
          </a:p>
          <a:p>
            <a:r>
              <a:rPr lang="en-US" sz="2400" dirty="0"/>
              <a:t>                                                           is to convey </a:t>
            </a:r>
            <a:r>
              <a:rPr lang="en-US" sz="2400" b="1" dirty="0"/>
              <a:t>extra context </a:t>
            </a:r>
            <a:r>
              <a:rPr lang="en-US" sz="2400" dirty="0"/>
              <a:t>about the packet</a:t>
            </a:r>
          </a:p>
        </p:txBody>
      </p:sp>
    </p:spTree>
    <p:extLst>
      <p:ext uri="{BB962C8B-B14F-4D97-AF65-F5344CB8AC3E}">
        <p14:creationId xmlns:p14="http://schemas.microsoft.com/office/powerpoint/2010/main" val="67432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C5C4-823A-3D4F-B0E4-157C6F3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3497-1F31-4146-97F3-E986899E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782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hosts “A” and ”B” talking on an isolated VLAN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1047E-5CEB-4548-95D2-71CCCC325B5A}"/>
              </a:ext>
            </a:extLst>
          </p:cNvPr>
          <p:cNvSpPr/>
          <p:nvPr/>
        </p:nvSpPr>
        <p:spPr>
          <a:xfrm>
            <a:off x="903556" y="3435908"/>
            <a:ext cx="2123090" cy="2322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9EA74-AC91-0045-BE53-4B32DA136D1D}"/>
              </a:ext>
            </a:extLst>
          </p:cNvPr>
          <p:cNvSpPr/>
          <p:nvPr/>
        </p:nvSpPr>
        <p:spPr>
          <a:xfrm>
            <a:off x="8128614" y="3435907"/>
            <a:ext cx="2123090" cy="232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960B-3E78-3E47-BD70-DE6ABF1E9B71}"/>
              </a:ext>
            </a:extLst>
          </p:cNvPr>
          <p:cNvSpPr txBox="1"/>
          <p:nvPr/>
        </p:nvSpPr>
        <p:spPr>
          <a:xfrm>
            <a:off x="1629241" y="3744002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enp5s0f1</a:t>
            </a:r>
          </a:p>
          <a:p>
            <a:r>
              <a:rPr lang="en-US" dirty="0"/>
              <a:t>10.0.0.1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A65D6-F229-D743-A141-897151370608}"/>
              </a:ext>
            </a:extLst>
          </p:cNvPr>
          <p:cNvSpPr txBox="1"/>
          <p:nvPr/>
        </p:nvSpPr>
        <p:spPr>
          <a:xfrm>
            <a:off x="8538899" y="3744003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enp1s0f0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10.0.0.2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CE3F97-D966-F74C-B428-FD191DB8B810}"/>
              </a:ext>
            </a:extLst>
          </p:cNvPr>
          <p:cNvSpPr/>
          <p:nvPr/>
        </p:nvSpPr>
        <p:spPr>
          <a:xfrm>
            <a:off x="4343240" y="3435907"/>
            <a:ext cx="2511973" cy="232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BD8D6-68AB-B449-BAAF-CE9A10790426}"/>
              </a:ext>
            </a:extLst>
          </p:cNvPr>
          <p:cNvSpPr txBox="1"/>
          <p:nvPr/>
        </p:nvSpPr>
        <p:spPr>
          <a:xfrm>
            <a:off x="4578883" y="37722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EAC5-801D-C84A-805C-92FF978F290C}"/>
              </a:ext>
            </a:extLst>
          </p:cNvPr>
          <p:cNvSpPr txBox="1"/>
          <p:nvPr/>
        </p:nvSpPr>
        <p:spPr>
          <a:xfrm>
            <a:off x="5756584" y="37722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Eth1/2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63BC3D-6453-3040-81DC-9E3AE4AB869E}"/>
              </a:ext>
            </a:extLst>
          </p:cNvPr>
          <p:cNvCxnSpPr>
            <a:endCxn id="9" idx="1"/>
          </p:cNvCxnSpPr>
          <p:nvPr/>
        </p:nvCxnSpPr>
        <p:spPr>
          <a:xfrm>
            <a:off x="3024950" y="3956906"/>
            <a:ext cx="155393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D916E-787B-E74F-AE21-9BE3205F9B6C}"/>
              </a:ext>
            </a:extLst>
          </p:cNvPr>
          <p:cNvCxnSpPr/>
          <p:nvPr/>
        </p:nvCxnSpPr>
        <p:spPr>
          <a:xfrm>
            <a:off x="6648175" y="3956906"/>
            <a:ext cx="155393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8A156B-1F93-D142-A8F3-28B5E4AEFC2F}"/>
              </a:ext>
            </a:extLst>
          </p:cNvPr>
          <p:cNvSpPr/>
          <p:nvPr/>
        </p:nvSpPr>
        <p:spPr>
          <a:xfrm>
            <a:off x="4521731" y="3772239"/>
            <a:ext cx="2276330" cy="4028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72DF5-0D7E-A44F-A8AD-6CF9D877B846}"/>
              </a:ext>
            </a:extLst>
          </p:cNvPr>
          <p:cNvSpPr txBox="1"/>
          <p:nvPr/>
        </p:nvSpPr>
        <p:spPr>
          <a:xfrm>
            <a:off x="5387943" y="5067038"/>
            <a:ext cx="128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Eth1/64</a:t>
            </a:r>
          </a:p>
          <a:p>
            <a:r>
              <a:rPr lang="en-US" dirty="0"/>
              <a:t>10.10.10.1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FE894-3B73-A742-836D-030FBFD8ECB7}"/>
              </a:ext>
            </a:extLst>
          </p:cNvPr>
          <p:cNvSpPr txBox="1"/>
          <p:nvPr/>
        </p:nvSpPr>
        <p:spPr>
          <a:xfrm>
            <a:off x="8447527" y="5055313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enp1s0f1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10.10.10.2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5F848-720A-AF4E-B57C-E8FA49F90670}"/>
              </a:ext>
            </a:extLst>
          </p:cNvPr>
          <p:cNvCxnSpPr/>
          <p:nvPr/>
        </p:nvCxnSpPr>
        <p:spPr>
          <a:xfrm>
            <a:off x="6648175" y="5338485"/>
            <a:ext cx="155393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B023E2-7AEE-9543-AC78-C79C2C580553}"/>
              </a:ext>
            </a:extLst>
          </p:cNvPr>
          <p:cNvSpPr txBox="1"/>
          <p:nvPr/>
        </p:nvSpPr>
        <p:spPr>
          <a:xfrm>
            <a:off x="6876828" y="5035113"/>
            <a:ext cx="68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ERSPAN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02004-3A81-5247-8E36-5FD82497638C}"/>
              </a:ext>
            </a:extLst>
          </p:cNvPr>
          <p:cNvSpPr txBox="1"/>
          <p:nvPr/>
        </p:nvSpPr>
        <p:spPr>
          <a:xfrm>
            <a:off x="5227726" y="44330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71947-9BA5-3142-B147-07D7DAE85A74}"/>
              </a:ext>
            </a:extLst>
          </p:cNvPr>
          <p:cNvSpPr txBox="1"/>
          <p:nvPr/>
        </p:nvSpPr>
        <p:spPr>
          <a:xfrm>
            <a:off x="6648175" y="645718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ERSPAN on a separate interface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0758A8A-7948-E74F-BA96-DCEA339B6720}"/>
              </a:ext>
            </a:extLst>
          </p:cNvPr>
          <p:cNvSpPr/>
          <p:nvPr/>
        </p:nvSpPr>
        <p:spPr>
          <a:xfrm>
            <a:off x="5205773" y="4995598"/>
            <a:ext cx="1448329" cy="698725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C516D3-4772-0249-80FF-765A91E8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692279" cy="3599316"/>
          </a:xfrm>
        </p:spPr>
        <p:txBody>
          <a:bodyPr/>
          <a:lstStyle/>
          <a:p>
            <a:r>
              <a:rPr lang="en-US" dirty="0"/>
              <a:t>First, set up VRF to establish an L3 domain on the switch</a:t>
            </a:r>
          </a:p>
          <a:p>
            <a:r>
              <a:rPr lang="en-US" dirty="0"/>
              <a:t>And assign the egress NIC to that VRF with the desired IP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1978-3DE1-3F44-8703-722D55C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ERSPAN on Cisco: VRF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D17F3-4874-1F4C-BB33-1A5B12868EE9}"/>
              </a:ext>
            </a:extLst>
          </p:cNvPr>
          <p:cNvSpPr/>
          <p:nvPr/>
        </p:nvSpPr>
        <p:spPr>
          <a:xfrm>
            <a:off x="1201002" y="3816848"/>
            <a:ext cx="3700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nexus9k(config)# 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vrf</a:t>
            </a:r>
            <a:r>
              <a:rPr lang="en-US" b="1" dirty="0">
                <a:latin typeface="Andale Mono" panose="020B0509000000000004" pitchFamily="49" charset="0"/>
              </a:rPr>
              <a:t> context lab-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endParaRPr lang="en-US" b="1" dirty="0">
              <a:latin typeface="Andale Mono" panose="020B0509000000000004" pitchFamily="49" charset="0"/>
            </a:endParaRPr>
          </a:p>
          <a:p>
            <a:r>
              <a:rPr lang="en-US" b="1" dirty="0">
                <a:latin typeface="Andale Mono" panose="020B0509000000000004" pitchFamily="49" charset="0"/>
              </a:rPr>
              <a:t>exit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5CF0B-5576-6A49-BB67-0130C8BBE063}"/>
              </a:ext>
            </a:extLst>
          </p:cNvPr>
          <p:cNvSpPr/>
          <p:nvPr/>
        </p:nvSpPr>
        <p:spPr>
          <a:xfrm>
            <a:off x="6057475" y="3816848"/>
            <a:ext cx="3700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nexus9k(config)# 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int</a:t>
            </a:r>
            <a:r>
              <a:rPr lang="en-US" b="1" dirty="0">
                <a:latin typeface="Andale Mono" panose="020B0509000000000004" pitchFamily="49" charset="0"/>
              </a:rPr>
              <a:t> Eth1/64</a:t>
            </a:r>
          </a:p>
          <a:p>
            <a:r>
              <a:rPr lang="en-US" b="1" dirty="0">
                <a:latin typeface="Andale Mono" panose="020B0509000000000004" pitchFamily="49" charset="0"/>
              </a:rPr>
              <a:t>no switchport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vrf</a:t>
            </a:r>
            <a:r>
              <a:rPr lang="en-US" b="1" dirty="0">
                <a:latin typeface="Andale Mono" panose="020B0509000000000004" pitchFamily="49" charset="0"/>
              </a:rPr>
              <a:t> member lab-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endParaRPr lang="en-US" b="1" dirty="0">
              <a:latin typeface="Andale Mono" panose="020B0509000000000004" pitchFamily="49" charset="0"/>
            </a:endParaRPr>
          </a:p>
          <a:p>
            <a:r>
              <a:rPr lang="en-US" b="1" dirty="0" err="1">
                <a:latin typeface="Andale Mono" panose="020B0509000000000004" pitchFamily="49" charset="0"/>
              </a:rPr>
              <a:t>ip</a:t>
            </a:r>
            <a:r>
              <a:rPr lang="en-US" b="1" dirty="0">
                <a:latin typeface="Andale Mono" panose="020B0509000000000004" pitchFamily="49" charset="0"/>
              </a:rPr>
              <a:t> address 10.10.10.1/24</a:t>
            </a:r>
          </a:p>
          <a:p>
            <a:r>
              <a:rPr lang="en-US" b="1" dirty="0">
                <a:latin typeface="Andale Mono" panose="020B0509000000000004" pitchFamily="49" charset="0"/>
              </a:rPr>
              <a:t>no shut</a:t>
            </a:r>
          </a:p>
          <a:p>
            <a:r>
              <a:rPr lang="en-US" b="1" dirty="0">
                <a:latin typeface="Andale Mono" panose="020B05090000000000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117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978-3DE1-3F44-8703-722D55C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ERSPAN on Cisco: monitor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C94-776D-FB4F-8966-81DD6099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ERSPAN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D17F3-4874-1F4C-BB33-1A5B12868EE9}"/>
              </a:ext>
            </a:extLst>
          </p:cNvPr>
          <p:cNvSpPr/>
          <p:nvPr/>
        </p:nvSpPr>
        <p:spPr>
          <a:xfrm>
            <a:off x="1971676" y="3167774"/>
            <a:ext cx="79628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nexus9k(config)# </a:t>
            </a:r>
            <a:r>
              <a:rPr lang="en-US" b="1" dirty="0">
                <a:latin typeface="Andale Mono" panose="020B0509000000000004" pitchFamily="49" charset="0"/>
              </a:rPr>
              <a:t>mon </a:t>
            </a:r>
            <a:r>
              <a:rPr lang="en-US" b="1" dirty="0" err="1">
                <a:latin typeface="Andale Mono" panose="020B0509000000000004" pitchFamily="49" charset="0"/>
              </a:rPr>
              <a:t>ses</a:t>
            </a:r>
            <a:r>
              <a:rPr lang="en-US" b="1" dirty="0">
                <a:latin typeface="Andale Mono" panose="020B0509000000000004" pitchFamily="49" charset="0"/>
              </a:rPr>
              <a:t> 2 type 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r>
              <a:rPr lang="en-US" b="1" dirty="0">
                <a:latin typeface="Andale Mono" panose="020B0509000000000004" pitchFamily="49" charset="0"/>
              </a:rPr>
              <a:t>-source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r>
              <a:rPr lang="en-US" b="1" dirty="0">
                <a:latin typeface="Andale Mono" panose="020B0509000000000004" pitchFamily="49" charset="0"/>
              </a:rPr>
              <a:t>-id 100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 err="1">
                <a:latin typeface="Andale Mono" panose="020B0509000000000004" pitchFamily="49" charset="0"/>
              </a:rPr>
              <a:t>vrf</a:t>
            </a:r>
            <a:r>
              <a:rPr lang="en-US" b="1" dirty="0">
                <a:latin typeface="Andale Mono" panose="020B0509000000000004" pitchFamily="49" charset="0"/>
              </a:rPr>
              <a:t> lab-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endParaRPr lang="en-US" b="1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>
                <a:latin typeface="Andale Mono" panose="020B0509000000000004" pitchFamily="49" charset="0"/>
              </a:rPr>
              <a:t>destination </a:t>
            </a:r>
            <a:r>
              <a:rPr lang="en-US" b="1" dirty="0" err="1">
                <a:latin typeface="Andale Mono" panose="020B0509000000000004" pitchFamily="49" charset="0"/>
              </a:rPr>
              <a:t>ip</a:t>
            </a:r>
            <a:r>
              <a:rPr lang="en-US" b="1" dirty="0">
                <a:latin typeface="Andale Mono" panose="020B0509000000000004" pitchFamily="49" charset="0"/>
              </a:rPr>
              <a:t> 10.10.10.2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>
                <a:latin typeface="Andale Mono" panose="020B0509000000000004" pitchFamily="49" charset="0"/>
              </a:rPr>
              <a:t>source </a:t>
            </a:r>
            <a:r>
              <a:rPr lang="en-US" b="1" dirty="0" err="1">
                <a:latin typeface="Andale Mono" panose="020B0509000000000004" pitchFamily="49" charset="0"/>
              </a:rPr>
              <a:t>int</a:t>
            </a:r>
            <a:r>
              <a:rPr lang="en-US" b="1" dirty="0">
                <a:latin typeface="Andale Mono" panose="020B0509000000000004" pitchFamily="49" charset="0"/>
              </a:rPr>
              <a:t> Eth1/1 both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>
                <a:latin typeface="Andale Mono" panose="020B0509000000000004" pitchFamily="49" charset="0"/>
              </a:rPr>
              <a:t>header-type 3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>
                <a:latin typeface="Andale Mono" panose="020B0509000000000004" pitchFamily="49" charset="0"/>
              </a:rPr>
              <a:t>no shut</a:t>
            </a:r>
          </a:p>
          <a:p>
            <a:r>
              <a:rPr lang="en-US" dirty="0">
                <a:latin typeface="Andale Mono" panose="020B0509000000000004" pitchFamily="49" charset="0"/>
              </a:rPr>
              <a:t>nexus9k(config-</a:t>
            </a:r>
            <a:r>
              <a:rPr lang="en-US" dirty="0" err="1">
                <a:latin typeface="Andale Mono" panose="020B0509000000000004" pitchFamily="49" charset="0"/>
              </a:rPr>
              <a:t>erspan</a:t>
            </a:r>
            <a:r>
              <a:rPr lang="en-US" dirty="0">
                <a:latin typeface="Andale Mono" panose="020B0509000000000004" pitchFamily="49" charset="0"/>
              </a:rPr>
              <a:t>-</a:t>
            </a:r>
            <a:r>
              <a:rPr lang="en-US" dirty="0" err="1">
                <a:latin typeface="Andale Mono" panose="020B0509000000000004" pitchFamily="49" charset="0"/>
              </a:rPr>
              <a:t>src</a:t>
            </a:r>
            <a:r>
              <a:rPr lang="en-US" dirty="0">
                <a:latin typeface="Andale Mono" panose="020B0509000000000004" pitchFamily="49" charset="0"/>
              </a:rPr>
              <a:t>)# </a:t>
            </a:r>
            <a:r>
              <a:rPr lang="en-US" b="1" dirty="0"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E72BC-1621-4B48-8EFF-304CA877411B}"/>
              </a:ext>
            </a:extLst>
          </p:cNvPr>
          <p:cNvSpPr/>
          <p:nvPr/>
        </p:nvSpPr>
        <p:spPr>
          <a:xfrm>
            <a:off x="1971675" y="5936189"/>
            <a:ext cx="9658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nexus9k(config)# </a:t>
            </a:r>
            <a:r>
              <a:rPr lang="en-US" b="1" dirty="0">
                <a:latin typeface="Andale Mono" panose="020B0509000000000004" pitchFamily="49" charset="0"/>
              </a:rPr>
              <a:t>monitor </a:t>
            </a:r>
            <a:r>
              <a:rPr lang="en-US" b="1" dirty="0" err="1">
                <a:latin typeface="Andale Mono" panose="020B0509000000000004" pitchFamily="49" charset="0"/>
              </a:rPr>
              <a:t>erspan</a:t>
            </a:r>
            <a:r>
              <a:rPr lang="en-US" b="1" dirty="0">
                <a:latin typeface="Andale Mono" panose="020B0509000000000004" pitchFamily="49" charset="0"/>
              </a:rPr>
              <a:t> origin </a:t>
            </a:r>
            <a:r>
              <a:rPr lang="en-US" b="1" dirty="0" err="1">
                <a:latin typeface="Andale Mono" panose="020B0509000000000004" pitchFamily="49" charset="0"/>
              </a:rPr>
              <a:t>ip</a:t>
            </a:r>
            <a:r>
              <a:rPr lang="en-US" b="1" dirty="0">
                <a:latin typeface="Andale Mono" panose="020B0509000000000004" pitchFamily="49" charset="0"/>
              </a:rPr>
              <a:t>-address 10.10.10.1 global</a:t>
            </a:r>
          </a:p>
        </p:txBody>
      </p:sp>
    </p:spTree>
    <p:extLst>
      <p:ext uri="{BB962C8B-B14F-4D97-AF65-F5344CB8AC3E}">
        <p14:creationId xmlns:p14="http://schemas.microsoft.com/office/powerpoint/2010/main" val="32875436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8648</TotalTime>
  <Words>662</Words>
  <Application>Microsoft Macintosh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Arial</vt:lpstr>
      <vt:lpstr>NimbusRomNo9L</vt:lpstr>
      <vt:lpstr>Trebuchet MS</vt:lpstr>
      <vt:lpstr>Wingdings</vt:lpstr>
      <vt:lpstr>Berlin</vt:lpstr>
      <vt:lpstr>ERSPAN</vt:lpstr>
      <vt:lpstr>What is ERSPAN?</vt:lpstr>
      <vt:lpstr>Encapsulation adds a new triple header…</vt:lpstr>
      <vt:lpstr>1) IP header</vt:lpstr>
      <vt:lpstr>2) GRE header</vt:lpstr>
      <vt:lpstr>3) ERSPAN header</vt:lpstr>
      <vt:lpstr>Test rig</vt:lpstr>
      <vt:lpstr>Setup ERSPAN on Cisco: VRF</vt:lpstr>
      <vt:lpstr>Setup ERSPAN on Cisco: monitor session</vt:lpstr>
      <vt:lpstr>Setup ERSPAN on Cisco: check success</vt:lpstr>
      <vt:lpstr>ERSPAN: Receiving system</vt:lpstr>
      <vt:lpstr>ERSPAN: Receiving system</vt:lpstr>
      <vt:lpstr>ERSPAN: Receiving system - Decapsulation</vt:lpstr>
      <vt:lpstr>ERSPAN: Decapsulation using respan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ERSPAN</dc:title>
  <dc:creator>Microsoft Office User</dc:creator>
  <cp:lastModifiedBy>Microsoft Office User</cp:lastModifiedBy>
  <cp:revision>23</cp:revision>
  <dcterms:created xsi:type="dcterms:W3CDTF">2019-02-20T22:52:11Z</dcterms:created>
  <dcterms:modified xsi:type="dcterms:W3CDTF">2019-02-27T03:06:58Z</dcterms:modified>
</cp:coreProperties>
</file>