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2" r:id="rId6"/>
    <p:sldId id="265" r:id="rId7"/>
    <p:sldId id="263" r:id="rId8"/>
    <p:sldId id="264" r:id="rId9"/>
    <p:sldId id="266" r:id="rId10"/>
    <p:sldId id="267" r:id="rId11"/>
    <p:sldId id="275" r:id="rId12"/>
    <p:sldId id="279" r:id="rId13"/>
    <p:sldId id="278"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72" autoAdjust="0"/>
    <p:restoredTop sz="94660"/>
  </p:normalViewPr>
  <p:slideViewPr>
    <p:cSldViewPr snapToGrid="0">
      <p:cViewPr varScale="1">
        <p:scale>
          <a:sx n="65" d="100"/>
          <a:sy n="65" d="100"/>
        </p:scale>
        <p:origin x="84" y="1080"/>
      </p:cViewPr>
      <p:guideLst/>
    </p:cSldViewPr>
  </p:slideViewPr>
  <p:notesTextViewPr>
    <p:cViewPr>
      <p:scale>
        <a:sx n="1" d="1"/>
        <a:sy n="1" d="1"/>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237218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126808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98852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106149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383506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363719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90575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360291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1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390558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9F9014-8EC1-48DB-BB8B-28447D382A3F}"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149970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F9014-8EC1-48DB-BB8B-28447D382A3F}" type="datetimeFigureOut">
              <a:rPr lang="zh-CN" altLang="en-US" smtClean="0"/>
              <a:t>2021/6/8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0C9EA-68DB-4D20-B07D-7AB75639581E}" type="slidenum">
              <a:rPr lang="zh-CN" altLang="en-US" smtClean="0"/>
              <a:t>‹#›</a:t>
            </a:fld>
            <a:endParaRPr lang="zh-CN" altLang="en-US"/>
          </a:p>
        </p:txBody>
      </p:sp>
    </p:spTree>
    <p:extLst>
      <p:ext uri="{BB962C8B-B14F-4D97-AF65-F5344CB8AC3E}">
        <p14:creationId xmlns:p14="http://schemas.microsoft.com/office/powerpoint/2010/main" val="270225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mtClean="0">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cs typeface="Times New Roman" panose="02020603050405020304" pitchFamily="18" charset="0"/>
              </a:rPr>
              <a:t>均值</a:t>
            </a:r>
            <a:r>
              <a:rPr lang="zh-CN" altLang="en-US" smtClean="0">
                <a:latin typeface="Times New Roman" panose="02020603050405020304" pitchFamily="18" charset="0"/>
                <a:cs typeface="Times New Roman" panose="02020603050405020304" pitchFamily="18" charset="0"/>
              </a:rPr>
              <a:t>聚类</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zh-CN" altLang="en-US" dirty="0"/>
              <a:t>无监督学习</a:t>
            </a:r>
          </a:p>
        </p:txBody>
      </p:sp>
    </p:spTree>
    <p:extLst>
      <p:ext uri="{BB962C8B-B14F-4D97-AF65-F5344CB8AC3E}">
        <p14:creationId xmlns:p14="http://schemas.microsoft.com/office/powerpoint/2010/main" val="2923165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均值聚类运行结果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265" y="1501733"/>
            <a:ext cx="6459794" cy="5051559"/>
          </a:xfrm>
          <a:prstGeom prst="rect">
            <a:avLst/>
          </a:prstGeom>
        </p:spPr>
      </p:pic>
      <p:sp>
        <p:nvSpPr>
          <p:cNvPr id="3" name="文本框 2"/>
          <p:cNvSpPr txBox="1"/>
          <p:nvPr/>
        </p:nvSpPr>
        <p:spPr>
          <a:xfrm>
            <a:off x="8849033" y="3598770"/>
            <a:ext cx="1356851" cy="523220"/>
          </a:xfrm>
          <a:prstGeom prst="rect">
            <a:avLst/>
          </a:prstGeom>
          <a:noFill/>
        </p:spPr>
        <p:txBody>
          <a:bodyPr wrap="square" rtlCol="0">
            <a:spAutoFit/>
          </a:bodyPr>
          <a:lstStyle/>
          <a:p>
            <a:r>
              <a:rPr lang="zh-CN" altLang="en-US" sz="2800" smtClean="0"/>
              <a:t>四个簇</a:t>
            </a:r>
            <a:endParaRPr lang="zh-CN" altLang="en-US" sz="2800"/>
          </a:p>
        </p:txBody>
      </p:sp>
    </p:spTree>
    <p:extLst>
      <p:ext uri="{BB962C8B-B14F-4D97-AF65-F5344CB8AC3E}">
        <p14:creationId xmlns:p14="http://schemas.microsoft.com/office/powerpoint/2010/main" val="2165052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K</a:t>
            </a:r>
            <a:r>
              <a:rPr lang="en-US" altLang="zh-CN"/>
              <a:t>-</a:t>
            </a:r>
            <a:r>
              <a:rPr lang="zh-CN" altLang="en-US"/>
              <a:t>均值</a:t>
            </a:r>
            <a:r>
              <a:rPr lang="zh-CN" altLang="en-US" smtClean="0"/>
              <a:t>聚类的本质</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mtClean="0"/>
                  <a:t>最小化每个类簇的方差，</a:t>
                </a:r>
                <a:r>
                  <a:rPr lang="en-US" altLang="zh-CN">
                    <a:latin typeface="Times New Roman" panose="02020603050405020304" pitchFamily="18" charset="0"/>
                    <a:cs typeface="Times New Roman" panose="02020603050405020304" pitchFamily="18" charset="0"/>
                  </a:rPr>
                  <a:t> K</a:t>
                </a:r>
                <a:r>
                  <a:rPr lang="en-US" altLang="zh-CN"/>
                  <a:t>-</a:t>
                </a:r>
                <a:r>
                  <a:rPr lang="zh-CN" altLang="en-US"/>
                  <a:t>均值</a:t>
                </a:r>
                <a:r>
                  <a:rPr lang="zh-CN" altLang="en-US" smtClean="0"/>
                  <a:t>聚类算法在迭代过程中不断减少簇内的点</a:t>
                </a:r>
                <a:r>
                  <a:rPr lang="en-US" altLang="zh-CN" smtClean="0"/>
                  <a:t>(</a:t>
                </a:r>
                <a:r>
                  <a:rPr lang="zh-CN" altLang="en-US" smtClean="0"/>
                  <a:t>数据</a:t>
                </a:r>
                <a:r>
                  <a:rPr lang="en-US" altLang="zh-CN" smtClean="0"/>
                  <a:t>)</a:t>
                </a:r>
                <a:r>
                  <a:rPr lang="zh-CN" altLang="en-US" smtClean="0"/>
                  <a:t>到质心的欧式距离，这同样是簇内数据方差最小化的目标函数。</a:t>
                </a:r>
                <a:endParaRPr lang="en-US" altLang="zh-CN" smtClean="0"/>
              </a:p>
              <a:p>
                <a:r>
                  <a:rPr lang="zh-CN" altLang="en-US" dirty="0"/>
                  <a:t>第</a:t>
                </a:r>
                <a14:m>
                  <m:oMath xmlns:m="http://schemas.openxmlformats.org/officeDocument/2006/math">
                    <m:r>
                      <a:rPr lang="en-US" altLang="zh-CN">
                        <a:latin typeface="Cambria Math" panose="02040503050406030204" pitchFamily="18" charset="0"/>
                      </a:rPr>
                      <m:t>𝑖</m:t>
                    </m:r>
                  </m:oMath>
                </a14:m>
                <a:r>
                  <a:rPr lang="zh-CN" altLang="en-US" dirty="0"/>
                  <a:t>个类簇的方差</a:t>
                </a:r>
                <a:r>
                  <a:rPr lang="en-US" altLang="zh-CN" dirty="0"/>
                  <a:t>:</a:t>
                </a:r>
                <a:r>
                  <a:rPr lang="zh-CN" altLang="en-US" dirty="0"/>
                  <a:t> </a:t>
                </a:r>
                <a14:m>
                  <m:oMath xmlns:m="http://schemas.openxmlformats.org/officeDocument/2006/math">
                    <m:r>
                      <m:rPr>
                        <m:sty m:val="p"/>
                      </m:rPr>
                      <a:rPr lang="en-US" altLang="zh-CN">
                        <a:latin typeface="Cambria Math" panose="02040503050406030204" pitchFamily="18" charset="0"/>
                      </a:rPr>
                      <m:t>var</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𝐺</m:t>
                            </m:r>
                          </m:e>
                          <m:sub>
                            <m:r>
                              <a:rPr lang="en-US" altLang="zh-CN">
                                <a:latin typeface="Cambria Math" panose="02040503050406030204" pitchFamily="18" charset="0"/>
                              </a:rPr>
                              <m:t>𝑖</m:t>
                            </m:r>
                          </m:sub>
                        </m:sSub>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𝐺</m:t>
                            </m:r>
                          </m:e>
                          <m:sub>
                            <m:r>
                              <a:rPr lang="en-US" altLang="zh-CN">
                                <a:latin typeface="Cambria Math" panose="02040503050406030204" pitchFamily="18" charset="0"/>
                              </a:rPr>
                              <m:t>𝑖</m:t>
                            </m:r>
                          </m:sub>
                        </m:sSub>
                        <m:r>
                          <a:rPr lang="en-US" altLang="zh-CN">
                            <a:latin typeface="Cambria Math" panose="02040503050406030204" pitchFamily="18" charset="0"/>
                          </a:rPr>
                          <m:t>|</m:t>
                        </m:r>
                      </m:den>
                    </m:f>
                    <m:nary>
                      <m:naryPr>
                        <m:chr m:val="∑"/>
                        <m:supHide m:val="on"/>
                        <m:ctrlPr>
                          <a:rPr lang="en-US" altLang="zh-CN" i="1">
                            <a:latin typeface="Cambria Math" panose="02040503050406030204" pitchFamily="18" charset="0"/>
                          </a:rPr>
                        </m:ctrlPr>
                      </m:naryPr>
                      <m:sub>
                        <m:r>
                          <m:rPr>
                            <m:brk m:alnAt="7"/>
                          </m:rPr>
                          <a:rPr lang="en-US" altLang="zh-CN">
                            <a:latin typeface="Cambria Math" panose="02040503050406030204" pitchFamily="18" charset="0"/>
                          </a:rPr>
                          <m:t>𝑥</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𝐺</m:t>
                            </m:r>
                          </m:e>
                          <m:sub>
                            <m:r>
                              <a:rPr lang="en-US" altLang="zh-CN">
                                <a:latin typeface="Cambria Math" panose="02040503050406030204" pitchFamily="18" charset="0"/>
                              </a:rPr>
                              <m:t>𝑖</m:t>
                            </m:r>
                          </m:sub>
                        </m:sSub>
                      </m:sub>
                      <m:sup/>
                      <m:e>
                        <m:sSup>
                          <m:sSupPr>
                            <m:ctrlPr>
                              <a:rPr lang="en-US" altLang="zh-CN" i="1">
                                <a:latin typeface="Cambria Math" panose="02040503050406030204" pitchFamily="18" charset="0"/>
                              </a:rPr>
                            </m:ctrlPr>
                          </m:sSupPr>
                          <m:e>
                            <m:r>
                              <a:rPr lang="en-US" altLang="zh-CN">
                                <a:latin typeface="Cambria Math" panose="02040503050406030204" pitchFamily="18" charset="0"/>
                              </a:rPr>
                              <m:t>||</m:t>
                            </m:r>
                            <m:r>
                              <a:rPr lang="en-US" altLang="zh-CN">
                                <a:latin typeface="Cambria Math" panose="02040503050406030204" pitchFamily="18" charset="0"/>
                              </a:rPr>
                              <m:t>𝑥</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𝐺</m:t>
                                </m:r>
                              </m:e>
                              <m:sub>
                                <m:r>
                                  <a:rPr lang="en-US" altLang="zh-CN">
                                    <a:latin typeface="Cambria Math" panose="02040503050406030204" pitchFamily="18" charset="0"/>
                                  </a:rPr>
                                  <m:t>𝑖</m:t>
                                </m:r>
                              </m:sub>
                            </m:sSub>
                            <m:r>
                              <a:rPr lang="en-US" altLang="zh-CN">
                                <a:latin typeface="Cambria Math" panose="02040503050406030204" pitchFamily="18" charset="0"/>
                              </a:rPr>
                              <m:t>||</m:t>
                            </m:r>
                          </m:e>
                          <m:sup>
                            <m:r>
                              <a:rPr lang="en-US" altLang="zh-CN">
                                <a:latin typeface="Cambria Math" panose="02040503050406030204" pitchFamily="18" charset="0"/>
                              </a:rPr>
                              <m:t>2</m:t>
                            </m:r>
                          </m:sup>
                        </m:sSup>
                      </m:e>
                    </m:nary>
                  </m:oMath>
                </a14:m>
                <a:endParaRPr lang="en-US" altLang="zh-CN" smtClean="0"/>
              </a:p>
              <a:p>
                <a:r>
                  <a:rPr lang="zh-CN" altLang="en-US"/>
                  <a:t>最小化每个类簇方差将使得最终聚类结果中每个聚类集合中所包含数据呈现出来差异性最小</a:t>
                </a:r>
                <a:r>
                  <a:rPr lang="zh-CN" altLang="en-US" smtClean="0"/>
                  <a:t>。</a:t>
                </a:r>
                <a:endParaRPr lang="zh-CN" altLang="en-US"/>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353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cs typeface="Times New Roman" panose="02020603050405020304" pitchFamily="18" charset="0"/>
              </a:rPr>
              <a:t>均值聚类算法的不足</a:t>
            </a:r>
            <a:endParaRPr lang="zh-CN" altLang="en-US"/>
          </a:p>
        </p:txBody>
      </p:sp>
      <p:sp>
        <p:nvSpPr>
          <p:cNvPr id="3" name="内容占位符 2"/>
          <p:cNvSpPr>
            <a:spLocks noGrp="1"/>
          </p:cNvSpPr>
          <p:nvPr>
            <p:ph idx="1"/>
          </p:nvPr>
        </p:nvSpPr>
        <p:spPr/>
        <p:txBody>
          <a:bodyPr>
            <a:normAutofit/>
          </a:bodyPr>
          <a:lstStyle/>
          <a:p>
            <a:r>
              <a:rPr lang="zh-CN" altLang="en-US" sz="3200"/>
              <a:t>需要初始化聚类质心，初始化聚类中心对聚类结果有较大的影响。</a:t>
            </a:r>
            <a:endParaRPr lang="en-US" altLang="zh-CN" sz="3200"/>
          </a:p>
          <a:p>
            <a:r>
              <a:rPr lang="zh-CN" altLang="en-US" sz="3200"/>
              <a:t>聚类结果有可能只是局部最优</a:t>
            </a:r>
            <a:r>
              <a:rPr lang="zh-CN" altLang="en-US" sz="3200" smtClean="0"/>
              <a:t>。</a:t>
            </a:r>
            <a:endParaRPr lang="en-US" altLang="zh-CN" sz="3200" smtClean="0"/>
          </a:p>
          <a:p>
            <a:r>
              <a:rPr lang="zh-CN" altLang="en-US" sz="3200" smtClean="0"/>
              <a:t>算法</a:t>
            </a:r>
            <a:r>
              <a:rPr lang="zh-CN" altLang="en-US" sz="3200"/>
              <a:t>是迭代执行，在维数也多的情况下，时间开销不</a:t>
            </a:r>
            <a:r>
              <a:rPr lang="zh-CN" altLang="en-US" sz="3200" smtClean="0"/>
              <a:t>小。</a:t>
            </a:r>
            <a:endParaRPr lang="en-US" altLang="zh-CN" sz="3200"/>
          </a:p>
          <a:p>
            <a:r>
              <a:rPr lang="zh-CN" altLang="en-US" sz="3200"/>
              <a:t>欧氏距离假设数据每个维度之间的重要性是一样</a:t>
            </a:r>
            <a:r>
              <a:rPr lang="zh-CN" altLang="en-US" sz="3200" smtClean="0"/>
              <a:t>的</a:t>
            </a:r>
            <a:r>
              <a:rPr lang="en-US" altLang="zh-CN" sz="3200" smtClean="0"/>
              <a:t>.</a:t>
            </a:r>
          </a:p>
          <a:p>
            <a:r>
              <a:rPr lang="zh-CN" altLang="en-US" sz="3200" smtClean="0"/>
              <a:t>不好</a:t>
            </a:r>
            <a:r>
              <a:rPr lang="zh-CN" altLang="en-US" sz="3200"/>
              <a:t>事先</a:t>
            </a:r>
            <a:r>
              <a:rPr lang="zh-CN" altLang="en-US" sz="3200" smtClean="0"/>
              <a:t>确定聚类数目</a:t>
            </a:r>
            <a:r>
              <a:rPr lang="en-US" altLang="zh-CN" sz="3200" smtClean="0"/>
              <a:t>K</a:t>
            </a:r>
            <a:r>
              <a:rPr lang="zh-CN" altLang="en-US" sz="3200" smtClean="0"/>
              <a:t>。</a:t>
            </a:r>
            <a:endParaRPr lang="en-US" altLang="zh-CN" sz="3200"/>
          </a:p>
          <a:p>
            <a:endParaRPr lang="en-US" altLang="zh-CN" sz="3600"/>
          </a:p>
          <a:p>
            <a:endParaRPr lang="zh-CN" altLang="en-US" sz="3600"/>
          </a:p>
        </p:txBody>
      </p:sp>
    </p:spTree>
    <p:extLst>
      <p:ext uri="{BB962C8B-B14F-4D97-AF65-F5344CB8AC3E}">
        <p14:creationId xmlns:p14="http://schemas.microsoft.com/office/powerpoint/2010/main" val="280850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397"/>
            <a:ext cx="10515600" cy="825136"/>
          </a:xfrm>
        </p:spPr>
        <p:txBody>
          <a:bodyPr>
            <a:normAutofit/>
          </a:bodyPr>
          <a:lstStyle/>
          <a:p>
            <a:r>
              <a:rPr lang="en-US" altLang="zh-CN" sz="3600">
                <a:latin typeface="Times New Roman" panose="02020603050405020304" pitchFamily="18" charset="0"/>
                <a:cs typeface="Times New Roman" panose="02020603050405020304" pitchFamily="18" charset="0"/>
              </a:rPr>
              <a:t>K</a:t>
            </a:r>
            <a:r>
              <a:rPr lang="zh-CN" altLang="en-US" sz="3600">
                <a:latin typeface="Times New Roman" panose="02020603050405020304" pitchFamily="18" charset="0"/>
                <a:cs typeface="Times New Roman" panose="02020603050405020304" pitchFamily="18" charset="0"/>
              </a:rPr>
              <a:t>均值聚类算法的应用</a:t>
            </a:r>
            <a:endParaRPr lang="zh-CN" altLang="en-US" sz="3600"/>
          </a:p>
        </p:txBody>
      </p:sp>
      <p:pic>
        <p:nvPicPr>
          <p:cNvPr id="4" name="Picture 3"/>
          <p:cNvPicPr>
            <a:picLocks noChangeAspect="1" noChangeArrowheads="1"/>
          </p:cNvPicPr>
          <p:nvPr/>
        </p:nvPicPr>
        <p:blipFill>
          <a:blip r:embed="rId2" cstate="print"/>
          <a:srcRect/>
          <a:stretch>
            <a:fillRect/>
          </a:stretch>
        </p:blipFill>
        <p:spPr bwMode="auto">
          <a:xfrm>
            <a:off x="838199" y="998532"/>
            <a:ext cx="4898923" cy="4837995"/>
          </a:xfrm>
          <a:prstGeom prst="rect">
            <a:avLst/>
          </a:prstGeom>
          <a:noFill/>
          <a:ln w="9525">
            <a:noFill/>
            <a:miter lim="800000"/>
            <a:headEnd/>
            <a:tailEnd/>
          </a:ln>
        </p:spPr>
      </p:pic>
      <p:sp>
        <p:nvSpPr>
          <p:cNvPr id="5" name="文本框 4"/>
          <p:cNvSpPr txBox="1"/>
          <p:nvPr/>
        </p:nvSpPr>
        <p:spPr>
          <a:xfrm>
            <a:off x="619432" y="5871842"/>
            <a:ext cx="5692877" cy="584775"/>
          </a:xfrm>
          <a:prstGeom prst="rect">
            <a:avLst/>
          </a:prstGeom>
          <a:noFill/>
        </p:spPr>
        <p:txBody>
          <a:bodyPr wrap="square" rtlCol="0">
            <a:spAutoFit/>
          </a:bodyPr>
          <a:lstStyle/>
          <a:p>
            <a:pPr algn="just"/>
            <a:r>
              <a:rPr lang="zh-CN" altLang="en-US" sz="1600">
                <a:latin typeface="黑体" pitchFamily="49" charset="-122"/>
                <a:ea typeface="黑体" pitchFamily="49" charset="-122"/>
                <a:cs typeface="Times New Roman" panose="02020603050405020304" pitchFamily="18" charset="0"/>
              </a:rPr>
              <a:t>图像压缩，把像素点颜色聚类，用更少的</a:t>
            </a:r>
            <a:r>
              <a:rPr lang="zh-CN" altLang="en-US" sz="1600" smtClean="0">
                <a:latin typeface="黑体" pitchFamily="49" charset="-122"/>
                <a:ea typeface="黑体" pitchFamily="49" charset="-122"/>
                <a:cs typeface="Times New Roman" panose="02020603050405020304" pitchFamily="18" charset="0"/>
              </a:rPr>
              <a:t>颜色表示</a:t>
            </a:r>
            <a:r>
              <a:rPr lang="zh-CN" altLang="en-US" sz="1600">
                <a:latin typeface="黑体" pitchFamily="49" charset="-122"/>
                <a:ea typeface="黑体" pitchFamily="49" charset="-122"/>
                <a:cs typeface="Times New Roman" panose="02020603050405020304" pitchFamily="18" charset="0"/>
              </a:rPr>
              <a:t>图像，达到压缩的</a:t>
            </a:r>
            <a:r>
              <a:rPr lang="zh-CN" altLang="en-US" sz="1600" smtClean="0">
                <a:latin typeface="黑体" pitchFamily="49" charset="-122"/>
                <a:ea typeface="黑体" pitchFamily="49" charset="-122"/>
                <a:cs typeface="Times New Roman" panose="02020603050405020304" pitchFamily="18" charset="0"/>
              </a:rPr>
              <a:t>目的。</a:t>
            </a:r>
            <a:endParaRPr lang="zh-CN" altLang="en-US" sz="1600">
              <a:latin typeface="黑体" pitchFamily="49" charset="-122"/>
              <a:ea typeface="黑体" pitchFamily="49" charset="-122"/>
              <a:cs typeface="Times New Roman" panose="02020603050405020304" pitchFamily="18" charset="0"/>
            </a:endParaRPr>
          </a:p>
        </p:txBody>
      </p:sp>
      <p:pic>
        <p:nvPicPr>
          <p:cNvPr id="6" name="Picture 2" descr="Fig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0055" y="993751"/>
            <a:ext cx="5077085" cy="488287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2"/>
          <p:cNvSpPr>
            <a:spLocks noChangeArrowheads="1"/>
          </p:cNvSpPr>
          <p:nvPr/>
        </p:nvSpPr>
        <p:spPr bwMode="auto">
          <a:xfrm>
            <a:off x="6637054" y="5748730"/>
            <a:ext cx="55047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黑体" pitchFamily="49" charset="-122"/>
                <a:ea typeface="黑体" pitchFamily="49" charset="-122"/>
              </a:defRPr>
            </a:lvl1pPr>
            <a:lvl2pPr marL="742950" indent="-285750" eaLnBrk="0" hangingPunct="0">
              <a:defRPr sz="2000">
                <a:solidFill>
                  <a:schemeClr val="tx1"/>
                </a:solidFill>
                <a:latin typeface="黑体" pitchFamily="49" charset="-122"/>
                <a:ea typeface="黑体" pitchFamily="49" charset="-122"/>
              </a:defRPr>
            </a:lvl2pPr>
            <a:lvl3pPr marL="1143000" indent="-228600" eaLnBrk="0" hangingPunct="0">
              <a:defRPr sz="2000">
                <a:solidFill>
                  <a:schemeClr val="tx1"/>
                </a:solidFill>
                <a:latin typeface="黑体" pitchFamily="49" charset="-122"/>
                <a:ea typeface="黑体" pitchFamily="49" charset="-122"/>
              </a:defRPr>
            </a:lvl3pPr>
            <a:lvl4pPr marL="1600200" indent="-228600" eaLnBrk="0" hangingPunct="0">
              <a:defRPr sz="2000">
                <a:solidFill>
                  <a:schemeClr val="tx1"/>
                </a:solidFill>
                <a:latin typeface="黑体" pitchFamily="49" charset="-122"/>
                <a:ea typeface="黑体" pitchFamily="49" charset="-122"/>
              </a:defRPr>
            </a:lvl4pPr>
            <a:lvl5pPr marL="2057400" indent="-228600" eaLnBrk="0" hangingPunct="0">
              <a:defRPr sz="2000">
                <a:solidFill>
                  <a:schemeClr val="tx1"/>
                </a:solidFill>
                <a:latin typeface="黑体" pitchFamily="49" charset="-122"/>
                <a:ea typeface="黑体" pitchFamily="49" charset="-122"/>
              </a:defRPr>
            </a:lvl5pPr>
            <a:lvl6pPr marL="2514600" indent="-228600" algn="ctr"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6pPr>
            <a:lvl7pPr marL="2971800" indent="-228600" algn="ctr"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7pPr>
            <a:lvl8pPr marL="3429000" indent="-228600" algn="ctr"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8pPr>
            <a:lvl9pPr marL="3886200" indent="-228600" algn="ctr"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9pPr>
          </a:lstStyle>
          <a:p>
            <a:pPr algn="just" eaLnBrk="1" hangingPunct="1"/>
            <a:r>
              <a:rPr lang="zh-CN" altLang="en-US" sz="1600" dirty="0" smtClean="0">
                <a:cs typeface="Times New Roman" panose="02020603050405020304" pitchFamily="18" charset="0"/>
              </a:rPr>
              <a:t>文本分类：将</a:t>
            </a:r>
            <a:r>
              <a:rPr lang="en-US" altLang="zh-CN" sz="1600" dirty="0">
                <a:cs typeface="Times New Roman" panose="02020603050405020304" pitchFamily="18" charset="0"/>
              </a:rPr>
              <a:t>200</a:t>
            </a:r>
            <a:r>
              <a:rPr lang="zh-CN" altLang="en-US" sz="1600" dirty="0">
                <a:cs typeface="Times New Roman" panose="02020603050405020304" pitchFamily="18" charset="0"/>
              </a:rPr>
              <a:t>多万篇论文聚类到</a:t>
            </a:r>
            <a:r>
              <a:rPr lang="en-US" altLang="zh-CN" sz="1600" dirty="0">
                <a:cs typeface="Times New Roman" panose="02020603050405020304" pitchFamily="18" charset="0"/>
              </a:rPr>
              <a:t>29,000</a:t>
            </a:r>
            <a:r>
              <a:rPr lang="zh-CN" altLang="en-US" sz="1600" dirty="0">
                <a:cs typeface="Times New Roman" panose="02020603050405020304" pitchFamily="18" charset="0"/>
              </a:rPr>
              <a:t>个类别，包括化学、工程、生物、传染疾病、生物信息、脑科学</a:t>
            </a:r>
            <a:r>
              <a:rPr lang="zh-CN" altLang="en-US" sz="1600">
                <a:cs typeface="Times New Roman" panose="02020603050405020304" pitchFamily="18" charset="0"/>
              </a:rPr>
              <a:t>、</a:t>
            </a:r>
            <a:r>
              <a:rPr lang="zh-CN" altLang="en-US" sz="1600" smtClean="0">
                <a:cs typeface="Times New Roman" panose="02020603050405020304" pitchFamily="18" charset="0"/>
              </a:rPr>
              <a:t>社会科学。</a:t>
            </a:r>
            <a:endParaRPr lang="en-US" altLang="zh-CN" sz="1600" dirty="0">
              <a:cs typeface="Times New Roman" panose="02020603050405020304" pitchFamily="18" charset="0"/>
            </a:endParaRPr>
          </a:p>
        </p:txBody>
      </p:sp>
    </p:spTree>
    <p:extLst>
      <p:ext uri="{BB962C8B-B14F-4D97-AF65-F5344CB8AC3E}">
        <p14:creationId xmlns:p14="http://schemas.microsoft.com/office/powerpoint/2010/main" val="1754818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如可确定</a:t>
            </a:r>
            <a:r>
              <a:rPr lang="en-US" altLang="zh-CN" smtClean="0"/>
              <a:t>K</a:t>
            </a:r>
            <a:r>
              <a:rPr lang="zh-CN" altLang="en-US" smtClean="0"/>
              <a:t>？</a:t>
            </a:r>
            <a:endParaRPr lang="zh-CN" altLang="en-US" dirty="0"/>
          </a:p>
        </p:txBody>
      </p:sp>
      <p:sp>
        <p:nvSpPr>
          <p:cNvPr id="3" name="内容占位符 2"/>
          <p:cNvSpPr>
            <a:spLocks noGrp="1"/>
          </p:cNvSpPr>
          <p:nvPr>
            <p:ph idx="1"/>
          </p:nvPr>
        </p:nvSpPr>
        <p:spPr>
          <a:xfrm>
            <a:off x="838200" y="1825625"/>
            <a:ext cx="10515600" cy="1322689"/>
          </a:xfrm>
        </p:spPr>
        <p:txBody>
          <a:bodyPr>
            <a:normAutofit lnSpcReduction="10000"/>
          </a:bodyPr>
          <a:lstStyle/>
          <a:p>
            <a:r>
              <a:rPr lang="en-US" altLang="zh-CN" dirty="0"/>
              <a:t>K-</a:t>
            </a:r>
            <a:r>
              <a:rPr lang="zh-CN" altLang="en-US" dirty="0"/>
              <a:t>均值聚类中簇的数目</a:t>
            </a:r>
            <a:r>
              <a:rPr lang="en-US" altLang="zh-CN" dirty="0"/>
              <a:t>k</a:t>
            </a:r>
            <a:r>
              <a:rPr lang="zh-CN" altLang="en-US" dirty="0"/>
              <a:t>是由用户设定的，用户如何知道</a:t>
            </a:r>
            <a:r>
              <a:rPr lang="en-US" altLang="zh-CN" dirty="0"/>
              <a:t>K</a:t>
            </a:r>
            <a:r>
              <a:rPr lang="zh-CN" altLang="en-US" dirty="0"/>
              <a:t>选择的是否好？</a:t>
            </a:r>
            <a:endParaRPr lang="en-US" altLang="zh-CN" dirty="0"/>
          </a:p>
          <a:p>
            <a:r>
              <a:rPr lang="zh-CN" altLang="en-US" dirty="0"/>
              <a:t>一个聚类不好的示意：</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431" y="2486969"/>
            <a:ext cx="4762500" cy="3714750"/>
          </a:xfrm>
          <a:prstGeom prst="rect">
            <a:avLst/>
          </a:prstGeom>
        </p:spPr>
      </p:pic>
    </p:spTree>
    <p:extLst>
      <p:ext uri="{BB962C8B-B14F-4D97-AF65-F5344CB8AC3E}">
        <p14:creationId xmlns:p14="http://schemas.microsoft.com/office/powerpoint/2010/main" val="1986725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度量聚类效果</a:t>
            </a:r>
          </a:p>
        </p:txBody>
      </p:sp>
      <p:sp>
        <p:nvSpPr>
          <p:cNvPr id="3" name="内容占位符 2"/>
          <p:cNvSpPr>
            <a:spLocks noGrp="1"/>
          </p:cNvSpPr>
          <p:nvPr>
            <p:ph idx="1"/>
          </p:nvPr>
        </p:nvSpPr>
        <p:spPr/>
        <p:txBody>
          <a:bodyPr/>
          <a:lstStyle/>
          <a:p>
            <a:r>
              <a:rPr lang="zh-CN" altLang="en-US" dirty="0"/>
              <a:t>一种度量聚类效果的指标：</a:t>
            </a:r>
            <a:r>
              <a:rPr lang="en-US" altLang="zh-CN" dirty="0"/>
              <a:t>SSE(sum of squared error)</a:t>
            </a:r>
            <a:r>
              <a:rPr lang="zh-CN" altLang="en-US" dirty="0"/>
              <a:t>，</a:t>
            </a:r>
            <a:r>
              <a:rPr lang="zh-CN" altLang="en-US"/>
              <a:t>误差平方和</a:t>
            </a:r>
            <a:r>
              <a:rPr lang="zh-CN" altLang="en-US" smtClean="0"/>
              <a:t>，也就是</a:t>
            </a:r>
            <a:r>
              <a:rPr lang="zh-CN" altLang="en-US" dirty="0"/>
              <a:t>每个点距离质心的距离平方之和。</a:t>
            </a:r>
            <a:endParaRPr lang="en-US" altLang="zh-CN" dirty="0"/>
          </a:p>
          <a:p>
            <a:r>
              <a:rPr lang="en-US" altLang="zh-CN" dirty="0"/>
              <a:t>SSE</a:t>
            </a:r>
            <a:r>
              <a:rPr lang="zh-CN" altLang="en-US" dirty="0"/>
              <a:t>值越小表示数据点越接近它们的质心，聚类效果也就越好</a:t>
            </a:r>
            <a:endParaRPr lang="en-US" altLang="zh-CN" dirty="0"/>
          </a:p>
          <a:p>
            <a:r>
              <a:rPr lang="zh-CN" altLang="en-US" dirty="0"/>
              <a:t>一种降低</a:t>
            </a:r>
            <a:r>
              <a:rPr lang="en-US" altLang="zh-CN" dirty="0"/>
              <a:t>SSE</a:t>
            </a:r>
            <a:r>
              <a:rPr lang="zh-CN" altLang="en-US" dirty="0"/>
              <a:t>值的方法是增加簇的个数，但违背了聚类的目标，聚类的目标是保持簇数目不变的情况下提高簇的质量。</a:t>
            </a:r>
            <a:endParaRPr lang="en-US" altLang="zh-CN" dirty="0"/>
          </a:p>
          <a:p>
            <a:r>
              <a:rPr lang="zh-CN" altLang="en-US" dirty="0"/>
              <a:t>所以最常见的方法：</a:t>
            </a:r>
            <a:endParaRPr lang="en-US" altLang="zh-CN" dirty="0"/>
          </a:p>
          <a:p>
            <a:pPr lvl="1"/>
            <a:r>
              <a:rPr lang="zh-CN" altLang="en-US" dirty="0"/>
              <a:t>将具有最大</a:t>
            </a:r>
            <a:r>
              <a:rPr lang="en-US" altLang="zh-CN" dirty="0"/>
              <a:t>SSE</a:t>
            </a:r>
            <a:r>
              <a:rPr lang="zh-CN" altLang="en-US" dirty="0"/>
              <a:t>值的簇划分为</a:t>
            </a:r>
            <a:r>
              <a:rPr lang="en-US" altLang="zh-CN" dirty="0"/>
              <a:t>2</a:t>
            </a:r>
            <a:r>
              <a:rPr lang="zh-CN" altLang="en-US" dirty="0"/>
              <a:t>个簇</a:t>
            </a:r>
            <a:endParaRPr lang="en-US" altLang="zh-CN" dirty="0"/>
          </a:p>
          <a:p>
            <a:pPr lvl="1"/>
            <a:r>
              <a:rPr lang="zh-CN" altLang="en-US" dirty="0"/>
              <a:t>再将质心最近的</a:t>
            </a:r>
            <a:r>
              <a:rPr lang="en-US" altLang="zh-CN" dirty="0"/>
              <a:t>2</a:t>
            </a:r>
            <a:r>
              <a:rPr lang="zh-CN" altLang="en-US" dirty="0"/>
              <a:t>个簇合并，使得簇的总数不变。</a:t>
            </a:r>
          </a:p>
        </p:txBody>
      </p:sp>
    </p:spTree>
    <p:extLst>
      <p:ext uri="{BB962C8B-B14F-4D97-AF65-F5344CB8AC3E}">
        <p14:creationId xmlns:p14="http://schemas.microsoft.com/office/powerpoint/2010/main" val="2162712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问题举例</a:t>
            </a:r>
          </a:p>
        </p:txBody>
      </p:sp>
      <p:sp>
        <p:nvSpPr>
          <p:cNvPr id="3" name="内容占位符 2"/>
          <p:cNvSpPr>
            <a:spLocks noGrp="1"/>
          </p:cNvSpPr>
          <p:nvPr>
            <p:ph idx="1"/>
          </p:nvPr>
        </p:nvSpPr>
        <p:spPr/>
        <p:txBody>
          <a:bodyPr/>
          <a:lstStyle/>
          <a:p>
            <a:r>
              <a:rPr lang="zh-CN" altLang="en-US" dirty="0"/>
              <a:t>美国大选得票非常接近，任意候选人得到普选票数最大百分比为</a:t>
            </a:r>
            <a:r>
              <a:rPr lang="en-US" altLang="zh-CN" dirty="0"/>
              <a:t>50.7%</a:t>
            </a:r>
            <a:r>
              <a:rPr lang="zh-CN" altLang="en-US" dirty="0"/>
              <a:t>，最小百分比</a:t>
            </a:r>
            <a:r>
              <a:rPr lang="en-US" altLang="zh-CN" dirty="0"/>
              <a:t>47.9%</a:t>
            </a:r>
            <a:r>
              <a:rPr lang="zh-CN" altLang="en-US" dirty="0"/>
              <a:t>，如果</a:t>
            </a:r>
            <a:r>
              <a:rPr lang="en-US" altLang="zh-CN" dirty="0"/>
              <a:t>1%</a:t>
            </a:r>
            <a:r>
              <a:rPr lang="zh-CN" altLang="en-US" dirty="0"/>
              <a:t>的选民将手中的选票投向另外的候选人，选举结果就会不同。如果妥善加以引导和吸引，少部分选民就会转换立场，尽管这类选民少，但候选人选票接近时，他们的立场会产生很大的影响。如何找出这类选民，以及如何在有限的预算下采取措施吸引他们。这就是聚类（</a:t>
            </a:r>
            <a:r>
              <a:rPr lang="en-US" altLang="zh-CN" dirty="0"/>
              <a:t>clustering</a:t>
            </a:r>
            <a:r>
              <a:rPr lang="zh-CN" altLang="en-US" dirty="0"/>
              <a:t>）。</a:t>
            </a:r>
            <a:endParaRPr lang="en-US" altLang="zh-CN" dirty="0"/>
          </a:p>
          <a:p>
            <a:r>
              <a:rPr lang="zh-CN" altLang="en-US" dirty="0"/>
              <a:t>目标实现：收集用户信息，可以同时收集用户满意或者不满意的信息，然后将这些信息输入某个聚类算法，接着，对聚类结果中的每一个簇（最好选择最大簇），精心构造能够吸引该簇选民的消息，最后看展竞选活动并观察上述做法是否有效。</a:t>
            </a:r>
          </a:p>
        </p:txBody>
      </p:sp>
    </p:spTree>
    <p:extLst>
      <p:ext uri="{BB962C8B-B14F-4D97-AF65-F5344CB8AC3E}">
        <p14:creationId xmlns:p14="http://schemas.microsoft.com/office/powerpoint/2010/main" val="1011073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a:t>
            </a:r>
          </a:p>
        </p:txBody>
      </p:sp>
      <p:sp>
        <p:nvSpPr>
          <p:cNvPr id="3" name="内容占位符 2"/>
          <p:cNvSpPr>
            <a:spLocks noGrp="1"/>
          </p:cNvSpPr>
          <p:nvPr>
            <p:ph idx="1"/>
          </p:nvPr>
        </p:nvSpPr>
        <p:spPr/>
        <p:txBody>
          <a:bodyPr>
            <a:normAutofit/>
          </a:bodyPr>
          <a:lstStyle/>
          <a:p>
            <a:r>
              <a:rPr lang="zh-CN" altLang="en-US" sz="3600" dirty="0"/>
              <a:t>聚类（不是分类）是一种无监督学习，它将相似的对象归到同一个簇中。是一种自动分类的方法。</a:t>
            </a:r>
            <a:endParaRPr lang="en-US" altLang="zh-CN" sz="3600" dirty="0"/>
          </a:p>
          <a:p>
            <a:r>
              <a:rPr lang="zh-CN" altLang="en-US" sz="3600" dirty="0"/>
              <a:t>聚类方法几乎可以用于所有对象（能够用属性刻画的对象），簇内对象越相似，聚类的效果越好。</a:t>
            </a:r>
            <a:endParaRPr lang="en-US" altLang="zh-CN" sz="3600" dirty="0"/>
          </a:p>
          <a:p>
            <a:r>
              <a:rPr lang="en-US" altLang="zh-CN" sz="3600" dirty="0"/>
              <a:t>K-</a:t>
            </a:r>
            <a:r>
              <a:rPr lang="zh-CN" altLang="en-US" sz="3600" dirty="0"/>
              <a:t>均值聚类：可以发现</a:t>
            </a:r>
            <a:r>
              <a:rPr lang="en-US" altLang="zh-CN" sz="3600" dirty="0"/>
              <a:t>k</a:t>
            </a:r>
            <a:r>
              <a:rPr lang="zh-CN" altLang="en-US" sz="3600" dirty="0"/>
              <a:t>个不同的簇，每个簇的中心采用簇中所含值的均值计算而</a:t>
            </a:r>
            <a:r>
              <a:rPr lang="zh-CN" altLang="en-US" sz="3600"/>
              <a:t>成</a:t>
            </a:r>
            <a:r>
              <a:rPr lang="zh-CN" altLang="en-US" sz="3600" smtClean="0"/>
              <a:t>。</a:t>
            </a:r>
            <a:endParaRPr lang="en-US" altLang="zh-CN" sz="3600" dirty="0"/>
          </a:p>
        </p:txBody>
      </p:sp>
    </p:spTree>
    <p:extLst>
      <p:ext uri="{BB962C8B-B14F-4D97-AF65-F5344CB8AC3E}">
        <p14:creationId xmlns:p14="http://schemas.microsoft.com/office/powerpoint/2010/main" val="2432503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均值聚类算法步骤</a:t>
            </a:r>
          </a:p>
        </p:txBody>
      </p:sp>
      <p:sp>
        <p:nvSpPr>
          <p:cNvPr id="3" name="内容占位符 2"/>
          <p:cNvSpPr>
            <a:spLocks noGrp="1"/>
          </p:cNvSpPr>
          <p:nvPr>
            <p:ph idx="1"/>
          </p:nvPr>
        </p:nvSpPr>
        <p:spPr/>
        <p:txBody>
          <a:bodyPr/>
          <a:lstStyle/>
          <a:p>
            <a:r>
              <a:rPr lang="zh-CN" altLang="en-US" dirty="0"/>
              <a:t>创建</a:t>
            </a:r>
            <a:r>
              <a:rPr lang="en-US" altLang="zh-CN" dirty="0"/>
              <a:t>k</a:t>
            </a:r>
            <a:r>
              <a:rPr lang="zh-CN" altLang="en-US" dirty="0"/>
              <a:t>个点作为起始质心（随机选择）</a:t>
            </a:r>
            <a:endParaRPr lang="en-US" altLang="zh-CN" dirty="0"/>
          </a:p>
          <a:p>
            <a:r>
              <a:rPr lang="zh-CN" altLang="en-US" dirty="0"/>
              <a:t>当任意一个点的簇分配结果发生改变时</a:t>
            </a:r>
            <a:endParaRPr lang="en-US" altLang="zh-CN" dirty="0"/>
          </a:p>
          <a:p>
            <a:r>
              <a:rPr lang="en-US" altLang="zh-CN" dirty="0"/>
              <a:t>          </a:t>
            </a:r>
            <a:r>
              <a:rPr lang="zh-CN" altLang="en-US" dirty="0"/>
              <a:t>对数据集中每个数据点</a:t>
            </a:r>
            <a:endParaRPr lang="en-US" altLang="zh-CN" dirty="0"/>
          </a:p>
          <a:p>
            <a:r>
              <a:rPr lang="en-US" altLang="zh-CN" dirty="0"/>
              <a:t>                   </a:t>
            </a:r>
            <a:r>
              <a:rPr lang="zh-CN" altLang="en-US" dirty="0"/>
              <a:t>对每个质心</a:t>
            </a:r>
            <a:endParaRPr lang="en-US" altLang="zh-CN" dirty="0"/>
          </a:p>
          <a:p>
            <a:r>
              <a:rPr lang="en-US" altLang="zh-CN" dirty="0"/>
              <a:t>                            </a:t>
            </a:r>
            <a:r>
              <a:rPr lang="zh-CN" altLang="en-US" dirty="0"/>
              <a:t>计算质心与数据点之间的距离</a:t>
            </a:r>
            <a:endParaRPr lang="en-US" altLang="zh-CN" dirty="0"/>
          </a:p>
          <a:p>
            <a:r>
              <a:rPr lang="en-US" altLang="zh-CN" dirty="0"/>
              <a:t>                    </a:t>
            </a:r>
            <a:r>
              <a:rPr lang="zh-CN" altLang="en-US" dirty="0"/>
              <a:t>将数据点分配到距离最近的簇</a:t>
            </a:r>
            <a:endParaRPr lang="en-US" altLang="zh-CN" dirty="0"/>
          </a:p>
          <a:p>
            <a:r>
              <a:rPr lang="en-US" altLang="zh-CN" dirty="0"/>
              <a:t>           </a:t>
            </a:r>
            <a:r>
              <a:rPr lang="zh-CN" altLang="en-US" dirty="0"/>
              <a:t>对每个簇，计算簇中所有点的均值并将均值作为质心</a:t>
            </a:r>
          </a:p>
        </p:txBody>
      </p:sp>
    </p:spTree>
    <p:extLst>
      <p:ext uri="{BB962C8B-B14F-4D97-AF65-F5344CB8AC3E}">
        <p14:creationId xmlns:p14="http://schemas.microsoft.com/office/powerpoint/2010/main" val="2946546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支持函数</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128" y="1387676"/>
            <a:ext cx="7493000" cy="4927600"/>
          </a:xfrm>
          <a:prstGeom prst="rect">
            <a:avLst/>
          </a:prstGeom>
        </p:spPr>
      </p:pic>
    </p:spTree>
    <p:extLst>
      <p:ext uri="{BB962C8B-B14F-4D97-AF65-F5344CB8AC3E}">
        <p14:creationId xmlns:p14="http://schemas.microsoft.com/office/powerpoint/2010/main" val="1279423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支持函数说明</a:t>
            </a:r>
          </a:p>
        </p:txBody>
      </p:sp>
      <p:sp>
        <p:nvSpPr>
          <p:cNvPr id="3" name="内容占位符 2"/>
          <p:cNvSpPr>
            <a:spLocks noGrp="1"/>
          </p:cNvSpPr>
          <p:nvPr>
            <p:ph idx="1"/>
          </p:nvPr>
        </p:nvSpPr>
        <p:spPr/>
        <p:txBody>
          <a:bodyPr/>
          <a:lstStyle/>
          <a:p>
            <a:r>
              <a:rPr lang="en-US" altLang="zh-CN" dirty="0" err="1"/>
              <a:t>loadDataSet</a:t>
            </a:r>
            <a:r>
              <a:rPr lang="en-US" altLang="zh-CN" dirty="0"/>
              <a:t>()</a:t>
            </a:r>
            <a:r>
              <a:rPr lang="zh-CN" altLang="en-US" dirty="0"/>
              <a:t>读文件数据导入列表，返回</a:t>
            </a:r>
            <a:r>
              <a:rPr lang="en-US" altLang="zh-CN" err="1"/>
              <a:t>dataMat</a:t>
            </a:r>
            <a:r>
              <a:rPr lang="zh-CN" altLang="en-US" smtClean="0"/>
              <a:t>矩阵。</a:t>
            </a:r>
            <a:endParaRPr lang="en-US" altLang="zh-CN" smtClean="0"/>
          </a:p>
          <a:p>
            <a:r>
              <a:rPr lang="en-US" altLang="zh-CN" smtClean="0"/>
              <a:t>distEclud</a:t>
            </a:r>
            <a:r>
              <a:rPr lang="en-US" altLang="zh-CN" dirty="0"/>
              <a:t>()</a:t>
            </a:r>
            <a:r>
              <a:rPr lang="zh-CN" altLang="en-US" dirty="0"/>
              <a:t>计算</a:t>
            </a:r>
            <a:r>
              <a:rPr lang="en-US" altLang="zh-CN" dirty="0"/>
              <a:t>2</a:t>
            </a:r>
            <a:r>
              <a:rPr lang="zh-CN" altLang="en-US" dirty="0"/>
              <a:t>个点的欧氏距离，可以使用很多计算距离的方法来计算两个点之间</a:t>
            </a:r>
            <a:r>
              <a:rPr lang="zh-CN" altLang="en-US"/>
              <a:t>的</a:t>
            </a:r>
            <a:r>
              <a:rPr lang="zh-CN" altLang="en-US" smtClean="0"/>
              <a:t>距离。</a:t>
            </a:r>
            <a:endParaRPr lang="en-US" altLang="zh-CN" smtClean="0"/>
          </a:p>
          <a:p>
            <a:r>
              <a:rPr lang="en-US" altLang="zh-CN" smtClean="0"/>
              <a:t>randCent</a:t>
            </a:r>
            <a:r>
              <a:rPr lang="en-US" altLang="zh-CN" dirty="0"/>
              <a:t>()</a:t>
            </a:r>
            <a:r>
              <a:rPr lang="zh-CN" altLang="en-US" dirty="0"/>
              <a:t>为给定数据集构建一个包含</a:t>
            </a:r>
            <a:r>
              <a:rPr lang="en-US" altLang="zh-CN" dirty="0"/>
              <a:t>K</a:t>
            </a:r>
            <a:r>
              <a:rPr lang="zh-CN" altLang="en-US" dirty="0"/>
              <a:t>个随机质心的集合。随机质心必须要在整个数据集的边界之内，可以通过找到数据集每一维的最小和最大值来完成，然后生成</a:t>
            </a:r>
            <a:r>
              <a:rPr lang="en-US" altLang="zh-CN" dirty="0"/>
              <a:t>0</a:t>
            </a:r>
            <a:r>
              <a:rPr lang="zh-CN" altLang="en-US" dirty="0"/>
              <a:t>到</a:t>
            </a:r>
            <a:r>
              <a:rPr lang="en-US" altLang="zh-CN" dirty="0"/>
              <a:t>1</a:t>
            </a:r>
            <a:r>
              <a:rPr lang="zh-CN" altLang="en-US" dirty="0"/>
              <a:t>之间的随机数乘以各维的</a:t>
            </a:r>
            <a:r>
              <a:rPr lang="zh-CN" altLang="en-US"/>
              <a:t>取值</a:t>
            </a:r>
            <a:r>
              <a:rPr lang="zh-CN" altLang="en-US" smtClean="0"/>
              <a:t>范围，依次</a:t>
            </a:r>
            <a:r>
              <a:rPr lang="zh-CN" altLang="en-US" dirty="0"/>
              <a:t>构造出</a:t>
            </a:r>
            <a:r>
              <a:rPr lang="en-US" altLang="zh-CN" dirty="0"/>
              <a:t>k</a:t>
            </a:r>
            <a:r>
              <a:rPr lang="zh-CN" altLang="en-US" dirty="0"/>
              <a:t>个随机质心。</a:t>
            </a:r>
            <a:endParaRPr lang="en-US" altLang="zh-CN" dirty="0"/>
          </a:p>
        </p:txBody>
      </p:sp>
    </p:spTree>
    <p:extLst>
      <p:ext uri="{BB962C8B-B14F-4D97-AF65-F5344CB8AC3E}">
        <p14:creationId xmlns:p14="http://schemas.microsoft.com/office/powerpoint/2010/main" val="1440969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支持函数运行结果</a:t>
            </a:r>
          </a:p>
        </p:txBody>
      </p:sp>
      <p:sp>
        <p:nvSpPr>
          <p:cNvPr id="3" name="内容占位符 2"/>
          <p:cNvSpPr>
            <a:spLocks noGrp="1"/>
          </p:cNvSpPr>
          <p:nvPr>
            <p:ph idx="1"/>
          </p:nvPr>
        </p:nvSpPr>
        <p:spPr/>
        <p:txBody>
          <a:bodyPr>
            <a:normAutofit fontScale="62500" lnSpcReduction="20000"/>
          </a:bodyPr>
          <a:lstStyle/>
          <a:p>
            <a:r>
              <a:rPr lang="en-US" altLang="zh-CN" dirty="0"/>
              <a:t> </a:t>
            </a:r>
            <a:r>
              <a:rPr lang="en-US" altLang="zh-CN" dirty="0" err="1"/>
              <a:t>datMat</a:t>
            </a:r>
            <a:r>
              <a:rPr lang="en-US" altLang="zh-CN" dirty="0"/>
              <a:t>=mat(</a:t>
            </a:r>
            <a:r>
              <a:rPr lang="en-US" altLang="zh-CN" dirty="0" err="1"/>
              <a:t>loadDataSet</a:t>
            </a:r>
            <a:r>
              <a:rPr lang="en-US" altLang="zh-CN" dirty="0"/>
              <a:t>('testSet.txt'))</a:t>
            </a:r>
          </a:p>
          <a:p>
            <a:r>
              <a:rPr lang="zh-CN" altLang="en-US" dirty="0"/>
              <a:t>取矩阵中最大和最小值</a:t>
            </a:r>
            <a:endParaRPr lang="en-US" altLang="zh-CN" dirty="0"/>
          </a:p>
          <a:p>
            <a:pPr lvl="1"/>
            <a:r>
              <a:rPr lang="en-US" altLang="zh-CN" dirty="0"/>
              <a:t>&gt;&gt;&gt; min(</a:t>
            </a:r>
            <a:r>
              <a:rPr lang="en-US" altLang="zh-CN" dirty="0" err="1"/>
              <a:t>datMat</a:t>
            </a:r>
            <a:r>
              <a:rPr lang="en-US" altLang="zh-CN" dirty="0"/>
              <a:t>[:,0])</a:t>
            </a:r>
          </a:p>
          <a:p>
            <a:pPr lvl="1"/>
            <a:r>
              <a:rPr lang="en-US" altLang="zh-CN" dirty="0"/>
              <a:t>matrix([[-5.379713]])</a:t>
            </a:r>
          </a:p>
          <a:p>
            <a:pPr lvl="1"/>
            <a:r>
              <a:rPr lang="en-US" altLang="zh-CN" dirty="0"/>
              <a:t>&gt;&gt;&gt; min(</a:t>
            </a:r>
            <a:r>
              <a:rPr lang="en-US" altLang="zh-CN" dirty="0" err="1"/>
              <a:t>datMat</a:t>
            </a:r>
            <a:r>
              <a:rPr lang="en-US" altLang="zh-CN" dirty="0"/>
              <a:t>[:,1])</a:t>
            </a:r>
          </a:p>
          <a:p>
            <a:pPr lvl="1"/>
            <a:r>
              <a:rPr lang="en-US" altLang="zh-CN" dirty="0"/>
              <a:t>matrix([[-4.232586]])</a:t>
            </a:r>
          </a:p>
          <a:p>
            <a:pPr lvl="1"/>
            <a:r>
              <a:rPr lang="en-US" altLang="zh-CN" dirty="0"/>
              <a:t>&gt;&gt;&gt; max(</a:t>
            </a:r>
            <a:r>
              <a:rPr lang="en-US" altLang="zh-CN" dirty="0" err="1"/>
              <a:t>datMat</a:t>
            </a:r>
            <a:r>
              <a:rPr lang="en-US" altLang="zh-CN" dirty="0"/>
              <a:t>[:,1])</a:t>
            </a:r>
          </a:p>
          <a:p>
            <a:pPr lvl="1"/>
            <a:r>
              <a:rPr lang="en-US" altLang="zh-CN" dirty="0"/>
              <a:t>matrix([[ 5.1904]])</a:t>
            </a:r>
          </a:p>
          <a:p>
            <a:pPr lvl="1"/>
            <a:r>
              <a:rPr lang="en-US" altLang="zh-CN" dirty="0"/>
              <a:t>&gt;&gt;&gt; max(</a:t>
            </a:r>
            <a:r>
              <a:rPr lang="en-US" altLang="zh-CN" dirty="0" err="1"/>
              <a:t>datMat</a:t>
            </a:r>
            <a:r>
              <a:rPr lang="en-US" altLang="zh-CN" dirty="0"/>
              <a:t>[:,0])</a:t>
            </a:r>
          </a:p>
          <a:p>
            <a:pPr lvl="1"/>
            <a:r>
              <a:rPr lang="en-US" altLang="zh-CN" dirty="0"/>
              <a:t>matrix([[ 4.838138]])</a:t>
            </a:r>
          </a:p>
          <a:p>
            <a:r>
              <a:rPr lang="zh-CN" altLang="en-US" dirty="0"/>
              <a:t>生成质心</a:t>
            </a:r>
            <a:endParaRPr lang="en-US" altLang="zh-CN" dirty="0"/>
          </a:p>
          <a:p>
            <a:pPr lvl="1"/>
            <a:r>
              <a:rPr lang="en-US" altLang="zh-CN" dirty="0" err="1"/>
              <a:t>randCent</a:t>
            </a:r>
            <a:r>
              <a:rPr lang="en-US" altLang="zh-CN" dirty="0"/>
              <a:t>(</a:t>
            </a:r>
            <a:r>
              <a:rPr lang="en-US" altLang="zh-CN" b="1" dirty="0" err="1"/>
              <a:t>datMat</a:t>
            </a:r>
            <a:r>
              <a:rPr lang="en-US" altLang="zh-CN" dirty="0"/>
              <a:t>, 2)</a:t>
            </a:r>
          </a:p>
          <a:p>
            <a:pPr lvl="1"/>
            <a:r>
              <a:rPr lang="en-US" altLang="zh-CN" dirty="0"/>
              <a:t>matrix([[-3.24278889, -0.04213842],</a:t>
            </a:r>
          </a:p>
          <a:p>
            <a:pPr lvl="1"/>
            <a:r>
              <a:rPr lang="en-US" altLang="zh-CN" dirty="0"/>
              <a:t>             [-0.92437171,  3.19524231]])</a:t>
            </a:r>
          </a:p>
          <a:p>
            <a:r>
              <a:rPr lang="zh-CN" altLang="en-US" dirty="0"/>
              <a:t>计算距离：</a:t>
            </a:r>
            <a:endParaRPr lang="en-US" altLang="zh-CN" dirty="0"/>
          </a:p>
          <a:p>
            <a:pPr lvl="1"/>
            <a:r>
              <a:rPr lang="en-US" altLang="zh-CN" dirty="0" err="1"/>
              <a:t>distEclud</a:t>
            </a:r>
            <a:r>
              <a:rPr lang="en-US" altLang="zh-CN" dirty="0"/>
              <a:t>(</a:t>
            </a:r>
            <a:r>
              <a:rPr lang="en-US" altLang="zh-CN" dirty="0" err="1"/>
              <a:t>datMat</a:t>
            </a:r>
            <a:r>
              <a:rPr lang="en-US" altLang="zh-CN" dirty="0"/>
              <a:t>[0], </a:t>
            </a:r>
            <a:r>
              <a:rPr lang="en-US" altLang="zh-CN" dirty="0" err="1"/>
              <a:t>datMat</a:t>
            </a:r>
            <a:r>
              <a:rPr lang="en-US" altLang="zh-CN" dirty="0"/>
              <a:t>[1])</a:t>
            </a:r>
          </a:p>
          <a:p>
            <a:pPr lvl="1"/>
            <a:r>
              <a:rPr lang="en-US" altLang="zh-CN" dirty="0"/>
              <a:t>5.184632816681332</a:t>
            </a:r>
          </a:p>
          <a:p>
            <a:pPr lvl="1"/>
            <a:endParaRPr lang="zh-CN" altLang="en-US" dirty="0"/>
          </a:p>
        </p:txBody>
      </p:sp>
      <p:sp>
        <p:nvSpPr>
          <p:cNvPr id="4" name="Rectangle 1"/>
          <p:cNvSpPr>
            <a:spLocks noChangeArrowheads="1"/>
          </p:cNvSpPr>
          <p:nvPr/>
        </p:nvSpPr>
        <p:spPr bwMode="auto">
          <a:xfrm>
            <a:off x="0" y="0"/>
            <a:ext cx="12192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444444"/>
                </a:solidFill>
                <a:effectLst/>
                <a:latin typeface="Consolas" panose="020B0609020204030204" pitchFamily="49" charset="0"/>
                <a:cs typeface="Consolas" panose="020B0609020204030204" pitchFamily="49" charset="0"/>
              </a:rPr>
              <a:t>kMeans</a:t>
            </a:r>
            <a:r>
              <a:rPr kumimoji="0" lang="zh-CN" altLang="zh-CN" sz="1000" b="0" i="0" u="none" strike="noStrike" cap="none" normalizeH="0" baseline="0">
                <a:ln>
                  <a:noFill/>
                </a:ln>
                <a:solidFill>
                  <a:srgbClr val="880000"/>
                </a:solidFill>
                <a:effectLst/>
                <a:latin typeface="Consolas" panose="020B0609020204030204" pitchFamily="49" charset="0"/>
                <a:cs typeface="Consolas" panose="020B0609020204030204" pitchFamily="49" charset="0"/>
              </a:rPr>
              <a:t>.distEclud</a:t>
            </a:r>
            <a:r>
              <a:rPr kumimoji="0" lang="zh-CN" altLang="zh-CN" sz="1000" b="0" i="0" u="none" strike="noStrike" cap="none" normalizeH="0" baseline="0">
                <a:ln>
                  <a:noFill/>
                </a:ln>
                <a:solidFill>
                  <a:srgbClr val="444444"/>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a:ln>
                  <a:noFill/>
                </a:ln>
                <a:solidFill>
                  <a:srgbClr val="444444"/>
                </a:solidFill>
                <a:effectLst/>
                <a:latin typeface="Consolas" panose="020B0609020204030204" pitchFamily="49" charset="0"/>
                <a:cs typeface="Consolas" panose="020B0609020204030204" pitchFamily="49" charset="0"/>
              </a:rPr>
              <a:t>datMat</a:t>
            </a:r>
            <a:r>
              <a:rPr kumimoji="0" lang="zh-CN" altLang="zh-CN" sz="1000" b="0" i="0" u="none" strike="noStrike" cap="none" normalizeH="0" baseline="0">
                <a:ln>
                  <a:noFill/>
                </a:ln>
                <a:solidFill>
                  <a:srgbClr val="BC6060"/>
                </a:solidFill>
                <a:effectLst/>
                <a:latin typeface="Consolas" panose="020B0609020204030204" pitchFamily="49" charset="0"/>
                <a:cs typeface="Consolas" panose="020B0609020204030204" pitchFamily="49" charset="0"/>
              </a:rPr>
              <a:t>[0]</a:t>
            </a:r>
            <a:r>
              <a:rPr kumimoji="0" lang="zh-CN" altLang="zh-CN" sz="1000" b="0" i="0" u="none" strike="noStrike" cap="none" normalizeH="0" baseline="0">
                <a:ln>
                  <a:noFill/>
                </a:ln>
                <a:solidFill>
                  <a:srgbClr val="444444"/>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a:ln>
                  <a:noFill/>
                </a:ln>
                <a:solidFill>
                  <a:srgbClr val="444444"/>
                </a:solidFill>
                <a:effectLst/>
                <a:latin typeface="Consolas" panose="020B0609020204030204" pitchFamily="49" charset="0"/>
                <a:cs typeface="Consolas" panose="020B0609020204030204" pitchFamily="49" charset="0"/>
              </a:rPr>
              <a:t>datMat</a:t>
            </a:r>
            <a:r>
              <a:rPr kumimoji="0" lang="zh-CN" altLang="zh-CN" sz="1000" b="0" i="0" u="none" strike="noStrike" cap="none" normalizeH="0" baseline="0">
                <a:ln>
                  <a:noFill/>
                </a:ln>
                <a:solidFill>
                  <a:srgbClr val="BC6060"/>
                </a:solidFill>
                <a:effectLst/>
                <a:latin typeface="Consolas" panose="020B0609020204030204" pitchFamily="49" charset="0"/>
                <a:cs typeface="Consolas" panose="020B0609020204030204" pitchFamily="49" charset="0"/>
              </a:rPr>
              <a:t>[1]</a:t>
            </a:r>
            <a:r>
              <a:rPr kumimoji="0" lang="zh-CN" altLang="zh-CN" sz="1000" b="0" i="0" u="none" strike="noStrike" cap="none" normalizeH="0" baseline="0">
                <a:ln>
                  <a:noFill/>
                </a:ln>
                <a:solidFill>
                  <a:srgbClr val="444444"/>
                </a:solidFill>
                <a:effectLst/>
                <a:latin typeface="Consolas" panose="020B0609020204030204" pitchFamily="49" charset="0"/>
                <a:cs typeface="Consolas" panose="020B0609020204030204" pitchFamily="49" charset="0"/>
              </a:rPr>
              <a:t>) 5</a:t>
            </a:r>
            <a:r>
              <a:rPr kumimoji="0" lang="zh-CN" altLang="zh-CN" sz="1000" b="0" i="0" u="none" strike="noStrike" cap="none" normalizeH="0" baseline="0">
                <a:ln>
                  <a:noFill/>
                </a:ln>
                <a:solidFill>
                  <a:srgbClr val="880000"/>
                </a:solidFill>
                <a:effectLst/>
                <a:latin typeface="Consolas" panose="020B0609020204030204" pitchFamily="49" charset="0"/>
                <a:cs typeface="Consolas" panose="020B0609020204030204" pitchFamily="49" charset="0"/>
              </a:rPr>
              <a:t>.184632816681332</a:t>
            </a:r>
            <a:endParaRPr kumimoji="0" lang="zh-CN" altLang="zh-CN" sz="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333333"/>
                </a:solidFill>
                <a:effectLst/>
                <a:latin typeface="Arial" panose="020B0604020202020204" pitchFamily="34" charset="0"/>
                <a:ea typeface="Lato"/>
              </a:rPr>
              <a:t>copy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5754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均值聚类算法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11006667" cy="5167312"/>
          </a:xfrm>
          <a:prstGeom prst="rect">
            <a:avLst/>
          </a:prstGeom>
        </p:spPr>
      </p:pic>
    </p:spTree>
    <p:extLst>
      <p:ext uri="{BB962C8B-B14F-4D97-AF65-F5344CB8AC3E}">
        <p14:creationId xmlns:p14="http://schemas.microsoft.com/office/powerpoint/2010/main" val="2656946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均值聚类运行结果</a:t>
            </a:r>
          </a:p>
        </p:txBody>
      </p:sp>
      <p:sp>
        <p:nvSpPr>
          <p:cNvPr id="3" name="内容占位符 2"/>
          <p:cNvSpPr>
            <a:spLocks noGrp="1"/>
          </p:cNvSpPr>
          <p:nvPr>
            <p:ph idx="1"/>
          </p:nvPr>
        </p:nvSpPr>
        <p:spPr/>
        <p:txBody>
          <a:bodyPr>
            <a:normAutofit fontScale="70000" lnSpcReduction="20000"/>
          </a:bodyPr>
          <a:lstStyle/>
          <a:p>
            <a:r>
              <a:rPr lang="en-US" altLang="zh-CN" dirty="0" err="1"/>
              <a:t>datMat</a:t>
            </a:r>
            <a:r>
              <a:rPr lang="en-US" altLang="zh-CN" dirty="0"/>
              <a:t>=mat(</a:t>
            </a:r>
            <a:r>
              <a:rPr lang="en-US" altLang="zh-CN" dirty="0" err="1"/>
              <a:t>loadDataSet</a:t>
            </a:r>
            <a:r>
              <a:rPr lang="en-US" altLang="zh-CN" dirty="0"/>
              <a:t>('testSet.txt'))</a:t>
            </a:r>
          </a:p>
          <a:p>
            <a:r>
              <a:rPr lang="en-US" altLang="zh-CN" dirty="0" err="1"/>
              <a:t>myCentroids</a:t>
            </a:r>
            <a:r>
              <a:rPr lang="en-US" altLang="zh-CN" dirty="0"/>
              <a:t>, </a:t>
            </a:r>
            <a:r>
              <a:rPr lang="en-US" altLang="zh-CN" dirty="0" err="1"/>
              <a:t>clustAssing</a:t>
            </a:r>
            <a:r>
              <a:rPr lang="en-US" altLang="zh-CN" dirty="0"/>
              <a:t> = </a:t>
            </a:r>
            <a:r>
              <a:rPr lang="en-US" altLang="zh-CN" err="1"/>
              <a:t>kMeans.kMeans</a:t>
            </a:r>
            <a:r>
              <a:rPr lang="en-US" altLang="zh-CN"/>
              <a:t>(datMat,4</a:t>
            </a:r>
            <a:r>
              <a:rPr lang="en-US" altLang="zh-CN" smtClean="0"/>
              <a:t>)(</a:t>
            </a:r>
            <a:r>
              <a:rPr lang="zh-CN" altLang="en-US" smtClean="0"/>
              <a:t>下面是</a:t>
            </a:r>
            <a:r>
              <a:rPr lang="en-US" altLang="zh-CN" smtClean="0"/>
              <a:t>3</a:t>
            </a:r>
            <a:r>
              <a:rPr lang="zh-CN" altLang="en-US" smtClean="0"/>
              <a:t>次迭代的结果，共</a:t>
            </a:r>
            <a:r>
              <a:rPr lang="en-US" altLang="zh-CN" smtClean="0"/>
              <a:t>4</a:t>
            </a:r>
            <a:r>
              <a:rPr lang="zh-CN" altLang="en-US" smtClean="0"/>
              <a:t>个质心</a:t>
            </a:r>
            <a:r>
              <a:rPr lang="en-US" altLang="zh-CN" smtClean="0"/>
              <a:t>)</a:t>
            </a:r>
            <a:endParaRPr lang="en-US" altLang="zh-CN" dirty="0"/>
          </a:p>
          <a:p>
            <a:pPr lvl="1"/>
            <a:r>
              <a:rPr lang="en-US" altLang="zh-CN" dirty="0"/>
              <a:t>[[-4.06724228  0.21993975]</a:t>
            </a:r>
          </a:p>
          <a:p>
            <a:pPr lvl="1"/>
            <a:r>
              <a:rPr lang="en-US" altLang="zh-CN" dirty="0"/>
              <a:t> [ 0.73633558 -1.41299247]</a:t>
            </a:r>
          </a:p>
          <a:p>
            <a:pPr lvl="1"/>
            <a:r>
              <a:rPr lang="en-US" altLang="zh-CN" dirty="0"/>
              <a:t> [-2.59754537  3.15378974]</a:t>
            </a:r>
          </a:p>
          <a:p>
            <a:pPr lvl="1"/>
            <a:r>
              <a:rPr lang="en-US" altLang="zh-CN" dirty="0"/>
              <a:t> [ 4.49190084  3.46005807]]</a:t>
            </a:r>
          </a:p>
          <a:p>
            <a:pPr lvl="1"/>
            <a:endParaRPr lang="en-US" altLang="zh-CN" dirty="0"/>
          </a:p>
          <a:p>
            <a:pPr lvl="1"/>
            <a:r>
              <a:rPr lang="en-US" altLang="zh-CN" dirty="0"/>
              <a:t>[[-3.62111442 -2.36505947]</a:t>
            </a:r>
          </a:p>
          <a:p>
            <a:pPr lvl="1"/>
            <a:r>
              <a:rPr lang="en-US" altLang="zh-CN" dirty="0"/>
              <a:t> [ 2.21588922 -2.88365904]</a:t>
            </a:r>
          </a:p>
          <a:p>
            <a:pPr lvl="1"/>
            <a:r>
              <a:rPr lang="en-US" altLang="zh-CN" dirty="0"/>
              <a:t> [-2.38799628  2.96837672]</a:t>
            </a:r>
          </a:p>
          <a:p>
            <a:pPr lvl="1"/>
            <a:r>
              <a:rPr lang="en-US" altLang="zh-CN" dirty="0"/>
              <a:t> [ 2.6265299   3.10868015]]</a:t>
            </a:r>
          </a:p>
          <a:p>
            <a:pPr lvl="1"/>
            <a:endParaRPr lang="en-US" altLang="zh-CN" dirty="0"/>
          </a:p>
          <a:p>
            <a:pPr lvl="1"/>
            <a:r>
              <a:rPr lang="en-US" altLang="zh-CN" dirty="0"/>
              <a:t>[[-3.53973889 -2.89384326]</a:t>
            </a:r>
          </a:p>
          <a:p>
            <a:pPr lvl="1"/>
            <a:r>
              <a:rPr lang="en-US" altLang="zh-CN" dirty="0"/>
              <a:t> [ 2.65077367 -2.79019029]</a:t>
            </a:r>
          </a:p>
          <a:p>
            <a:pPr lvl="1"/>
            <a:r>
              <a:rPr lang="en-US" altLang="zh-CN" dirty="0"/>
              <a:t> [-2.46154315  2.78737555]</a:t>
            </a:r>
          </a:p>
          <a:p>
            <a:pPr lvl="1"/>
            <a:r>
              <a:rPr lang="en-US" altLang="zh-CN" dirty="0"/>
              <a:t> [ 2.6265299   3.10868015]]</a:t>
            </a:r>
            <a:endParaRPr lang="zh-CN" altLang="en-US" dirty="0"/>
          </a:p>
        </p:txBody>
      </p:sp>
    </p:spTree>
    <p:extLst>
      <p:ext uri="{BB962C8B-B14F-4D97-AF65-F5344CB8AC3E}">
        <p14:creationId xmlns:p14="http://schemas.microsoft.com/office/powerpoint/2010/main" val="3355872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983</Words>
  <Application>Microsoft Office PowerPoint</Application>
  <PresentationFormat>宽屏</PresentationFormat>
  <Paragraphs>85</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Lato</vt:lpstr>
      <vt:lpstr>黑体</vt:lpstr>
      <vt:lpstr>宋体</vt:lpstr>
      <vt:lpstr>Arial</vt:lpstr>
      <vt:lpstr>Calibri</vt:lpstr>
      <vt:lpstr>Calibri Light</vt:lpstr>
      <vt:lpstr>Cambria Math</vt:lpstr>
      <vt:lpstr>Consolas</vt:lpstr>
      <vt:lpstr>Times New Roman</vt:lpstr>
      <vt:lpstr>Office 主题</vt:lpstr>
      <vt:lpstr>K-均值聚类</vt:lpstr>
      <vt:lpstr>问题举例</vt:lpstr>
      <vt:lpstr>聚类</vt:lpstr>
      <vt:lpstr>K-均值聚类算法步骤</vt:lpstr>
      <vt:lpstr>支持函数</vt:lpstr>
      <vt:lpstr>支持函数说明</vt:lpstr>
      <vt:lpstr>支持函数运行结果</vt:lpstr>
      <vt:lpstr>K-均值聚类算法</vt:lpstr>
      <vt:lpstr>K-均值聚类运行结果</vt:lpstr>
      <vt:lpstr>K-均值聚类运行结果</vt:lpstr>
      <vt:lpstr>K-均值聚类的本质</vt:lpstr>
      <vt:lpstr>K均值聚类算法的不足</vt:lpstr>
      <vt:lpstr>K均值聚类算法的应用</vt:lpstr>
      <vt:lpstr>如可确定K？</vt:lpstr>
      <vt:lpstr>度量聚类效果</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利用K-均值聚类算法对未标注数据分组</dc:title>
  <dc:creator>tom</dc:creator>
  <cp:lastModifiedBy>tom</cp:lastModifiedBy>
  <cp:revision>51</cp:revision>
  <dcterms:created xsi:type="dcterms:W3CDTF">2018-11-19T00:21:50Z</dcterms:created>
  <dcterms:modified xsi:type="dcterms:W3CDTF">2021-06-08T14:30:18Z</dcterms:modified>
</cp:coreProperties>
</file>