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4" r:id="rId3"/>
    <p:sldId id="265" r:id="rId4"/>
    <p:sldId id="267" r:id="rId5"/>
    <p:sldId id="266" r:id="rId6"/>
    <p:sldId id="258" r:id="rId7"/>
    <p:sldId id="268" r:id="rId8"/>
    <p:sldId id="269" r:id="rId9"/>
    <p:sldId id="282" r:id="rId10"/>
    <p:sldId id="270" r:id="rId11"/>
    <p:sldId id="284" r:id="rId12"/>
    <p:sldId id="262" r:id="rId13"/>
    <p:sldId id="263" r:id="rId14"/>
    <p:sldId id="271" r:id="rId15"/>
    <p:sldId id="273" r:id="rId16"/>
    <p:sldId id="274" r:id="rId17"/>
    <p:sldId id="275" r:id="rId18"/>
    <p:sldId id="276" r:id="rId19"/>
    <p:sldId id="277" r:id="rId20"/>
    <p:sldId id="280" r:id="rId21"/>
    <p:sldId id="278" r:id="rId22"/>
    <p:sldId id="281" r:id="rId23"/>
    <p:sldId id="283" r:id="rId24"/>
    <p:sldId id="287" r:id="rId25"/>
    <p:sldId id="288" r:id="rId26"/>
    <p:sldId id="28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autoAdjust="0"/>
  </p:normalViewPr>
  <p:slideViewPr>
    <p:cSldViewPr snapToGrid="0">
      <p:cViewPr varScale="1">
        <p:scale>
          <a:sx n="74" d="100"/>
          <a:sy n="74" d="100"/>
        </p:scale>
        <p:origin x="78" y="8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581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AD033-8984-4836-816F-D54E788E4AFC}" type="datetimeFigureOut">
              <a:rPr lang="zh-CN" altLang="en-US" smtClean="0"/>
              <a:t>2021/6/8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C5813-74E9-44D7-9647-981ECB65D1B7}" type="slidenum">
              <a:rPr lang="zh-CN" altLang="en-US" smtClean="0"/>
              <a:t>‹#›</a:t>
            </a:fld>
            <a:endParaRPr lang="zh-CN" altLang="en-US"/>
          </a:p>
        </p:txBody>
      </p:sp>
    </p:spTree>
    <p:extLst>
      <p:ext uri="{BB962C8B-B14F-4D97-AF65-F5344CB8AC3E}">
        <p14:creationId xmlns:p14="http://schemas.microsoft.com/office/powerpoint/2010/main" val="212736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3E6A3C-EFAF-45E7-A255-C823E6DA4314}"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DDED88-DB1C-48C5-B617-B2D6CAA6786E}" type="slidenum">
              <a:rPr lang="zh-CN" altLang="en-US" smtClean="0"/>
              <a:t>‹#›</a:t>
            </a:fld>
            <a:endParaRPr lang="zh-CN" altLang="en-US"/>
          </a:p>
        </p:txBody>
      </p:sp>
    </p:spTree>
    <p:extLst>
      <p:ext uri="{BB962C8B-B14F-4D97-AF65-F5344CB8AC3E}">
        <p14:creationId xmlns:p14="http://schemas.microsoft.com/office/powerpoint/2010/main" val="2283811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3E6A3C-EFAF-45E7-A255-C823E6DA4314}"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DDED88-DB1C-48C5-B617-B2D6CAA6786E}" type="slidenum">
              <a:rPr lang="zh-CN" altLang="en-US" smtClean="0"/>
              <a:t>‹#›</a:t>
            </a:fld>
            <a:endParaRPr lang="zh-CN" altLang="en-US"/>
          </a:p>
        </p:txBody>
      </p:sp>
    </p:spTree>
    <p:extLst>
      <p:ext uri="{BB962C8B-B14F-4D97-AF65-F5344CB8AC3E}">
        <p14:creationId xmlns:p14="http://schemas.microsoft.com/office/powerpoint/2010/main" val="395376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3E6A3C-EFAF-45E7-A255-C823E6DA4314}"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DDED88-DB1C-48C5-B617-B2D6CAA6786E}" type="slidenum">
              <a:rPr lang="zh-CN" altLang="en-US" smtClean="0"/>
              <a:t>‹#›</a:t>
            </a:fld>
            <a:endParaRPr lang="zh-CN" altLang="en-US"/>
          </a:p>
        </p:txBody>
      </p:sp>
    </p:spTree>
    <p:extLst>
      <p:ext uri="{BB962C8B-B14F-4D97-AF65-F5344CB8AC3E}">
        <p14:creationId xmlns:p14="http://schemas.microsoft.com/office/powerpoint/2010/main" val="127973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3E6A3C-EFAF-45E7-A255-C823E6DA4314}"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DDED88-DB1C-48C5-B617-B2D6CAA6786E}" type="slidenum">
              <a:rPr lang="zh-CN" altLang="en-US" smtClean="0"/>
              <a:t>‹#›</a:t>
            </a:fld>
            <a:endParaRPr lang="zh-CN" altLang="en-US"/>
          </a:p>
        </p:txBody>
      </p:sp>
    </p:spTree>
    <p:extLst>
      <p:ext uri="{BB962C8B-B14F-4D97-AF65-F5344CB8AC3E}">
        <p14:creationId xmlns:p14="http://schemas.microsoft.com/office/powerpoint/2010/main" val="286540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3E6A3C-EFAF-45E7-A255-C823E6DA4314}"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DDED88-DB1C-48C5-B617-B2D6CAA6786E}" type="slidenum">
              <a:rPr lang="zh-CN" altLang="en-US" smtClean="0"/>
              <a:t>‹#›</a:t>
            </a:fld>
            <a:endParaRPr lang="zh-CN" altLang="en-US"/>
          </a:p>
        </p:txBody>
      </p:sp>
    </p:spTree>
    <p:extLst>
      <p:ext uri="{BB962C8B-B14F-4D97-AF65-F5344CB8AC3E}">
        <p14:creationId xmlns:p14="http://schemas.microsoft.com/office/powerpoint/2010/main" val="12487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3E6A3C-EFAF-45E7-A255-C823E6DA4314}"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DDED88-DB1C-48C5-B617-B2D6CAA6786E}" type="slidenum">
              <a:rPr lang="zh-CN" altLang="en-US" smtClean="0"/>
              <a:t>‹#›</a:t>
            </a:fld>
            <a:endParaRPr lang="zh-CN" altLang="en-US"/>
          </a:p>
        </p:txBody>
      </p:sp>
    </p:spTree>
    <p:extLst>
      <p:ext uri="{BB962C8B-B14F-4D97-AF65-F5344CB8AC3E}">
        <p14:creationId xmlns:p14="http://schemas.microsoft.com/office/powerpoint/2010/main" val="189111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3E6A3C-EFAF-45E7-A255-C823E6DA4314}" type="datetimeFigureOut">
              <a:rPr lang="zh-CN" altLang="en-US" smtClean="0"/>
              <a:t>2021/6/8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DDED88-DB1C-48C5-B617-B2D6CAA6786E}" type="slidenum">
              <a:rPr lang="zh-CN" altLang="en-US" smtClean="0"/>
              <a:t>‹#›</a:t>
            </a:fld>
            <a:endParaRPr lang="zh-CN" altLang="en-US"/>
          </a:p>
        </p:txBody>
      </p:sp>
    </p:spTree>
    <p:extLst>
      <p:ext uri="{BB962C8B-B14F-4D97-AF65-F5344CB8AC3E}">
        <p14:creationId xmlns:p14="http://schemas.microsoft.com/office/powerpoint/2010/main" val="45499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3E6A3C-EFAF-45E7-A255-C823E6DA4314}" type="datetimeFigureOut">
              <a:rPr lang="zh-CN" altLang="en-US" smtClean="0"/>
              <a:t>2021/6/8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DDED88-DB1C-48C5-B617-B2D6CAA6786E}" type="slidenum">
              <a:rPr lang="zh-CN" altLang="en-US" smtClean="0"/>
              <a:t>‹#›</a:t>
            </a:fld>
            <a:endParaRPr lang="zh-CN" altLang="en-US"/>
          </a:p>
        </p:txBody>
      </p:sp>
    </p:spTree>
    <p:extLst>
      <p:ext uri="{BB962C8B-B14F-4D97-AF65-F5344CB8AC3E}">
        <p14:creationId xmlns:p14="http://schemas.microsoft.com/office/powerpoint/2010/main" val="296306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3E6A3C-EFAF-45E7-A255-C823E6DA4314}" type="datetimeFigureOut">
              <a:rPr lang="zh-CN" altLang="en-US" smtClean="0"/>
              <a:t>2021/6/8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DDED88-DB1C-48C5-B617-B2D6CAA6786E}" type="slidenum">
              <a:rPr lang="zh-CN" altLang="en-US" smtClean="0"/>
              <a:t>‹#›</a:t>
            </a:fld>
            <a:endParaRPr lang="zh-CN" altLang="en-US"/>
          </a:p>
        </p:txBody>
      </p:sp>
    </p:spTree>
    <p:extLst>
      <p:ext uri="{BB962C8B-B14F-4D97-AF65-F5344CB8AC3E}">
        <p14:creationId xmlns:p14="http://schemas.microsoft.com/office/powerpoint/2010/main" val="177014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3E6A3C-EFAF-45E7-A255-C823E6DA4314}"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DDED88-DB1C-48C5-B617-B2D6CAA6786E}" type="slidenum">
              <a:rPr lang="zh-CN" altLang="en-US" smtClean="0"/>
              <a:t>‹#›</a:t>
            </a:fld>
            <a:endParaRPr lang="zh-CN" altLang="en-US"/>
          </a:p>
        </p:txBody>
      </p:sp>
    </p:spTree>
    <p:extLst>
      <p:ext uri="{BB962C8B-B14F-4D97-AF65-F5344CB8AC3E}">
        <p14:creationId xmlns:p14="http://schemas.microsoft.com/office/powerpoint/2010/main" val="107086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3E6A3C-EFAF-45E7-A255-C823E6DA4314}"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DDED88-DB1C-48C5-B617-B2D6CAA6786E}" type="slidenum">
              <a:rPr lang="zh-CN" altLang="en-US" smtClean="0"/>
              <a:t>‹#›</a:t>
            </a:fld>
            <a:endParaRPr lang="zh-CN" altLang="en-US"/>
          </a:p>
        </p:txBody>
      </p:sp>
    </p:spTree>
    <p:extLst>
      <p:ext uri="{BB962C8B-B14F-4D97-AF65-F5344CB8AC3E}">
        <p14:creationId xmlns:p14="http://schemas.microsoft.com/office/powerpoint/2010/main" val="133644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E6A3C-EFAF-45E7-A255-C823E6DA4314}" type="datetimeFigureOut">
              <a:rPr lang="zh-CN" altLang="en-US" smtClean="0"/>
              <a:t>2021/6/8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DED88-DB1C-48C5-B617-B2D6CAA6786E}" type="slidenum">
              <a:rPr lang="zh-CN" altLang="en-US" smtClean="0"/>
              <a:t>‹#›</a:t>
            </a:fld>
            <a:endParaRPr lang="zh-CN" altLang="en-US"/>
          </a:p>
        </p:txBody>
      </p:sp>
    </p:spTree>
    <p:extLst>
      <p:ext uri="{BB962C8B-B14F-4D97-AF65-F5344CB8AC3E}">
        <p14:creationId xmlns:p14="http://schemas.microsoft.com/office/powerpoint/2010/main" val="107046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a:t>人工神经网络</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3864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识别手写体数字的案例</a:t>
            </a:r>
          </a:p>
        </p:txBody>
      </p:sp>
      <p:sp>
        <p:nvSpPr>
          <p:cNvPr id="3" name="内容占位符 2"/>
          <p:cNvSpPr>
            <a:spLocks noGrp="1"/>
          </p:cNvSpPr>
          <p:nvPr>
            <p:ph idx="1"/>
          </p:nvPr>
        </p:nvSpPr>
        <p:spPr>
          <a:xfrm>
            <a:off x="838200" y="1825625"/>
            <a:ext cx="10515600" cy="1253135"/>
          </a:xfrm>
        </p:spPr>
        <p:txBody>
          <a:bodyPr/>
          <a:lstStyle/>
          <a:p>
            <a:r>
              <a:rPr lang="en-US" altLang="zh-CN" dirty="0"/>
              <a:t>MNIST</a:t>
            </a:r>
            <a:r>
              <a:rPr lang="zh-CN" altLang="en-US" dirty="0"/>
              <a:t>是一个有名的手写体数字识别数据集一张图片都代表了</a:t>
            </a:r>
            <a:r>
              <a:rPr lang="en-US" altLang="zh-CN" dirty="0"/>
              <a:t>0~9</a:t>
            </a:r>
            <a:r>
              <a:rPr lang="zh-CN" altLang="en-US" dirty="0"/>
              <a:t>中的一个数字。图片的大小都为</a:t>
            </a:r>
            <a:r>
              <a:rPr lang="en-US" altLang="zh-CN" dirty="0"/>
              <a:t>28*28</a:t>
            </a:r>
            <a:r>
              <a:rPr lang="zh-CN" altLang="en-US" dirty="0"/>
              <a:t>，且数字都会出现在图片的正中间</a:t>
            </a:r>
            <a:r>
              <a:rPr lang="en-US" altLang="zh-CN" dirty="0"/>
              <a:t>.</a:t>
            </a:r>
          </a:p>
        </p:txBody>
      </p:sp>
      <p:pic>
        <p:nvPicPr>
          <p:cNvPr id="4" name="图片 3"/>
          <p:cNvPicPr>
            <a:picLocks noChangeAspect="1"/>
          </p:cNvPicPr>
          <p:nvPr/>
        </p:nvPicPr>
        <p:blipFill>
          <a:blip r:embed="rId2"/>
          <a:stretch>
            <a:fillRect/>
          </a:stretch>
        </p:blipFill>
        <p:spPr>
          <a:xfrm>
            <a:off x="2061710" y="3078760"/>
            <a:ext cx="8303472" cy="3249450"/>
          </a:xfrm>
          <a:prstGeom prst="rect">
            <a:avLst/>
          </a:prstGeom>
        </p:spPr>
      </p:pic>
    </p:spTree>
    <p:extLst>
      <p:ext uri="{BB962C8B-B14F-4D97-AF65-F5344CB8AC3E}">
        <p14:creationId xmlns:p14="http://schemas.microsoft.com/office/powerpoint/2010/main" val="176203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7363A84C-8C75-478D-B62A-05EC1ECD1A81}"/>
              </a:ext>
            </a:extLst>
          </p:cNvPr>
          <p:cNvSpPr>
            <a:spLocks noGrp="1"/>
          </p:cNvSpPr>
          <p:nvPr>
            <p:ph type="ctrTitle"/>
          </p:nvPr>
        </p:nvSpPr>
        <p:spPr/>
        <p:txBody>
          <a:bodyPr>
            <a:normAutofit/>
          </a:bodyPr>
          <a:lstStyle/>
          <a:p>
            <a:r>
              <a:rPr lang="zh-CN" altLang="en-US" sz="4000" dirty="0"/>
              <a:t>以下是老版本</a:t>
            </a:r>
            <a:r>
              <a:rPr lang="en-US" altLang="zh-CN" sz="4000" dirty="0"/>
              <a:t>TensorFlow 1.X</a:t>
            </a:r>
            <a:r>
              <a:rPr lang="zh-CN" altLang="en-US" sz="4000" dirty="0"/>
              <a:t>的内容</a:t>
            </a:r>
          </a:p>
        </p:txBody>
      </p:sp>
      <p:sp>
        <p:nvSpPr>
          <p:cNvPr id="5" name="副标题 4">
            <a:extLst>
              <a:ext uri="{FF2B5EF4-FFF2-40B4-BE49-F238E27FC236}">
                <a16:creationId xmlns:a16="http://schemas.microsoft.com/office/drawing/2014/main" xmlns="" id="{6EA27820-EAF2-44D8-AD1D-DCEABFDD1324}"/>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47255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加载</a:t>
            </a:r>
            <a:r>
              <a:rPr lang="zh-CN" altLang="en-US" dirty="0"/>
              <a:t>数据</a:t>
            </a:r>
          </a:p>
        </p:txBody>
      </p:sp>
      <p:sp>
        <p:nvSpPr>
          <p:cNvPr id="3" name="内容占位符 2"/>
          <p:cNvSpPr>
            <a:spLocks noGrp="1"/>
          </p:cNvSpPr>
          <p:nvPr>
            <p:ph idx="1"/>
          </p:nvPr>
        </p:nvSpPr>
        <p:spPr/>
        <p:txBody>
          <a:bodyPr/>
          <a:lstStyle/>
          <a:p>
            <a:r>
              <a:rPr lang="en-US" altLang="zh-CN" dirty="0"/>
              <a:t>from </a:t>
            </a:r>
            <a:r>
              <a:rPr lang="en-US" altLang="zh-CN" dirty="0" err="1"/>
              <a:t>tensorflow.examples.tutorials.mnist</a:t>
            </a:r>
            <a:r>
              <a:rPr lang="en-US" altLang="zh-CN" dirty="0"/>
              <a:t> import </a:t>
            </a:r>
            <a:r>
              <a:rPr lang="en-US" altLang="zh-CN" dirty="0" err="1"/>
              <a:t>input_data</a:t>
            </a:r>
            <a:r>
              <a:rPr lang="en-US" altLang="zh-CN" dirty="0"/>
              <a:t> </a:t>
            </a:r>
          </a:p>
          <a:p>
            <a:r>
              <a:rPr lang="en-US" altLang="zh-CN" dirty="0" err="1"/>
              <a:t>mnist</a:t>
            </a:r>
            <a:r>
              <a:rPr lang="en-US" altLang="zh-CN" dirty="0"/>
              <a:t> = </a:t>
            </a:r>
            <a:r>
              <a:rPr lang="en-US" altLang="zh-CN" dirty="0" err="1"/>
              <a:t>input_data.read_data_sets</a:t>
            </a:r>
            <a:r>
              <a:rPr lang="en-US" altLang="zh-CN" dirty="0"/>
              <a:t>("</a:t>
            </a:r>
            <a:r>
              <a:rPr lang="en-US" altLang="zh-CN" dirty="0" err="1"/>
              <a:t>MNIST_data</a:t>
            </a:r>
            <a:r>
              <a:rPr lang="en-US" altLang="zh-CN" dirty="0"/>
              <a:t>/", </a:t>
            </a:r>
            <a:r>
              <a:rPr lang="en-US" altLang="zh-CN" dirty="0" err="1"/>
              <a:t>one_hot</a:t>
            </a:r>
            <a:r>
              <a:rPr lang="en-US" altLang="zh-CN" dirty="0"/>
              <a:t>=True)</a:t>
            </a:r>
            <a:endParaRPr lang="zh-CN" altLang="en-US" dirty="0"/>
          </a:p>
        </p:txBody>
      </p:sp>
    </p:spTree>
    <p:extLst>
      <p:ext uri="{BB962C8B-B14F-4D97-AF65-F5344CB8AC3E}">
        <p14:creationId xmlns:p14="http://schemas.microsoft.com/office/powerpoint/2010/main" val="360468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为训练数据设置</a:t>
            </a:r>
            <a:r>
              <a:rPr lang="en-US" altLang="zh-CN" dirty="0"/>
              <a:t>placeholder </a:t>
            </a:r>
            <a:r>
              <a:rPr lang="zh-CN" altLang="en-US" dirty="0"/>
              <a:t>变量</a:t>
            </a:r>
          </a:p>
        </p:txBody>
      </p:sp>
      <p:sp>
        <p:nvSpPr>
          <p:cNvPr id="3" name="内容占位符 2"/>
          <p:cNvSpPr>
            <a:spLocks noGrp="1"/>
          </p:cNvSpPr>
          <p:nvPr>
            <p:ph idx="1"/>
          </p:nvPr>
        </p:nvSpPr>
        <p:spPr/>
        <p:txBody>
          <a:bodyPr>
            <a:normAutofit/>
          </a:bodyPr>
          <a:lstStyle/>
          <a:p>
            <a:r>
              <a:rPr lang="en-US" altLang="zh-CN" smtClean="0"/>
              <a:t>learning_rate </a:t>
            </a:r>
            <a:r>
              <a:rPr lang="en-US" altLang="zh-CN" dirty="0"/>
              <a:t>= 0.5</a:t>
            </a:r>
          </a:p>
          <a:p>
            <a:r>
              <a:rPr lang="en-US" altLang="zh-CN" dirty="0"/>
              <a:t>epochs = 10</a:t>
            </a:r>
          </a:p>
          <a:p>
            <a:r>
              <a:rPr lang="en-US" altLang="zh-CN" dirty="0" err="1"/>
              <a:t>batch_size</a:t>
            </a:r>
            <a:r>
              <a:rPr lang="en-US" altLang="zh-CN" dirty="0"/>
              <a:t> = 100</a:t>
            </a:r>
          </a:p>
          <a:p>
            <a:r>
              <a:rPr lang="en-US" altLang="zh-CN" smtClean="0"/>
              <a:t>x </a:t>
            </a:r>
            <a:r>
              <a:rPr lang="en-US" altLang="zh-CN" dirty="0"/>
              <a:t>= </a:t>
            </a:r>
            <a:r>
              <a:rPr lang="en-US" altLang="zh-CN" dirty="0" err="1"/>
              <a:t>tf.placeholder</a:t>
            </a:r>
            <a:r>
              <a:rPr lang="en-US" altLang="zh-CN" dirty="0"/>
              <a:t>(tf.float32, [None, 784])</a:t>
            </a:r>
          </a:p>
          <a:p>
            <a:r>
              <a:rPr lang="en-US" altLang="zh-CN" smtClean="0"/>
              <a:t>y </a:t>
            </a:r>
            <a:r>
              <a:rPr lang="en-US" altLang="zh-CN" dirty="0"/>
              <a:t>= </a:t>
            </a:r>
            <a:r>
              <a:rPr lang="en-US" altLang="zh-CN" dirty="0" err="1"/>
              <a:t>tf.placeholder</a:t>
            </a:r>
            <a:r>
              <a:rPr lang="en-US" altLang="zh-CN" dirty="0"/>
              <a:t>(tf.float32, [None, 10])</a:t>
            </a:r>
            <a:endParaRPr lang="zh-CN" altLang="en-US" dirty="0"/>
          </a:p>
        </p:txBody>
      </p:sp>
    </p:spTree>
    <p:extLst>
      <p:ext uri="{BB962C8B-B14F-4D97-AF65-F5344CB8AC3E}">
        <p14:creationId xmlns:p14="http://schemas.microsoft.com/office/powerpoint/2010/main" val="121889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just"/>
            <a:r>
              <a:rPr lang="zh-CN" altLang="en-US" dirty="0"/>
              <a:t>设置权重和偏执量</a:t>
            </a:r>
          </a:p>
        </p:txBody>
      </p:sp>
      <p:sp>
        <p:nvSpPr>
          <p:cNvPr id="3" name="内容占位符 2"/>
          <p:cNvSpPr>
            <a:spLocks noGrp="1"/>
          </p:cNvSpPr>
          <p:nvPr>
            <p:ph idx="1"/>
          </p:nvPr>
        </p:nvSpPr>
        <p:spPr>
          <a:xfrm>
            <a:off x="482139" y="1825625"/>
            <a:ext cx="11305308" cy="4351338"/>
          </a:xfrm>
        </p:spPr>
        <p:txBody>
          <a:bodyPr/>
          <a:lstStyle/>
          <a:p>
            <a:r>
              <a:rPr lang="en-US" altLang="zh-CN" smtClean="0"/>
              <a:t>W1 </a:t>
            </a:r>
            <a:r>
              <a:rPr lang="en-US" altLang="zh-CN" dirty="0"/>
              <a:t>= </a:t>
            </a:r>
            <a:r>
              <a:rPr lang="en-US" altLang="zh-CN" dirty="0" err="1"/>
              <a:t>tf.Variable</a:t>
            </a:r>
            <a:r>
              <a:rPr lang="en-US" altLang="zh-CN" dirty="0"/>
              <a:t>(</a:t>
            </a:r>
            <a:r>
              <a:rPr lang="en-US" altLang="zh-CN" dirty="0" err="1"/>
              <a:t>tf.random_normal</a:t>
            </a:r>
            <a:r>
              <a:rPr lang="en-US" altLang="zh-CN" dirty="0"/>
              <a:t>([784, 300], </a:t>
            </a:r>
            <a:r>
              <a:rPr lang="en-US" altLang="zh-CN" dirty="0" err="1"/>
              <a:t>stddev</a:t>
            </a:r>
            <a:r>
              <a:rPr lang="en-US" altLang="zh-CN" dirty="0"/>
              <a:t>=0.03), name='W1')</a:t>
            </a:r>
          </a:p>
          <a:p>
            <a:r>
              <a:rPr lang="en-US" altLang="zh-CN" dirty="0"/>
              <a:t>b1 = </a:t>
            </a:r>
            <a:r>
              <a:rPr lang="en-US" altLang="zh-CN" dirty="0" err="1"/>
              <a:t>tf.Variable</a:t>
            </a:r>
            <a:r>
              <a:rPr lang="en-US" altLang="zh-CN" dirty="0"/>
              <a:t>(</a:t>
            </a:r>
            <a:r>
              <a:rPr lang="en-US" altLang="zh-CN" dirty="0" err="1"/>
              <a:t>tf.random_normal</a:t>
            </a:r>
            <a:r>
              <a:rPr lang="en-US" altLang="zh-CN" dirty="0"/>
              <a:t>([300]), name='b1')</a:t>
            </a:r>
          </a:p>
          <a:p>
            <a:r>
              <a:rPr lang="en-US" altLang="zh-CN" smtClean="0"/>
              <a:t>W2 </a:t>
            </a:r>
            <a:r>
              <a:rPr lang="en-US" altLang="zh-CN" dirty="0"/>
              <a:t>= </a:t>
            </a:r>
            <a:r>
              <a:rPr lang="en-US" altLang="zh-CN" dirty="0" err="1"/>
              <a:t>tf.Variable</a:t>
            </a:r>
            <a:r>
              <a:rPr lang="en-US" altLang="zh-CN" dirty="0"/>
              <a:t>(</a:t>
            </a:r>
            <a:r>
              <a:rPr lang="en-US" altLang="zh-CN" dirty="0" err="1"/>
              <a:t>tf.random_normal</a:t>
            </a:r>
            <a:r>
              <a:rPr lang="en-US" altLang="zh-CN" dirty="0"/>
              <a:t>([300, 10], </a:t>
            </a:r>
            <a:r>
              <a:rPr lang="en-US" altLang="zh-CN" dirty="0" err="1"/>
              <a:t>stddev</a:t>
            </a:r>
            <a:r>
              <a:rPr lang="en-US" altLang="zh-CN" dirty="0"/>
              <a:t>=0.03), name='W2')</a:t>
            </a:r>
          </a:p>
          <a:p>
            <a:r>
              <a:rPr lang="en-US" altLang="zh-CN" dirty="0"/>
              <a:t>b2 = </a:t>
            </a:r>
            <a:r>
              <a:rPr lang="en-US" altLang="zh-CN" dirty="0" err="1"/>
              <a:t>tf.Variable</a:t>
            </a:r>
            <a:r>
              <a:rPr lang="en-US" altLang="zh-CN" dirty="0"/>
              <a:t>(</a:t>
            </a:r>
            <a:r>
              <a:rPr lang="en-US" altLang="zh-CN" dirty="0" err="1"/>
              <a:t>tf.random_normal</a:t>
            </a:r>
            <a:r>
              <a:rPr lang="en-US" altLang="zh-CN" dirty="0"/>
              <a:t>([10]), name='b2')</a:t>
            </a:r>
            <a:endParaRPr lang="zh-CN" altLang="en-US" dirty="0"/>
          </a:p>
        </p:txBody>
      </p:sp>
    </p:spTree>
    <p:extLst>
      <p:ext uri="{BB962C8B-B14F-4D97-AF65-F5344CB8AC3E}">
        <p14:creationId xmlns:p14="http://schemas.microsoft.com/office/powerpoint/2010/main" val="1411202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设置隐藏层结点的输入和激活函数</a:t>
            </a:r>
          </a:p>
        </p:txBody>
      </p:sp>
      <p:sp>
        <p:nvSpPr>
          <p:cNvPr id="3" name="内容占位符 2"/>
          <p:cNvSpPr>
            <a:spLocks noGrp="1"/>
          </p:cNvSpPr>
          <p:nvPr>
            <p:ph idx="1"/>
          </p:nvPr>
        </p:nvSpPr>
        <p:spPr/>
        <p:txBody>
          <a:bodyPr/>
          <a:lstStyle/>
          <a:p>
            <a:r>
              <a:rPr lang="en-US" altLang="zh-CN" smtClean="0"/>
              <a:t>hidden_out </a:t>
            </a:r>
            <a:r>
              <a:rPr lang="en-US" altLang="zh-CN" dirty="0"/>
              <a:t>= </a:t>
            </a:r>
            <a:r>
              <a:rPr lang="en-US" altLang="zh-CN" dirty="0" err="1"/>
              <a:t>tf.add</a:t>
            </a:r>
            <a:r>
              <a:rPr lang="en-US" altLang="zh-CN" dirty="0"/>
              <a:t>(</a:t>
            </a:r>
            <a:r>
              <a:rPr lang="en-US" altLang="zh-CN" dirty="0" err="1"/>
              <a:t>tf.matmul</a:t>
            </a:r>
            <a:r>
              <a:rPr lang="en-US" altLang="zh-CN" dirty="0"/>
              <a:t>(x, W1), b1) </a:t>
            </a:r>
          </a:p>
          <a:p>
            <a:r>
              <a:rPr lang="en-US" altLang="zh-CN" dirty="0" err="1"/>
              <a:t>hidden_out</a:t>
            </a:r>
            <a:r>
              <a:rPr lang="en-US" altLang="zh-CN" dirty="0"/>
              <a:t> = </a:t>
            </a:r>
            <a:r>
              <a:rPr lang="en-US" altLang="zh-CN" dirty="0" err="1"/>
              <a:t>tf.nn.relu</a:t>
            </a:r>
            <a:r>
              <a:rPr lang="en-US" altLang="zh-CN" dirty="0"/>
              <a:t>(</a:t>
            </a:r>
            <a:r>
              <a:rPr lang="en-US" altLang="zh-CN" dirty="0" err="1"/>
              <a:t>hidden_out</a:t>
            </a:r>
            <a:r>
              <a:rPr lang="en-US" altLang="zh-CN" dirty="0"/>
              <a:t>)</a:t>
            </a:r>
          </a:p>
          <a:p>
            <a:endParaRPr lang="zh-CN" altLang="en-US" dirty="0"/>
          </a:p>
        </p:txBody>
      </p:sp>
    </p:spTree>
    <p:extLst>
      <p:ext uri="{BB962C8B-B14F-4D97-AF65-F5344CB8AC3E}">
        <p14:creationId xmlns:p14="http://schemas.microsoft.com/office/powerpoint/2010/main" val="767554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设置输出层输出和激活函数</a:t>
            </a:r>
          </a:p>
        </p:txBody>
      </p:sp>
      <p:sp>
        <p:nvSpPr>
          <p:cNvPr id="3" name="内容占位符 2"/>
          <p:cNvSpPr>
            <a:spLocks noGrp="1"/>
          </p:cNvSpPr>
          <p:nvPr>
            <p:ph idx="1"/>
          </p:nvPr>
        </p:nvSpPr>
        <p:spPr/>
        <p:txBody>
          <a:bodyPr/>
          <a:lstStyle/>
          <a:p>
            <a:r>
              <a:rPr lang="en-US" altLang="zh-CN" i="1" smtClean="0"/>
              <a:t># now calculate the hidden layer output - in this case, let's use a softmax activated</a:t>
            </a:r>
            <a:r>
              <a:rPr lang="en-US" altLang="zh-CN" smtClean="0"/>
              <a:t> </a:t>
            </a:r>
          </a:p>
          <a:p>
            <a:r>
              <a:rPr lang="en-US" altLang="zh-CN" i="1" smtClean="0"/>
              <a:t># output layer</a:t>
            </a:r>
            <a:r>
              <a:rPr lang="en-US" altLang="zh-CN" smtClean="0"/>
              <a:t> </a:t>
            </a:r>
          </a:p>
          <a:p>
            <a:r>
              <a:rPr lang="en-US" altLang="zh-CN" smtClean="0"/>
              <a:t>y</a:t>
            </a:r>
            <a:r>
              <a:rPr lang="en-US" altLang="zh-CN" dirty="0"/>
              <a:t>_ = </a:t>
            </a:r>
            <a:r>
              <a:rPr lang="en-US" altLang="zh-CN" dirty="0" err="1"/>
              <a:t>tf.nn.softmax</a:t>
            </a:r>
            <a:r>
              <a:rPr lang="en-US" altLang="zh-CN" dirty="0"/>
              <a:t>(</a:t>
            </a:r>
            <a:r>
              <a:rPr lang="en-US" altLang="zh-CN" dirty="0" err="1"/>
              <a:t>tf.add</a:t>
            </a:r>
            <a:r>
              <a:rPr lang="en-US" altLang="zh-CN" dirty="0"/>
              <a:t>(</a:t>
            </a:r>
            <a:r>
              <a:rPr lang="en-US" altLang="zh-CN" dirty="0" err="1"/>
              <a:t>tf.matmul</a:t>
            </a:r>
            <a:r>
              <a:rPr lang="en-US" altLang="zh-CN" dirty="0"/>
              <a:t>(</a:t>
            </a:r>
            <a:r>
              <a:rPr lang="en-US" altLang="zh-CN" dirty="0" err="1"/>
              <a:t>hidden_out</a:t>
            </a:r>
            <a:r>
              <a:rPr lang="en-US" altLang="zh-CN" dirty="0"/>
              <a:t>, W2), b2))</a:t>
            </a:r>
            <a:endParaRPr lang="zh-CN" altLang="en-US" dirty="0"/>
          </a:p>
        </p:txBody>
      </p:sp>
    </p:spTree>
    <p:extLst>
      <p:ext uri="{BB962C8B-B14F-4D97-AF65-F5344CB8AC3E}">
        <p14:creationId xmlns:p14="http://schemas.microsoft.com/office/powerpoint/2010/main" val="292881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设置交叉熵损失函数</a:t>
            </a:r>
            <a:r>
              <a:rPr lang="en-US" altLang="zh-CN" sz="4000" dirty="0"/>
              <a:t>cross entropy cost function</a:t>
            </a:r>
            <a:endParaRPr lang="zh-CN" altLang="en-US" sz="4000" dirty="0"/>
          </a:p>
        </p:txBody>
      </p:sp>
      <p:sp>
        <p:nvSpPr>
          <p:cNvPr id="3" name="内容占位符 2"/>
          <p:cNvSpPr>
            <a:spLocks noGrp="1"/>
          </p:cNvSpPr>
          <p:nvPr>
            <p:ph idx="1"/>
          </p:nvPr>
        </p:nvSpPr>
        <p:spPr/>
        <p:txBody>
          <a:bodyPr/>
          <a:lstStyle/>
          <a:p>
            <a:r>
              <a:rPr lang="en-US" altLang="zh-CN" dirty="0" err="1"/>
              <a:t>y_clipped</a:t>
            </a:r>
            <a:r>
              <a:rPr lang="en-US" altLang="zh-CN" dirty="0"/>
              <a:t> = </a:t>
            </a:r>
            <a:r>
              <a:rPr lang="en-US" altLang="zh-CN" dirty="0" err="1"/>
              <a:t>tf.clip_by_value</a:t>
            </a:r>
            <a:r>
              <a:rPr lang="en-US" altLang="zh-CN" dirty="0"/>
              <a:t>(y_, 1e-10, 0.9999999)</a:t>
            </a:r>
          </a:p>
          <a:p>
            <a:r>
              <a:rPr lang="en-US" altLang="zh-CN" dirty="0" err="1"/>
              <a:t>cross_entropy</a:t>
            </a:r>
            <a:r>
              <a:rPr lang="en-US" altLang="zh-CN" dirty="0"/>
              <a:t> = -</a:t>
            </a:r>
            <a:r>
              <a:rPr lang="en-US" altLang="zh-CN" dirty="0" err="1"/>
              <a:t>tf.reduce_mean</a:t>
            </a:r>
            <a:r>
              <a:rPr lang="en-US" altLang="zh-CN" dirty="0"/>
              <a:t>(</a:t>
            </a:r>
            <a:r>
              <a:rPr lang="en-US" altLang="zh-CN" dirty="0" err="1"/>
              <a:t>tf.reduce_sum</a:t>
            </a:r>
            <a:r>
              <a:rPr lang="en-US" altLang="zh-CN" dirty="0"/>
              <a:t>(y * tf.log(</a:t>
            </a:r>
            <a:r>
              <a:rPr lang="en-US" altLang="zh-CN" dirty="0" err="1"/>
              <a:t>y_clipped</a:t>
            </a:r>
            <a:r>
              <a:rPr lang="en-US" altLang="zh-CN" dirty="0"/>
              <a:t>)</a:t>
            </a:r>
          </a:p>
          <a:p>
            <a:r>
              <a:rPr lang="en-US" altLang="zh-CN" dirty="0"/>
              <a:t>                         + (1 - y) * tf.log(1 - </a:t>
            </a:r>
            <a:r>
              <a:rPr lang="en-US" altLang="zh-CN" dirty="0" err="1"/>
              <a:t>y_clipped</a:t>
            </a:r>
            <a:r>
              <a:rPr lang="en-US" altLang="zh-CN" dirty="0"/>
              <a:t>), axis=1))</a:t>
            </a:r>
            <a:endParaRPr lang="zh-CN" altLang="en-US" dirty="0"/>
          </a:p>
        </p:txBody>
      </p:sp>
    </p:spTree>
    <p:extLst>
      <p:ext uri="{BB962C8B-B14F-4D97-AF65-F5344CB8AC3E}">
        <p14:creationId xmlns:p14="http://schemas.microsoft.com/office/powerpoint/2010/main" val="22009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设置</a:t>
            </a:r>
            <a:r>
              <a:rPr lang="en-US" altLang="zh-CN" dirty="0" err="1"/>
              <a:t>tensorflow</a:t>
            </a:r>
            <a:r>
              <a:rPr lang="zh-CN" altLang="en-US" dirty="0"/>
              <a:t>优化器</a:t>
            </a:r>
          </a:p>
        </p:txBody>
      </p:sp>
      <p:sp>
        <p:nvSpPr>
          <p:cNvPr id="3" name="内容占位符 2"/>
          <p:cNvSpPr>
            <a:spLocks noGrp="1"/>
          </p:cNvSpPr>
          <p:nvPr>
            <p:ph idx="1"/>
          </p:nvPr>
        </p:nvSpPr>
        <p:spPr/>
        <p:txBody>
          <a:bodyPr/>
          <a:lstStyle/>
          <a:p>
            <a:r>
              <a:rPr lang="en-US" altLang="zh-CN" dirty="0"/>
              <a:t># add an </a:t>
            </a:r>
            <a:r>
              <a:rPr lang="en-US" altLang="zh-CN" dirty="0" err="1"/>
              <a:t>optimiser</a:t>
            </a:r>
            <a:endParaRPr lang="en-US" altLang="zh-CN" dirty="0"/>
          </a:p>
          <a:p>
            <a:r>
              <a:rPr lang="en-US" altLang="zh-CN" dirty="0" err="1"/>
              <a:t>optimiser</a:t>
            </a:r>
            <a:r>
              <a:rPr lang="en-US" altLang="zh-CN" dirty="0"/>
              <a:t>=</a:t>
            </a:r>
            <a:r>
              <a:rPr lang="en-US" altLang="zh-CN" dirty="0" err="1"/>
              <a:t>tf.train.GradientDescentOptimizer</a:t>
            </a:r>
            <a:r>
              <a:rPr lang="en-US" altLang="zh-CN" dirty="0"/>
              <a:t>(</a:t>
            </a:r>
            <a:r>
              <a:rPr lang="en-US" altLang="zh-CN" dirty="0" err="1"/>
              <a:t>learning_rate</a:t>
            </a:r>
            <a:r>
              <a:rPr lang="en-US" altLang="zh-CN" dirty="0"/>
              <a:t>=</a:t>
            </a:r>
            <a:r>
              <a:rPr lang="en-US" altLang="zh-CN" dirty="0" err="1"/>
              <a:t>learning_rate</a:t>
            </a:r>
            <a:r>
              <a:rPr lang="en-US" altLang="zh-CN" dirty="0"/>
              <a:t>).minimize(</a:t>
            </a:r>
            <a:r>
              <a:rPr lang="en-US" altLang="zh-CN" dirty="0" err="1"/>
              <a:t>cross_entropy</a:t>
            </a:r>
            <a:r>
              <a:rPr lang="en-US" altLang="zh-CN" dirty="0"/>
              <a:t>)</a:t>
            </a:r>
            <a:endParaRPr lang="zh-CN" altLang="en-US" dirty="0"/>
          </a:p>
        </p:txBody>
      </p:sp>
    </p:spTree>
    <p:extLst>
      <p:ext uri="{BB962C8B-B14F-4D97-AF65-F5344CB8AC3E}">
        <p14:creationId xmlns:p14="http://schemas.microsoft.com/office/powerpoint/2010/main" val="1967396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just"/>
            <a:r>
              <a:rPr lang="zh-CN" altLang="en-US" sz="3600" dirty="0"/>
              <a:t>设置变量初始化以及度量预测的准确程度</a:t>
            </a:r>
          </a:p>
        </p:txBody>
      </p:sp>
      <p:sp>
        <p:nvSpPr>
          <p:cNvPr id="3" name="内容占位符 2"/>
          <p:cNvSpPr>
            <a:spLocks noGrp="1"/>
          </p:cNvSpPr>
          <p:nvPr>
            <p:ph idx="1"/>
          </p:nvPr>
        </p:nvSpPr>
        <p:spPr/>
        <p:txBody>
          <a:bodyPr/>
          <a:lstStyle/>
          <a:p>
            <a:r>
              <a:rPr lang="en-US" altLang="zh-CN" i="1" dirty="0"/>
              <a:t># finally setup the </a:t>
            </a:r>
            <a:r>
              <a:rPr lang="en-US" altLang="zh-CN" i="1" dirty="0" err="1"/>
              <a:t>initialisation</a:t>
            </a:r>
            <a:r>
              <a:rPr lang="en-US" altLang="zh-CN" i="1" dirty="0"/>
              <a:t> operator</a:t>
            </a:r>
            <a:r>
              <a:rPr lang="en-US" altLang="zh-CN" dirty="0"/>
              <a:t> </a:t>
            </a:r>
          </a:p>
          <a:p>
            <a:r>
              <a:rPr lang="en-US" altLang="zh-CN" dirty="0" err="1"/>
              <a:t>init_op</a:t>
            </a:r>
            <a:r>
              <a:rPr lang="en-US" altLang="zh-CN" dirty="0"/>
              <a:t> = </a:t>
            </a:r>
            <a:r>
              <a:rPr lang="en-US" altLang="zh-CN" dirty="0" err="1"/>
              <a:t>tf.global_variables_initializer</a:t>
            </a:r>
            <a:r>
              <a:rPr lang="en-US" altLang="zh-CN" dirty="0"/>
              <a:t>() </a:t>
            </a:r>
          </a:p>
          <a:p>
            <a:r>
              <a:rPr lang="en-US" altLang="zh-CN" i="1" dirty="0"/>
              <a:t># define an accuracy assessment operation</a:t>
            </a:r>
            <a:r>
              <a:rPr lang="en-US" altLang="zh-CN" dirty="0"/>
              <a:t> </a:t>
            </a:r>
          </a:p>
          <a:p>
            <a:r>
              <a:rPr lang="en-US" altLang="zh-CN" dirty="0" err="1"/>
              <a:t>correct_prediction</a:t>
            </a:r>
            <a:r>
              <a:rPr lang="en-US" altLang="zh-CN" dirty="0"/>
              <a:t> = </a:t>
            </a:r>
            <a:r>
              <a:rPr lang="en-US" altLang="zh-CN" dirty="0" err="1"/>
              <a:t>tf.equal</a:t>
            </a:r>
            <a:r>
              <a:rPr lang="en-US" altLang="zh-CN" dirty="0"/>
              <a:t>(</a:t>
            </a:r>
            <a:r>
              <a:rPr lang="en-US" altLang="zh-CN" dirty="0" err="1"/>
              <a:t>tf.argmax</a:t>
            </a:r>
            <a:r>
              <a:rPr lang="en-US" altLang="zh-CN" dirty="0"/>
              <a:t>(y, 1), </a:t>
            </a:r>
            <a:r>
              <a:rPr lang="en-US" altLang="zh-CN" dirty="0" err="1"/>
              <a:t>tf.argmax</a:t>
            </a:r>
            <a:r>
              <a:rPr lang="en-US" altLang="zh-CN" dirty="0"/>
              <a:t>(y_, 1)) accuracy = </a:t>
            </a:r>
            <a:r>
              <a:rPr lang="en-US" altLang="zh-CN" dirty="0" err="1"/>
              <a:t>tf.reduce_mean</a:t>
            </a:r>
            <a:r>
              <a:rPr lang="en-US" altLang="zh-CN" dirty="0"/>
              <a:t>(</a:t>
            </a:r>
            <a:r>
              <a:rPr lang="en-US" altLang="zh-CN" dirty="0" err="1"/>
              <a:t>tf.cast</a:t>
            </a:r>
            <a:r>
              <a:rPr lang="en-US" altLang="zh-CN" dirty="0"/>
              <a:t>(</a:t>
            </a:r>
            <a:r>
              <a:rPr lang="en-US" altLang="zh-CN" dirty="0" err="1"/>
              <a:t>correct_prediction</a:t>
            </a:r>
            <a:r>
              <a:rPr lang="en-US" altLang="zh-CN" dirty="0"/>
              <a:t>, tf.float32))</a:t>
            </a:r>
            <a:endParaRPr lang="zh-CN" altLang="en-US" dirty="0"/>
          </a:p>
        </p:txBody>
      </p:sp>
    </p:spTree>
    <p:extLst>
      <p:ext uri="{BB962C8B-B14F-4D97-AF65-F5344CB8AC3E}">
        <p14:creationId xmlns:p14="http://schemas.microsoft.com/office/powerpoint/2010/main" val="357174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神经网络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人工神经网络</a:t>
            </a:r>
            <a:r>
              <a:rPr lang="en-US" altLang="zh-CN" dirty="0"/>
              <a:t>(Artificial Neural Networks)</a:t>
            </a:r>
            <a:r>
              <a:rPr lang="zh-CN" altLang="en-US" dirty="0"/>
              <a:t>，或简称神经网络，已经不是什么新鲜事物，而是已经出现快</a:t>
            </a:r>
            <a:r>
              <a:rPr lang="en-US" altLang="zh-CN" dirty="0"/>
              <a:t>80</a:t>
            </a:r>
            <a:r>
              <a:rPr lang="zh-CN" altLang="en-US" dirty="0"/>
              <a:t>年了</a:t>
            </a:r>
            <a:r>
              <a:rPr lang="en-US" altLang="zh-CN" dirty="0"/>
              <a:t>(</a:t>
            </a:r>
            <a:r>
              <a:rPr lang="zh-CN" altLang="en-US" dirty="0"/>
              <a:t>上个世纪</a:t>
            </a:r>
            <a:r>
              <a:rPr lang="en-US" altLang="zh-CN" dirty="0"/>
              <a:t>50</a:t>
            </a:r>
            <a:r>
              <a:rPr lang="zh-CN" altLang="en-US" dirty="0"/>
              <a:t>年代就提出了</a:t>
            </a:r>
            <a:r>
              <a:rPr lang="en-US" altLang="zh-CN" dirty="0"/>
              <a:t>)</a:t>
            </a:r>
            <a:r>
              <a:rPr lang="zh-CN" altLang="en-US" dirty="0"/>
              <a:t>，但直到</a:t>
            </a:r>
            <a:r>
              <a:rPr lang="en-US" altLang="zh-CN" dirty="0"/>
              <a:t>2011</a:t>
            </a:r>
            <a:r>
              <a:rPr lang="zh-CN" altLang="en-US" dirty="0"/>
              <a:t>年，当使用了新技术，在能够得到庞大的数据集基础上，以及强有力的计算机出现，神经网络才再度变得流行起来，而此时它通常被叫做深度神经网络</a:t>
            </a:r>
            <a:r>
              <a:rPr lang="en-US" altLang="zh-CN" dirty="0"/>
              <a:t>(</a:t>
            </a:r>
            <a:r>
              <a:rPr lang="zh-CN" altLang="en-US" dirty="0"/>
              <a:t>深度学习</a:t>
            </a:r>
            <a:r>
              <a:rPr lang="en-US" altLang="zh-CN" dirty="0"/>
              <a:t>)</a:t>
            </a:r>
            <a:r>
              <a:rPr lang="zh-CN" altLang="en-US" dirty="0"/>
              <a:t>。</a:t>
            </a:r>
            <a:endParaRPr lang="en-US" altLang="zh-CN" dirty="0"/>
          </a:p>
          <a:p>
            <a:r>
              <a:rPr lang="zh-CN" altLang="en-US" dirty="0"/>
              <a:t>人工神经网络模仿人脑的神经元，神经元有突出，神经核，神经轴突，以及末端轴突。对于一个最基本的神经网络</a:t>
            </a:r>
            <a:r>
              <a:rPr lang="en-US" altLang="zh-CN" dirty="0"/>
              <a:t>, </a:t>
            </a:r>
            <a:r>
              <a:rPr lang="zh-CN" altLang="en-US" dirty="0"/>
              <a:t>我们至少需要</a:t>
            </a:r>
            <a:r>
              <a:rPr lang="en-US" altLang="zh-CN" dirty="0"/>
              <a:t>2</a:t>
            </a:r>
            <a:r>
              <a:rPr lang="zh-CN" altLang="en-US" dirty="0"/>
              <a:t>个神经元，</a:t>
            </a:r>
            <a:r>
              <a:rPr lang="en-US" altLang="zh-CN" dirty="0"/>
              <a:t>2</a:t>
            </a:r>
            <a:r>
              <a:rPr lang="zh-CN" altLang="en-US" dirty="0"/>
              <a:t>个神经元之间通过神经元的突出转换信息，构成最基本的神经网络。</a:t>
            </a:r>
            <a:endParaRPr lang="en-US" altLang="zh-CN" dirty="0"/>
          </a:p>
          <a:p>
            <a:pPr marL="0" indent="0">
              <a:buNone/>
            </a:pPr>
            <a:r>
              <a:rPr lang="en-US" altLang="zh-CN" dirty="0"/>
              <a:t/>
            </a:r>
            <a:br>
              <a:rPr lang="en-US" altLang="zh-CN" dirty="0"/>
            </a:b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80596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开始训练</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a:t># start the session</a:t>
            </a:r>
          </a:p>
          <a:p>
            <a:r>
              <a:rPr lang="en-US" altLang="zh-CN" dirty="0"/>
              <a:t>with </a:t>
            </a:r>
            <a:r>
              <a:rPr lang="en-US" altLang="zh-CN" dirty="0" err="1"/>
              <a:t>tf.Session</a:t>
            </a:r>
            <a:r>
              <a:rPr lang="en-US" altLang="zh-CN" dirty="0"/>
              <a:t>() as </a:t>
            </a:r>
            <a:r>
              <a:rPr lang="en-US" altLang="zh-CN" dirty="0" err="1"/>
              <a:t>sess</a:t>
            </a:r>
            <a:r>
              <a:rPr lang="en-US" altLang="zh-CN" dirty="0"/>
              <a:t>:</a:t>
            </a:r>
          </a:p>
          <a:p>
            <a:r>
              <a:rPr lang="en-US" altLang="zh-CN" dirty="0"/>
              <a:t>   # </a:t>
            </a:r>
            <a:r>
              <a:rPr lang="en-US" altLang="zh-CN" dirty="0" err="1"/>
              <a:t>initialise</a:t>
            </a:r>
            <a:r>
              <a:rPr lang="en-US" altLang="zh-CN" dirty="0"/>
              <a:t> the variables</a:t>
            </a:r>
          </a:p>
          <a:p>
            <a:r>
              <a:rPr lang="en-US" altLang="zh-CN" dirty="0"/>
              <a:t>   </a:t>
            </a:r>
            <a:r>
              <a:rPr lang="en-US" altLang="zh-CN" dirty="0" err="1"/>
              <a:t>sess.run</a:t>
            </a:r>
            <a:r>
              <a:rPr lang="en-US" altLang="zh-CN" dirty="0"/>
              <a:t>(</a:t>
            </a:r>
            <a:r>
              <a:rPr lang="en-US" altLang="zh-CN" dirty="0" err="1"/>
              <a:t>init_op</a:t>
            </a:r>
            <a:r>
              <a:rPr lang="en-US" altLang="zh-CN" dirty="0"/>
              <a:t>)</a:t>
            </a:r>
          </a:p>
          <a:p>
            <a:r>
              <a:rPr lang="en-US" altLang="zh-CN" dirty="0"/>
              <a:t>   </a:t>
            </a:r>
            <a:r>
              <a:rPr lang="en-US" altLang="zh-CN" dirty="0" err="1"/>
              <a:t>total_batch</a:t>
            </a:r>
            <a:r>
              <a:rPr lang="en-US" altLang="zh-CN" dirty="0"/>
              <a:t> = </a:t>
            </a:r>
            <a:r>
              <a:rPr lang="en-US" altLang="zh-CN" dirty="0" err="1"/>
              <a:t>int</a:t>
            </a:r>
            <a:r>
              <a:rPr lang="en-US" altLang="zh-CN" dirty="0"/>
              <a:t>(</a:t>
            </a:r>
            <a:r>
              <a:rPr lang="en-US" altLang="zh-CN" dirty="0" err="1"/>
              <a:t>len</a:t>
            </a:r>
            <a:r>
              <a:rPr lang="en-US" altLang="zh-CN" dirty="0"/>
              <a:t>(</a:t>
            </a:r>
            <a:r>
              <a:rPr lang="en-US" altLang="zh-CN" dirty="0" err="1"/>
              <a:t>mnist.train.labels</a:t>
            </a:r>
            <a:r>
              <a:rPr lang="en-US" altLang="zh-CN" dirty="0"/>
              <a:t>) / </a:t>
            </a:r>
            <a:r>
              <a:rPr lang="en-US" altLang="zh-CN" dirty="0" err="1"/>
              <a:t>batch_size</a:t>
            </a:r>
            <a:r>
              <a:rPr lang="en-US" altLang="zh-CN" dirty="0"/>
              <a:t>)</a:t>
            </a:r>
          </a:p>
          <a:p>
            <a:r>
              <a:rPr lang="en-US" altLang="zh-CN" dirty="0"/>
              <a:t>   for epoch in range(epochs):</a:t>
            </a:r>
          </a:p>
          <a:p>
            <a:r>
              <a:rPr lang="en-US" altLang="zh-CN" dirty="0"/>
              <a:t>        </a:t>
            </a:r>
            <a:r>
              <a:rPr lang="en-US" altLang="zh-CN" dirty="0" err="1"/>
              <a:t>avg_cost</a:t>
            </a:r>
            <a:r>
              <a:rPr lang="en-US" altLang="zh-CN" dirty="0"/>
              <a:t> = 0</a:t>
            </a:r>
          </a:p>
          <a:p>
            <a:r>
              <a:rPr lang="en-US" altLang="zh-CN" dirty="0"/>
              <a:t>        for </a:t>
            </a:r>
            <a:r>
              <a:rPr lang="en-US" altLang="zh-CN" dirty="0" err="1"/>
              <a:t>i</a:t>
            </a:r>
            <a:r>
              <a:rPr lang="en-US" altLang="zh-CN" dirty="0"/>
              <a:t> in range(</a:t>
            </a:r>
            <a:r>
              <a:rPr lang="en-US" altLang="zh-CN" dirty="0" err="1"/>
              <a:t>total_batch</a:t>
            </a:r>
            <a:r>
              <a:rPr lang="en-US" altLang="zh-CN" dirty="0"/>
              <a:t>):</a:t>
            </a:r>
          </a:p>
          <a:p>
            <a:r>
              <a:rPr lang="en-US" altLang="zh-CN" dirty="0"/>
              <a:t>            </a:t>
            </a:r>
            <a:r>
              <a:rPr lang="en-US" altLang="zh-CN" dirty="0" err="1"/>
              <a:t>batch_x</a:t>
            </a:r>
            <a:r>
              <a:rPr lang="en-US" altLang="zh-CN" dirty="0"/>
              <a:t>, </a:t>
            </a:r>
            <a:r>
              <a:rPr lang="en-US" altLang="zh-CN" dirty="0" err="1"/>
              <a:t>batch_y</a:t>
            </a:r>
            <a:r>
              <a:rPr lang="en-US" altLang="zh-CN" dirty="0"/>
              <a:t> = </a:t>
            </a:r>
            <a:r>
              <a:rPr lang="en-US" altLang="zh-CN" dirty="0" err="1"/>
              <a:t>mnist.train.next_batch</a:t>
            </a:r>
            <a:r>
              <a:rPr lang="en-US" altLang="zh-CN" dirty="0"/>
              <a:t>(</a:t>
            </a:r>
            <a:r>
              <a:rPr lang="en-US" altLang="zh-CN" dirty="0" err="1"/>
              <a:t>batch_size</a:t>
            </a:r>
            <a:r>
              <a:rPr lang="en-US" altLang="zh-CN" dirty="0"/>
              <a:t>=</a:t>
            </a:r>
            <a:r>
              <a:rPr lang="en-US" altLang="zh-CN" dirty="0" err="1"/>
              <a:t>batch_size</a:t>
            </a:r>
            <a:r>
              <a:rPr lang="en-US" altLang="zh-CN" dirty="0"/>
              <a:t>)</a:t>
            </a:r>
          </a:p>
          <a:p>
            <a:r>
              <a:rPr lang="en-US" altLang="zh-CN" dirty="0"/>
              <a:t>             _, c = </a:t>
            </a:r>
            <a:r>
              <a:rPr lang="en-US" altLang="zh-CN" dirty="0" err="1"/>
              <a:t>sess.run</a:t>
            </a:r>
            <a:r>
              <a:rPr lang="en-US" altLang="zh-CN" dirty="0"/>
              <a:t>([</a:t>
            </a:r>
            <a:r>
              <a:rPr lang="en-US" altLang="zh-CN" dirty="0" err="1"/>
              <a:t>optimiser</a:t>
            </a:r>
            <a:r>
              <a:rPr lang="en-US" altLang="zh-CN" dirty="0"/>
              <a:t>, </a:t>
            </a:r>
            <a:r>
              <a:rPr lang="en-US" altLang="zh-CN" dirty="0" err="1"/>
              <a:t>cross_entropy</a:t>
            </a:r>
            <a:r>
              <a:rPr lang="en-US" altLang="zh-CN" dirty="0"/>
              <a:t>], </a:t>
            </a:r>
          </a:p>
          <a:p>
            <a:r>
              <a:rPr lang="en-US" altLang="zh-CN" dirty="0"/>
              <a:t>                         </a:t>
            </a:r>
            <a:r>
              <a:rPr lang="en-US" altLang="zh-CN" dirty="0" err="1"/>
              <a:t>feed_dict</a:t>
            </a:r>
            <a:r>
              <a:rPr lang="en-US" altLang="zh-CN" dirty="0"/>
              <a:t>={x: </a:t>
            </a:r>
            <a:r>
              <a:rPr lang="en-US" altLang="zh-CN" dirty="0" err="1"/>
              <a:t>batch_x</a:t>
            </a:r>
            <a:r>
              <a:rPr lang="en-US" altLang="zh-CN" dirty="0"/>
              <a:t>, y: </a:t>
            </a:r>
            <a:r>
              <a:rPr lang="en-US" altLang="zh-CN" dirty="0" err="1"/>
              <a:t>batch_y</a:t>
            </a:r>
            <a:r>
              <a:rPr lang="en-US" altLang="zh-CN" dirty="0"/>
              <a:t>})</a:t>
            </a:r>
          </a:p>
          <a:p>
            <a:r>
              <a:rPr lang="en-US" altLang="zh-CN" dirty="0"/>
              <a:t>            </a:t>
            </a:r>
            <a:r>
              <a:rPr lang="en-US" altLang="zh-CN" dirty="0" err="1"/>
              <a:t>avg_cost</a:t>
            </a:r>
            <a:r>
              <a:rPr lang="en-US" altLang="zh-CN" dirty="0"/>
              <a:t> += c / </a:t>
            </a:r>
            <a:r>
              <a:rPr lang="en-US" altLang="zh-CN" dirty="0" err="1"/>
              <a:t>total_batch</a:t>
            </a:r>
            <a:endParaRPr lang="en-US" altLang="zh-CN" dirty="0"/>
          </a:p>
          <a:p>
            <a:r>
              <a:rPr lang="en-US" altLang="zh-CN" dirty="0"/>
              <a:t>        print("Epoch:", (epoch + 1), "cost =", "{:.3f}".format(</a:t>
            </a:r>
            <a:r>
              <a:rPr lang="en-US" altLang="zh-CN" dirty="0" err="1"/>
              <a:t>avg_cost</a:t>
            </a:r>
            <a:r>
              <a:rPr lang="en-US" altLang="zh-CN" dirty="0"/>
              <a:t>))</a:t>
            </a:r>
          </a:p>
          <a:p>
            <a:r>
              <a:rPr lang="en-US" altLang="zh-CN" dirty="0"/>
              <a:t>   print(</a:t>
            </a:r>
            <a:r>
              <a:rPr lang="en-US" altLang="zh-CN" dirty="0" err="1"/>
              <a:t>sess.run</a:t>
            </a:r>
            <a:r>
              <a:rPr lang="en-US" altLang="zh-CN" dirty="0"/>
              <a:t>(accuracy, </a:t>
            </a:r>
            <a:r>
              <a:rPr lang="en-US" altLang="zh-CN" dirty="0" err="1"/>
              <a:t>feed_dict</a:t>
            </a:r>
            <a:r>
              <a:rPr lang="en-US" altLang="zh-CN" dirty="0"/>
              <a:t>={x: </a:t>
            </a:r>
            <a:r>
              <a:rPr lang="en-US" altLang="zh-CN" dirty="0" err="1"/>
              <a:t>mnist.test.images</a:t>
            </a:r>
            <a:r>
              <a:rPr lang="en-US" altLang="zh-CN" dirty="0"/>
              <a:t>, y: </a:t>
            </a:r>
            <a:r>
              <a:rPr lang="en-US" altLang="zh-CN" dirty="0" err="1"/>
              <a:t>mnist.test.labels</a:t>
            </a:r>
            <a:r>
              <a:rPr lang="en-US" altLang="zh-CN" dirty="0"/>
              <a:t>}))</a:t>
            </a:r>
            <a:endParaRPr lang="zh-CN" altLang="en-US" dirty="0"/>
          </a:p>
        </p:txBody>
      </p:sp>
    </p:spTree>
    <p:extLst>
      <p:ext uri="{BB962C8B-B14F-4D97-AF65-F5344CB8AC3E}">
        <p14:creationId xmlns:p14="http://schemas.microsoft.com/office/powerpoint/2010/main" val="3434242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执行输出</a:t>
            </a:r>
          </a:p>
        </p:txBody>
      </p:sp>
      <p:sp>
        <p:nvSpPr>
          <p:cNvPr id="3" name="内容占位符 2"/>
          <p:cNvSpPr>
            <a:spLocks noGrp="1"/>
          </p:cNvSpPr>
          <p:nvPr>
            <p:ph idx="1"/>
          </p:nvPr>
        </p:nvSpPr>
        <p:spPr/>
        <p:txBody>
          <a:bodyPr>
            <a:normAutofit fontScale="62500" lnSpcReduction="20000"/>
          </a:bodyPr>
          <a:lstStyle/>
          <a:p>
            <a:r>
              <a:rPr lang="en-US" altLang="zh-CN" dirty="0"/>
              <a:t>Epoch: 1 cost = 0.586</a:t>
            </a:r>
          </a:p>
          <a:p>
            <a:r>
              <a:rPr lang="en-US" altLang="zh-CN" dirty="0"/>
              <a:t>Epoch: 2 cost = 0.213</a:t>
            </a:r>
          </a:p>
          <a:p>
            <a:r>
              <a:rPr lang="en-US" altLang="zh-CN" dirty="0"/>
              <a:t>Epoch: 3 cost = 0.150</a:t>
            </a:r>
          </a:p>
          <a:p>
            <a:r>
              <a:rPr lang="en-US" altLang="zh-CN" dirty="0"/>
              <a:t>Epoch: 4 cost = 0.113</a:t>
            </a:r>
          </a:p>
          <a:p>
            <a:r>
              <a:rPr lang="en-US" altLang="zh-CN" dirty="0"/>
              <a:t>Epoch: 5 cost = 0.094</a:t>
            </a:r>
          </a:p>
          <a:p>
            <a:r>
              <a:rPr lang="en-US" altLang="zh-CN" dirty="0"/>
              <a:t>Epoch: 6 cost = 0.073</a:t>
            </a:r>
          </a:p>
          <a:p>
            <a:r>
              <a:rPr lang="en-US" altLang="zh-CN" dirty="0"/>
              <a:t>Epoch: 7 cost = 0.058</a:t>
            </a:r>
          </a:p>
          <a:p>
            <a:r>
              <a:rPr lang="en-US" altLang="zh-CN" dirty="0"/>
              <a:t>Epoch: 8 cost = 0.045</a:t>
            </a:r>
          </a:p>
          <a:p>
            <a:r>
              <a:rPr lang="en-US" altLang="zh-CN" dirty="0"/>
              <a:t>Epoch: 9 cost = 0.036</a:t>
            </a:r>
          </a:p>
          <a:p>
            <a:r>
              <a:rPr lang="en-US" altLang="zh-CN" dirty="0"/>
              <a:t>Epoch: 10 cost = 0.027</a:t>
            </a:r>
          </a:p>
          <a:p>
            <a:endParaRPr lang="en-US" altLang="zh-CN" dirty="0"/>
          </a:p>
          <a:p>
            <a:r>
              <a:rPr lang="en-US" altLang="zh-CN" dirty="0"/>
              <a:t>Training complete!</a:t>
            </a:r>
          </a:p>
          <a:p>
            <a:r>
              <a:rPr lang="en-US" altLang="zh-CN" dirty="0"/>
              <a:t>0.9787</a:t>
            </a:r>
            <a:endParaRPr lang="zh-CN" altLang="en-US" dirty="0"/>
          </a:p>
        </p:txBody>
      </p:sp>
    </p:spTree>
    <p:extLst>
      <p:ext uri="{BB962C8B-B14F-4D97-AF65-F5344CB8AC3E}">
        <p14:creationId xmlns:p14="http://schemas.microsoft.com/office/powerpoint/2010/main" val="3181335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随训练次数增长的准确度</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1887522" y="1953988"/>
            <a:ext cx="9088073" cy="4276331"/>
          </a:xfrm>
          <a:prstGeom prst="rect">
            <a:avLst/>
          </a:prstGeom>
        </p:spPr>
      </p:pic>
    </p:spTree>
    <p:extLst>
      <p:ext uri="{BB962C8B-B14F-4D97-AF65-F5344CB8AC3E}">
        <p14:creationId xmlns:p14="http://schemas.microsoft.com/office/powerpoint/2010/main" val="71850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7C74F009-C3FD-416A-92F2-72BBA22C4746}"/>
              </a:ext>
            </a:extLst>
          </p:cNvPr>
          <p:cNvSpPr>
            <a:spLocks noGrp="1"/>
          </p:cNvSpPr>
          <p:nvPr>
            <p:ph type="ctrTitle"/>
          </p:nvPr>
        </p:nvSpPr>
        <p:spPr/>
        <p:txBody>
          <a:bodyPr>
            <a:normAutofit/>
          </a:bodyPr>
          <a:lstStyle/>
          <a:p>
            <a:r>
              <a:rPr lang="zh-CN" altLang="en-US" sz="4400" dirty="0"/>
              <a:t>以下是新版本</a:t>
            </a:r>
            <a:r>
              <a:rPr lang="en-US" altLang="zh-CN" sz="4400" dirty="0"/>
              <a:t>TensorFlow 2.x </a:t>
            </a:r>
            <a:r>
              <a:rPr lang="zh-CN" altLang="en-US" sz="4400" dirty="0"/>
              <a:t>的内容</a:t>
            </a:r>
          </a:p>
        </p:txBody>
      </p:sp>
      <p:sp>
        <p:nvSpPr>
          <p:cNvPr id="5" name="副标题 4">
            <a:extLst>
              <a:ext uri="{FF2B5EF4-FFF2-40B4-BE49-F238E27FC236}">
                <a16:creationId xmlns:a16="http://schemas.microsoft.com/office/drawing/2014/main" xmlns="" id="{8BE462B7-AC43-4656-AFBE-389B186EADD1}"/>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101950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DD4DD1-8875-4674-91E1-13F9800E478E}"/>
              </a:ext>
            </a:extLst>
          </p:cNvPr>
          <p:cNvSpPr>
            <a:spLocks noGrp="1"/>
          </p:cNvSpPr>
          <p:nvPr>
            <p:ph type="title"/>
          </p:nvPr>
        </p:nvSpPr>
        <p:spPr/>
        <p:txBody>
          <a:bodyPr/>
          <a:lstStyle/>
          <a:p>
            <a:r>
              <a:rPr lang="zh-CN" altLang="en-US" dirty="0"/>
              <a:t>装载训练数据</a:t>
            </a:r>
          </a:p>
        </p:txBody>
      </p:sp>
      <p:sp>
        <p:nvSpPr>
          <p:cNvPr id="3" name="内容占位符 2">
            <a:extLst>
              <a:ext uri="{FF2B5EF4-FFF2-40B4-BE49-F238E27FC236}">
                <a16:creationId xmlns:a16="http://schemas.microsoft.com/office/drawing/2014/main" xmlns="" id="{7E803988-6A7D-4989-9860-B3AE0DAAB06D}"/>
              </a:ext>
            </a:extLst>
          </p:cNvPr>
          <p:cNvSpPr>
            <a:spLocks noGrp="1"/>
          </p:cNvSpPr>
          <p:nvPr>
            <p:ph idx="1"/>
          </p:nvPr>
        </p:nvSpPr>
        <p:spPr/>
        <p:txBody>
          <a:bodyPr/>
          <a:lstStyle/>
          <a:p>
            <a:r>
              <a:rPr lang="zh-CN" altLang="en-US" b="0" i="0" dirty="0">
                <a:solidFill>
                  <a:srgbClr val="202124"/>
                </a:solidFill>
                <a:effectLst/>
                <a:latin typeface="Roboto" panose="020B0604020202020204" pitchFamily="2" charset="0"/>
              </a:rPr>
              <a:t>将 </a:t>
            </a:r>
            <a:r>
              <a:rPr lang="en-US" altLang="zh-CN" b="0" i="0" dirty="0">
                <a:solidFill>
                  <a:srgbClr val="202124"/>
                </a:solidFill>
                <a:effectLst/>
                <a:latin typeface="Roboto" panose="020B0604020202020204" pitchFamily="2" charset="0"/>
              </a:rPr>
              <a:t>TensorFlow </a:t>
            </a:r>
            <a:r>
              <a:rPr lang="zh-CN" altLang="en-US" b="0" i="0" dirty="0">
                <a:solidFill>
                  <a:srgbClr val="202124"/>
                </a:solidFill>
                <a:effectLst/>
                <a:latin typeface="Roboto" panose="020B0604020202020204" pitchFamily="2" charset="0"/>
              </a:rPr>
              <a:t>载入你的程序</a:t>
            </a:r>
            <a:endParaRPr lang="en-US" altLang="zh-CN" b="0" i="0" dirty="0">
              <a:solidFill>
                <a:srgbClr val="202124"/>
              </a:solidFill>
              <a:effectLst/>
              <a:latin typeface="Roboto" panose="020B0604020202020204" pitchFamily="2" charset="0"/>
            </a:endParaRPr>
          </a:p>
          <a:p>
            <a:pPr lvl="1"/>
            <a:r>
              <a:rPr lang="en-US" altLang="zh-CN" dirty="0"/>
              <a:t>import </a:t>
            </a:r>
            <a:r>
              <a:rPr lang="en-US" altLang="zh-CN" dirty="0" err="1"/>
              <a:t>tensorflow</a:t>
            </a:r>
            <a:r>
              <a:rPr lang="en-US" altLang="zh-CN" dirty="0"/>
              <a:t> as </a:t>
            </a:r>
            <a:r>
              <a:rPr lang="en-US" altLang="zh-CN" dirty="0" err="1"/>
              <a:t>tf</a:t>
            </a:r>
            <a:endParaRPr lang="en-US" altLang="zh-CN" dirty="0"/>
          </a:p>
          <a:p>
            <a:r>
              <a:rPr lang="zh-CN" altLang="en-US" b="0" i="0" dirty="0">
                <a:solidFill>
                  <a:srgbClr val="202124"/>
                </a:solidFill>
                <a:effectLst/>
                <a:latin typeface="Roboto" panose="02000000000000000000" pitchFamily="2" charset="0"/>
              </a:rPr>
              <a:t>载入并</a:t>
            </a:r>
            <a:r>
              <a:rPr lang="zh-CN" altLang="en-US" dirty="0">
                <a:solidFill>
                  <a:srgbClr val="202124"/>
                </a:solidFill>
                <a:latin typeface="Roboto" panose="02000000000000000000" pitchFamily="2" charset="0"/>
              </a:rPr>
              <a:t>准备好 </a:t>
            </a:r>
            <a:r>
              <a:rPr lang="en-US" altLang="zh-CN" dirty="0">
                <a:solidFill>
                  <a:srgbClr val="202124"/>
                </a:solidFill>
                <a:latin typeface="Roboto" panose="02000000000000000000" pitchFamily="2" charset="0"/>
              </a:rPr>
              <a:t>MNIST </a:t>
            </a:r>
            <a:r>
              <a:rPr lang="zh-CN" altLang="en-US" dirty="0">
                <a:solidFill>
                  <a:srgbClr val="202124"/>
                </a:solidFill>
                <a:latin typeface="Roboto" panose="02000000000000000000" pitchFamily="2" charset="0"/>
              </a:rPr>
              <a:t>数据集</a:t>
            </a:r>
            <a:r>
              <a:rPr lang="zh-CN" altLang="en-US" b="0" i="0" dirty="0">
                <a:solidFill>
                  <a:srgbClr val="202124"/>
                </a:solidFill>
                <a:effectLst/>
                <a:latin typeface="Roboto" panose="02000000000000000000" pitchFamily="2" charset="0"/>
              </a:rPr>
              <a:t>，并将样本归一化：</a:t>
            </a:r>
            <a:endParaRPr lang="en-US" altLang="zh-CN" b="0" i="0" dirty="0">
              <a:solidFill>
                <a:srgbClr val="202124"/>
              </a:solidFill>
              <a:effectLst/>
              <a:latin typeface="Roboto" panose="02000000000000000000" pitchFamily="2" charset="0"/>
            </a:endParaRPr>
          </a:p>
          <a:p>
            <a:pPr lvl="1"/>
            <a:r>
              <a:rPr lang="en-US" altLang="zh-CN" dirty="0" err="1"/>
              <a:t>mnist</a:t>
            </a:r>
            <a:r>
              <a:rPr lang="en-US" altLang="zh-CN" dirty="0"/>
              <a:t> = </a:t>
            </a:r>
            <a:r>
              <a:rPr lang="en-US" altLang="zh-CN" dirty="0" err="1"/>
              <a:t>tf.keras.datasets.mnist</a:t>
            </a:r>
            <a:endParaRPr lang="en-US" altLang="zh-CN" dirty="0"/>
          </a:p>
          <a:p>
            <a:pPr lvl="1"/>
            <a:r>
              <a:rPr lang="en-US" altLang="zh-CN" dirty="0"/>
              <a:t>(</a:t>
            </a:r>
            <a:r>
              <a:rPr lang="en-US" altLang="zh-CN" dirty="0" err="1"/>
              <a:t>x_train</a:t>
            </a:r>
            <a:r>
              <a:rPr lang="en-US" altLang="zh-CN" dirty="0"/>
              <a:t>, </a:t>
            </a:r>
            <a:r>
              <a:rPr lang="en-US" altLang="zh-CN" dirty="0" err="1"/>
              <a:t>y_train</a:t>
            </a:r>
            <a:r>
              <a:rPr lang="en-US" altLang="zh-CN" dirty="0"/>
              <a:t>), (</a:t>
            </a:r>
            <a:r>
              <a:rPr lang="en-US" altLang="zh-CN" dirty="0" err="1"/>
              <a:t>x_test</a:t>
            </a:r>
            <a:r>
              <a:rPr lang="en-US" altLang="zh-CN" dirty="0"/>
              <a:t>, </a:t>
            </a:r>
            <a:r>
              <a:rPr lang="en-US" altLang="zh-CN" dirty="0" err="1"/>
              <a:t>y_test</a:t>
            </a:r>
            <a:r>
              <a:rPr lang="en-US" altLang="zh-CN" dirty="0"/>
              <a:t>) = </a:t>
            </a:r>
            <a:r>
              <a:rPr lang="en-US" altLang="zh-CN" dirty="0" err="1"/>
              <a:t>mnist.load_data</a:t>
            </a:r>
            <a:r>
              <a:rPr lang="en-US" altLang="zh-CN" dirty="0"/>
              <a:t>()</a:t>
            </a:r>
          </a:p>
          <a:p>
            <a:pPr lvl="1"/>
            <a:r>
              <a:rPr lang="en-US" altLang="zh-CN" dirty="0" err="1"/>
              <a:t>x_train</a:t>
            </a:r>
            <a:r>
              <a:rPr lang="en-US" altLang="zh-CN" dirty="0"/>
              <a:t>, </a:t>
            </a:r>
            <a:r>
              <a:rPr lang="en-US" altLang="zh-CN" dirty="0" err="1"/>
              <a:t>x_test</a:t>
            </a:r>
            <a:r>
              <a:rPr lang="en-US" altLang="zh-CN" dirty="0"/>
              <a:t> = </a:t>
            </a:r>
            <a:r>
              <a:rPr lang="en-US" altLang="zh-CN" dirty="0" err="1"/>
              <a:t>x_train</a:t>
            </a:r>
            <a:r>
              <a:rPr lang="en-US" altLang="zh-CN" dirty="0"/>
              <a:t> / 255.0, </a:t>
            </a:r>
            <a:r>
              <a:rPr lang="en-US" altLang="zh-CN" dirty="0" err="1"/>
              <a:t>x_test</a:t>
            </a:r>
            <a:r>
              <a:rPr lang="en-US" altLang="zh-CN" dirty="0"/>
              <a:t> / 255.0</a:t>
            </a:r>
          </a:p>
        </p:txBody>
      </p:sp>
    </p:spTree>
    <p:extLst>
      <p:ext uri="{BB962C8B-B14F-4D97-AF65-F5344CB8AC3E}">
        <p14:creationId xmlns:p14="http://schemas.microsoft.com/office/powerpoint/2010/main" val="3180764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B434838-AF01-49DA-A7CF-FE078255033B}"/>
              </a:ext>
            </a:extLst>
          </p:cNvPr>
          <p:cNvSpPr>
            <a:spLocks noGrp="1"/>
          </p:cNvSpPr>
          <p:nvPr>
            <p:ph type="title"/>
          </p:nvPr>
        </p:nvSpPr>
        <p:spPr/>
        <p:txBody>
          <a:bodyPr/>
          <a:lstStyle/>
          <a:p>
            <a:r>
              <a:rPr lang="zh-CN" altLang="en-US" dirty="0"/>
              <a:t>搭建模型</a:t>
            </a:r>
          </a:p>
        </p:txBody>
      </p:sp>
      <p:sp>
        <p:nvSpPr>
          <p:cNvPr id="3" name="内容占位符 2">
            <a:extLst>
              <a:ext uri="{FF2B5EF4-FFF2-40B4-BE49-F238E27FC236}">
                <a16:creationId xmlns:a16="http://schemas.microsoft.com/office/drawing/2014/main" xmlns="" id="{0CFE1C49-DF2F-4D7D-AE70-835728F559E8}"/>
              </a:ext>
            </a:extLst>
          </p:cNvPr>
          <p:cNvSpPr>
            <a:spLocks noGrp="1"/>
          </p:cNvSpPr>
          <p:nvPr>
            <p:ph idx="1"/>
          </p:nvPr>
        </p:nvSpPr>
        <p:spPr>
          <a:xfrm>
            <a:off x="838200" y="1825625"/>
            <a:ext cx="10515600" cy="3856084"/>
          </a:xfrm>
        </p:spPr>
        <p:txBody>
          <a:bodyPr>
            <a:noAutofit/>
          </a:bodyPr>
          <a:lstStyle/>
          <a:p>
            <a:r>
              <a:rPr lang="zh-CN" altLang="en-US" sz="2300" dirty="0"/>
              <a:t>将模型的各层堆叠起来，以搭建 </a:t>
            </a:r>
            <a:r>
              <a:rPr lang="en-US" altLang="zh-CN" sz="2300" dirty="0" err="1"/>
              <a:t>tf.keras.Sequential</a:t>
            </a:r>
            <a:r>
              <a:rPr lang="en-US" altLang="zh-CN" sz="2300" dirty="0"/>
              <a:t> </a:t>
            </a:r>
            <a:r>
              <a:rPr lang="zh-CN" altLang="en-US" sz="2300" dirty="0"/>
              <a:t>模型。为训练选择优化器和损失函数：</a:t>
            </a:r>
            <a:endParaRPr lang="en-US" altLang="zh-CN" sz="2300" dirty="0"/>
          </a:p>
          <a:p>
            <a:pPr lvl="1"/>
            <a:r>
              <a:rPr lang="en-US" altLang="zh-CN" sz="2000" dirty="0"/>
              <a:t>model = </a:t>
            </a:r>
            <a:r>
              <a:rPr lang="en-US" altLang="zh-CN" sz="2000" dirty="0" err="1"/>
              <a:t>tf.keras.models.Sequential</a:t>
            </a:r>
            <a:endParaRPr lang="en-US" altLang="zh-CN" sz="2000" dirty="0"/>
          </a:p>
          <a:p>
            <a:pPr lvl="1"/>
            <a:r>
              <a:rPr lang="en-US" altLang="zh-CN" sz="2000" dirty="0"/>
              <a:t>([  </a:t>
            </a:r>
            <a:r>
              <a:rPr lang="en-US" altLang="zh-CN" sz="2000" dirty="0" err="1"/>
              <a:t>tf.keras.layers.Flatten</a:t>
            </a:r>
            <a:r>
              <a:rPr lang="en-US" altLang="zh-CN" sz="2000" dirty="0"/>
              <a:t>(</a:t>
            </a:r>
            <a:r>
              <a:rPr lang="en-US" altLang="zh-CN" sz="2000" dirty="0" err="1"/>
              <a:t>input_shape</a:t>
            </a:r>
            <a:r>
              <a:rPr lang="en-US" altLang="zh-CN" sz="2000" dirty="0"/>
              <a:t>=(28, 28)),</a:t>
            </a:r>
          </a:p>
          <a:p>
            <a:pPr lvl="1"/>
            <a:r>
              <a:rPr lang="en-US" altLang="zh-CN" sz="2000" dirty="0"/>
              <a:t>  </a:t>
            </a:r>
            <a:r>
              <a:rPr lang="en-US" altLang="zh-CN" sz="2000" dirty="0" err="1"/>
              <a:t>tf.keras.layers.Dense</a:t>
            </a:r>
            <a:r>
              <a:rPr lang="en-US" altLang="zh-CN" sz="2000" dirty="0"/>
              <a:t>(128, activation='</a:t>
            </a:r>
            <a:r>
              <a:rPr lang="en-US" altLang="zh-CN" sz="2000" dirty="0" err="1"/>
              <a:t>relu</a:t>
            </a:r>
            <a:r>
              <a:rPr lang="en-US" altLang="zh-CN" sz="2000" dirty="0"/>
              <a:t>'),</a:t>
            </a:r>
          </a:p>
          <a:p>
            <a:pPr lvl="1"/>
            <a:r>
              <a:rPr lang="en-US" altLang="zh-CN" sz="2000" dirty="0"/>
              <a:t>  </a:t>
            </a:r>
            <a:r>
              <a:rPr lang="en-US" altLang="zh-CN" sz="2000" dirty="0" err="1"/>
              <a:t>tf.keras.layers.Dropout</a:t>
            </a:r>
            <a:r>
              <a:rPr lang="en-US" altLang="zh-CN" sz="2000" dirty="0"/>
              <a:t>(0.2),</a:t>
            </a:r>
          </a:p>
          <a:p>
            <a:pPr lvl="1"/>
            <a:r>
              <a:rPr lang="en-US" altLang="zh-CN" sz="2000" dirty="0"/>
              <a:t>  </a:t>
            </a:r>
            <a:r>
              <a:rPr lang="en-US" altLang="zh-CN" sz="2000" dirty="0" err="1"/>
              <a:t>tf.keras.layers.Dense</a:t>
            </a:r>
            <a:r>
              <a:rPr lang="en-US" altLang="zh-CN" sz="2000" dirty="0"/>
              <a:t>(10, activation='</a:t>
            </a:r>
            <a:r>
              <a:rPr lang="en-US" altLang="zh-CN" sz="2000" dirty="0" err="1"/>
              <a:t>softmax</a:t>
            </a:r>
            <a:r>
              <a:rPr lang="en-US" altLang="zh-CN" sz="2000" dirty="0"/>
              <a:t>’)])</a:t>
            </a:r>
          </a:p>
          <a:p>
            <a:pPr lvl="1"/>
            <a:r>
              <a:rPr lang="en-US" altLang="zh-CN" sz="2000" dirty="0" err="1"/>
              <a:t>model.compile</a:t>
            </a:r>
            <a:r>
              <a:rPr lang="en-US" altLang="zh-CN" sz="2000" dirty="0"/>
              <a:t>(optimizer='</a:t>
            </a:r>
            <a:r>
              <a:rPr lang="en-US" altLang="zh-CN" sz="2000" dirty="0" err="1"/>
              <a:t>adam</a:t>
            </a:r>
            <a:r>
              <a:rPr lang="en-US" altLang="zh-CN" sz="2000" dirty="0"/>
              <a:t>',</a:t>
            </a:r>
          </a:p>
          <a:p>
            <a:pPr lvl="1"/>
            <a:r>
              <a:rPr lang="en-US" altLang="zh-CN" sz="2000" dirty="0"/>
              <a:t>                            loss='</a:t>
            </a:r>
            <a:r>
              <a:rPr lang="en-US" altLang="zh-CN" sz="2000" dirty="0" err="1"/>
              <a:t>sparse_categorical_crossentropy</a:t>
            </a:r>
            <a:r>
              <a:rPr lang="en-US" altLang="zh-CN" sz="2000" dirty="0"/>
              <a:t>',</a:t>
            </a:r>
          </a:p>
          <a:p>
            <a:pPr lvl="1"/>
            <a:r>
              <a:rPr lang="en-US" altLang="zh-CN" sz="2000" dirty="0"/>
              <a:t>                            metrics=['accuracy’]                           )</a:t>
            </a:r>
          </a:p>
          <a:p>
            <a:r>
              <a:rPr lang="zh-CN" altLang="en-US" sz="2300" dirty="0"/>
              <a:t>通过</a:t>
            </a:r>
            <a:r>
              <a:rPr lang="en-US" altLang="zh-CN" sz="2300" dirty="0" err="1"/>
              <a:t>tf.keras.Sequential</a:t>
            </a:r>
            <a:r>
              <a:rPr lang="zh-CN" altLang="en-US" sz="2300" dirty="0"/>
              <a:t>创建模型后，调用模型的</a:t>
            </a:r>
            <a:r>
              <a:rPr lang="en-US" altLang="zh-CN" sz="2300" dirty="0"/>
              <a:t>compile</a:t>
            </a:r>
            <a:r>
              <a:rPr lang="zh-CN" altLang="en-US" sz="2300" dirty="0"/>
              <a:t>函数编译模型，编译时指定优化器，损失函数，和监测的指标，这里只监测了准确率（</a:t>
            </a:r>
            <a:r>
              <a:rPr lang="en-US" altLang="zh-CN" sz="2300" dirty="0"/>
              <a:t>Accuracy</a:t>
            </a:r>
            <a:r>
              <a:rPr lang="zh-CN" altLang="en-US" sz="2300" dirty="0"/>
              <a:t>）。</a:t>
            </a:r>
          </a:p>
        </p:txBody>
      </p:sp>
    </p:spTree>
    <p:extLst>
      <p:ext uri="{BB962C8B-B14F-4D97-AF65-F5344CB8AC3E}">
        <p14:creationId xmlns:p14="http://schemas.microsoft.com/office/powerpoint/2010/main" val="1452132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BCF4EB-DD30-47C6-BBD8-4FF23D3C3158}"/>
              </a:ext>
            </a:extLst>
          </p:cNvPr>
          <p:cNvSpPr>
            <a:spLocks noGrp="1"/>
          </p:cNvSpPr>
          <p:nvPr>
            <p:ph type="title"/>
          </p:nvPr>
        </p:nvSpPr>
        <p:spPr/>
        <p:txBody>
          <a:bodyPr/>
          <a:lstStyle/>
          <a:p>
            <a:r>
              <a:rPr lang="zh-CN" altLang="en-US" dirty="0"/>
              <a:t>训练和验证模型</a:t>
            </a:r>
          </a:p>
        </p:txBody>
      </p:sp>
      <p:sp>
        <p:nvSpPr>
          <p:cNvPr id="3" name="内容占位符 2">
            <a:extLst>
              <a:ext uri="{FF2B5EF4-FFF2-40B4-BE49-F238E27FC236}">
                <a16:creationId xmlns:a16="http://schemas.microsoft.com/office/drawing/2014/main" xmlns="" id="{AA5A8C0E-706E-4CA5-8676-A35BC8910E83}"/>
              </a:ext>
            </a:extLst>
          </p:cNvPr>
          <p:cNvSpPr>
            <a:spLocks noGrp="1"/>
          </p:cNvSpPr>
          <p:nvPr>
            <p:ph idx="1"/>
          </p:nvPr>
        </p:nvSpPr>
        <p:spPr/>
        <p:txBody>
          <a:bodyPr>
            <a:normAutofit/>
          </a:bodyPr>
          <a:lstStyle/>
          <a:p>
            <a:r>
              <a:rPr lang="zh-CN" altLang="en-US" sz="2400" b="0" i="0" dirty="0">
                <a:solidFill>
                  <a:srgbClr val="202124"/>
                </a:solidFill>
                <a:effectLst/>
                <a:latin typeface="Roboto" panose="02000000000000000000" pitchFamily="2" charset="0"/>
              </a:rPr>
              <a:t>训练模型：</a:t>
            </a:r>
            <a:endParaRPr lang="en-US" altLang="zh-CN" sz="2400" b="0" i="0" dirty="0">
              <a:solidFill>
                <a:srgbClr val="202124"/>
              </a:solidFill>
              <a:effectLst/>
              <a:latin typeface="Roboto" panose="02000000000000000000" pitchFamily="2" charset="0"/>
            </a:endParaRPr>
          </a:p>
          <a:p>
            <a:pPr lvl="1"/>
            <a:r>
              <a:rPr lang="en-US" altLang="zh-CN" dirty="0" err="1"/>
              <a:t>model.fit</a:t>
            </a:r>
            <a:r>
              <a:rPr lang="en-US" altLang="zh-CN" dirty="0"/>
              <a:t>(</a:t>
            </a:r>
            <a:r>
              <a:rPr lang="en-US" altLang="zh-CN" dirty="0" err="1"/>
              <a:t>x_train</a:t>
            </a:r>
            <a:r>
              <a:rPr lang="en-US" altLang="zh-CN" dirty="0"/>
              <a:t>, </a:t>
            </a:r>
            <a:r>
              <a:rPr lang="en-US" altLang="zh-CN" dirty="0" err="1"/>
              <a:t>y_train</a:t>
            </a:r>
            <a:r>
              <a:rPr lang="en-US" altLang="zh-CN" dirty="0"/>
              <a:t>, epochs=5)</a:t>
            </a:r>
          </a:p>
          <a:p>
            <a:r>
              <a:rPr lang="zh-CN" altLang="en-US" sz="2400" dirty="0"/>
              <a:t>训练模型使用模型的</a:t>
            </a:r>
            <a:r>
              <a:rPr lang="en-US" altLang="zh-CN" sz="2400" dirty="0"/>
              <a:t>fit</a:t>
            </a:r>
            <a:r>
              <a:rPr lang="zh-CN" altLang="en-US" sz="2400" dirty="0"/>
              <a:t>函数，传入训练样本数据，并指定训练迭代次数，这里只迭代了</a:t>
            </a:r>
            <a:r>
              <a:rPr lang="en-US" altLang="zh-CN" sz="2400" dirty="0"/>
              <a:t>5</a:t>
            </a:r>
            <a:r>
              <a:rPr lang="zh-CN" altLang="en-US" sz="2400" dirty="0"/>
              <a:t>次，即对所有训练样本重复进行了</a:t>
            </a:r>
            <a:r>
              <a:rPr lang="en-US" altLang="zh-CN" sz="2400" dirty="0"/>
              <a:t>5</a:t>
            </a:r>
            <a:r>
              <a:rPr lang="zh-CN" altLang="en-US" sz="2400" dirty="0"/>
              <a:t>次训练。</a:t>
            </a:r>
          </a:p>
          <a:p>
            <a:r>
              <a:rPr lang="zh-CN" altLang="en-US" sz="2400" b="0" i="0" dirty="0">
                <a:solidFill>
                  <a:srgbClr val="34495E"/>
                </a:solidFill>
                <a:effectLst/>
                <a:latin typeface="-apple-system"/>
              </a:rPr>
              <a:t>训练完成后，我们可以使用测试数据对模型进行评估：</a:t>
            </a:r>
            <a:r>
              <a:rPr lang="en-US" altLang="zh-CN" sz="2400" b="0" i="0" dirty="0">
                <a:solidFill>
                  <a:srgbClr val="34495E"/>
                </a:solidFill>
                <a:effectLst/>
                <a:latin typeface="-apple-system"/>
              </a:rPr>
              <a:t>	</a:t>
            </a:r>
            <a:endParaRPr lang="en-US" altLang="zh-CN" sz="2400" dirty="0"/>
          </a:p>
          <a:p>
            <a:pPr lvl="1"/>
            <a:r>
              <a:rPr lang="en-US" altLang="zh-CN" dirty="0" err="1"/>
              <a:t>model.evaluate</a:t>
            </a:r>
            <a:r>
              <a:rPr lang="en-US" altLang="zh-CN" dirty="0"/>
              <a:t>(</a:t>
            </a:r>
            <a:r>
              <a:rPr lang="en-US" altLang="zh-CN" dirty="0" err="1"/>
              <a:t>x_test</a:t>
            </a:r>
            <a:r>
              <a:rPr lang="en-US" altLang="zh-CN" dirty="0"/>
              <a:t>,  </a:t>
            </a:r>
            <a:r>
              <a:rPr lang="en-US" altLang="zh-CN" dirty="0" err="1"/>
              <a:t>y_test</a:t>
            </a:r>
            <a:r>
              <a:rPr lang="en-US" altLang="zh-CN" dirty="0"/>
              <a:t>, verbose=1)</a:t>
            </a:r>
          </a:p>
          <a:p>
            <a:r>
              <a:rPr lang="zh-CN" altLang="en-US" sz="2400" dirty="0"/>
              <a:t>评估结果：</a:t>
            </a:r>
            <a:endParaRPr lang="en-US" altLang="zh-CN" sz="2400" dirty="0"/>
          </a:p>
        </p:txBody>
      </p:sp>
      <p:pic>
        <p:nvPicPr>
          <p:cNvPr id="6" name="图片 5">
            <a:extLst>
              <a:ext uri="{FF2B5EF4-FFF2-40B4-BE49-F238E27FC236}">
                <a16:creationId xmlns:a16="http://schemas.microsoft.com/office/drawing/2014/main" xmlns="" id="{1A677C7E-1284-4984-8501-44FD34D2669C}"/>
              </a:ext>
            </a:extLst>
          </p:cNvPr>
          <p:cNvPicPr>
            <a:picLocks noChangeAspect="1"/>
          </p:cNvPicPr>
          <p:nvPr/>
        </p:nvPicPr>
        <p:blipFill>
          <a:blip r:embed="rId2"/>
          <a:stretch>
            <a:fillRect/>
          </a:stretch>
        </p:blipFill>
        <p:spPr>
          <a:xfrm>
            <a:off x="2636668" y="4777336"/>
            <a:ext cx="7448364" cy="1399627"/>
          </a:xfrm>
          <a:prstGeom prst="rect">
            <a:avLst/>
          </a:prstGeom>
        </p:spPr>
      </p:pic>
    </p:spTree>
    <p:extLst>
      <p:ext uri="{BB962C8B-B14F-4D97-AF65-F5344CB8AC3E}">
        <p14:creationId xmlns:p14="http://schemas.microsoft.com/office/powerpoint/2010/main" val="49743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神经元和神经元网络示意图</a:t>
            </a:r>
          </a:p>
        </p:txBody>
      </p:sp>
      <p:pic>
        <p:nvPicPr>
          <p:cNvPr id="4" name="图片 3"/>
          <p:cNvPicPr>
            <a:picLocks noChangeAspect="1"/>
          </p:cNvPicPr>
          <p:nvPr/>
        </p:nvPicPr>
        <p:blipFill>
          <a:blip r:embed="rId2"/>
          <a:stretch>
            <a:fillRect/>
          </a:stretch>
        </p:blipFill>
        <p:spPr>
          <a:xfrm>
            <a:off x="516622" y="1622615"/>
            <a:ext cx="5281895" cy="2387323"/>
          </a:xfrm>
          <a:prstGeom prst="rect">
            <a:avLst/>
          </a:prstGeom>
        </p:spPr>
      </p:pic>
      <p:pic>
        <p:nvPicPr>
          <p:cNvPr id="6" name="图片 5"/>
          <p:cNvPicPr>
            <a:picLocks noChangeAspect="1"/>
          </p:cNvPicPr>
          <p:nvPr/>
        </p:nvPicPr>
        <p:blipFill>
          <a:blip r:embed="rId3"/>
          <a:stretch>
            <a:fillRect/>
          </a:stretch>
        </p:blipFill>
        <p:spPr>
          <a:xfrm>
            <a:off x="5587155" y="3582100"/>
            <a:ext cx="5978008" cy="2626104"/>
          </a:xfrm>
          <a:prstGeom prst="rect">
            <a:avLst/>
          </a:prstGeom>
        </p:spPr>
      </p:pic>
    </p:spTree>
    <p:extLst>
      <p:ext uri="{BB962C8B-B14F-4D97-AF65-F5344CB8AC3E}">
        <p14:creationId xmlns:p14="http://schemas.microsoft.com/office/powerpoint/2010/main" val="272707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一个人工神经元模型</a:t>
            </a:r>
            <a:endParaRPr lang="zh-CN" altLang="en-US" dirty="0"/>
          </a:p>
        </p:txBody>
      </p:sp>
      <p:pic>
        <p:nvPicPr>
          <p:cNvPr id="4" name="图片 3"/>
          <p:cNvPicPr>
            <a:picLocks noChangeAspect="1"/>
          </p:cNvPicPr>
          <p:nvPr/>
        </p:nvPicPr>
        <p:blipFill>
          <a:blip r:embed="rId2"/>
          <a:stretch>
            <a:fillRect/>
          </a:stretch>
        </p:blipFill>
        <p:spPr>
          <a:xfrm>
            <a:off x="1706880" y="1860926"/>
            <a:ext cx="8778239" cy="4107416"/>
          </a:xfrm>
          <a:prstGeom prst="rect">
            <a:avLst/>
          </a:prstGeom>
        </p:spPr>
      </p:pic>
    </p:spTree>
    <p:extLst>
      <p:ext uri="{BB962C8B-B14F-4D97-AF65-F5344CB8AC3E}">
        <p14:creationId xmlns:p14="http://schemas.microsoft.com/office/powerpoint/2010/main" val="267622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一个神经网络模型</a:t>
            </a:r>
          </a:p>
        </p:txBody>
      </p:sp>
      <p:pic>
        <p:nvPicPr>
          <p:cNvPr id="4" name="图片 3"/>
          <p:cNvPicPr>
            <a:picLocks noChangeAspect="1"/>
          </p:cNvPicPr>
          <p:nvPr/>
        </p:nvPicPr>
        <p:blipFill>
          <a:blip r:embed="rId2"/>
          <a:stretch>
            <a:fillRect/>
          </a:stretch>
        </p:blipFill>
        <p:spPr>
          <a:xfrm>
            <a:off x="1871941" y="1474557"/>
            <a:ext cx="9481859" cy="4427479"/>
          </a:xfrm>
          <a:prstGeom prst="rect">
            <a:avLst/>
          </a:prstGeom>
        </p:spPr>
      </p:pic>
    </p:spTree>
    <p:extLst>
      <p:ext uri="{BB962C8B-B14F-4D97-AF65-F5344CB8AC3E}">
        <p14:creationId xmlns:p14="http://schemas.microsoft.com/office/powerpoint/2010/main" val="73715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有输入，权重，和输出的神经网络模型</a:t>
            </a:r>
          </a:p>
        </p:txBody>
      </p:sp>
      <p:pic>
        <p:nvPicPr>
          <p:cNvPr id="4" name="内容占位符 3"/>
          <p:cNvPicPr>
            <a:picLocks noGrp="1" noChangeAspect="1"/>
          </p:cNvPicPr>
          <p:nvPr>
            <p:ph idx="1"/>
          </p:nvPr>
        </p:nvPicPr>
        <p:blipFill>
          <a:blip r:embed="rId2"/>
          <a:stretch>
            <a:fillRect/>
          </a:stretch>
        </p:blipFill>
        <p:spPr>
          <a:xfrm>
            <a:off x="1562134" y="1541058"/>
            <a:ext cx="9509033" cy="4755825"/>
          </a:xfrm>
          <a:prstGeom prst="rect">
            <a:avLst/>
          </a:prstGeom>
        </p:spPr>
      </p:pic>
    </p:spTree>
    <p:extLst>
      <p:ext uri="{BB962C8B-B14F-4D97-AF65-F5344CB8AC3E}">
        <p14:creationId xmlns:p14="http://schemas.microsoft.com/office/powerpoint/2010/main" val="425654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神经网络模型的解释</a:t>
            </a:r>
          </a:p>
        </p:txBody>
      </p:sp>
      <p:sp>
        <p:nvSpPr>
          <p:cNvPr id="3" name="内容占位符 2"/>
          <p:cNvSpPr>
            <a:spLocks noGrp="1"/>
          </p:cNvSpPr>
          <p:nvPr>
            <p:ph idx="1"/>
          </p:nvPr>
        </p:nvSpPr>
        <p:spPr/>
        <p:txBody>
          <a:bodyPr>
            <a:normAutofit/>
          </a:bodyPr>
          <a:lstStyle/>
          <a:p>
            <a:r>
              <a:rPr lang="zh-CN" altLang="en-US" sz="3600" dirty="0"/>
              <a:t>图中圆圈代表神经元，也叫结点，它们的作用是作为数据载体，容纳数据，连接结点之间的边表示权重。每一列的所有结点叫做神经网络的一层，第一层叫做输入层，而最后一层叫做输出层，处于第一层和最后一层的所有中间层都叫做隐藏层。如果只有一个隐藏层或者几个隐藏层，叫做浅的神经网络，如果有很多个隐藏层，那么就是一个深度神经网络。</a:t>
            </a:r>
            <a:endParaRPr lang="en-US" altLang="zh-CN" sz="3600" dirty="0"/>
          </a:p>
          <a:p>
            <a:endParaRPr lang="zh-CN" altLang="en-US" dirty="0"/>
          </a:p>
        </p:txBody>
      </p:sp>
    </p:spTree>
    <p:extLst>
      <p:ext uri="{BB962C8B-B14F-4D97-AF65-F5344CB8AC3E}">
        <p14:creationId xmlns:p14="http://schemas.microsoft.com/office/powerpoint/2010/main" val="28175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神经网络的训练过程</a:t>
            </a:r>
          </a:p>
        </p:txBody>
      </p:sp>
      <p:sp>
        <p:nvSpPr>
          <p:cNvPr id="3" name="内容占位符 2"/>
          <p:cNvSpPr>
            <a:spLocks noGrp="1"/>
          </p:cNvSpPr>
          <p:nvPr>
            <p:ph idx="1"/>
          </p:nvPr>
        </p:nvSpPr>
        <p:spPr/>
        <p:txBody>
          <a:bodyPr>
            <a:normAutofit/>
          </a:bodyPr>
          <a:lstStyle/>
          <a:p>
            <a:r>
              <a:rPr lang="zh-CN" altLang="en-US" sz="3600" dirty="0"/>
              <a:t>最基础的神经网络类型是前向神经网络</a:t>
            </a:r>
            <a:r>
              <a:rPr lang="en-US" altLang="zh-CN" sz="3600" dirty="0"/>
              <a:t>(feed forward neural network)</a:t>
            </a:r>
            <a:r>
              <a:rPr lang="zh-CN" altLang="en-US" sz="3600" dirty="0"/>
              <a:t>，即信息从输入层进入，依次通过各层的转换，最终到达输出层输出预测结果，经过神经网络转换得到的预测结果必然和期望结果</a:t>
            </a:r>
            <a:r>
              <a:rPr lang="en-US" altLang="zh-CN" sz="3600" dirty="0"/>
              <a:t>(</a:t>
            </a:r>
            <a:r>
              <a:rPr lang="zh-CN" altLang="en-US" sz="3600" dirty="0"/>
              <a:t>训练样本数据的正确结果</a:t>
            </a:r>
            <a:r>
              <a:rPr lang="en-US" altLang="zh-CN" sz="3600" dirty="0"/>
              <a:t>)</a:t>
            </a:r>
            <a:r>
              <a:rPr lang="zh-CN" altLang="en-US" sz="3600" dirty="0"/>
              <a:t>有出入，因此由预测结果和期望结果的差异来调整网络的权重，直至二者的差异尽可能小。</a:t>
            </a:r>
            <a:endParaRPr lang="en-US" altLang="zh-CN" sz="3600" dirty="0"/>
          </a:p>
          <a:p>
            <a:endParaRPr lang="zh-CN" altLang="en-US" dirty="0"/>
          </a:p>
        </p:txBody>
      </p:sp>
    </p:spTree>
    <p:extLst>
      <p:ext uri="{BB962C8B-B14F-4D97-AF65-F5344CB8AC3E}">
        <p14:creationId xmlns:p14="http://schemas.microsoft.com/office/powerpoint/2010/main" val="161320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神经网络的训练过程</a:t>
            </a:r>
          </a:p>
        </p:txBody>
      </p:sp>
      <p:sp>
        <p:nvSpPr>
          <p:cNvPr id="3" name="内容占位符 2"/>
          <p:cNvSpPr>
            <a:spLocks noGrp="1"/>
          </p:cNvSpPr>
          <p:nvPr>
            <p:ph idx="1"/>
          </p:nvPr>
        </p:nvSpPr>
        <p:spPr/>
        <p:txBody>
          <a:bodyPr>
            <a:normAutofit/>
          </a:bodyPr>
          <a:lstStyle/>
          <a:p>
            <a:r>
              <a:rPr lang="zh-CN" altLang="en-US" sz="3600" dirty="0"/>
              <a:t>当用神经网络预测值和期望值的差异沿输出层逆向往输入层方向逐层调整各层的权重时，这个过程被叫做差异值的反向传播</a:t>
            </a:r>
            <a:r>
              <a:rPr lang="en-US" altLang="zh-CN" sz="3600" dirty="0"/>
              <a:t>(back propagation)</a:t>
            </a:r>
            <a:r>
              <a:rPr lang="zh-CN" altLang="en-US" sz="3600" dirty="0"/>
              <a:t>。这个过程通常用梯度下降</a:t>
            </a:r>
            <a:r>
              <a:rPr lang="en-US" altLang="zh-CN" sz="3600" dirty="0"/>
              <a:t>(gradient descent)</a:t>
            </a:r>
            <a:r>
              <a:rPr lang="zh-CN" altLang="en-US" sz="3600" dirty="0"/>
              <a:t>方法来进行。其本质是一个最优化问题，在实际过程中可能有成百上千个变量，也需要很多次的迭代才会收敛。有着密集和庞大的运算。</a:t>
            </a:r>
            <a:endParaRPr lang="en-US" altLang="zh-CN" sz="3600" dirty="0"/>
          </a:p>
          <a:p>
            <a:endParaRPr lang="zh-CN" altLang="en-US" dirty="0"/>
          </a:p>
        </p:txBody>
      </p:sp>
    </p:spTree>
    <p:extLst>
      <p:ext uri="{BB962C8B-B14F-4D97-AF65-F5344CB8AC3E}">
        <p14:creationId xmlns:p14="http://schemas.microsoft.com/office/powerpoint/2010/main" val="21865003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1080</Words>
  <Application>Microsoft Office PowerPoint</Application>
  <PresentationFormat>宽屏</PresentationFormat>
  <Paragraphs>107</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-apple-system</vt:lpstr>
      <vt:lpstr>Roboto</vt:lpstr>
      <vt:lpstr>宋体</vt:lpstr>
      <vt:lpstr>Arial</vt:lpstr>
      <vt:lpstr>Calibri</vt:lpstr>
      <vt:lpstr>Calibri Light</vt:lpstr>
      <vt:lpstr>Office 主题</vt:lpstr>
      <vt:lpstr>人工神经网络</vt:lpstr>
      <vt:lpstr>神经网络</vt:lpstr>
      <vt:lpstr>神经元和神经元网络示意图</vt:lpstr>
      <vt:lpstr>一个人工神经元模型</vt:lpstr>
      <vt:lpstr>一个神经网络模型</vt:lpstr>
      <vt:lpstr>有输入，权重，和输出的神经网络模型</vt:lpstr>
      <vt:lpstr>神经网络模型的解释</vt:lpstr>
      <vt:lpstr>神经网络的训练过程</vt:lpstr>
      <vt:lpstr>神经网络的训练过程</vt:lpstr>
      <vt:lpstr>识别手写体数字的案例</vt:lpstr>
      <vt:lpstr>以下是老版本TensorFlow 1.X的内容</vt:lpstr>
      <vt:lpstr>加载数据</vt:lpstr>
      <vt:lpstr>为训练数据设置placeholder 变量</vt:lpstr>
      <vt:lpstr>设置权重和偏执量</vt:lpstr>
      <vt:lpstr>设置隐藏层结点的输入和激活函数</vt:lpstr>
      <vt:lpstr> 设置输出层输出和激活函数</vt:lpstr>
      <vt:lpstr>设置交叉熵损失函数cross entropy cost function</vt:lpstr>
      <vt:lpstr> 设置tensorflow优化器</vt:lpstr>
      <vt:lpstr>设置变量初始化以及度量预测的准确程度</vt:lpstr>
      <vt:lpstr>开始训练</vt:lpstr>
      <vt:lpstr> 执行输出</vt:lpstr>
      <vt:lpstr>随训练次数增长的准确度:</vt:lpstr>
      <vt:lpstr>以下是新版本TensorFlow 2.x 的内容</vt:lpstr>
      <vt:lpstr>装载训练数据</vt:lpstr>
      <vt:lpstr>搭建模型</vt:lpstr>
      <vt:lpstr>训练和验证模型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tom</dc:creator>
  <cp:lastModifiedBy>tom</cp:lastModifiedBy>
  <cp:revision>52</cp:revision>
  <dcterms:created xsi:type="dcterms:W3CDTF">2018-12-16T02:42:15Z</dcterms:created>
  <dcterms:modified xsi:type="dcterms:W3CDTF">2021-06-08T14:28:34Z</dcterms:modified>
</cp:coreProperties>
</file>