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9" r:id="rId4"/>
  </p:sldMasterIdLst>
  <p:notesMasterIdLst>
    <p:notesMasterId r:id="rId12"/>
  </p:notesMasterIdLst>
  <p:handoutMasterIdLst>
    <p:handoutMasterId r:id="rId13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477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451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507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825924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1629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646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6053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4539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4031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9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1734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4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259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63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24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59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880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7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2363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4736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1405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8689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9719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142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99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8" r:id="rId25"/>
    <p:sldLayoutId id="2147483709" r:id="rId2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1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752" y="228600"/>
            <a:ext cx="5674360" cy="3200400"/>
          </a:xfrm>
        </p:spPr>
        <p:txBody>
          <a:bodyPr/>
          <a:lstStyle/>
          <a:p>
            <a:r>
              <a:rPr lang="en-US" dirty="0"/>
              <a:t>Movie Ratings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D5CB2-CC51-E138-110F-D6F9998A4B9C}"/>
              </a:ext>
            </a:extLst>
          </p:cNvPr>
          <p:cNvSpPr txBox="1"/>
          <p:nvPr/>
        </p:nvSpPr>
        <p:spPr>
          <a:xfrm>
            <a:off x="6397752" y="4215384"/>
            <a:ext cx="50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Vidya </a:t>
            </a:r>
            <a:r>
              <a:rPr lang="en-US" dirty="0" err="1">
                <a:solidFill>
                  <a:schemeClr val="bg1"/>
                </a:solidFill>
              </a:rPr>
              <a:t>Velusamy</a:t>
            </a:r>
            <a:r>
              <a:rPr lang="en-US" dirty="0">
                <a:solidFill>
                  <a:schemeClr val="bg1"/>
                </a:solidFill>
              </a:rPr>
              <a:t>, Raphael Sheikh, Emma Perez, and Troy Flood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The purpose of this project was to find movie data as it relates to ratings. Make the data more user friendly.  Then load the data into a SQL database which can be queried.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Using Kaggle, we extracted the movie data sets into CSVs.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Pandas and Polars libraries were used to retrieve and alter the data into user friendly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Databases were loaded into a SQL Server and an ERD was created.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461818"/>
            <a:ext cx="4581330" cy="14707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baseline="0" dirty="0">
                <a:latin typeface="+mj-lt"/>
                <a:ea typeface="+mj-ea"/>
                <a:cs typeface="+mj-cs"/>
              </a:rPr>
              <a:t>Data Extraction</a:t>
            </a:r>
          </a:p>
        </p:txBody>
      </p:sp>
      <p:pic>
        <p:nvPicPr>
          <p:cNvPr id="13" name="Picture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8D57097-E325-1BB4-8F63-A629E57A65D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r="2" b="35087"/>
          <a:stretch/>
        </p:blipFill>
        <p:spPr>
          <a:xfrm>
            <a:off x="5440511" y="-1"/>
            <a:ext cx="6751489" cy="4248727"/>
          </a:xfrm>
          <a:noFill/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E07D1FB4-8C20-62BF-698A-A92C6BAE5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64467-CFE3-5A5A-92F6-531F5C9DEE27}"/>
              </a:ext>
            </a:extLst>
          </p:cNvPr>
          <p:cNvSpPr txBox="1"/>
          <p:nvPr/>
        </p:nvSpPr>
        <p:spPr>
          <a:xfrm>
            <a:off x="73891" y="4248726"/>
            <a:ext cx="8488218" cy="1764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 b="1" dirty="0">
                <a:highlight>
                  <a:srgbClr val="1F1F1F"/>
                </a:highlight>
              </a:rPr>
              <a:t>Links to Data:</a:t>
            </a:r>
            <a:endParaRPr lang="en-US" sz="1600" b="1" dirty="0">
              <a:effectLst/>
              <a:highlight>
                <a:srgbClr val="1F1F1F"/>
              </a:highlight>
            </a:endParaRPr>
          </a:p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highlight>
                  <a:srgbClr val="1F1F1F"/>
                </a:highlight>
              </a:rPr>
              <a:t>https://www.kaggle.com/datasets/javagarm/movies-on-ott-platforms</a:t>
            </a:r>
          </a:p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600" b="1" dirty="0">
              <a:effectLst/>
              <a:highlight>
                <a:srgbClr val="1F1F1F"/>
              </a:highlight>
            </a:endParaRPr>
          </a:p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highlight>
                  <a:srgbClr val="1F1F1F"/>
                </a:highlight>
              </a:rPr>
              <a:t>https://www.kaggle.com/datasets/payamamanat/imbd-dataset</a:t>
            </a:r>
          </a:p>
          <a:p>
            <a:pPr marL="228600"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4BEBA-A996-D9B8-48D2-0733AAD3475D}"/>
              </a:ext>
            </a:extLst>
          </p:cNvPr>
          <p:cNvSpPr txBox="1"/>
          <p:nvPr/>
        </p:nvSpPr>
        <p:spPr>
          <a:xfrm>
            <a:off x="443345" y="1932549"/>
            <a:ext cx="4701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aim was to find Movie data that features information about rating but also included a variety of other variables you can compare.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42" y="544945"/>
            <a:ext cx="4004478" cy="14531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/>
              <a:t>Data Transformation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0143" y="2381135"/>
            <a:ext cx="3728354" cy="42848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egoe UI" panose="020B0502040204020203" pitchFamily="34" charset="0"/>
              </a:rPr>
              <a:t>Handling Missing Values</a:t>
            </a:r>
            <a:endParaRPr lang="en-US" dirty="0">
              <a:effectLst/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egoe UI" panose="020B0502040204020203" pitchFamily="34" charset="0"/>
              </a:rPr>
              <a:t>Data Normalization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egoe UI" panose="020B0502040204020203" pitchFamily="34" charset="0"/>
              </a:rPr>
              <a:t>Data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egoe UI" panose="020B0502040204020203" pitchFamily="34" charset="0"/>
              </a:rPr>
              <a:t>Data Enrichment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effectLst/>
              <a:latin typeface="Segoe UI" panose="020B0502040204020203" pitchFamily="34" charset="0"/>
            </a:endParaRPr>
          </a:p>
          <a:p>
            <a:br>
              <a:rPr lang="en-US" dirty="0">
                <a:effectLst/>
                <a:latin typeface="Segoe UI" panose="020B0502040204020203" pitchFamily="34" charset="0"/>
              </a:rPr>
            </a:br>
            <a:endParaRPr lang="en-US" dirty="0">
              <a:solidFill>
                <a:srgbClr val="CF6D9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87575-5CB4-477B-AA47-020C6D2A7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585F70-7C5D-424E-A182-39507AF48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D670EE-53CE-4D92-5338-19FCC208B29D}"/>
              </a:ext>
            </a:extLst>
          </p:cNvPr>
          <p:cNvSpPr txBox="1"/>
          <p:nvPr/>
        </p:nvSpPr>
        <p:spPr>
          <a:xfrm>
            <a:off x="4244620" y="766441"/>
            <a:ext cx="8119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Used: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#Handling Missing Values</a:t>
            </a:r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IMBD_df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dropna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inplace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6A9955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#Data Normalization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merged_df_new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"votes"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merged_df_new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"votes"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replace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","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merged_df_new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'votes'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to_numeric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merged_df_new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'votes'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errors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'coerce'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6A9955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#Data manipulation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df_runtime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primary_genre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df_runtime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'Genres'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en-US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apply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lambda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split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)[</a:t>
            </a:r>
            <a:r>
              <a:rPr lang="en-US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isinstance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  ;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df_runtime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Runtime_Range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cut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df_runtime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'Runtime'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bins</a:t>
            </a:r>
            <a:r>
              <a:rPr lang="en-US" sz="1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labels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group_names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#Data Enrichment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skinny_df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'rating'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skinny_df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'rating'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fillna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skinny_df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'IMDb’</a:t>
            </a:r>
            <a:r>
              <a:rPr lang="en-US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endParaRPr lang="en-US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020" y="315532"/>
            <a:ext cx="7273637" cy="1646555"/>
          </a:xfrm>
        </p:spPr>
        <p:txBody>
          <a:bodyPr/>
          <a:lstStyle/>
          <a:p>
            <a:r>
              <a:rPr lang="en-US" sz="3200" dirty="0"/>
              <a:t>Load Data 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CA7829-3EFF-DF00-A89A-02377CEFB1D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l="27951" t="-5070" r="-30936" b="5070"/>
          <a:stretch/>
        </p:blipFill>
        <p:spPr>
          <a:xfrm>
            <a:off x="6664131" y="1125683"/>
            <a:ext cx="6929644" cy="460663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7F476-F042-1FD5-FE00-CC94AF50B902}"/>
              </a:ext>
            </a:extLst>
          </p:cNvPr>
          <p:cNvSpPr txBox="1"/>
          <p:nvPr/>
        </p:nvSpPr>
        <p:spPr>
          <a:xfrm>
            <a:off x="735291" y="1875934"/>
            <a:ext cx="5580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transformation the Data Frames were written to CSV files.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</a:t>
            </a:r>
            <a:r>
              <a:rPr lang="en-US" dirty="0" err="1"/>
              <a:t>PostgresSQL</a:t>
            </a:r>
            <a:r>
              <a:rPr lang="en-US" dirty="0"/>
              <a:t> Query Tool to create hollow tables.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imported the refined CSVs to populate missing values.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 were generated to help establish a relationship between the entities, as visualized in the ERD.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223" y="341257"/>
            <a:ext cx="5441285" cy="12430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Database 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7176" y="1753665"/>
            <a:ext cx="7059168" cy="292806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100" dirty="0" err="1">
                <a:solidFill>
                  <a:schemeClr val="tx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SQLAlchemy</a:t>
            </a:r>
            <a:r>
              <a:rPr lang="en-US" sz="2100" dirty="0">
                <a:solidFill>
                  <a:schemeClr val="tx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is a powerful and flexible library for database interaction in Python</a:t>
            </a:r>
          </a:p>
          <a:p>
            <a:r>
              <a:rPr lang="en-US" sz="2100" dirty="0" err="1">
                <a:solidFill>
                  <a:schemeClr val="tx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SQLAlchemy</a:t>
            </a:r>
            <a:r>
              <a:rPr lang="en-US" sz="2100" dirty="0">
                <a:solidFill>
                  <a:schemeClr val="tx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provides a way to work with databases using SQL expressions and construct</a:t>
            </a:r>
          </a:p>
          <a:p>
            <a:r>
              <a:rPr lang="en-US" sz="2100" noProof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#create engine and connect it to SQL Server</a:t>
            </a:r>
          </a:p>
          <a:p>
            <a:r>
              <a:rPr lang="en-US" sz="210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engine = </a:t>
            </a:r>
            <a:r>
              <a:rPr lang="en-US" sz="210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create_engine</a:t>
            </a:r>
            <a:r>
              <a:rPr lang="en-US" sz="210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('</a:t>
            </a:r>
            <a:r>
              <a:rPr lang="en-US" sz="210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postgresql</a:t>
            </a:r>
            <a:r>
              <a:rPr lang="en-US" sz="210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://postgres:postgres@localhost:5432/</a:t>
            </a:r>
            <a:r>
              <a:rPr lang="en-US" sz="210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OTT_Db</a:t>
            </a:r>
            <a:r>
              <a:rPr lang="en-US" sz="210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’)</a:t>
            </a:r>
          </a:p>
          <a:p>
            <a:r>
              <a:rPr lang="en-US" sz="210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#example usage of query.</a:t>
            </a:r>
          </a:p>
          <a:p>
            <a:r>
              <a:rPr lang="en-US" sz="210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df_IMDB</a:t>
            </a:r>
            <a:r>
              <a:rPr lang="en-US" sz="210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pd.read_sql</a:t>
            </a:r>
            <a:r>
              <a:rPr lang="en-US" sz="210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(query1, engine)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noProof="1">
              <a:solidFill>
                <a:srgbClr val="A3824E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Picture Placeholder 4" descr="A person standing in a greenhous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 r="133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96518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6" y="1630957"/>
            <a:ext cx="5057103" cy="3901163"/>
          </a:xfrm>
        </p:spPr>
        <p:txBody>
          <a:bodyPr/>
          <a:lstStyle/>
          <a:p>
            <a:r>
              <a:rPr lang="en-US" b="1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Data Consistency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: Ensuring data consistency and synchronization across different sources.</a:t>
            </a:r>
          </a:p>
          <a:p>
            <a:endParaRPr lang="en-US" b="0" i="0" dirty="0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  <a:p>
            <a:r>
              <a:rPr lang="en-US" b="1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Error Handling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: Implement error handling to manage issues that arise during the ETL process and ensure data integrity.</a:t>
            </a:r>
          </a:p>
          <a:p>
            <a:endParaRPr lang="en-US" noProof="1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  <a:p>
            <a:r>
              <a:rPr lang="en-US" b="1" noProof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Data Ethics: All data was open-sourced, public use. VIA Kaggle. </a:t>
            </a:r>
          </a:p>
          <a:p>
            <a:endParaRPr lang="en-US" b="1" noProof="1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  <a:p>
            <a:r>
              <a:rPr lang="en-US" b="1" noProof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83</TotalTime>
  <Words>509</Words>
  <Application>Microsoft Office PowerPoint</Application>
  <PresentationFormat>Widescreen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Calisto MT</vt:lpstr>
      <vt:lpstr>Consolas</vt:lpstr>
      <vt:lpstr>Segoe UI</vt:lpstr>
      <vt:lpstr>Slack-Lato</vt:lpstr>
      <vt:lpstr>Wingdings 2</vt:lpstr>
      <vt:lpstr>Slate</vt:lpstr>
      <vt:lpstr>Movie Ratings</vt:lpstr>
      <vt:lpstr>Project Overview</vt:lpstr>
      <vt:lpstr>Data Extraction</vt:lpstr>
      <vt:lpstr>Data Transformation</vt:lpstr>
      <vt:lpstr>Load Data </vt:lpstr>
      <vt:lpstr>Database ORM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Troy Flood</dc:creator>
  <cp:lastModifiedBy>Troy Flood</cp:lastModifiedBy>
  <cp:revision>3</cp:revision>
  <dcterms:created xsi:type="dcterms:W3CDTF">2024-08-22T22:37:32Z</dcterms:created>
  <dcterms:modified xsi:type="dcterms:W3CDTF">2024-08-23T00:01:10Z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