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Average" panose="02000503040000020003" pitchFamily="2" charset="77"/>
      <p:regular r:id="rId32"/>
    </p:embeddedFont>
    <p:embeddedFont>
      <p:font typeface="Georgia" panose="02040502050405020303" pitchFamily="18" charset="0"/>
      <p:regular r:id="rId33"/>
      <p:bold r:id="rId34"/>
      <p:italic r:id="rId35"/>
      <p:boldItalic r:id="rId36"/>
    </p:embeddedFont>
    <p:embeddedFont>
      <p:font typeface="Merriweather" pitchFamily="2" charset="77"/>
      <p:regular r:id="rId37"/>
      <p:bold r:id="rId38"/>
      <p:italic r:id="rId39"/>
      <p:boldItalic r:id="rId40"/>
    </p:embeddedFont>
    <p:embeddedFont>
      <p:font typeface="Oswald" pitchFamily="2" charset="77"/>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082"/>
  </p:normalViewPr>
  <p:slideViewPr>
    <p:cSldViewPr snapToGrid="0">
      <p:cViewPr varScale="1">
        <p:scale>
          <a:sx n="142" d="100"/>
          <a:sy n="142" d="100"/>
        </p:scale>
        <p:origin x="13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Agenda:</a:t>
            </a:r>
            <a:endParaRPr sz="1400" dirty="0"/>
          </a:p>
          <a:p>
            <a:pPr marL="457200" lvl="0" indent="-317500" algn="l" rtl="0">
              <a:spcBef>
                <a:spcPts val="0"/>
              </a:spcBef>
              <a:spcAft>
                <a:spcPts val="0"/>
              </a:spcAft>
              <a:buSzPts val="1400"/>
              <a:buChar char="-"/>
            </a:pPr>
            <a:r>
              <a:rPr lang="en" sz="1400" dirty="0"/>
              <a:t>Baseline understanding of Digital Transformation and how Cloud and DevOps fit together to enable businesses to realize the true potential of Digital Transformation</a:t>
            </a:r>
            <a:endParaRPr sz="1400" dirty="0"/>
          </a:p>
          <a:p>
            <a:pPr marL="457200" lvl="0" indent="-317500" algn="l" rtl="0">
              <a:spcBef>
                <a:spcPts val="0"/>
              </a:spcBef>
              <a:spcAft>
                <a:spcPts val="0"/>
              </a:spcAft>
              <a:buSzPts val="1400"/>
              <a:buChar char="-"/>
            </a:pPr>
            <a:r>
              <a:rPr lang="en" sz="1400" dirty="0"/>
              <a:t>Common information security issues specific to Cloud Computing and DevOps</a:t>
            </a:r>
            <a:endParaRPr sz="1400" dirty="0"/>
          </a:p>
          <a:p>
            <a:pPr marL="457200" lvl="0" indent="-317500" algn="l" rtl="0">
              <a:spcBef>
                <a:spcPts val="0"/>
              </a:spcBef>
              <a:spcAft>
                <a:spcPts val="0"/>
              </a:spcAft>
              <a:buSzPts val="1400"/>
              <a:buChar char="-"/>
            </a:pPr>
            <a:r>
              <a:rPr lang="en" sz="1400" dirty="0"/>
              <a:t>Skills security professional need to address the challenges associated with cloud computing and DevOps</a:t>
            </a: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2c163443c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2c163443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2c163443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2c163443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Highest performing DevOps organizations are able to adapt and change incredibly quickly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208 time more frequent code deployments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7 times lower change failure rate. Changes 1/7 as likely to fail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2c163443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2c163443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2c163443c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2c163443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dirty="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2c163443c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2c163443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2c163443c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2c163443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2c163443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2c163443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2c163443c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2c163443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2c16344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2c16344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2c163443c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2c163443c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2c163443c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2c163443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444444"/>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2c163443c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2c163443c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333333"/>
              </a:solidFill>
              <a:highlight>
                <a:srgbClr val="FDFDFD"/>
              </a:highlight>
              <a:latin typeface="Merriweather"/>
              <a:ea typeface="Merriweather"/>
              <a:cs typeface="Merriweather"/>
              <a:sym typeface="Merriweathe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2c163443c_0_27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2c163443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2c163443c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2c163443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2c163443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2c163443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2c163443c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2c163443c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c163443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2c163443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2c163443c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2c163443c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50" dirty="0">
              <a:solidFill>
                <a:srgbClr val="333333"/>
              </a:solidFill>
              <a:highlight>
                <a:srgbClr val="FCFCFC"/>
              </a:highlight>
              <a:latin typeface="Georgia"/>
              <a:ea typeface="Georgia"/>
              <a:cs typeface="Georgia"/>
              <a:sym typeface="Georg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2c163443c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2c163443c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2c163443c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2c163443c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2c163443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2c163443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2c163443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2c163443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2c163443c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2c163443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2c163443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2c163443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2c163443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2c163443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2c163443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2c163443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32323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RTroyMarsh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TroyMarsha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ervices.google.com/fh/files/misc/state-of-devops-2019.pdf"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orcepoint.com/"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sc2.org/-/media/ISC2/Research/2019-Cybersecurity-Workforce-Study/ISC2-Cybersecurity-Workforce-Study-2019.ashx?la=en&amp;hash=D087F6468B4991E0BEFFC017BC1ADF59CD5A2EF7"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twitter.com/RTroyMarshal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linkedin.com/in/TroyMarsha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zdnet.com/article/survey-despite-steady-growth-in-digital-transformation-initiatives-companies-face-budget-and-buy-in/"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ources.flexera.com/web/media/documents/rightscale-2019-state-of-the-cloud-report-from-flexera.pdf?elqTrackId=372b6798c7294392833def6ec8f62c5c&amp;elqaid=4588&amp;elqat=2&amp;_ga=2.75255952.381106268.1556868633-1445624021.1556868633"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vlpubs.nist.gov/nistpubs/Legacy/SP/nistspecialpublication800-145.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nvlpubs.nist.gov/nistpubs/Legacy/SP/nistspecialpublication800-145.pdf"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Secure Digital Transformation</a:t>
            </a:r>
            <a:endParaRPr/>
          </a:p>
          <a:p>
            <a:pPr marL="0" lvl="0" indent="0" algn="ctr" rtl="0">
              <a:spcBef>
                <a:spcPts val="0"/>
              </a:spcBef>
              <a:spcAft>
                <a:spcPts val="0"/>
              </a:spcAft>
              <a:buNone/>
            </a:pPr>
            <a:r>
              <a:rPr lang="en" sz="2400"/>
              <a:t>Cybersecurity Skills for a Safe Journey to DevOps and Cloud</a:t>
            </a:r>
            <a:endParaRPr sz="24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CyCon 3.0 | February 15, 2020</a:t>
            </a:r>
            <a:endParaRPr/>
          </a:p>
          <a:p>
            <a:pPr marL="0" lvl="0" indent="0" algn="ctr" rtl="0">
              <a:spcBef>
                <a:spcPts val="0"/>
              </a:spcBef>
              <a:spcAft>
                <a:spcPts val="0"/>
              </a:spcAft>
              <a:buNone/>
            </a:pPr>
            <a:r>
              <a:rPr lang="en"/>
              <a:t>Troy Marshall | </a:t>
            </a:r>
            <a:r>
              <a:rPr lang="en" u="sng">
                <a:solidFill>
                  <a:schemeClr val="hlink"/>
                </a:solidFill>
                <a:hlinkClick r:id="rId3"/>
              </a:rPr>
              <a:t>@RTroyMarshall</a:t>
            </a:r>
            <a:r>
              <a:rPr lang="en"/>
              <a:t> | </a:t>
            </a:r>
            <a:r>
              <a:rPr lang="en" u="sng">
                <a:solidFill>
                  <a:schemeClr val="hlink"/>
                </a:solidFill>
                <a:hlinkClick r:id="rId4"/>
              </a:rPr>
              <a:t>/in/TroyMarshall</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DevOps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2,604</a:t>
            </a:r>
            <a:endParaRPr/>
          </a:p>
        </p:txBody>
      </p:sp>
      <p:sp>
        <p:nvSpPr>
          <p:cNvPr id="157" name="Google Shape;157;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Times faster time to recover from incidents in elite performing DevOps organizations according to the </a:t>
            </a:r>
            <a:r>
              <a:rPr lang="en" u="sng">
                <a:solidFill>
                  <a:schemeClr val="hlink"/>
                </a:solidFill>
                <a:hlinkClick r:id="rId3"/>
              </a:rPr>
              <a:t>2019 Google State of DevOps report</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90250" y="526350"/>
            <a:ext cx="8154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t>“It’s difficult to overstate the enormity of this problem—it affects every organization, independent of the industry we operate in, the size of our organization, whether we are profit or non-profit. Now more than ever, how technology work is managed and performed predicts whether our organizations will win in the marketplace, or even survive.”</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 sz="2400"/>
              <a:t>-Gene Kim, The DevOps Handbook: How to Create World-Class Agility, Reliability, and Security in Technology Organizations</a:t>
            </a:r>
            <a:endParaRPr sz="2400"/>
          </a:p>
          <a:p>
            <a:pPr marL="0" lvl="0" indent="0" algn="l" rtl="0">
              <a:spcBef>
                <a:spcPts val="0"/>
              </a:spcBef>
              <a:spcAft>
                <a:spcPts val="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DevOps?</a:t>
            </a:r>
            <a:endParaRPr/>
          </a:p>
        </p:txBody>
      </p:sp>
      <p:sp>
        <p:nvSpPr>
          <p:cNvPr id="168" name="Google Shape;168;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DevOps is the cultural shift that combines people, practices, and tools to increases an organization’s ability to deliver applications at high velocity.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DevOps Practices</a:t>
            </a:r>
            <a:endParaRPr/>
          </a:p>
        </p:txBody>
      </p:sp>
      <p:grpSp>
        <p:nvGrpSpPr>
          <p:cNvPr id="174" name="Google Shape;174;p26"/>
          <p:cNvGrpSpPr/>
          <p:nvPr/>
        </p:nvGrpSpPr>
        <p:grpSpPr>
          <a:xfrm>
            <a:off x="431925" y="1304875"/>
            <a:ext cx="2628925" cy="3416400"/>
            <a:chOff x="431925" y="1304875"/>
            <a:chExt cx="2628925" cy="3416400"/>
          </a:xfrm>
        </p:grpSpPr>
        <p:sp>
          <p:nvSpPr>
            <p:cNvPr id="175" name="Google Shape;175;p2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6"/>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CI/CD</a:t>
            </a:r>
            <a:endParaRPr>
              <a:solidFill>
                <a:schemeClr val="lt1"/>
              </a:solidFill>
            </a:endParaRPr>
          </a:p>
        </p:txBody>
      </p:sp>
      <p:sp>
        <p:nvSpPr>
          <p:cNvPr id="178" name="Google Shape;178;p26"/>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Continuous integration (CI) and continuous delivery (CD) enable application development teams to deliver code changes more frequently and reliably through automation.</a:t>
            </a:r>
            <a:endParaRPr sz="1600"/>
          </a:p>
        </p:txBody>
      </p:sp>
      <p:grpSp>
        <p:nvGrpSpPr>
          <p:cNvPr id="179" name="Google Shape;179;p26"/>
          <p:cNvGrpSpPr/>
          <p:nvPr/>
        </p:nvGrpSpPr>
        <p:grpSpPr>
          <a:xfrm>
            <a:off x="3320450" y="1304875"/>
            <a:ext cx="2632500" cy="3416400"/>
            <a:chOff x="3320450" y="1304875"/>
            <a:chExt cx="2632500" cy="3416400"/>
          </a:xfrm>
        </p:grpSpPr>
        <p:sp>
          <p:nvSpPr>
            <p:cNvPr id="180" name="Google Shape;180;p26"/>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6"/>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Infrastructure as Code</a:t>
            </a:r>
            <a:endParaRPr>
              <a:solidFill>
                <a:schemeClr val="lt1"/>
              </a:solidFill>
            </a:endParaRPr>
          </a:p>
        </p:txBody>
      </p:sp>
      <p:sp>
        <p:nvSpPr>
          <p:cNvPr id="183" name="Google Shape;183;p26"/>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Management and provisioning of infrastructure using software development techniques like version control and CICD.</a:t>
            </a:r>
            <a:endParaRPr sz="1600"/>
          </a:p>
        </p:txBody>
      </p:sp>
      <p:grpSp>
        <p:nvGrpSpPr>
          <p:cNvPr id="184" name="Google Shape;184;p26"/>
          <p:cNvGrpSpPr/>
          <p:nvPr/>
        </p:nvGrpSpPr>
        <p:grpSpPr>
          <a:xfrm>
            <a:off x="6212550" y="1304875"/>
            <a:ext cx="2632500" cy="3416400"/>
            <a:chOff x="6212550" y="1304875"/>
            <a:chExt cx="2632500" cy="3416400"/>
          </a:xfrm>
        </p:grpSpPr>
        <p:sp>
          <p:nvSpPr>
            <p:cNvPr id="185" name="Google Shape;185;p2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Microservices</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188" name="Google Shape;188;p26"/>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Service scoped to a single purpose combined with other services communicating via APIs to form a single application.</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Security Challenges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7%</a:t>
            </a:r>
            <a:endParaRPr/>
          </a:p>
        </p:txBody>
      </p:sp>
      <p:sp>
        <p:nvSpPr>
          <p:cNvPr id="199" name="Google Shape;199;p28"/>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of companies that believe they have good visibility of all critical data according to a survey by </a:t>
            </a:r>
            <a:r>
              <a:rPr lang="en" u="sng">
                <a:solidFill>
                  <a:schemeClr val="hlink"/>
                </a:solidFill>
                <a:hlinkClick r:id="rId3"/>
              </a:rPr>
              <a:t>ForcePoint</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90250" y="526350"/>
            <a:ext cx="8154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t>“The purpose and intent of DevSecOps, is to build on the mindset that ‘everyone is responsible for security’ with the goal of safely distributing security decisions at speed and scale to those who hold the highest level of context without sacrificing the safety required.”</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 sz="2400"/>
              <a:t>-Shannon Lietz</a:t>
            </a:r>
            <a:endParaRPr sz="2400"/>
          </a:p>
          <a:p>
            <a:pPr marL="0" lvl="0" indent="0" algn="l" rtl="0">
              <a:spcBef>
                <a:spcPts val="0"/>
              </a:spcBef>
              <a:spcAft>
                <a:spcPts val="0"/>
              </a:spcAft>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Cloud Security Issues</a:t>
            </a:r>
            <a:endParaRPr/>
          </a:p>
          <a:p>
            <a:pPr marL="0" lvl="0" indent="0" algn="l" rtl="0">
              <a:spcBef>
                <a:spcPts val="0"/>
              </a:spcBef>
              <a:spcAft>
                <a:spcPts val="0"/>
              </a:spcAft>
              <a:buNone/>
            </a:pPr>
            <a:endParaRPr/>
          </a:p>
        </p:txBody>
      </p:sp>
      <p:sp>
        <p:nvSpPr>
          <p:cNvPr id="210" name="Google Shape;210;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Misconfiguration of cloud resources</a:t>
            </a:r>
            <a:endParaRPr sz="2100" b="1">
              <a:solidFill>
                <a:schemeClr val="dk1"/>
              </a:solidFill>
            </a:endParaRPr>
          </a:p>
          <a:p>
            <a:pPr marL="0" lvl="0" indent="0" algn="l" rtl="0">
              <a:spcBef>
                <a:spcPts val="1600"/>
              </a:spcBef>
              <a:spcAft>
                <a:spcPts val="1600"/>
              </a:spcAft>
              <a:buNone/>
            </a:pPr>
            <a:r>
              <a:rPr lang="en" sz="1600"/>
              <a:t>Misconfiguration of cloud resources is a leading cause of data breaches. The most commonly reported effect is the exposure of data stored in cloud repositories. </a:t>
            </a:r>
            <a:endParaRPr sz="1600"/>
          </a:p>
        </p:txBody>
      </p:sp>
      <p:sp>
        <p:nvSpPr>
          <p:cNvPr id="211" name="Google Shape;211;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Poor secrets management</a:t>
            </a:r>
            <a:endParaRPr sz="2100" b="1">
              <a:solidFill>
                <a:schemeClr val="dk1"/>
              </a:solidFill>
            </a:endParaRPr>
          </a:p>
          <a:p>
            <a:pPr marL="0" lvl="0" indent="0" algn="l" rtl="0">
              <a:spcBef>
                <a:spcPts val="1600"/>
              </a:spcBef>
              <a:spcAft>
                <a:spcPts val="0"/>
              </a:spcAft>
              <a:buNone/>
            </a:pPr>
            <a:r>
              <a:rPr lang="en" sz="1600"/>
              <a:t>Poor identity, credential, or key management can lead to unauthorized access to data, denial of service, and elevation of privilege. Common examples include leaked API keys or lack of MFA.</a:t>
            </a:r>
            <a:endParaRPr sz="1600"/>
          </a:p>
          <a:p>
            <a:pPr marL="0" lvl="0" indent="0" algn="l" rtl="0">
              <a:spcBef>
                <a:spcPts val="1600"/>
              </a:spcBef>
              <a:spcAft>
                <a:spcPts val="160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Cloud Security Issues</a:t>
            </a:r>
            <a:endParaRPr/>
          </a:p>
          <a:p>
            <a:pPr marL="0" lvl="0" indent="0" algn="l" rtl="0">
              <a:spcBef>
                <a:spcPts val="0"/>
              </a:spcBef>
              <a:spcAft>
                <a:spcPts val="0"/>
              </a:spcAft>
              <a:buNone/>
            </a:pPr>
            <a:endParaRPr/>
          </a:p>
        </p:txBody>
      </p:sp>
      <p:sp>
        <p:nvSpPr>
          <p:cNvPr id="217" name="Google Shape;21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Lack of secure architecture </a:t>
            </a:r>
            <a:endParaRPr sz="2100" b="1">
              <a:solidFill>
                <a:schemeClr val="dk1"/>
              </a:solidFill>
            </a:endParaRPr>
          </a:p>
          <a:p>
            <a:pPr marL="0" lvl="0" indent="0" algn="l" rtl="0">
              <a:spcBef>
                <a:spcPts val="1600"/>
              </a:spcBef>
              <a:spcAft>
                <a:spcPts val="1600"/>
              </a:spcAft>
              <a:buNone/>
            </a:pPr>
            <a:r>
              <a:rPr lang="en" sz="1600"/>
              <a:t>Security in the cloud requires different mindset than traditional data center security. There is often a lack of understanding of the shared security responsibility model in the cloud leading to incorrect security assumptions. </a:t>
            </a:r>
            <a:endParaRPr sz="1600"/>
          </a:p>
        </p:txBody>
      </p:sp>
      <p:sp>
        <p:nvSpPr>
          <p:cNvPr id="218" name="Google Shape;218;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Shadow IT</a:t>
            </a:r>
            <a:endParaRPr sz="2100" b="1">
              <a:solidFill>
                <a:schemeClr val="dk1"/>
              </a:solidFill>
            </a:endParaRPr>
          </a:p>
          <a:p>
            <a:pPr marL="0" lvl="0" indent="0" algn="l" rtl="0">
              <a:spcBef>
                <a:spcPts val="1600"/>
              </a:spcBef>
              <a:spcAft>
                <a:spcPts val="0"/>
              </a:spcAft>
              <a:buNone/>
            </a:pPr>
            <a:r>
              <a:rPr lang="en" sz="1600"/>
              <a:t>Studies from Gartner and Everest Group have estimated that 50% or more of IT spending in large enterprises is occurring outside the control of the Information Technology and Information Security organizations.</a:t>
            </a:r>
            <a:endParaRPr sz="1600"/>
          </a:p>
          <a:p>
            <a:pPr marL="0" lvl="0" indent="0" algn="l" rtl="0">
              <a:spcBef>
                <a:spcPts val="16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Transformation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DevOps Security Issues</a:t>
            </a:r>
            <a:endParaRPr/>
          </a:p>
          <a:p>
            <a:pPr marL="0" lvl="0" indent="0" algn="l" rtl="0">
              <a:spcBef>
                <a:spcPts val="0"/>
              </a:spcBef>
              <a:spcAft>
                <a:spcPts val="0"/>
              </a:spcAft>
              <a:buNone/>
            </a:pPr>
            <a:endParaRPr/>
          </a:p>
        </p:txBody>
      </p:sp>
      <p:sp>
        <p:nvSpPr>
          <p:cNvPr id="224" name="Google Shape;224;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Lack of security skills and ownership</a:t>
            </a:r>
            <a:endParaRPr sz="2100" b="1">
              <a:solidFill>
                <a:schemeClr val="dk1"/>
              </a:solidFill>
            </a:endParaRPr>
          </a:p>
          <a:p>
            <a:pPr marL="0" lvl="0" indent="0" algn="l" rtl="0">
              <a:spcBef>
                <a:spcPts val="1600"/>
              </a:spcBef>
              <a:spcAft>
                <a:spcPts val="1600"/>
              </a:spcAft>
              <a:buNone/>
            </a:pPr>
            <a:r>
              <a:rPr lang="en" sz="1600"/>
              <a:t>Developers tend to prioritize the functionality of the applications they build over watertight code security. They often lack the necessary security skills and knowledge.</a:t>
            </a:r>
            <a:endParaRPr sz="1600"/>
          </a:p>
        </p:txBody>
      </p:sp>
      <p:sp>
        <p:nvSpPr>
          <p:cNvPr id="225" name="Google Shape;225;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Accelerated development leaves little time for security checks</a:t>
            </a:r>
            <a:endParaRPr sz="2100" b="1">
              <a:solidFill>
                <a:schemeClr val="dk1"/>
              </a:solidFill>
            </a:endParaRPr>
          </a:p>
          <a:p>
            <a:pPr marL="0" lvl="0" indent="0" algn="l" rtl="0">
              <a:spcBef>
                <a:spcPts val="1600"/>
              </a:spcBef>
              <a:spcAft>
                <a:spcPts val="0"/>
              </a:spcAft>
              <a:buNone/>
            </a:pPr>
            <a:r>
              <a:rPr lang="en" sz="1600"/>
              <a:t>Traditional heavy security processes cannot keep up with the pace of software development and deployment in CI/CD environment.</a:t>
            </a:r>
            <a:endParaRPr sz="1600"/>
          </a:p>
          <a:p>
            <a:pPr marL="0" lvl="0" indent="0" algn="l" rtl="0">
              <a:spcBef>
                <a:spcPts val="1600"/>
              </a:spcBef>
              <a:spcAft>
                <a:spcPts val="1600"/>
              </a:spcAft>
              <a:buNone/>
            </a:pP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DevOps Security Issues</a:t>
            </a:r>
            <a:endParaRPr/>
          </a:p>
          <a:p>
            <a:pPr marL="0" lvl="0" indent="0" algn="l" rtl="0">
              <a:spcBef>
                <a:spcPts val="0"/>
              </a:spcBef>
              <a:spcAft>
                <a:spcPts val="0"/>
              </a:spcAft>
              <a:buNone/>
            </a:pPr>
            <a:endParaRPr/>
          </a:p>
        </p:txBody>
      </p:sp>
      <p:sp>
        <p:nvSpPr>
          <p:cNvPr id="231" name="Google Shape;231;p3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Infrastructure as Code</a:t>
            </a:r>
            <a:endParaRPr sz="2100" b="1">
              <a:solidFill>
                <a:schemeClr val="dk1"/>
              </a:solidFill>
            </a:endParaRPr>
          </a:p>
          <a:p>
            <a:pPr marL="0" lvl="0" indent="0" algn="l" rtl="0">
              <a:spcBef>
                <a:spcPts val="1600"/>
              </a:spcBef>
              <a:spcAft>
                <a:spcPts val="1600"/>
              </a:spcAft>
              <a:buNone/>
            </a:pPr>
            <a:r>
              <a:rPr lang="en" sz="1600"/>
              <a:t>Simple configuration mistakes in software defined infrastructure can leave systems and data publicly exposed.</a:t>
            </a:r>
            <a:endParaRPr sz="1600"/>
          </a:p>
        </p:txBody>
      </p:sp>
      <p:sp>
        <p:nvSpPr>
          <p:cNvPr id="232" name="Google Shape;232;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Microservices and serverless computing</a:t>
            </a:r>
            <a:endParaRPr sz="2100" b="1">
              <a:solidFill>
                <a:schemeClr val="dk1"/>
              </a:solidFill>
            </a:endParaRPr>
          </a:p>
          <a:p>
            <a:pPr marL="0" lvl="0" indent="0" algn="l" rtl="0">
              <a:spcBef>
                <a:spcPts val="1600"/>
              </a:spcBef>
              <a:spcAft>
                <a:spcPts val="0"/>
              </a:spcAft>
              <a:buNone/>
            </a:pPr>
            <a:r>
              <a:rPr lang="en" sz="1600"/>
              <a:t>Microservice and serverless architectures present a different set of security challenges and require different solutions than traditional monolithic applications</a:t>
            </a:r>
            <a:endParaRPr sz="1600"/>
          </a:p>
          <a:p>
            <a:pPr marL="0" lvl="0" indent="0" algn="l" rtl="0">
              <a:spcBef>
                <a:spcPts val="1600"/>
              </a:spcBef>
              <a:spcAft>
                <a:spcPts val="1600"/>
              </a:spcAft>
              <a:buNone/>
            </a:pP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Skills for Secure Digital Transformation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62%</a:t>
            </a:r>
            <a:endParaRPr/>
          </a:p>
        </p:txBody>
      </p:sp>
      <p:sp>
        <p:nvSpPr>
          <p:cNvPr id="243" name="Google Shape;243;p35"/>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that the U.S. cybersecurity workforce needs to grow to meet today’s demands according to the </a:t>
            </a:r>
            <a:r>
              <a:rPr lang="en" u="sng">
                <a:solidFill>
                  <a:schemeClr val="hlink"/>
                </a:solidFill>
                <a:hlinkClick r:id="rId3"/>
              </a:rPr>
              <a:t>2019 (ISC)² Cybersecurity Workforce Study</a:t>
            </a: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490250" y="526350"/>
            <a:ext cx="8154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t>“What on earth would make someone a nonlearner? Everyone is born with an intense drive to learn. Infants stretch their skills daily. Not just ordinary skills, but the most difficult tasks of a lifetime, like learning to walk and talk. They never decide it’s too hard or not worth the effort.”</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 sz="2400"/>
              <a:t>-Carol S. Dweck, Mindset: The New Psychology Of Success</a:t>
            </a:r>
            <a:endParaRPr sz="2400"/>
          </a:p>
          <a:p>
            <a:pPr marL="0" lvl="0" indent="0" algn="l" rtl="0">
              <a:spcBef>
                <a:spcPts val="0"/>
              </a:spcBef>
              <a:spcAft>
                <a:spcPts val="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Full Stack Security</a:t>
            </a:r>
            <a:endParaRPr/>
          </a:p>
        </p:txBody>
      </p:sp>
      <p:sp>
        <p:nvSpPr>
          <p:cNvPr id="254" name="Google Shape;254;p3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Security professionals need to understand the full stack of information security in order to be successful.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Security as Code</a:t>
            </a:r>
            <a:endParaRPr/>
          </a:p>
        </p:txBody>
      </p:sp>
      <p:sp>
        <p:nvSpPr>
          <p:cNvPr id="260" name="Google Shape;260;p3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Security can’t be bolted on, it must be directly integrated into CICD. To integrate security into the way DevOps teams work in the cloud, it must be automated.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Security is a business enabler</a:t>
            </a:r>
            <a:endParaRPr/>
          </a:p>
        </p:txBody>
      </p:sp>
      <p:sp>
        <p:nvSpPr>
          <p:cNvPr id="266" name="Google Shape;266;p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To help organizations succeed in digital transformation initiatives, security professionals need to understand business needs and develop security solutions to meet them.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Continuous Learning</a:t>
            </a:r>
            <a:endParaRPr/>
          </a:p>
        </p:txBody>
      </p:sp>
      <p:sp>
        <p:nvSpPr>
          <p:cNvPr id="272" name="Google Shape;272;p4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Information security skills and talents need to evolve and grow at the same pace as technology.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278" name="Google Shape;278;p41"/>
          <p:cNvSpPr txBo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CACACA"/>
                </a:solidFill>
                <a:latin typeface="Average"/>
                <a:ea typeface="Average"/>
                <a:cs typeface="Average"/>
                <a:sym typeface="Average"/>
              </a:rPr>
              <a:t>Troy Marshall</a:t>
            </a:r>
            <a:endParaRPr sz="2100">
              <a:solidFill>
                <a:srgbClr val="CACACA"/>
              </a:solidFill>
              <a:latin typeface="Average"/>
              <a:ea typeface="Average"/>
              <a:cs typeface="Average"/>
              <a:sym typeface="Average"/>
            </a:endParaRPr>
          </a:p>
          <a:p>
            <a:pPr marL="0" lvl="0" indent="0" algn="ctr" rtl="0">
              <a:spcBef>
                <a:spcPts val="0"/>
              </a:spcBef>
              <a:spcAft>
                <a:spcPts val="0"/>
              </a:spcAft>
              <a:buNone/>
            </a:pPr>
            <a:r>
              <a:rPr lang="en" sz="2100" u="sng">
                <a:solidFill>
                  <a:schemeClr val="hlink"/>
                </a:solidFill>
                <a:latin typeface="Average"/>
                <a:ea typeface="Average"/>
                <a:cs typeface="Average"/>
                <a:sym typeface="Average"/>
                <a:hlinkClick r:id="rId3"/>
              </a:rPr>
              <a:t>@RTroyMarshall</a:t>
            </a:r>
            <a:r>
              <a:rPr lang="en" sz="2100">
                <a:solidFill>
                  <a:srgbClr val="CACACA"/>
                </a:solidFill>
                <a:latin typeface="Average"/>
                <a:ea typeface="Average"/>
                <a:cs typeface="Average"/>
                <a:sym typeface="Average"/>
              </a:rPr>
              <a:t> | </a:t>
            </a:r>
            <a:r>
              <a:rPr lang="en" sz="2100" u="sng">
                <a:solidFill>
                  <a:schemeClr val="hlink"/>
                </a:solidFill>
                <a:latin typeface="Average"/>
                <a:ea typeface="Average"/>
                <a:cs typeface="Average"/>
                <a:sym typeface="Average"/>
                <a:hlinkClick r:id="rId4"/>
              </a:rPr>
              <a:t>/in/TroyMarshall</a:t>
            </a:r>
            <a:endParaRPr sz="2100">
              <a:solidFill>
                <a:srgbClr val="CACACA"/>
              </a:solidFill>
              <a:latin typeface="Average"/>
              <a:ea typeface="Average"/>
              <a:cs typeface="Average"/>
              <a:sym typeface="Average"/>
            </a:endParaRPr>
          </a:p>
          <a:p>
            <a:pPr marL="0" lvl="0" indent="0" algn="ctr" rtl="0">
              <a:spcBef>
                <a:spcPts val="0"/>
              </a:spcBef>
              <a:spcAft>
                <a:spcPts val="0"/>
              </a:spcAft>
              <a:buNone/>
            </a:pPr>
            <a:endParaRPr sz="2100">
              <a:solidFill>
                <a:srgbClr val="CACACA"/>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70%</a:t>
            </a:r>
            <a:endParaRPr/>
          </a:p>
        </p:txBody>
      </p:sp>
      <p:sp>
        <p:nvSpPr>
          <p:cNvPr id="71" name="Google Shape;71;p15"/>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of companies either have a digital transformation strategy in place or are working on one according to a 2018 survey by </a:t>
            </a:r>
            <a:r>
              <a:rPr lang="en" u="sng">
                <a:solidFill>
                  <a:schemeClr val="hlink"/>
                </a:solidFill>
                <a:hlinkClick r:id="rId3"/>
              </a:rPr>
              <a:t>Tech Pro Research</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90250" y="526350"/>
            <a:ext cx="8154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t>“Digital transformation is a fundamental reality for businesses today. Organizations of all sizes realize that to delay digital transformation further is to risk obsolescence.”</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 sz="2400"/>
              <a:t>-Warren Buffet</a:t>
            </a:r>
            <a:endParaRPr sz="2400"/>
          </a:p>
          <a:p>
            <a:pPr marL="0" lvl="0" indent="0" algn="l" rtl="0">
              <a:spcBef>
                <a:spcPts val="0"/>
              </a:spcBef>
              <a:spcAft>
                <a:spcPts val="0"/>
              </a:spcAft>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Cloud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94%</a:t>
            </a:r>
            <a:endParaRPr/>
          </a:p>
        </p:txBody>
      </p:sp>
      <p:sp>
        <p:nvSpPr>
          <p:cNvPr id="87" name="Google Shape;87;p18"/>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 of of enterprises are already using a cloud service according to a survey by </a:t>
            </a:r>
            <a:r>
              <a:rPr lang="en" u="sng">
                <a:solidFill>
                  <a:schemeClr val="hlink"/>
                </a:solidFill>
                <a:hlinkClick r:id="rId3"/>
              </a:rPr>
              <a:t>Flexera</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90250" y="526350"/>
            <a:ext cx="81546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a:t>“If someone asks me what cloud computing is, I try not to get bogged down with definitions. I tell them that, simply put, cloud computing is a better way to run your business.”</a:t>
            </a:r>
            <a:endParaRPr sz="2400" i="1"/>
          </a:p>
          <a:p>
            <a:pPr marL="0" lvl="0" indent="0" algn="l" rtl="0">
              <a:spcBef>
                <a:spcPts val="0"/>
              </a:spcBef>
              <a:spcAft>
                <a:spcPts val="0"/>
              </a:spcAft>
              <a:buNone/>
            </a:pPr>
            <a:endParaRPr sz="2400" i="1"/>
          </a:p>
          <a:p>
            <a:pPr marL="0" lvl="0" indent="0" algn="l" rtl="0">
              <a:spcBef>
                <a:spcPts val="0"/>
              </a:spcBef>
              <a:spcAft>
                <a:spcPts val="0"/>
              </a:spcAft>
              <a:buNone/>
            </a:pPr>
            <a:r>
              <a:rPr lang="en" sz="2400"/>
              <a:t>-Marc Benioff</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NIST- Essential Characteristics of Cloud Computing </a:t>
            </a:r>
            <a:endParaRPr/>
          </a:p>
        </p:txBody>
      </p:sp>
      <p:grpSp>
        <p:nvGrpSpPr>
          <p:cNvPr id="98" name="Google Shape;98;p20"/>
          <p:cNvGrpSpPr/>
          <p:nvPr/>
        </p:nvGrpSpPr>
        <p:grpSpPr>
          <a:xfrm>
            <a:off x="450900" y="1017685"/>
            <a:ext cx="8294371" cy="624846"/>
            <a:chOff x="424813" y="1177875"/>
            <a:chExt cx="8294371" cy="849900"/>
          </a:xfrm>
        </p:grpSpPr>
        <p:sp>
          <p:nvSpPr>
            <p:cNvPr id="99" name="Google Shape;99;p2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20"/>
          <p:cNvSpPr txBox="1">
            <a:spLocks noGrp="1"/>
          </p:cNvSpPr>
          <p:nvPr>
            <p:ph type="body" idx="4294967295"/>
          </p:nvPr>
        </p:nvSpPr>
        <p:spPr>
          <a:xfrm>
            <a:off x="565750" y="1017950"/>
            <a:ext cx="2753400" cy="624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On-demand self-service</a:t>
            </a:r>
            <a:endParaRPr>
              <a:solidFill>
                <a:schemeClr val="lt1"/>
              </a:solidFill>
            </a:endParaRPr>
          </a:p>
        </p:txBody>
      </p:sp>
      <p:sp>
        <p:nvSpPr>
          <p:cNvPr id="102" name="Google Shape;102;p20"/>
          <p:cNvSpPr txBox="1">
            <a:spLocks noGrp="1"/>
          </p:cNvSpPr>
          <p:nvPr>
            <p:ph type="body" idx="4294967295"/>
          </p:nvPr>
        </p:nvSpPr>
        <p:spPr>
          <a:xfrm>
            <a:off x="3506529" y="1017869"/>
            <a:ext cx="51117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A consumer can unilaterally provision computing capabilities, as needed automatically</a:t>
            </a:r>
            <a:endParaRPr>
              <a:solidFill>
                <a:schemeClr val="lt1"/>
              </a:solidFill>
            </a:endParaRPr>
          </a:p>
        </p:txBody>
      </p:sp>
      <p:grpSp>
        <p:nvGrpSpPr>
          <p:cNvPr id="103" name="Google Shape;103;p20"/>
          <p:cNvGrpSpPr/>
          <p:nvPr/>
        </p:nvGrpSpPr>
        <p:grpSpPr>
          <a:xfrm>
            <a:off x="450900" y="1743510"/>
            <a:ext cx="8294371" cy="624846"/>
            <a:chOff x="424813" y="1177875"/>
            <a:chExt cx="8294371" cy="849900"/>
          </a:xfrm>
        </p:grpSpPr>
        <p:sp>
          <p:nvSpPr>
            <p:cNvPr id="104" name="Google Shape;104;p2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20"/>
          <p:cNvSpPr txBox="1">
            <a:spLocks noGrp="1"/>
          </p:cNvSpPr>
          <p:nvPr>
            <p:ph type="body" idx="4294967295"/>
          </p:nvPr>
        </p:nvSpPr>
        <p:spPr>
          <a:xfrm>
            <a:off x="565750" y="1743775"/>
            <a:ext cx="2422500" cy="624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Broad network access</a:t>
            </a:r>
            <a:endParaRPr>
              <a:solidFill>
                <a:schemeClr val="lt1"/>
              </a:solidFill>
            </a:endParaRPr>
          </a:p>
        </p:txBody>
      </p:sp>
      <p:sp>
        <p:nvSpPr>
          <p:cNvPr id="107" name="Google Shape;107;p20"/>
          <p:cNvSpPr txBox="1">
            <a:spLocks noGrp="1"/>
          </p:cNvSpPr>
          <p:nvPr>
            <p:ph type="body" idx="4294967295"/>
          </p:nvPr>
        </p:nvSpPr>
        <p:spPr>
          <a:xfrm>
            <a:off x="3506529" y="1743694"/>
            <a:ext cx="51117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Capabilities are available over the network and accessed through standard mechanisms</a:t>
            </a:r>
            <a:endParaRPr>
              <a:solidFill>
                <a:schemeClr val="lt1"/>
              </a:solidFill>
            </a:endParaRPr>
          </a:p>
        </p:txBody>
      </p:sp>
      <p:grpSp>
        <p:nvGrpSpPr>
          <p:cNvPr id="108" name="Google Shape;108;p20"/>
          <p:cNvGrpSpPr/>
          <p:nvPr/>
        </p:nvGrpSpPr>
        <p:grpSpPr>
          <a:xfrm>
            <a:off x="450900" y="2469610"/>
            <a:ext cx="8294371" cy="624846"/>
            <a:chOff x="424813" y="1177875"/>
            <a:chExt cx="8294371" cy="849900"/>
          </a:xfrm>
        </p:grpSpPr>
        <p:sp>
          <p:nvSpPr>
            <p:cNvPr id="109" name="Google Shape;109;p2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0"/>
          <p:cNvSpPr txBox="1">
            <a:spLocks noGrp="1"/>
          </p:cNvSpPr>
          <p:nvPr>
            <p:ph type="body" idx="4294967295"/>
          </p:nvPr>
        </p:nvSpPr>
        <p:spPr>
          <a:xfrm>
            <a:off x="565750" y="2469875"/>
            <a:ext cx="2422500" cy="624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Resource pooling</a:t>
            </a:r>
            <a:endParaRPr>
              <a:solidFill>
                <a:schemeClr val="lt1"/>
              </a:solidFill>
            </a:endParaRPr>
          </a:p>
        </p:txBody>
      </p:sp>
      <p:sp>
        <p:nvSpPr>
          <p:cNvPr id="112" name="Google Shape;112;p20"/>
          <p:cNvSpPr txBox="1">
            <a:spLocks noGrp="1"/>
          </p:cNvSpPr>
          <p:nvPr>
            <p:ph type="body" idx="4294967295"/>
          </p:nvPr>
        </p:nvSpPr>
        <p:spPr>
          <a:xfrm>
            <a:off x="3506525" y="2469800"/>
            <a:ext cx="53259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The provider's computing resources are pooled to serve multiple consumers using a multi-tenant model</a:t>
            </a:r>
            <a:endParaRPr>
              <a:solidFill>
                <a:schemeClr val="lt1"/>
              </a:solidFill>
            </a:endParaRPr>
          </a:p>
        </p:txBody>
      </p:sp>
      <p:grpSp>
        <p:nvGrpSpPr>
          <p:cNvPr id="113" name="Google Shape;113;p20"/>
          <p:cNvGrpSpPr/>
          <p:nvPr/>
        </p:nvGrpSpPr>
        <p:grpSpPr>
          <a:xfrm>
            <a:off x="450900" y="3195985"/>
            <a:ext cx="8294371" cy="624846"/>
            <a:chOff x="424813" y="1177875"/>
            <a:chExt cx="8294371" cy="849900"/>
          </a:xfrm>
        </p:grpSpPr>
        <p:sp>
          <p:nvSpPr>
            <p:cNvPr id="114" name="Google Shape;114;p2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txBox="1">
            <a:spLocks noGrp="1"/>
          </p:cNvSpPr>
          <p:nvPr>
            <p:ph type="body" idx="4294967295"/>
          </p:nvPr>
        </p:nvSpPr>
        <p:spPr>
          <a:xfrm>
            <a:off x="565750" y="3196250"/>
            <a:ext cx="2422500" cy="624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Rapid elasticity</a:t>
            </a:r>
            <a:endParaRPr>
              <a:solidFill>
                <a:schemeClr val="lt1"/>
              </a:solidFill>
            </a:endParaRPr>
          </a:p>
        </p:txBody>
      </p:sp>
      <p:sp>
        <p:nvSpPr>
          <p:cNvPr id="117" name="Google Shape;117;p20"/>
          <p:cNvSpPr txBox="1">
            <a:spLocks noGrp="1"/>
          </p:cNvSpPr>
          <p:nvPr>
            <p:ph type="body" idx="4294967295"/>
          </p:nvPr>
        </p:nvSpPr>
        <p:spPr>
          <a:xfrm>
            <a:off x="3506529" y="3196169"/>
            <a:ext cx="51117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Capabilities can be elastically provisioned and released to scale rapidly with demand.</a:t>
            </a:r>
            <a:endParaRPr>
              <a:solidFill>
                <a:schemeClr val="lt1"/>
              </a:solidFill>
            </a:endParaRPr>
          </a:p>
        </p:txBody>
      </p:sp>
      <p:grpSp>
        <p:nvGrpSpPr>
          <p:cNvPr id="118" name="Google Shape;118;p20"/>
          <p:cNvGrpSpPr/>
          <p:nvPr/>
        </p:nvGrpSpPr>
        <p:grpSpPr>
          <a:xfrm>
            <a:off x="450900" y="3922635"/>
            <a:ext cx="8294371" cy="624846"/>
            <a:chOff x="424813" y="1177875"/>
            <a:chExt cx="8294371" cy="849900"/>
          </a:xfrm>
        </p:grpSpPr>
        <p:sp>
          <p:nvSpPr>
            <p:cNvPr id="119" name="Google Shape;119;p2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20"/>
          <p:cNvSpPr txBox="1">
            <a:spLocks noGrp="1"/>
          </p:cNvSpPr>
          <p:nvPr>
            <p:ph type="body" idx="4294967295"/>
          </p:nvPr>
        </p:nvSpPr>
        <p:spPr>
          <a:xfrm>
            <a:off x="565750" y="3922900"/>
            <a:ext cx="2422500" cy="624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Measured service</a:t>
            </a:r>
            <a:endParaRPr>
              <a:solidFill>
                <a:schemeClr val="lt1"/>
              </a:solidFill>
            </a:endParaRPr>
          </a:p>
        </p:txBody>
      </p:sp>
      <p:sp>
        <p:nvSpPr>
          <p:cNvPr id="122" name="Google Shape;122;p20"/>
          <p:cNvSpPr txBox="1">
            <a:spLocks noGrp="1"/>
          </p:cNvSpPr>
          <p:nvPr>
            <p:ph type="body" idx="4294967295"/>
          </p:nvPr>
        </p:nvSpPr>
        <p:spPr>
          <a:xfrm>
            <a:off x="3506529" y="3922819"/>
            <a:ext cx="51117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Cloud systems automatically control and optimize resource use by leveraging a metering capability</a:t>
            </a:r>
            <a:endParaRPr>
              <a:solidFill>
                <a:schemeClr val="lt1"/>
              </a:solidFill>
            </a:endParaRPr>
          </a:p>
        </p:txBody>
      </p:sp>
      <p:sp>
        <p:nvSpPr>
          <p:cNvPr id="123" name="Google Shape;123;p20"/>
          <p:cNvSpPr txBox="1"/>
          <p:nvPr/>
        </p:nvSpPr>
        <p:spPr>
          <a:xfrm>
            <a:off x="450900" y="4649550"/>
            <a:ext cx="5004600"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Source- </a:t>
            </a:r>
            <a:r>
              <a:rPr lang="en" u="sng">
                <a:solidFill>
                  <a:schemeClr val="hlink"/>
                </a:solidFill>
                <a:latin typeface="Average"/>
                <a:ea typeface="Average"/>
                <a:cs typeface="Average"/>
                <a:sym typeface="Average"/>
                <a:hlinkClick r:id="rId3"/>
              </a:rPr>
              <a:t>NIST Special Publication 800-145</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NIST- Cloud Computing Service Models</a:t>
            </a:r>
            <a:endParaRPr/>
          </a:p>
        </p:txBody>
      </p:sp>
      <p:grpSp>
        <p:nvGrpSpPr>
          <p:cNvPr id="129" name="Google Shape;129;p21"/>
          <p:cNvGrpSpPr/>
          <p:nvPr/>
        </p:nvGrpSpPr>
        <p:grpSpPr>
          <a:xfrm>
            <a:off x="424825" y="1253973"/>
            <a:ext cx="8294371" cy="799416"/>
            <a:chOff x="424813" y="1177875"/>
            <a:chExt cx="8294371" cy="849900"/>
          </a:xfrm>
        </p:grpSpPr>
        <p:sp>
          <p:nvSpPr>
            <p:cNvPr id="130" name="Google Shape;130;p21"/>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1"/>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Software as a Service (SaaS)</a:t>
            </a:r>
            <a:endParaRPr>
              <a:solidFill>
                <a:schemeClr val="lt1"/>
              </a:solidFill>
            </a:endParaRPr>
          </a:p>
        </p:txBody>
      </p:sp>
      <p:sp>
        <p:nvSpPr>
          <p:cNvPr id="133" name="Google Shape;133;p21"/>
          <p:cNvSpPr txBox="1">
            <a:spLocks noGrp="1"/>
          </p:cNvSpPr>
          <p:nvPr>
            <p:ph type="body" idx="4294967295"/>
          </p:nvPr>
        </p:nvSpPr>
        <p:spPr>
          <a:xfrm>
            <a:off x="3480450" y="1254200"/>
            <a:ext cx="5238600" cy="7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Delivers software and applications through the internet.</a:t>
            </a:r>
            <a:endParaRPr>
              <a:solidFill>
                <a:schemeClr val="lt1"/>
              </a:solidFill>
            </a:endParaRPr>
          </a:p>
        </p:txBody>
      </p:sp>
      <p:grpSp>
        <p:nvGrpSpPr>
          <p:cNvPr id="134" name="Google Shape;134;p21"/>
          <p:cNvGrpSpPr/>
          <p:nvPr/>
        </p:nvGrpSpPr>
        <p:grpSpPr>
          <a:xfrm>
            <a:off x="424825" y="2127339"/>
            <a:ext cx="8294360" cy="799416"/>
            <a:chOff x="424813" y="2075689"/>
            <a:chExt cx="8294360" cy="849900"/>
          </a:xfrm>
        </p:grpSpPr>
        <p:sp>
          <p:nvSpPr>
            <p:cNvPr id="135" name="Google Shape;135;p21"/>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21"/>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Platform as a service (PaaS)</a:t>
            </a:r>
            <a:endParaRPr>
              <a:solidFill>
                <a:schemeClr val="lt1"/>
              </a:solidFill>
            </a:endParaRPr>
          </a:p>
        </p:txBody>
      </p:sp>
      <p:sp>
        <p:nvSpPr>
          <p:cNvPr id="138" name="Google Shape;138;p21"/>
          <p:cNvSpPr txBox="1">
            <a:spLocks noGrp="1"/>
          </p:cNvSpPr>
          <p:nvPr>
            <p:ph type="body" idx="4294967295"/>
          </p:nvPr>
        </p:nvSpPr>
        <p:spPr>
          <a:xfrm>
            <a:off x="3480450" y="2127450"/>
            <a:ext cx="5238600" cy="7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Access to a cloud-based environment in which users can build and deliver applications.</a:t>
            </a:r>
            <a:endParaRPr>
              <a:solidFill>
                <a:schemeClr val="lt1"/>
              </a:solidFill>
            </a:endParaRPr>
          </a:p>
        </p:txBody>
      </p:sp>
      <p:grpSp>
        <p:nvGrpSpPr>
          <p:cNvPr id="139" name="Google Shape;139;p21"/>
          <p:cNvGrpSpPr/>
          <p:nvPr/>
        </p:nvGrpSpPr>
        <p:grpSpPr>
          <a:xfrm>
            <a:off x="424825" y="3000705"/>
            <a:ext cx="8294360" cy="799447"/>
            <a:chOff x="424813" y="2974405"/>
            <a:chExt cx="8294360" cy="849933"/>
          </a:xfrm>
        </p:grpSpPr>
        <p:sp>
          <p:nvSpPr>
            <p:cNvPr id="140" name="Google Shape;140;p21"/>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21"/>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Infrastructure as a service (IaaS)</a:t>
            </a:r>
            <a:endParaRPr>
              <a:solidFill>
                <a:schemeClr val="lt1"/>
              </a:solidFill>
            </a:endParaRPr>
          </a:p>
        </p:txBody>
      </p:sp>
      <p:sp>
        <p:nvSpPr>
          <p:cNvPr id="143" name="Google Shape;143;p21"/>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A vendor provides clients pay-as-you-go access to computing resources in the cloud.</a:t>
            </a:r>
            <a:endParaRPr>
              <a:solidFill>
                <a:schemeClr val="lt1"/>
              </a:solidFill>
            </a:endParaRPr>
          </a:p>
        </p:txBody>
      </p:sp>
      <p:sp>
        <p:nvSpPr>
          <p:cNvPr id="144" name="Google Shape;144;p21"/>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45" name="Google Shape;145;p21"/>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Lorem ipsum dolor sit amet</a:t>
            </a:r>
            <a:endParaRPr>
              <a:solidFill>
                <a:schemeClr val="lt1"/>
              </a:solidFill>
            </a:endParaRPr>
          </a:p>
          <a:p>
            <a:pPr marL="457200" lvl="0" indent="-342900" algn="l" rtl="0">
              <a:spcBef>
                <a:spcPts val="0"/>
              </a:spcBef>
              <a:spcAft>
                <a:spcPts val="0"/>
              </a:spcAft>
              <a:buClr>
                <a:schemeClr val="lt1"/>
              </a:buClr>
              <a:buSzPts val="1800"/>
              <a:buChar char="●"/>
            </a:pPr>
            <a:r>
              <a:rPr lang="en">
                <a:solidFill>
                  <a:schemeClr val="lt1"/>
                </a:solidFill>
              </a:rPr>
              <a:t>Sed do eiusmod tempor incididunt ut labore</a:t>
            </a:r>
            <a:endParaRPr>
              <a:solidFill>
                <a:schemeClr val="lt1"/>
              </a:solidFill>
            </a:endParaRPr>
          </a:p>
        </p:txBody>
      </p:sp>
      <p:sp>
        <p:nvSpPr>
          <p:cNvPr id="146" name="Google Shape;146;p21"/>
          <p:cNvSpPr txBox="1"/>
          <p:nvPr/>
        </p:nvSpPr>
        <p:spPr>
          <a:xfrm>
            <a:off x="424825" y="3803525"/>
            <a:ext cx="5004600"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verage"/>
                <a:ea typeface="Average"/>
                <a:cs typeface="Average"/>
                <a:sym typeface="Average"/>
              </a:rPr>
              <a:t>Source- </a:t>
            </a:r>
            <a:r>
              <a:rPr lang="en" u="sng">
                <a:solidFill>
                  <a:schemeClr val="hlink"/>
                </a:solidFill>
                <a:latin typeface="Average"/>
                <a:ea typeface="Average"/>
                <a:cs typeface="Average"/>
                <a:sym typeface="Average"/>
                <a:hlinkClick r:id="rId3"/>
              </a:rPr>
              <a:t>NIST Special Publication 800-145</a:t>
            </a:r>
            <a:endParaRPr>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Macintosh PowerPoint</Application>
  <PresentationFormat>On-screen Show (16:9)</PresentationFormat>
  <Paragraphs>106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Oswald</vt:lpstr>
      <vt:lpstr>Average</vt:lpstr>
      <vt:lpstr>Georgia</vt:lpstr>
      <vt:lpstr>Arial</vt:lpstr>
      <vt:lpstr>Merriweather</vt:lpstr>
      <vt:lpstr>Slate</vt:lpstr>
      <vt:lpstr>Secure Digital Transformation Cybersecurity Skills for a Safe Journey to DevOps and Cloud</vt:lpstr>
      <vt:lpstr>Digital Transformation</vt:lpstr>
      <vt:lpstr>70%</vt:lpstr>
      <vt:lpstr>“Digital transformation is a fundamental reality for businesses today. Organizations of all sizes realize that to delay digital transformation further is to risk obsolescence.”  -Warren Buffet </vt:lpstr>
      <vt:lpstr>Cloud</vt:lpstr>
      <vt:lpstr>94%</vt:lpstr>
      <vt:lpstr>“If someone asks me what cloud computing is, I try not to get bogged down with definitions. I tell them that, simply put, cloud computing is a better way to run your business.”  -Marc Benioff</vt:lpstr>
      <vt:lpstr>NIST- Essential Characteristics of Cloud Computing </vt:lpstr>
      <vt:lpstr>NIST- Cloud Computing Service Models</vt:lpstr>
      <vt:lpstr>DevOps</vt:lpstr>
      <vt:lpstr>2,604</vt:lpstr>
      <vt:lpstr>“It’s difficult to overstate the enormity of this problem—it affects every organization, independent of the industry we operate in, the size of our organization, whether we are profit or non-profit. Now more than ever, how technology work is managed and performed predicts whether our organizations will win in the marketplace, or even survive.”  -Gene Kim, The DevOps Handbook: How to Create World-Class Agility, Reliability, and Security in Technology Organizations </vt:lpstr>
      <vt:lpstr>What is DevOps?</vt:lpstr>
      <vt:lpstr>Common DevOps Practices</vt:lpstr>
      <vt:lpstr>Information Security Challenges</vt:lpstr>
      <vt:lpstr>7%</vt:lpstr>
      <vt:lpstr>“The purpose and intent of DevSecOps, is to build on the mindset that ‘everyone is responsible for security’ with the goal of safely distributing security decisions at speed and scale to those who hold the highest level of context without sacrificing the safety required.”  -Shannon Lietz </vt:lpstr>
      <vt:lpstr>Common Cloud Security Issues </vt:lpstr>
      <vt:lpstr>Common Cloud Security Issues </vt:lpstr>
      <vt:lpstr>Common DevOps Security Issues </vt:lpstr>
      <vt:lpstr>Common DevOps Security Issues </vt:lpstr>
      <vt:lpstr>Skills for Secure Digital Transformation</vt:lpstr>
      <vt:lpstr>62%</vt:lpstr>
      <vt:lpstr>“What on earth would make someone a nonlearner? Everyone is born with an intense drive to learn. Infants stretch their skills daily. Not just ordinary skills, but the most difficult tasks of a lifetime, like learning to walk and talk. They never decide it’s too hard or not worth the effort.”  -Carol S. Dweck, Mindset: The New Psychology Of Success </vt:lpstr>
      <vt:lpstr>Full Stack Security</vt:lpstr>
      <vt:lpstr>Security as Code</vt:lpstr>
      <vt:lpstr>Security is a business enabler</vt:lpstr>
      <vt:lpstr>Continuous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Digital Transformation Cybersecurity Skills for a Safe Journey to DevOps and Cloud</dc:title>
  <cp:lastModifiedBy>Marshall, Troy</cp:lastModifiedBy>
  <cp:revision>1</cp:revision>
  <dcterms:modified xsi:type="dcterms:W3CDTF">2020-02-17T12:38:18Z</dcterms:modified>
</cp:coreProperties>
</file>