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266" r:id="rId8"/>
    <p:sldId id="262" r:id="rId9"/>
    <p:sldId id="267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00"/>
    <a:srgbClr val="0000FF"/>
    <a:srgbClr val="247A24"/>
    <a:srgbClr val="509450"/>
    <a:srgbClr val="FFFFFF"/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6218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AD20-2A73-4520-92D8-09F2357760C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BBE0-9C86-4477-BE99-0B912D62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median ABV by state. This bar graph shows median ABV in percentage for each state in a descending order. </a:t>
            </a:r>
          </a:p>
          <a:p>
            <a:r>
              <a:rPr lang="en-US" dirty="0"/>
              <a:t>The top 5 states that have the highest median alcohol content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that produce the least alcohol content are: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graph shows median IBU values for each state in a descending order. </a:t>
            </a:r>
          </a:p>
          <a:p>
            <a:r>
              <a:rPr lang="en-US" dirty="0"/>
              <a:t>The top 5 states had the highest median IBU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had the least median IBU are: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Kentucky led the States in the highest median alcohol content, while West Virginia led in bitterness.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It is interesting to note that while Kentucky and DC were in the top 5 in median alcohol content, they are at the lower half for their median IBU’s. While hops are often used to offset the taste for beers with a higher alcohol content, this doesn’t appear to be the case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On the other hand, Delaware and West Virginia were both in the top 5 for ABV and IBU, suggesting the tendency of higher alcohol content beer have higher IBU value.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ABV distribution of craft beers in the data set. </a:t>
            </a:r>
          </a:p>
          <a:p>
            <a:r>
              <a:rPr lang="en-US" dirty="0"/>
              <a:t>The median alcohol content is at 5.6% and the mean at around 6%, while Budweiser falls in the first quantile at 5%.  </a:t>
            </a:r>
          </a:p>
          <a:p>
            <a:r>
              <a:rPr lang="en-US" dirty="0"/>
              <a:t>CO had the most alcohol content beer in the data set, with 12.8% ABV.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IBU distribution of craft beers in the data set. </a:t>
            </a:r>
          </a:p>
          <a:p>
            <a:r>
              <a:rPr lang="en-US" dirty="0"/>
              <a:t>It has the median IBU at 30.5 and the mean at around 40, while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Budweiser's IBU is 12.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 had the bitterest beer in the data set, with an IBU of 138.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Let’s have Troy comes back for the rest of this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Craft Beers and Breweries Study For Budweiser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Avenir Next LT Pro" panose="020B0504020202020204" pitchFamily="34" charset="0"/>
              </a:rPr>
              <a:t>MSDS 6306: Case Study 01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Troy </a:t>
            </a:r>
            <a:r>
              <a:rPr lang="en-US" sz="2000" dirty="0" err="1">
                <a:latin typeface="Avenir Next LT Pro" panose="020B0504020202020204" pitchFamily="34" charset="0"/>
              </a:rPr>
              <a:t>McSimov</a:t>
            </a:r>
            <a:r>
              <a:rPr lang="en-US" sz="2000" dirty="0">
                <a:latin typeface="Avenir Next LT Pro" panose="020B0504020202020204" pitchFamily="34" charset="0"/>
              </a:rPr>
              <a:t>, </a:t>
            </a:r>
            <a:r>
              <a:rPr lang="en-US" sz="2000" dirty="0" err="1">
                <a:latin typeface="Avenir Next LT Pro" panose="020B0504020202020204" pitchFamily="34" charset="0"/>
              </a:rPr>
              <a:t>Katon</a:t>
            </a:r>
            <a:r>
              <a:rPr lang="en-US" sz="2000" dirty="0">
                <a:latin typeface="Avenir Next LT Pro" panose="020B0504020202020204" pitchFamily="34" charset="0"/>
              </a:rPr>
              <a:t> Pang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vs. IBU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7C09-F044-2E5E-1526-9BC88CCA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8" y="855405"/>
            <a:ext cx="8428875" cy="5211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0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Next Steps in EDA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AAD48E-AA6D-FE2D-F9BB-BAFE8ABD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r>
              <a:rPr lang="en-US" dirty="0"/>
              <a:t>Classification of Styles to smaller grouping (IPA, Ale’s, and Other)</a:t>
            </a:r>
          </a:p>
          <a:p>
            <a:r>
              <a:rPr lang="en-US" dirty="0"/>
              <a:t>Further analysis to determine any further trends, interesting findings, and data correlations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AB93F-3DCE-3FE1-9D9A-7B43BB2E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0DE337-7898-70B4-7B6E-74C32E8B4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review of summary statistics</a:t>
            </a:r>
          </a:p>
          <a:p>
            <a:r>
              <a:rPr lang="en-US" dirty="0"/>
              <a:t>Approach to address missing values</a:t>
            </a:r>
          </a:p>
          <a:p>
            <a:r>
              <a:rPr lang="en-US" dirty="0"/>
              <a:t>Observations of data relationship</a:t>
            </a:r>
          </a:p>
          <a:p>
            <a:r>
              <a:rPr lang="en-US" dirty="0"/>
              <a:t>Organizing data and plotting for further analysis</a:t>
            </a:r>
          </a:p>
          <a:p>
            <a:r>
              <a:rPr lang="en-US" dirty="0"/>
              <a:t>Next steps in completing EDA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284" cy="7964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Review of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04D3-7DC2-1E88-5DA0-AD5E6B9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3" y="1402871"/>
            <a:ext cx="7332879" cy="382979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7B5E7-E6F5-FF99-F483-50F1D73A6020}"/>
              </a:ext>
            </a:extLst>
          </p:cNvPr>
          <p:cNvSpPr txBox="1"/>
          <p:nvPr/>
        </p:nvSpPr>
        <p:spPr>
          <a:xfrm>
            <a:off x="326570" y="1207812"/>
            <a:ext cx="25472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Breweries.csv (558)</a:t>
            </a:r>
          </a:p>
          <a:p>
            <a:r>
              <a:rPr lang="en-US" dirty="0"/>
              <a:t>- ID (PK)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City</a:t>
            </a:r>
          </a:p>
          <a:p>
            <a:r>
              <a:rPr lang="en-US" dirty="0"/>
              <a:t>- State</a:t>
            </a:r>
          </a:p>
          <a:p>
            <a:endParaRPr lang="en-US" dirty="0"/>
          </a:p>
          <a:p>
            <a:r>
              <a:rPr lang="en-US" dirty="0"/>
              <a:t>Beers.csv (2,410)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Beer ID (PK)</a:t>
            </a:r>
          </a:p>
          <a:p>
            <a:r>
              <a:rPr lang="en-US" dirty="0"/>
              <a:t>- ABV</a:t>
            </a:r>
          </a:p>
          <a:p>
            <a:r>
              <a:rPr lang="en-US" dirty="0"/>
              <a:t>- IBU</a:t>
            </a:r>
          </a:p>
          <a:p>
            <a:r>
              <a:rPr lang="en-US" dirty="0"/>
              <a:t>- Brewery ID (FK)</a:t>
            </a:r>
          </a:p>
          <a:p>
            <a:r>
              <a:rPr lang="en-US" dirty="0"/>
              <a:t>- Style</a:t>
            </a:r>
          </a:p>
          <a:p>
            <a:r>
              <a:rPr lang="en-US" dirty="0"/>
              <a:t>- Ounces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61747"/>
            <a:ext cx="6630339" cy="4387352"/>
          </a:xfrm>
        </p:spPr>
        <p:txBody>
          <a:bodyPr>
            <a:normAutofit/>
          </a:bodyPr>
          <a:lstStyle/>
          <a:p>
            <a:r>
              <a:rPr lang="en-US" dirty="0"/>
              <a:t>Original data: </a:t>
            </a:r>
          </a:p>
          <a:p>
            <a:pPr lvl="1"/>
            <a:r>
              <a:rPr lang="en-US" dirty="0"/>
              <a:t>ABV missing: 62 out of 2410 = 2.6%</a:t>
            </a:r>
          </a:p>
          <a:p>
            <a:pPr lvl="1"/>
            <a:r>
              <a:rPr lang="en-US" dirty="0"/>
              <a:t>IBU missing: 1005 out of 2410 = 42% </a:t>
            </a:r>
          </a:p>
          <a:p>
            <a:pPr lvl="1"/>
            <a:r>
              <a:rPr lang="en-US" dirty="0"/>
              <a:t>Style missing: 5</a:t>
            </a:r>
          </a:p>
          <a:p>
            <a:r>
              <a:rPr lang="en-US" dirty="0"/>
              <a:t>Address missing values with research: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ABV missing: 15 out of 2410 = 0.6%</a:t>
            </a:r>
          </a:p>
          <a:p>
            <a:pPr lvl="1"/>
            <a:r>
              <a:rPr lang="en-US" dirty="0"/>
              <a:t>IBU missing: 944 out of 2410 = 39%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Style missing: 3</a:t>
            </a:r>
          </a:p>
          <a:p>
            <a:r>
              <a:rPr lang="en-US" dirty="0"/>
              <a:t>After impute IBU missing values: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IBU missing: 11 out of 2410 = 0.46%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DD2D4-8EC2-19FD-4653-BE9FA4764A22}"/>
              </a:ext>
            </a:extLst>
          </p:cNvPr>
          <p:cNvGrpSpPr/>
          <p:nvPr/>
        </p:nvGrpSpPr>
        <p:grpSpPr>
          <a:xfrm>
            <a:off x="6372808" y="1158273"/>
            <a:ext cx="4198778" cy="1883505"/>
            <a:chOff x="6096000" y="1699448"/>
            <a:chExt cx="4198778" cy="18835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9FDD2-5390-FB4B-E761-A2E27D6E9A23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AFDE210-1D01-3F36-921D-A0558E952AE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Impute missing IBU values with the median of IBU for that style of beer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BF708-DBDF-2194-F40F-0CB54266089C}"/>
              </a:ext>
            </a:extLst>
          </p:cNvPr>
          <p:cNvCxnSpPr>
            <a:cxnSpLocks/>
          </p:cNvCxnSpPr>
          <p:nvPr/>
        </p:nvCxnSpPr>
        <p:spPr>
          <a:xfrm flipV="1">
            <a:off x="6096000" y="3107094"/>
            <a:ext cx="1844351" cy="1278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670373" y="659980"/>
            <a:ext cx="8365343" cy="510073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28"/>
            <a:ext cx="10047352" cy="8952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by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981BF-3DB9-5E98-8390-399F646A84D6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Kentucky</a:t>
            </a:r>
          </a:p>
          <a:p>
            <a:r>
              <a:rPr lang="en-US" sz="1400" dirty="0"/>
              <a:t>District of Columbia* (not a State)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Nevada</a:t>
            </a:r>
          </a:p>
          <a:p>
            <a:r>
              <a:rPr lang="en-US" sz="1400" dirty="0"/>
              <a:t>West Virginia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354F-BFCA-CCA4-F013-F615E55FF23C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North Dakota</a:t>
            </a:r>
          </a:p>
          <a:p>
            <a:r>
              <a:rPr lang="en-US" sz="1400" dirty="0"/>
              <a:t>Wyoming </a:t>
            </a:r>
          </a:p>
          <a:p>
            <a:r>
              <a:rPr lang="en-US" sz="1400" dirty="0"/>
              <a:t>New Jersey </a:t>
            </a:r>
          </a:p>
          <a:p>
            <a:r>
              <a:rPr lang="en-US" sz="1400" dirty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786174" y="643385"/>
            <a:ext cx="8381890" cy="51108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A7CD2-A6C2-0EF3-B4F6-2A02092EC25A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West Virginia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Mississippi </a:t>
            </a:r>
          </a:p>
          <a:p>
            <a:r>
              <a:rPr lang="en-US" sz="1400" dirty="0"/>
              <a:t>Minnesota</a:t>
            </a:r>
          </a:p>
          <a:p>
            <a:r>
              <a:rPr lang="en-US" sz="1400" dirty="0"/>
              <a:t>Vermont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3C76D-F98A-B328-BDB5-8AA2E632C8FF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Wyoming</a:t>
            </a:r>
          </a:p>
          <a:p>
            <a:r>
              <a:rPr lang="en-US" sz="1400" dirty="0"/>
              <a:t>Arizonia </a:t>
            </a:r>
          </a:p>
          <a:p>
            <a:r>
              <a:rPr lang="en-US" sz="1400" dirty="0"/>
              <a:t>Wisconsin</a:t>
            </a:r>
          </a:p>
          <a:p>
            <a:r>
              <a:rPr lang="en-US" sz="1400" dirty="0"/>
              <a:t>New Hampshire</a:t>
            </a:r>
          </a:p>
        </p:txBody>
      </p:sp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Comparing ABV and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EFF-0684-7E86-4233-16846264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4" y="1661747"/>
            <a:ext cx="7022224" cy="438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Kentucky led the States in highest average % alcohol, while West Virginia led the States in bitterness.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Kentucky and DC were in the Top 5 in ABV, they scored in the lower half for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Delaware and West Virginia were in Top 5 for both ABV and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01BA5-7868-7D17-EA15-D670CD6C8EF5}"/>
              </a:ext>
            </a:extLst>
          </p:cNvPr>
          <p:cNvGrpSpPr/>
          <p:nvPr/>
        </p:nvGrpSpPr>
        <p:grpSpPr>
          <a:xfrm>
            <a:off x="7521532" y="1738729"/>
            <a:ext cx="3470990" cy="819816"/>
            <a:chOff x="6096000" y="1699448"/>
            <a:chExt cx="4198778" cy="1883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CDF84-6640-75FC-D715-B15027A46A5F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9D1725F-6389-3711-1FB4-41605BF6F79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Interesting finding!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ABAB1-634B-41A3-4454-F149FA4F6CDC}"/>
              </a:ext>
            </a:extLst>
          </p:cNvPr>
          <p:cNvCxnSpPr>
            <a:cxnSpLocks/>
          </p:cNvCxnSpPr>
          <p:nvPr/>
        </p:nvCxnSpPr>
        <p:spPr>
          <a:xfrm flipH="1">
            <a:off x="6812405" y="2248608"/>
            <a:ext cx="1296956" cy="1026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6787925" y="824354"/>
            <a:ext cx="455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Quantile (25%) = 5.0%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5.6%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5.97%</a:t>
            </a:r>
          </a:p>
          <a:p>
            <a:r>
              <a:rPr lang="en-US" sz="2000" dirty="0"/>
              <a:t>3rd Quantile (75%) = 6.7%</a:t>
            </a:r>
          </a:p>
          <a:p>
            <a:r>
              <a:rPr lang="en-US" sz="2000" dirty="0"/>
              <a:t>Max = 12.8% </a:t>
            </a:r>
          </a:p>
          <a:p>
            <a:r>
              <a:rPr lang="en-US" sz="2000" dirty="0"/>
              <a:t>Standard Deviation = 1.35%</a:t>
            </a:r>
          </a:p>
          <a:p>
            <a:endParaRPr lang="en-US" sz="2000" dirty="0"/>
          </a:p>
          <a:p>
            <a:r>
              <a:rPr lang="en-US" sz="2000" dirty="0"/>
              <a:t>Budweiser: 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FD18-0F66-D1B4-DA9B-B89DEA35EC83}"/>
              </a:ext>
            </a:extLst>
          </p:cNvPr>
          <p:cNvSpPr txBox="1"/>
          <p:nvPr/>
        </p:nvSpPr>
        <p:spPr>
          <a:xfrm>
            <a:off x="3795822" y="6039293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BD5CC-4A87-9247-1E83-A56FF14532C7}"/>
              </a:ext>
            </a:extLst>
          </p:cNvPr>
          <p:cNvCxnSpPr>
            <a:cxnSpLocks/>
          </p:cNvCxnSpPr>
          <p:nvPr/>
        </p:nvCxnSpPr>
        <p:spPr>
          <a:xfrm flipV="1">
            <a:off x="4369981" y="5592726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606414-F299-A1F4-A0EB-407FB4AECF1A}"/>
              </a:ext>
            </a:extLst>
          </p:cNvPr>
          <p:cNvSpPr txBox="1"/>
          <p:nvPr/>
        </p:nvSpPr>
        <p:spPr>
          <a:xfrm>
            <a:off x="5649430" y="6095999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47FB5-DB4B-4311-BCF1-46447917C601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5486400"/>
            <a:ext cx="967563" cy="59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35B592-BF3A-6481-5B4A-B685F89EF8BB}"/>
              </a:ext>
            </a:extLst>
          </p:cNvPr>
          <p:cNvSpPr txBox="1"/>
          <p:nvPr/>
        </p:nvSpPr>
        <p:spPr>
          <a:xfrm>
            <a:off x="7357362" y="3894667"/>
            <a:ext cx="2775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Max. Alcohol content:</a:t>
            </a:r>
          </a:p>
          <a:p>
            <a:r>
              <a:rPr lang="en-US" sz="2000" dirty="0"/>
              <a:t>Lee Hill Series Vol. 5</a:t>
            </a:r>
          </a:p>
          <a:p>
            <a:r>
              <a:rPr lang="en-US" sz="2000" dirty="0"/>
              <a:t>Boulder, CO</a:t>
            </a:r>
          </a:p>
          <a:p>
            <a:r>
              <a:rPr lang="en-US" sz="2000" dirty="0"/>
              <a:t>ABV 12.8%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EE36B-6A33-9383-A0C9-81F778F6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1" y="957120"/>
            <a:ext cx="8249217" cy="51001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</a:t>
            </a:r>
          </a:p>
          <a:p>
            <a:r>
              <a:rPr lang="en-US" sz="2000" dirty="0"/>
              <a:t>1st Quantile (25%) = 20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30.50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39.77</a:t>
            </a:r>
          </a:p>
          <a:p>
            <a:r>
              <a:rPr lang="en-US" sz="2000" dirty="0"/>
              <a:t>3rd Quantile (75%) = 60.00</a:t>
            </a:r>
          </a:p>
          <a:p>
            <a:r>
              <a:rPr lang="en-US" sz="2000" dirty="0"/>
              <a:t>Max = 138.00</a:t>
            </a:r>
          </a:p>
          <a:p>
            <a:r>
              <a:rPr lang="en-US" sz="2000" dirty="0"/>
              <a:t>Standard Deviation = 24.5</a:t>
            </a:r>
          </a:p>
          <a:p>
            <a:endParaRPr lang="en-US" sz="2000" dirty="0"/>
          </a:p>
          <a:p>
            <a:r>
              <a:rPr lang="en-US" sz="2000" dirty="0"/>
              <a:t>Budweiser: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9C1EB-9753-F7D7-F19B-D0E1689CEFFB}"/>
              </a:ext>
            </a:extLst>
          </p:cNvPr>
          <p:cNvSpPr txBox="1"/>
          <p:nvPr/>
        </p:nvSpPr>
        <p:spPr>
          <a:xfrm>
            <a:off x="2424223" y="5996762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59840-92DA-43B5-29BB-F64CD6D20F92}"/>
              </a:ext>
            </a:extLst>
          </p:cNvPr>
          <p:cNvCxnSpPr>
            <a:cxnSpLocks/>
          </p:cNvCxnSpPr>
          <p:nvPr/>
        </p:nvCxnSpPr>
        <p:spPr>
          <a:xfrm flipV="1">
            <a:off x="2998382" y="5550195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34FDF-3F49-BBD4-30BD-A4742B1342CE}"/>
              </a:ext>
            </a:extLst>
          </p:cNvPr>
          <p:cNvSpPr txBox="1"/>
          <p:nvPr/>
        </p:nvSpPr>
        <p:spPr>
          <a:xfrm>
            <a:off x="3693041" y="5989673"/>
            <a:ext cx="65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F754-81E5-4427-2BFE-091AF1D4DFA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68233" y="5528930"/>
            <a:ext cx="352646" cy="460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677664-3617-40EF-2EAA-04117BACDBE4}"/>
              </a:ext>
            </a:extLst>
          </p:cNvPr>
          <p:cNvSpPr txBox="1"/>
          <p:nvPr/>
        </p:nvSpPr>
        <p:spPr>
          <a:xfrm>
            <a:off x="7040126" y="3689396"/>
            <a:ext cx="294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Highest IBU:</a:t>
            </a:r>
            <a:endParaRPr lang="en-US" sz="2000" dirty="0"/>
          </a:p>
          <a:p>
            <a:r>
              <a:rPr lang="en-US" sz="2000" dirty="0"/>
              <a:t>Bitter Bitch Imperial IPA</a:t>
            </a:r>
          </a:p>
          <a:p>
            <a:r>
              <a:rPr lang="en-US" sz="2000" dirty="0"/>
              <a:t>Astoria, OR</a:t>
            </a:r>
          </a:p>
          <a:p>
            <a:r>
              <a:rPr lang="en-US" sz="2000" dirty="0"/>
              <a:t>IBU 138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777</TotalTime>
  <Words>780</Words>
  <Application>Microsoft Office PowerPoint</Application>
  <PresentationFormat>Widescreen</PresentationFormat>
  <Paragraphs>130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Georgia Pro Semibold</vt:lpstr>
      <vt:lpstr>Söhne</vt:lpstr>
      <vt:lpstr>Times New Roman</vt:lpstr>
      <vt:lpstr>Office Theme</vt:lpstr>
      <vt:lpstr>Craft Beers and Breweries Study For Budweiser</vt:lpstr>
      <vt:lpstr>Exploratory Data Analysis (EDA)</vt:lpstr>
      <vt:lpstr>Review of Datasets</vt:lpstr>
      <vt:lpstr>Addressing Missing Values</vt:lpstr>
      <vt:lpstr>Median ABV by State</vt:lpstr>
      <vt:lpstr>Median IBU by State</vt:lpstr>
      <vt:lpstr>Comparing ABV and IBU by State</vt:lpstr>
      <vt:lpstr>ABV Statistics</vt:lpstr>
      <vt:lpstr>IBU Statistics</vt:lpstr>
      <vt:lpstr>ABV vs. IBU</vt:lpstr>
      <vt:lpstr>Next Steps in EDA Process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Troy McSimov</cp:lastModifiedBy>
  <cp:revision>63</cp:revision>
  <dcterms:created xsi:type="dcterms:W3CDTF">2023-10-10T02:33:29Z</dcterms:created>
  <dcterms:modified xsi:type="dcterms:W3CDTF">2023-10-11T01:16:44Z</dcterms:modified>
</cp:coreProperties>
</file>