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71" r:id="rId5"/>
    <p:sldId id="260" r:id="rId6"/>
    <p:sldId id="264" r:id="rId7"/>
    <p:sldId id="266" r:id="rId8"/>
    <p:sldId id="262" r:id="rId9"/>
    <p:sldId id="267" r:id="rId10"/>
    <p:sldId id="269" r:id="rId11"/>
    <p:sldId id="270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930"/>
    <a:srgbClr val="005D00"/>
    <a:srgbClr val="0000FF"/>
    <a:srgbClr val="247A24"/>
    <a:srgbClr val="5094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3567" autoAdjust="0"/>
  </p:normalViewPr>
  <p:slideViewPr>
    <p:cSldViewPr snapToGrid="0">
      <p:cViewPr varScale="1">
        <p:scale>
          <a:sx n="77" d="100"/>
          <a:sy n="77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9B9A5-C179-427F-ABFB-3BA0E253A63C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81B28476-D135-42D5-A8CA-0F65220B9A2E}">
      <dgm:prSet phldrT="[Text]" custT="1"/>
      <dgm:spPr/>
      <dgm:t>
        <a:bodyPr/>
        <a:lstStyle/>
        <a:p>
          <a:r>
            <a:rPr lang="en-US" sz="1400" dirty="0"/>
            <a:t>Avg StdDev of IBU by Style 9.7</a:t>
          </a:r>
        </a:p>
      </dgm:t>
    </dgm:pt>
    <dgm:pt modelId="{85317822-CA97-44FF-AFE5-43103FF01820}" type="parTrans" cxnId="{F6A3BCA1-FC15-4FBC-B376-36E6B9E50D9B}">
      <dgm:prSet/>
      <dgm:spPr/>
      <dgm:t>
        <a:bodyPr/>
        <a:lstStyle/>
        <a:p>
          <a:endParaRPr lang="en-US"/>
        </a:p>
      </dgm:t>
    </dgm:pt>
    <dgm:pt modelId="{4EE6E8FA-954D-4DBD-96F6-42EAA81406DE}" type="sibTrans" cxnId="{F6A3BCA1-FC15-4FBC-B376-36E6B9E50D9B}">
      <dgm:prSet/>
      <dgm:spPr/>
      <dgm:t>
        <a:bodyPr/>
        <a:lstStyle/>
        <a:p>
          <a:endParaRPr lang="en-US"/>
        </a:p>
      </dgm:t>
    </dgm:pt>
    <dgm:pt modelId="{F5B9E73A-BED1-4FAF-81D2-E62130B8099C}">
      <dgm:prSet phldrT="[Text]" custT="1"/>
      <dgm:spPr/>
      <dgm:t>
        <a:bodyPr/>
        <a:lstStyle/>
        <a:p>
          <a:r>
            <a:rPr lang="en-US" sz="1400" dirty="0"/>
            <a:t>Avg StdDev of IBU by State 25.8</a:t>
          </a:r>
        </a:p>
      </dgm:t>
    </dgm:pt>
    <dgm:pt modelId="{30CC12ED-751D-4C30-A055-074AD2503AA0}" type="parTrans" cxnId="{AAC3C790-6AC5-41C7-ABC3-C00988F6ECAD}">
      <dgm:prSet/>
      <dgm:spPr/>
      <dgm:t>
        <a:bodyPr/>
        <a:lstStyle/>
        <a:p>
          <a:endParaRPr lang="en-US"/>
        </a:p>
      </dgm:t>
    </dgm:pt>
    <dgm:pt modelId="{A3A0E521-A4A2-42C2-8E19-EC53454E01AE}" type="sibTrans" cxnId="{AAC3C790-6AC5-41C7-ABC3-C00988F6ECAD}">
      <dgm:prSet/>
      <dgm:spPr/>
      <dgm:t>
        <a:bodyPr/>
        <a:lstStyle/>
        <a:p>
          <a:endParaRPr lang="en-US"/>
        </a:p>
      </dgm:t>
    </dgm:pt>
    <dgm:pt modelId="{62EA9811-6B30-4B4D-8649-DAC46174AF92}" type="pres">
      <dgm:prSet presAssocID="{8499B9A5-C179-427F-ABFB-3BA0E253A63C}" presName="composite" presStyleCnt="0">
        <dgm:presLayoutVars>
          <dgm:chMax val="5"/>
          <dgm:dir/>
          <dgm:resizeHandles val="exact"/>
        </dgm:presLayoutVars>
      </dgm:prSet>
      <dgm:spPr/>
    </dgm:pt>
    <dgm:pt modelId="{1DEC64B5-2958-4C6C-AAEE-013B10805EE8}" type="pres">
      <dgm:prSet presAssocID="{81B28476-D135-42D5-A8CA-0F65220B9A2E}" presName="circle1" presStyleLbl="lnNode1" presStyleIdx="0" presStyleCnt="2"/>
      <dgm:spPr>
        <a:solidFill>
          <a:srgbClr val="FF0000"/>
        </a:solidFill>
      </dgm:spPr>
    </dgm:pt>
    <dgm:pt modelId="{44ADD7CF-158E-46EF-B336-282BFF02F055}" type="pres">
      <dgm:prSet presAssocID="{81B28476-D135-42D5-A8CA-0F65220B9A2E}" presName="text1" presStyleLbl="revTx" presStyleIdx="0" presStyleCnt="2" custScaleX="109906">
        <dgm:presLayoutVars>
          <dgm:bulletEnabled val="1"/>
        </dgm:presLayoutVars>
      </dgm:prSet>
      <dgm:spPr/>
    </dgm:pt>
    <dgm:pt modelId="{37A266C9-D8CB-4B17-84E1-4AFBF30E8799}" type="pres">
      <dgm:prSet presAssocID="{81B28476-D135-42D5-A8CA-0F65220B9A2E}" presName="line1" presStyleLbl="callout" presStyleIdx="0" presStyleCnt="4"/>
      <dgm:spPr/>
    </dgm:pt>
    <dgm:pt modelId="{FB196CCA-41DE-460B-A043-DD0AB9C2EA1D}" type="pres">
      <dgm:prSet presAssocID="{81B28476-D135-42D5-A8CA-0F65220B9A2E}" presName="d1" presStyleLbl="callout" presStyleIdx="1" presStyleCnt="4"/>
      <dgm:spPr/>
    </dgm:pt>
    <dgm:pt modelId="{52F22FDE-0DD1-495F-AB9B-746082DB513B}" type="pres">
      <dgm:prSet presAssocID="{F5B9E73A-BED1-4FAF-81D2-E62130B8099C}" presName="circle2" presStyleLbl="lnNode1" presStyleIdx="1" presStyleCnt="2"/>
      <dgm:spPr>
        <a:solidFill>
          <a:schemeClr val="accent5">
            <a:lumMod val="20000"/>
            <a:lumOff val="80000"/>
          </a:schemeClr>
        </a:solidFill>
      </dgm:spPr>
    </dgm:pt>
    <dgm:pt modelId="{122ABE9A-9F65-4E94-9422-9541CD04FCC6}" type="pres">
      <dgm:prSet presAssocID="{F5B9E73A-BED1-4FAF-81D2-E62130B8099C}" presName="text2" presStyleLbl="revTx" presStyleIdx="1" presStyleCnt="2" custScaleX="106964" custLinFactNeighborX="3330" custLinFactNeighborY="3893">
        <dgm:presLayoutVars>
          <dgm:bulletEnabled val="1"/>
        </dgm:presLayoutVars>
      </dgm:prSet>
      <dgm:spPr/>
    </dgm:pt>
    <dgm:pt modelId="{05D080A5-2DA0-433C-A24D-C771CE8CB98E}" type="pres">
      <dgm:prSet presAssocID="{F5B9E73A-BED1-4FAF-81D2-E62130B8099C}" presName="line2" presStyleLbl="callout" presStyleIdx="2" presStyleCnt="4"/>
      <dgm:spPr/>
    </dgm:pt>
    <dgm:pt modelId="{AF9F8113-8728-4A8A-A119-474BF429A7A2}" type="pres">
      <dgm:prSet presAssocID="{F5B9E73A-BED1-4FAF-81D2-E62130B8099C}" presName="d2" presStyleLbl="callout" presStyleIdx="3" presStyleCnt="4"/>
      <dgm:spPr/>
    </dgm:pt>
  </dgm:ptLst>
  <dgm:cxnLst>
    <dgm:cxn modelId="{55739275-150B-40E8-9AB6-D75AC1BC6883}" type="presOf" srcId="{81B28476-D135-42D5-A8CA-0F65220B9A2E}" destId="{44ADD7CF-158E-46EF-B336-282BFF02F055}" srcOrd="0" destOrd="0" presId="urn:microsoft.com/office/officeart/2005/8/layout/target1"/>
    <dgm:cxn modelId="{EDE4CC76-21E0-4F5F-B68B-8D8691D3EFE8}" type="presOf" srcId="{F5B9E73A-BED1-4FAF-81D2-E62130B8099C}" destId="{122ABE9A-9F65-4E94-9422-9541CD04FCC6}" srcOrd="0" destOrd="0" presId="urn:microsoft.com/office/officeart/2005/8/layout/target1"/>
    <dgm:cxn modelId="{AAC3C790-6AC5-41C7-ABC3-C00988F6ECAD}" srcId="{8499B9A5-C179-427F-ABFB-3BA0E253A63C}" destId="{F5B9E73A-BED1-4FAF-81D2-E62130B8099C}" srcOrd="1" destOrd="0" parTransId="{30CC12ED-751D-4C30-A055-074AD2503AA0}" sibTransId="{A3A0E521-A4A2-42C2-8E19-EC53454E01AE}"/>
    <dgm:cxn modelId="{F6A3BCA1-FC15-4FBC-B376-36E6B9E50D9B}" srcId="{8499B9A5-C179-427F-ABFB-3BA0E253A63C}" destId="{81B28476-D135-42D5-A8CA-0F65220B9A2E}" srcOrd="0" destOrd="0" parTransId="{85317822-CA97-44FF-AFE5-43103FF01820}" sibTransId="{4EE6E8FA-954D-4DBD-96F6-42EAA81406DE}"/>
    <dgm:cxn modelId="{AA1F93D1-9B5D-48FE-8F1C-A833CE20D5AC}" type="presOf" srcId="{8499B9A5-C179-427F-ABFB-3BA0E253A63C}" destId="{62EA9811-6B30-4B4D-8649-DAC46174AF92}" srcOrd="0" destOrd="0" presId="urn:microsoft.com/office/officeart/2005/8/layout/target1"/>
    <dgm:cxn modelId="{64A656FF-BF61-460B-91CD-29891AE90383}" type="presParOf" srcId="{62EA9811-6B30-4B4D-8649-DAC46174AF92}" destId="{1DEC64B5-2958-4C6C-AAEE-013B10805EE8}" srcOrd="0" destOrd="0" presId="urn:microsoft.com/office/officeart/2005/8/layout/target1"/>
    <dgm:cxn modelId="{25D07003-51AA-4EA8-8AF8-85C39B222553}" type="presParOf" srcId="{62EA9811-6B30-4B4D-8649-DAC46174AF92}" destId="{44ADD7CF-158E-46EF-B336-282BFF02F055}" srcOrd="1" destOrd="0" presId="urn:microsoft.com/office/officeart/2005/8/layout/target1"/>
    <dgm:cxn modelId="{6EDA6DCA-CE53-4ACF-92CE-4EB0D7743FFB}" type="presParOf" srcId="{62EA9811-6B30-4B4D-8649-DAC46174AF92}" destId="{37A266C9-D8CB-4B17-84E1-4AFBF30E8799}" srcOrd="2" destOrd="0" presId="urn:microsoft.com/office/officeart/2005/8/layout/target1"/>
    <dgm:cxn modelId="{52FDDF8F-CCDC-461E-ACC2-D2363A791001}" type="presParOf" srcId="{62EA9811-6B30-4B4D-8649-DAC46174AF92}" destId="{FB196CCA-41DE-460B-A043-DD0AB9C2EA1D}" srcOrd="3" destOrd="0" presId="urn:microsoft.com/office/officeart/2005/8/layout/target1"/>
    <dgm:cxn modelId="{82C050CF-F24F-40D2-A110-8C360297777E}" type="presParOf" srcId="{62EA9811-6B30-4B4D-8649-DAC46174AF92}" destId="{52F22FDE-0DD1-495F-AB9B-746082DB513B}" srcOrd="4" destOrd="0" presId="urn:microsoft.com/office/officeart/2005/8/layout/target1"/>
    <dgm:cxn modelId="{2EC03560-8503-46CB-9059-20693329A10A}" type="presParOf" srcId="{62EA9811-6B30-4B4D-8649-DAC46174AF92}" destId="{122ABE9A-9F65-4E94-9422-9541CD04FCC6}" srcOrd="5" destOrd="0" presId="urn:microsoft.com/office/officeart/2005/8/layout/target1"/>
    <dgm:cxn modelId="{16A186C1-5955-4CF2-81C7-E5D128CF60DE}" type="presParOf" srcId="{62EA9811-6B30-4B4D-8649-DAC46174AF92}" destId="{05D080A5-2DA0-433C-A24D-C771CE8CB98E}" srcOrd="6" destOrd="0" presId="urn:microsoft.com/office/officeart/2005/8/layout/target1"/>
    <dgm:cxn modelId="{351F8E8C-AD2D-4D9F-A764-3C29C3CB00C8}" type="presParOf" srcId="{62EA9811-6B30-4B4D-8649-DAC46174AF92}" destId="{AF9F8113-8728-4A8A-A119-474BF429A7A2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22FDE-0DD1-495F-AB9B-746082DB513B}">
      <dsp:nvSpPr>
        <dsp:cNvPr id="0" name=""/>
        <dsp:cNvSpPr/>
      </dsp:nvSpPr>
      <dsp:spPr>
        <a:xfrm>
          <a:off x="726348" y="662170"/>
          <a:ext cx="1986513" cy="1986513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C64B5-2958-4C6C-AAEE-013B10805EE8}">
      <dsp:nvSpPr>
        <dsp:cNvPr id="0" name=""/>
        <dsp:cNvSpPr/>
      </dsp:nvSpPr>
      <dsp:spPr>
        <a:xfrm>
          <a:off x="1388519" y="1324342"/>
          <a:ext cx="662171" cy="662171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DD7CF-158E-46EF-B336-282BFF02F055}">
      <dsp:nvSpPr>
        <dsp:cNvPr id="0" name=""/>
        <dsp:cNvSpPr/>
      </dsp:nvSpPr>
      <dsp:spPr>
        <a:xfrm>
          <a:off x="2994751" y="0"/>
          <a:ext cx="1091648" cy="827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Avg StdDev of IBU by Style 9.7</a:t>
          </a:r>
        </a:p>
      </dsp:txBody>
      <dsp:txXfrm>
        <a:off x="2994751" y="0"/>
        <a:ext cx="1091648" cy="827713"/>
      </dsp:txXfrm>
    </dsp:sp>
    <dsp:sp modelId="{37A266C9-D8CB-4B17-84E1-4AFBF30E8799}">
      <dsp:nvSpPr>
        <dsp:cNvPr id="0" name=""/>
        <dsp:cNvSpPr/>
      </dsp:nvSpPr>
      <dsp:spPr>
        <a:xfrm>
          <a:off x="2795632" y="413856"/>
          <a:ext cx="2483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96CCA-41DE-460B-A043-DD0AB9C2EA1D}">
      <dsp:nvSpPr>
        <dsp:cNvPr id="0" name=""/>
        <dsp:cNvSpPr/>
      </dsp:nvSpPr>
      <dsp:spPr>
        <a:xfrm rot="5400000">
          <a:off x="1636088" y="496711"/>
          <a:ext cx="1242232" cy="107520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ABE9A-9F65-4E94-9422-9541CD04FCC6}">
      <dsp:nvSpPr>
        <dsp:cNvPr id="0" name=""/>
        <dsp:cNvSpPr/>
      </dsp:nvSpPr>
      <dsp:spPr>
        <a:xfrm>
          <a:off x="3042437" y="859936"/>
          <a:ext cx="1062426" cy="827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Avg StdDev of IBU by State 25.8</a:t>
          </a:r>
        </a:p>
      </dsp:txBody>
      <dsp:txXfrm>
        <a:off x="3042437" y="859936"/>
        <a:ext cx="1062426" cy="827713"/>
      </dsp:txXfrm>
    </dsp:sp>
    <dsp:sp modelId="{05D080A5-2DA0-433C-A24D-C771CE8CB98E}">
      <dsp:nvSpPr>
        <dsp:cNvPr id="0" name=""/>
        <dsp:cNvSpPr/>
      </dsp:nvSpPr>
      <dsp:spPr>
        <a:xfrm>
          <a:off x="2795632" y="1241570"/>
          <a:ext cx="2483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F8113-8728-4A8A-A119-474BF429A7A2}">
      <dsp:nvSpPr>
        <dsp:cNvPr id="0" name=""/>
        <dsp:cNvSpPr/>
      </dsp:nvSpPr>
      <dsp:spPr>
        <a:xfrm rot="5400000">
          <a:off x="2059563" y="1377083"/>
          <a:ext cx="869562" cy="6009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2AD20-2A73-4520-92D8-09F2357760CD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BBE0-9C86-4477-BE99-0B912D62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microbrewery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microbrewery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8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microbrewery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3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microbrewery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9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4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median ABV by state. This bar graph shows median ABV in percentage for each state in a descending order. </a:t>
            </a:r>
          </a:p>
          <a:p>
            <a:r>
              <a:rPr lang="en-US" dirty="0"/>
              <a:t>The top 5 states that have the highest median alcohol content are: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bottom 5 states that produce the least alcohol content are: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bar graph shows median IBU values for each state in a descending order. </a:t>
            </a:r>
          </a:p>
          <a:p>
            <a:r>
              <a:rPr lang="en-US" dirty="0"/>
              <a:t>The top 5 states had the highest median IBU are: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bottom 5 states had the least median IBU are: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8B"/>
                </a:solidFill>
                <a:effectLst/>
                <a:latin typeface="Times New Roman" panose="02020603050405020304" pitchFamily="18" charset="0"/>
              </a:rPr>
              <a:t>Kentucky led the States in the highest median alcohol content, while West Virginia led in bitterness.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8B"/>
                </a:solidFill>
                <a:effectLst/>
                <a:latin typeface="Times New Roman" panose="02020603050405020304" pitchFamily="18" charset="0"/>
              </a:rPr>
              <a:t>It is interesting to note that while Kentucky and DC were in the top 5 in median alcohol content, they are at the lower half for their median IBU’s. While hops are often used to offset the taste for beers with a higher alcohol content, this doesn’t appear to be the case for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8B"/>
                </a:solidFill>
                <a:effectLst/>
                <a:latin typeface="Times New Roman" panose="02020603050405020304" pitchFamily="18" charset="0"/>
              </a:rPr>
              <a:t>On the other hand, Delaware and West Virginia were both in the top 5 for ABV and IBU, suggesting the tendency of higher alcohol content beer have higher IBU value.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ABV distribution of craft beers in the data set. </a:t>
            </a:r>
          </a:p>
          <a:p>
            <a:r>
              <a:rPr lang="en-US" dirty="0"/>
              <a:t>The median alcohol content is at 5.6% and the mean at around 6%, while Budweiser falls in the first quantile at 5%.  </a:t>
            </a:r>
          </a:p>
          <a:p>
            <a:r>
              <a:rPr lang="en-US" dirty="0"/>
              <a:t>CO had the most alcohol content beer in the data set, with 12.8% ABV.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Here’s the IBU distribution of craft beers in the data set. </a:t>
            </a:r>
          </a:p>
          <a:p>
            <a:r>
              <a:rPr lang="en-US" dirty="0">
                <a:solidFill>
                  <a:schemeClr val="tx1"/>
                </a:solidFill>
              </a:rPr>
              <a:t>It has the median IBU at 30.5 and the mean at around 40, while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Budweiser's IBU is 12.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OR had the bitterest beer in the data set, with an IBU of 138.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Let’s have Troy comes back for the rest of this presentation.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2BBE0-9C86-4477-BE99-0B912D62B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292" y="1028913"/>
            <a:ext cx="766404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92" y="3508588"/>
            <a:ext cx="766404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661747"/>
            <a:ext cx="9470577" cy="4387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0047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947057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6356349"/>
            <a:ext cx="94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4" y="6356350"/>
            <a:ext cx="142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E193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eorgia Pro Semibold" panose="02040702050405020303" pitchFamily="18" charset="0"/>
                <a:cs typeface="Times New Roman" panose="02020603050405020304" pitchFamily="18" charset="0"/>
              </a:rPr>
              <a:t>Craft Beers and Breweries Study For Budweiser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venir Next LT Pro" panose="020B0504020202020204" pitchFamily="34" charset="0"/>
              </a:rPr>
              <a:t>Consultants:</a:t>
            </a:r>
          </a:p>
          <a:p>
            <a:r>
              <a:rPr lang="en-US" sz="2800" dirty="0">
                <a:latin typeface="Avenir Next LT Pro" panose="020B0504020202020204" pitchFamily="34" charset="0"/>
              </a:rPr>
              <a:t>Troy McSimov, Katon Pang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69391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IBU vs. ABV by Beer Style </a:t>
            </a:r>
          </a:p>
        </p:txBody>
      </p:sp>
      <p:pic>
        <p:nvPicPr>
          <p:cNvPr id="3" name="Picture 2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848B256C-E2B3-638D-0FA6-8031972D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44" y="1709240"/>
            <a:ext cx="7102908" cy="438955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38839-8E2A-1CE7-D7D5-AFB71E32B2BE}"/>
              </a:ext>
            </a:extLst>
          </p:cNvPr>
          <p:cNvSpPr txBox="1"/>
          <p:nvPr/>
        </p:nvSpPr>
        <p:spPr>
          <a:xfrm>
            <a:off x="934278" y="834189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scatter plot below shows that each classification of beer style showed similar positive correlation of bitterness rating to % of alcohol content.</a:t>
            </a:r>
          </a:p>
        </p:txBody>
      </p:sp>
    </p:spTree>
    <p:extLst>
      <p:ext uri="{BB962C8B-B14F-4D97-AF65-F5344CB8AC3E}">
        <p14:creationId xmlns:p14="http://schemas.microsoft.com/office/powerpoint/2010/main" val="352172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0"/>
            <a:ext cx="10047352" cy="946485"/>
          </a:xfrm>
        </p:spPr>
        <p:txBody>
          <a:bodyPr anchor="ctr">
            <a:noAutofit/>
          </a:bodyPr>
          <a:lstStyle/>
          <a:p>
            <a:r>
              <a:rPr lang="en-US" sz="4000" dirty="0"/>
              <a:t>IPAs vs Ales</a:t>
            </a:r>
          </a:p>
        </p:txBody>
      </p:sp>
      <p:pic>
        <p:nvPicPr>
          <p:cNvPr id="7" name="Picture 6" descr="A graph with a bar chart and text&#10;&#10;Description automatically generated with medium confidence">
            <a:extLst>
              <a:ext uri="{FF2B5EF4-FFF2-40B4-BE49-F238E27FC236}">
                <a16:creationId xmlns:a16="http://schemas.microsoft.com/office/drawing/2014/main" id="{6E72AAC5-E645-7FEB-9BA5-9FAFDBECE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3" y="2749928"/>
            <a:ext cx="4206240" cy="2599431"/>
          </a:xfrm>
          <a:prstGeom prst="rect">
            <a:avLst/>
          </a:prstGeom>
          <a:noFill/>
        </p:spPr>
      </p:pic>
      <p:pic>
        <p:nvPicPr>
          <p:cNvPr id="10" name="Content Placeholder 9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FF636740-51A3-976F-6721-34739BFED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30750" y="2721047"/>
            <a:ext cx="4297363" cy="265574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9D4C0-1E5E-ED7B-42B2-5E9990DBF928}"/>
              </a:ext>
            </a:extLst>
          </p:cNvPr>
          <p:cNvSpPr txBox="1"/>
          <p:nvPr/>
        </p:nvSpPr>
        <p:spPr>
          <a:xfrm>
            <a:off x="834887" y="1023730"/>
            <a:ext cx="7991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boxplots below shows how IPA beers stand out amongst the remaining beers studied.  IPA beers tend to have a higher % of alcohol content and a higher bitterness rating.</a:t>
            </a:r>
          </a:p>
        </p:txBody>
      </p:sp>
    </p:spTree>
    <p:extLst>
      <p:ext uri="{BB962C8B-B14F-4D97-AF65-F5344CB8AC3E}">
        <p14:creationId xmlns:p14="http://schemas.microsoft.com/office/powerpoint/2010/main" val="338455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"/>
            <a:ext cx="10047352" cy="86627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IPAs vs Ales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CEC443E-C77E-C483-F211-0A93C787E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95" y="1038790"/>
            <a:ext cx="5232827" cy="5416794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D87EDF-7359-642C-E2A7-05E148DB60B1}"/>
              </a:ext>
            </a:extLst>
          </p:cNvPr>
          <p:cNvSpPr/>
          <p:nvPr/>
        </p:nvSpPr>
        <p:spPr>
          <a:xfrm>
            <a:off x="6331226" y="4512365"/>
            <a:ext cx="844826" cy="22462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83CEBB-9C53-55EF-BFB0-5B7B9AB9DED7}"/>
              </a:ext>
            </a:extLst>
          </p:cNvPr>
          <p:cNvSpPr/>
          <p:nvPr/>
        </p:nvSpPr>
        <p:spPr>
          <a:xfrm>
            <a:off x="3044895" y="1938130"/>
            <a:ext cx="2994991" cy="178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7C814-CD2C-3AD3-AC59-F187B95D7989}"/>
              </a:ext>
            </a:extLst>
          </p:cNvPr>
          <p:cNvSpPr txBox="1"/>
          <p:nvPr/>
        </p:nvSpPr>
        <p:spPr>
          <a:xfrm>
            <a:off x="7217341" y="1288537"/>
            <a:ext cx="2464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shows that one is more likely identify an IPA correctly over other classifications in this study</a:t>
            </a:r>
          </a:p>
        </p:txBody>
      </p:sp>
    </p:spTree>
    <p:extLst>
      <p:ext uri="{BB962C8B-B14F-4D97-AF65-F5344CB8AC3E}">
        <p14:creationId xmlns:p14="http://schemas.microsoft.com/office/powerpoint/2010/main" val="124935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"/>
            <a:ext cx="10047352" cy="86627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DCD90-AFDE-7D15-9DAD-705CE75B4224}"/>
              </a:ext>
            </a:extLst>
          </p:cNvPr>
          <p:cNvSpPr txBox="1"/>
          <p:nvPr/>
        </p:nvSpPr>
        <p:spPr>
          <a:xfrm>
            <a:off x="983974" y="1129891"/>
            <a:ext cx="6261652" cy="141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Stouts, porters, barrel-aged beer takes time, the costs are higher with a more limited audience compared to IPA's, and consumes brewery/brewers resources more so than IPA's. The latter 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sells better and moves at higher velocity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 </a:t>
            </a:r>
            <a:r>
              <a:rPr lang="en-US" sz="1400" b="0" i="0" dirty="0">
                <a:solidFill>
                  <a:srgbClr val="006D21"/>
                </a:solidFill>
                <a:effectLst/>
                <a:latin typeface="Roboto" panose="02000000000000000000" pitchFamily="2" charset="0"/>
              </a:rPr>
              <a:t>www.beeradvocate.com/community/threads/why-so-many-ipas.645499/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1B42C-B41F-5362-4717-965D95E5150A}"/>
              </a:ext>
            </a:extLst>
          </p:cNvPr>
          <p:cNvSpPr txBox="1"/>
          <p:nvPr/>
        </p:nvSpPr>
        <p:spPr>
          <a:xfrm>
            <a:off x="1311964" y="2799340"/>
            <a:ext cx="77624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shows that IPAs stand out among other classifications of beers in this study and show a strong presence across the microbreweries in this case study.  </a:t>
            </a:r>
          </a:p>
          <a:p>
            <a:endParaRPr lang="en-US" dirty="0"/>
          </a:p>
          <a:p>
            <a:r>
              <a:rPr lang="en-US" dirty="0"/>
              <a:t>The data also shows that there might be opportunities in certain geographic areas like Kentucky to introduce IPAs and other “hoppier” beers.  </a:t>
            </a:r>
          </a:p>
          <a:p>
            <a:endParaRPr lang="en-US" dirty="0"/>
          </a:p>
          <a:p>
            <a:r>
              <a:rPr lang="en-US" dirty="0"/>
              <a:t>With the shortage of quality hops at an affordable price, investing in hops farming in Kentucky may create opportunities for higher quality product at a reasonable price to local breweries in that area.</a:t>
            </a:r>
          </a:p>
        </p:txBody>
      </p:sp>
      <p:pic>
        <p:nvPicPr>
          <p:cNvPr id="13" name="Picture 12" descr="A cartoon of a yellow face with blue eyes and a hand on his chin&#10;&#10;Description automatically generated">
            <a:extLst>
              <a:ext uri="{FF2B5EF4-FFF2-40B4-BE49-F238E27FC236}">
                <a16:creationId xmlns:a16="http://schemas.microsoft.com/office/drawing/2014/main" id="{3C800E60-F87C-6674-37B9-B106C3E2F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05" y="1603690"/>
            <a:ext cx="866274" cy="866274"/>
          </a:xfrm>
          <a:prstGeom prst="rect">
            <a:avLst/>
          </a:prstGeom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F2A6411C-D64D-A034-D79F-D3BC93BDBF3A}"/>
              </a:ext>
            </a:extLst>
          </p:cNvPr>
          <p:cNvSpPr/>
          <p:nvPr/>
        </p:nvSpPr>
        <p:spPr>
          <a:xfrm>
            <a:off x="8064642" y="521546"/>
            <a:ext cx="2712632" cy="1211003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Hoppier = Happier</a:t>
            </a:r>
          </a:p>
        </p:txBody>
      </p:sp>
    </p:spTree>
    <p:extLst>
      <p:ext uri="{BB962C8B-B14F-4D97-AF65-F5344CB8AC3E}">
        <p14:creationId xmlns:p14="http://schemas.microsoft.com/office/powerpoint/2010/main" val="247883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CAB93F-3DCE-3FE1-9D9A-7B43BB2EE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 Pro Semibold" panose="020407020504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350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B402E4-0D18-FBC5-7915-05222D91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08" y="2183978"/>
            <a:ext cx="6018632" cy="31433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Budweiser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5396947"/>
            <a:ext cx="9470577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the following slides we will describe the approach to the analysis and the findings.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AD918C-8E53-1F4B-8C3E-55DADF9287FC}"/>
              </a:ext>
            </a:extLst>
          </p:cNvPr>
          <p:cNvSpPr txBox="1">
            <a:spLocks/>
          </p:cNvSpPr>
          <p:nvPr/>
        </p:nvSpPr>
        <p:spPr>
          <a:xfrm>
            <a:off x="404943" y="1465839"/>
            <a:ext cx="9470577" cy="70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Budweiser provided our team with a couple data sets and asked us to conduct a study on US craft beers and their breweries.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C9569-F194-64C0-9F5F-3EE8E2598DDB}"/>
              </a:ext>
            </a:extLst>
          </p:cNvPr>
          <p:cNvSpPr txBox="1"/>
          <p:nvPr/>
        </p:nvSpPr>
        <p:spPr>
          <a:xfrm>
            <a:off x="4464731" y="2073134"/>
            <a:ext cx="24152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Breweries.csv (558)</a:t>
            </a:r>
          </a:p>
          <a:p>
            <a:r>
              <a:rPr lang="en-US" sz="1200" dirty="0"/>
              <a:t>- ID (Primary Key)</a:t>
            </a:r>
          </a:p>
          <a:p>
            <a:r>
              <a:rPr lang="en-US" sz="1200" dirty="0"/>
              <a:t>- Name</a:t>
            </a:r>
          </a:p>
          <a:p>
            <a:r>
              <a:rPr lang="en-US" sz="1200" dirty="0"/>
              <a:t>- City</a:t>
            </a:r>
          </a:p>
          <a:p>
            <a:r>
              <a:rPr lang="en-US" sz="1200" dirty="0"/>
              <a:t>- State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AAD00-31BB-E2D7-262A-20E533C5C8EA}"/>
              </a:ext>
            </a:extLst>
          </p:cNvPr>
          <p:cNvSpPr txBox="1"/>
          <p:nvPr/>
        </p:nvSpPr>
        <p:spPr>
          <a:xfrm>
            <a:off x="6426794" y="2082534"/>
            <a:ext cx="3737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Beers.csv (2,410)</a:t>
            </a:r>
          </a:p>
          <a:p>
            <a:r>
              <a:rPr lang="en-US" sz="1200" dirty="0"/>
              <a:t>- Name</a:t>
            </a:r>
          </a:p>
          <a:p>
            <a:r>
              <a:rPr lang="en-US" sz="1200" dirty="0"/>
              <a:t>- Beer ID (Primary Key)</a:t>
            </a:r>
          </a:p>
          <a:p>
            <a:r>
              <a:rPr lang="en-US" sz="1200" dirty="0"/>
              <a:t>- ABV</a:t>
            </a:r>
          </a:p>
          <a:p>
            <a:r>
              <a:rPr lang="en-US" sz="1200" dirty="0"/>
              <a:t>- IBU</a:t>
            </a:r>
          </a:p>
          <a:p>
            <a:r>
              <a:rPr lang="en-US" sz="1200" dirty="0"/>
              <a:t>- Brewery ID (Foreign Key)</a:t>
            </a:r>
          </a:p>
          <a:p>
            <a:r>
              <a:rPr lang="en-US" sz="1200" dirty="0"/>
              <a:t>- Style</a:t>
            </a:r>
          </a:p>
          <a:p>
            <a:r>
              <a:rPr lang="en-US" sz="1200" dirty="0"/>
              <a:t>- Ounces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140276"/>
            <a:ext cx="10047352" cy="744627"/>
          </a:xfrm>
        </p:spPr>
        <p:txBody>
          <a:bodyPr>
            <a:normAutofit/>
          </a:bodyPr>
          <a:lstStyle/>
          <a:p>
            <a:r>
              <a:rPr lang="en-US" sz="4000" dirty="0"/>
              <a:t>Addressing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CF5A-9C68-3497-3319-FD43036D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661747"/>
            <a:ext cx="6630339" cy="4387352"/>
          </a:xfrm>
        </p:spPr>
        <p:txBody>
          <a:bodyPr>
            <a:normAutofit/>
          </a:bodyPr>
          <a:lstStyle/>
          <a:p>
            <a:r>
              <a:rPr lang="en-US" sz="2000" dirty="0"/>
              <a:t>Original data: </a:t>
            </a:r>
          </a:p>
          <a:p>
            <a:pPr lvl="1"/>
            <a:r>
              <a:rPr lang="en-US" sz="2000" dirty="0"/>
              <a:t>ABV missing: 62 out of 2410 = 2.6%</a:t>
            </a:r>
          </a:p>
          <a:p>
            <a:pPr lvl="1"/>
            <a:r>
              <a:rPr lang="en-US" sz="2000" dirty="0"/>
              <a:t>IBU missing: 1005 out of 2410 = 42% </a:t>
            </a:r>
          </a:p>
          <a:p>
            <a:pPr lvl="1"/>
            <a:r>
              <a:rPr lang="en-US" sz="2000" dirty="0"/>
              <a:t>Style missing: 5</a:t>
            </a:r>
          </a:p>
          <a:p>
            <a:r>
              <a:rPr lang="en-US" sz="2000" dirty="0"/>
              <a:t>Address missing values with research: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ABV missing: 15 out of 2410 = 0.6%</a:t>
            </a:r>
          </a:p>
          <a:p>
            <a:pPr lvl="1"/>
            <a:r>
              <a:rPr lang="en-US" sz="2000" dirty="0"/>
              <a:t>IBU missing: 944 out of 2410 = 39%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Style missing: 3</a:t>
            </a:r>
          </a:p>
          <a:p>
            <a:r>
              <a:rPr lang="en-US" sz="2000" dirty="0"/>
              <a:t>After impute IBU missing values: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IBU missing: 11 out of 2410 = 0.46%</a:t>
            </a:r>
          </a:p>
          <a:p>
            <a:pPr lvl="1"/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4DD2D4-8EC2-19FD-4653-BE9FA4764A22}"/>
              </a:ext>
            </a:extLst>
          </p:cNvPr>
          <p:cNvGrpSpPr/>
          <p:nvPr/>
        </p:nvGrpSpPr>
        <p:grpSpPr>
          <a:xfrm>
            <a:off x="6372808" y="1158273"/>
            <a:ext cx="4198778" cy="1883505"/>
            <a:chOff x="6096000" y="1699448"/>
            <a:chExt cx="4198778" cy="18835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19FDD2-5390-FB4B-E761-A2E27D6E9A23}"/>
                </a:ext>
              </a:extLst>
            </p:cNvPr>
            <p:cNvSpPr/>
            <p:nvPr/>
          </p:nvSpPr>
          <p:spPr>
            <a:xfrm>
              <a:off x="6279505" y="1699448"/>
              <a:ext cx="4015273" cy="1883505"/>
            </a:xfrm>
            <a:prstGeom prst="ellipse">
              <a:avLst/>
            </a:prstGeom>
            <a:solidFill>
              <a:srgbClr val="DE1930"/>
            </a:solidFill>
            <a:ln>
              <a:solidFill>
                <a:srgbClr val="DE19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0AFDE210-1D01-3F36-921D-A0558E952AED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00667"/>
              <a:ext cx="4152123" cy="1153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Impute missing IBU values with the median of IBU for that style of beer</a:t>
              </a:r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1FE3796-E2E0-114D-1153-9F5E4C33C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54262"/>
              </p:ext>
            </p:extLst>
          </p:nvPr>
        </p:nvGraphicFramePr>
        <p:xfrm>
          <a:off x="5347252" y="3489649"/>
          <a:ext cx="4812748" cy="264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2A781D55-2A0C-C2F8-7D79-E10256D398F4}"/>
              </a:ext>
            </a:extLst>
          </p:cNvPr>
          <p:cNvSpPr/>
          <p:nvPr/>
        </p:nvSpPr>
        <p:spPr>
          <a:xfrm>
            <a:off x="755374" y="3565804"/>
            <a:ext cx="4979504" cy="7446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268AD-86CC-06FC-45D4-6E0F01213E9B}"/>
              </a:ext>
            </a:extLst>
          </p:cNvPr>
          <p:cNvCxnSpPr>
            <a:cxnSpLocks/>
          </p:cNvCxnSpPr>
          <p:nvPr/>
        </p:nvCxnSpPr>
        <p:spPr>
          <a:xfrm flipH="1">
            <a:off x="7035281" y="2815060"/>
            <a:ext cx="71197" cy="2154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0"/>
            <a:ext cx="10047352" cy="770021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IBU by Style</a:t>
            </a:r>
          </a:p>
        </p:txBody>
      </p:sp>
      <p:pic>
        <p:nvPicPr>
          <p:cNvPr id="15" name="Picture 14" descr="A graph with many small dots&#10;&#10;Description automatically generated with medium confidence">
            <a:extLst>
              <a:ext uri="{FF2B5EF4-FFF2-40B4-BE49-F238E27FC236}">
                <a16:creationId xmlns:a16="http://schemas.microsoft.com/office/drawing/2014/main" id="{1D1DB675-673E-69DE-0F19-E2A76582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" y="1319134"/>
            <a:ext cx="9804915" cy="4093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628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64662A-C710-06C7-4034-D888B4A4C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3"/>
          <a:stretch/>
        </p:blipFill>
        <p:spPr>
          <a:xfrm>
            <a:off x="670373" y="659980"/>
            <a:ext cx="8365343" cy="510073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0"/>
            <a:ext cx="10047352" cy="81814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ABV by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981BF-3DB9-5E98-8390-399F646A84D6}"/>
              </a:ext>
            </a:extLst>
          </p:cNvPr>
          <p:cNvSpPr txBox="1"/>
          <p:nvPr/>
        </p:nvSpPr>
        <p:spPr>
          <a:xfrm>
            <a:off x="2418347" y="5498427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5 States:</a:t>
            </a:r>
          </a:p>
          <a:p>
            <a:r>
              <a:rPr lang="en-US" sz="1400" dirty="0"/>
              <a:t>Kentucky</a:t>
            </a:r>
          </a:p>
          <a:p>
            <a:r>
              <a:rPr lang="en-US" sz="1400" dirty="0"/>
              <a:t>District of Columbia* (not a State)</a:t>
            </a:r>
          </a:p>
          <a:p>
            <a:r>
              <a:rPr lang="en-US" sz="1400" dirty="0"/>
              <a:t>Delaware </a:t>
            </a:r>
          </a:p>
          <a:p>
            <a:r>
              <a:rPr lang="en-US" sz="1400" dirty="0"/>
              <a:t>Nevada</a:t>
            </a:r>
          </a:p>
          <a:p>
            <a:r>
              <a:rPr lang="en-US" sz="1400" dirty="0"/>
              <a:t>West Virginia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E354F-BFCA-CCA4-F013-F615E55FF23C}"/>
              </a:ext>
            </a:extLst>
          </p:cNvPr>
          <p:cNvSpPr txBox="1"/>
          <p:nvPr/>
        </p:nvSpPr>
        <p:spPr>
          <a:xfrm>
            <a:off x="5662863" y="5497069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Bottom 5 States:</a:t>
            </a:r>
          </a:p>
          <a:p>
            <a:r>
              <a:rPr lang="en-US" sz="1400" dirty="0"/>
              <a:t>Kansas</a:t>
            </a:r>
          </a:p>
          <a:p>
            <a:r>
              <a:rPr lang="en-US" sz="1400" dirty="0"/>
              <a:t>North Dakota</a:t>
            </a:r>
          </a:p>
          <a:p>
            <a:r>
              <a:rPr lang="en-US" sz="1400" dirty="0"/>
              <a:t>Wyoming </a:t>
            </a:r>
          </a:p>
          <a:p>
            <a:r>
              <a:rPr lang="en-US" sz="1400" dirty="0"/>
              <a:t>New Jersey </a:t>
            </a:r>
          </a:p>
          <a:p>
            <a:r>
              <a:rPr lang="en-US" sz="1400" dirty="0"/>
              <a:t>Utah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E1408D-EB0D-0FE6-3400-17D07E4FA3FF}"/>
              </a:ext>
            </a:extLst>
          </p:cNvPr>
          <p:cNvCxnSpPr/>
          <p:nvPr/>
        </p:nvCxnSpPr>
        <p:spPr>
          <a:xfrm>
            <a:off x="1214203" y="1813462"/>
            <a:ext cx="8634335" cy="0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FA6CF4-C658-D7D4-FAE8-7D04A7654AF2}"/>
              </a:ext>
            </a:extLst>
          </p:cNvPr>
          <p:cNvSpPr txBox="1"/>
          <p:nvPr/>
        </p:nvSpPr>
        <p:spPr>
          <a:xfrm>
            <a:off x="8891928" y="1408484"/>
            <a:ext cx="15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5.6%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31B51-EA9B-3A0A-C890-A8C21A6DD0EA}"/>
              </a:ext>
            </a:extLst>
          </p:cNvPr>
          <p:cNvSpPr/>
          <p:nvPr/>
        </p:nvSpPr>
        <p:spPr>
          <a:xfrm>
            <a:off x="1409700" y="1000125"/>
            <a:ext cx="793854" cy="4791076"/>
          </a:xfrm>
          <a:prstGeom prst="rect">
            <a:avLst/>
          </a:prstGeom>
          <a:noFill/>
          <a:ln w="25400">
            <a:solidFill>
              <a:srgbClr val="DE1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C1894-CB24-5630-ED24-AC65AB8A3E86}"/>
              </a:ext>
            </a:extLst>
          </p:cNvPr>
          <p:cNvCxnSpPr>
            <a:cxnSpLocks/>
          </p:cNvCxnSpPr>
          <p:nvPr/>
        </p:nvCxnSpPr>
        <p:spPr>
          <a:xfrm flipV="1">
            <a:off x="5414210" y="1419225"/>
            <a:ext cx="0" cy="4019550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3C8374-3511-CE41-6B84-0592C4A9A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3"/>
          <a:stretch/>
        </p:blipFill>
        <p:spPr>
          <a:xfrm>
            <a:off x="786174" y="643385"/>
            <a:ext cx="8381890" cy="511089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Median IBU by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A7CD2-A6C2-0EF3-B4F6-2A02092EC25A}"/>
              </a:ext>
            </a:extLst>
          </p:cNvPr>
          <p:cNvSpPr txBox="1"/>
          <p:nvPr/>
        </p:nvSpPr>
        <p:spPr>
          <a:xfrm>
            <a:off x="2418347" y="5498427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5 States:</a:t>
            </a:r>
          </a:p>
          <a:p>
            <a:r>
              <a:rPr lang="en-US" sz="1400" dirty="0"/>
              <a:t>West Virginia</a:t>
            </a:r>
          </a:p>
          <a:p>
            <a:r>
              <a:rPr lang="en-US" sz="1400" dirty="0"/>
              <a:t>Delaware </a:t>
            </a:r>
          </a:p>
          <a:p>
            <a:r>
              <a:rPr lang="en-US" sz="1400" dirty="0"/>
              <a:t>Mississippi </a:t>
            </a:r>
          </a:p>
          <a:p>
            <a:r>
              <a:rPr lang="en-US" sz="1400" dirty="0"/>
              <a:t>Minnesota</a:t>
            </a:r>
          </a:p>
          <a:p>
            <a:r>
              <a:rPr lang="en-US" sz="1400" dirty="0"/>
              <a:t>Vermont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3C76D-F98A-B328-BDB5-8AA2E632C8FF}"/>
              </a:ext>
            </a:extLst>
          </p:cNvPr>
          <p:cNvSpPr txBox="1"/>
          <p:nvPr/>
        </p:nvSpPr>
        <p:spPr>
          <a:xfrm>
            <a:off x="5662863" y="5497069"/>
            <a:ext cx="2863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Bottom 5 States:</a:t>
            </a:r>
          </a:p>
          <a:p>
            <a:r>
              <a:rPr lang="en-US" sz="1400" dirty="0"/>
              <a:t>Kansas</a:t>
            </a:r>
          </a:p>
          <a:p>
            <a:r>
              <a:rPr lang="en-US" sz="1400" dirty="0"/>
              <a:t>Wyoming</a:t>
            </a:r>
          </a:p>
          <a:p>
            <a:r>
              <a:rPr lang="en-US" sz="1400" dirty="0"/>
              <a:t>Arizonia </a:t>
            </a:r>
          </a:p>
          <a:p>
            <a:r>
              <a:rPr lang="en-US" sz="1400" dirty="0"/>
              <a:t>Wisconsin</a:t>
            </a:r>
          </a:p>
          <a:p>
            <a:r>
              <a:rPr lang="en-US" sz="1400" dirty="0"/>
              <a:t>New Hampshire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B78CF6-AAE6-EA1F-0AAE-9C7479FB4AA5}"/>
              </a:ext>
            </a:extLst>
          </p:cNvPr>
          <p:cNvCxnSpPr>
            <a:cxnSpLocks/>
          </p:cNvCxnSpPr>
          <p:nvPr/>
        </p:nvCxnSpPr>
        <p:spPr>
          <a:xfrm>
            <a:off x="1181100" y="2581275"/>
            <a:ext cx="8524875" cy="76200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9BE039-F8BB-BF84-6D61-4A39ADC8B14C}"/>
              </a:ext>
            </a:extLst>
          </p:cNvPr>
          <p:cNvSpPr txBox="1"/>
          <p:nvPr/>
        </p:nvSpPr>
        <p:spPr>
          <a:xfrm>
            <a:off x="9011743" y="2198557"/>
            <a:ext cx="15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30.5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3B4A19-72EC-B18E-56C5-93F21E110FD9}"/>
              </a:ext>
            </a:extLst>
          </p:cNvPr>
          <p:cNvSpPr/>
          <p:nvPr/>
        </p:nvSpPr>
        <p:spPr>
          <a:xfrm>
            <a:off x="1409700" y="1000125"/>
            <a:ext cx="793854" cy="4400550"/>
          </a:xfrm>
          <a:prstGeom prst="rect">
            <a:avLst/>
          </a:prstGeom>
          <a:noFill/>
          <a:ln w="25400">
            <a:solidFill>
              <a:srgbClr val="DE19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19F298-7149-A18B-2405-17EEDD0BF22D}"/>
              </a:ext>
            </a:extLst>
          </p:cNvPr>
          <p:cNvCxnSpPr>
            <a:cxnSpLocks/>
          </p:cNvCxnSpPr>
          <p:nvPr/>
        </p:nvCxnSpPr>
        <p:spPr>
          <a:xfrm flipV="1">
            <a:off x="5462336" y="2105526"/>
            <a:ext cx="0" cy="3333249"/>
          </a:xfrm>
          <a:prstGeom prst="line">
            <a:avLst/>
          </a:prstGeom>
          <a:ln w="22225">
            <a:solidFill>
              <a:srgbClr val="005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2917"/>
            <a:ext cx="10047352" cy="68875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Comparing ABV and IBU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EFF-0684-7E86-4233-16846264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4" y="1661747"/>
            <a:ext cx="7022224" cy="438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Kentucky led the States in highest average % alcohol, while West Virginia led the States in bitterness.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Kentucky stood out as being the only State in the Top 5 in ABV and unlike the other 4 was in the lower half for IBU.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Delaware and West Virginia were in Top 5 for both ABV and IBU.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C01BA5-7868-7D17-EA15-D670CD6C8EF5}"/>
              </a:ext>
            </a:extLst>
          </p:cNvPr>
          <p:cNvGrpSpPr/>
          <p:nvPr/>
        </p:nvGrpSpPr>
        <p:grpSpPr>
          <a:xfrm>
            <a:off x="7521532" y="1738729"/>
            <a:ext cx="3470990" cy="819816"/>
            <a:chOff x="6096000" y="1699448"/>
            <a:chExt cx="4198778" cy="18835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3CDF84-6640-75FC-D715-B15027A46A5F}"/>
                </a:ext>
              </a:extLst>
            </p:cNvPr>
            <p:cNvSpPr/>
            <p:nvPr/>
          </p:nvSpPr>
          <p:spPr>
            <a:xfrm>
              <a:off x="6279505" y="1699448"/>
              <a:ext cx="4015273" cy="1883505"/>
            </a:xfrm>
            <a:prstGeom prst="ellipse">
              <a:avLst/>
            </a:prstGeom>
            <a:solidFill>
              <a:srgbClr val="DE1930"/>
            </a:solidFill>
            <a:ln>
              <a:solidFill>
                <a:srgbClr val="DE19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9D1725F-6389-3711-1FB4-41605BF6F791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00667"/>
              <a:ext cx="4152123" cy="115331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Interesting finding!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CABAB1-634B-41A3-4454-F149FA4F6CDC}"/>
              </a:ext>
            </a:extLst>
          </p:cNvPr>
          <p:cNvCxnSpPr>
            <a:cxnSpLocks/>
          </p:cNvCxnSpPr>
          <p:nvPr/>
        </p:nvCxnSpPr>
        <p:spPr>
          <a:xfrm flipH="1">
            <a:off x="7160275" y="2415356"/>
            <a:ext cx="1566282" cy="939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4"/>
            <a:ext cx="10047352" cy="9099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ABV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7BE7B-B37B-554D-36B3-24C68B74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99" y="958645"/>
            <a:ext cx="8253458" cy="510311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F02209-FC6E-AB62-B2E5-8820A2054DD6}"/>
              </a:ext>
            </a:extLst>
          </p:cNvPr>
          <p:cNvSpPr txBox="1"/>
          <p:nvPr/>
        </p:nvSpPr>
        <p:spPr>
          <a:xfrm>
            <a:off x="6787925" y="824354"/>
            <a:ext cx="4557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= 0.1%</a:t>
            </a:r>
          </a:p>
          <a:p>
            <a:r>
              <a:rPr lang="en-US" sz="2000" dirty="0"/>
              <a:t>1st Quartile (25%) = 5.0%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Median = 5.6%</a:t>
            </a:r>
          </a:p>
          <a:p>
            <a:r>
              <a:rPr lang="en-US" sz="2000" dirty="0">
                <a:solidFill>
                  <a:srgbClr val="005D00"/>
                </a:solidFill>
              </a:rPr>
              <a:t>Mean = 6.0%</a:t>
            </a:r>
          </a:p>
          <a:p>
            <a:r>
              <a:rPr lang="en-US" sz="2000" dirty="0"/>
              <a:t>3rd Quartile (75%) = 6.7%</a:t>
            </a:r>
          </a:p>
          <a:p>
            <a:r>
              <a:rPr lang="en-US" sz="2000" dirty="0"/>
              <a:t>Max = 12.8% </a:t>
            </a:r>
          </a:p>
          <a:p>
            <a:r>
              <a:rPr lang="en-US" sz="2000" dirty="0"/>
              <a:t>Standard Deviation = 1.4%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Budweiser: 5.0%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AFD18-0F66-D1B4-DA9B-B89DEA35EC83}"/>
              </a:ext>
            </a:extLst>
          </p:cNvPr>
          <p:cNvSpPr txBox="1"/>
          <p:nvPr/>
        </p:nvSpPr>
        <p:spPr>
          <a:xfrm>
            <a:off x="3795822" y="6039293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Median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5BD5CC-4A87-9247-1E83-A56FF14532C7}"/>
              </a:ext>
            </a:extLst>
          </p:cNvPr>
          <p:cNvCxnSpPr>
            <a:cxnSpLocks/>
          </p:cNvCxnSpPr>
          <p:nvPr/>
        </p:nvCxnSpPr>
        <p:spPr>
          <a:xfrm flipV="1">
            <a:off x="4369981" y="5592726"/>
            <a:ext cx="212652" cy="489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606414-F299-A1F4-A0EB-407FB4AECF1A}"/>
              </a:ext>
            </a:extLst>
          </p:cNvPr>
          <p:cNvSpPr txBox="1"/>
          <p:nvPr/>
        </p:nvSpPr>
        <p:spPr>
          <a:xfrm>
            <a:off x="5649430" y="6095999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D00"/>
                </a:solidFill>
              </a:rPr>
              <a:t>Mean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247FB5-DB4B-4311-BCF1-46447917C601}"/>
              </a:ext>
            </a:extLst>
          </p:cNvPr>
          <p:cNvCxnSpPr>
            <a:cxnSpLocks/>
          </p:cNvCxnSpPr>
          <p:nvPr/>
        </p:nvCxnSpPr>
        <p:spPr>
          <a:xfrm flipH="1" flipV="1">
            <a:off x="4890977" y="5486400"/>
            <a:ext cx="967563" cy="59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35B592-BF3A-6481-5B4A-B685F89EF8BB}"/>
              </a:ext>
            </a:extLst>
          </p:cNvPr>
          <p:cNvSpPr txBox="1"/>
          <p:nvPr/>
        </p:nvSpPr>
        <p:spPr>
          <a:xfrm>
            <a:off x="7357362" y="3894667"/>
            <a:ext cx="2775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Max. Alcohol content:</a:t>
            </a:r>
          </a:p>
          <a:p>
            <a:r>
              <a:rPr lang="en-US" sz="2000" dirty="0"/>
              <a:t>Lee Hill Series Vol. 5</a:t>
            </a:r>
          </a:p>
          <a:p>
            <a:r>
              <a:rPr lang="en-US" sz="2000" dirty="0"/>
              <a:t>Boulder, CO</a:t>
            </a:r>
          </a:p>
          <a:p>
            <a:r>
              <a:rPr lang="en-US" sz="2000" dirty="0"/>
              <a:t>ABV 12.8%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67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EE36B-6A33-9383-A0C9-81F778F6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1" y="957120"/>
            <a:ext cx="8249217" cy="510019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F8C27-BB5F-E87C-34D7-208B35B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33914"/>
            <a:ext cx="10047352" cy="9099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IBU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02209-FC6E-AB62-B2E5-8820A2054DD6}"/>
              </a:ext>
            </a:extLst>
          </p:cNvPr>
          <p:cNvSpPr txBox="1"/>
          <p:nvPr/>
        </p:nvSpPr>
        <p:spPr>
          <a:xfrm>
            <a:off x="7024991" y="739689"/>
            <a:ext cx="3685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= 0</a:t>
            </a:r>
          </a:p>
          <a:p>
            <a:r>
              <a:rPr lang="en-US" sz="2000" dirty="0"/>
              <a:t>1st Quartile (25%) = 20.0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Median = 30.5</a:t>
            </a:r>
          </a:p>
          <a:p>
            <a:r>
              <a:rPr lang="en-US" sz="2000" dirty="0">
                <a:solidFill>
                  <a:srgbClr val="005D00"/>
                </a:solidFill>
              </a:rPr>
              <a:t>Mean = 39.7</a:t>
            </a:r>
          </a:p>
          <a:p>
            <a:r>
              <a:rPr lang="en-US" sz="2000" dirty="0"/>
              <a:t>3rd Quartile (75%) = 60.0</a:t>
            </a:r>
          </a:p>
          <a:p>
            <a:r>
              <a:rPr lang="en-US" sz="2000" dirty="0"/>
              <a:t>Max = 138.0</a:t>
            </a:r>
          </a:p>
          <a:p>
            <a:r>
              <a:rPr lang="en-US" sz="2000" dirty="0"/>
              <a:t>Standard Deviation = 24.5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Budweiser: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9C1EB-9753-F7D7-F19B-D0E1689CEFFB}"/>
              </a:ext>
            </a:extLst>
          </p:cNvPr>
          <p:cNvSpPr txBox="1"/>
          <p:nvPr/>
        </p:nvSpPr>
        <p:spPr>
          <a:xfrm>
            <a:off x="2424223" y="5996762"/>
            <a:ext cx="77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Median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59840-92DA-43B5-29BB-F64CD6D20F92}"/>
              </a:ext>
            </a:extLst>
          </p:cNvPr>
          <p:cNvCxnSpPr>
            <a:cxnSpLocks/>
          </p:cNvCxnSpPr>
          <p:nvPr/>
        </p:nvCxnSpPr>
        <p:spPr>
          <a:xfrm flipV="1">
            <a:off x="2998382" y="5550195"/>
            <a:ext cx="212652" cy="489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C34FDF-3F49-BBD4-30BD-A4742B1342CE}"/>
              </a:ext>
            </a:extLst>
          </p:cNvPr>
          <p:cNvSpPr txBox="1"/>
          <p:nvPr/>
        </p:nvSpPr>
        <p:spPr>
          <a:xfrm>
            <a:off x="3693041" y="5989673"/>
            <a:ext cx="65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D00"/>
                </a:solidFill>
              </a:rPr>
              <a:t>Mean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2BF754-81E5-4427-2BFE-091AF1D4DFA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668233" y="5528930"/>
            <a:ext cx="352646" cy="460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677664-3617-40EF-2EAA-04117BACDBE4}"/>
              </a:ext>
            </a:extLst>
          </p:cNvPr>
          <p:cNvSpPr txBox="1"/>
          <p:nvPr/>
        </p:nvSpPr>
        <p:spPr>
          <a:xfrm>
            <a:off x="7040126" y="3689396"/>
            <a:ext cx="294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IBU:</a:t>
            </a:r>
          </a:p>
          <a:p>
            <a:r>
              <a:rPr lang="en-US" sz="2000" dirty="0"/>
              <a:t>Bitter Bitch Imperial IPA</a:t>
            </a:r>
          </a:p>
          <a:p>
            <a:r>
              <a:rPr lang="en-US" sz="2000" dirty="0"/>
              <a:t>Astoria, OR</a:t>
            </a:r>
          </a:p>
          <a:p>
            <a:r>
              <a:rPr lang="en-US" sz="2000" dirty="0"/>
              <a:t>IBU 138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79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0499D2BE-43F9-F04C-B22B-EB336B2462FB}" vid="{8AF3550B-44D4-9340-B54A-CCBECFB3C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Budweiser-PowerPoint-Template</Template>
  <TotalTime>943</TotalTime>
  <Words>1026</Words>
  <Application>Microsoft Office PowerPoint</Application>
  <PresentationFormat>Widescreen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 Next LT Pro</vt:lpstr>
      <vt:lpstr>Calibri</vt:lpstr>
      <vt:lpstr>Georgia Pro Semibold</vt:lpstr>
      <vt:lpstr>Roboto</vt:lpstr>
      <vt:lpstr>Söhne</vt:lpstr>
      <vt:lpstr>Times New Roman</vt:lpstr>
      <vt:lpstr>Office Theme</vt:lpstr>
      <vt:lpstr>Craft Beers and Breweries Study For Budweiser</vt:lpstr>
      <vt:lpstr>Budweiser Case Study</vt:lpstr>
      <vt:lpstr>Addressing Missing Values</vt:lpstr>
      <vt:lpstr>Median IBU by Style</vt:lpstr>
      <vt:lpstr>Median ABV by State</vt:lpstr>
      <vt:lpstr>Median IBU by State</vt:lpstr>
      <vt:lpstr>Comparing ABV and IBU by State</vt:lpstr>
      <vt:lpstr>ABV Statistics</vt:lpstr>
      <vt:lpstr>IBU Statistics</vt:lpstr>
      <vt:lpstr>IBU vs. ABV by Beer Style </vt:lpstr>
      <vt:lpstr>IPAs vs Ales</vt:lpstr>
      <vt:lpstr>IPAs vs Ales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Keton Pang</dc:creator>
  <cp:lastModifiedBy>Troy McSimov</cp:lastModifiedBy>
  <cp:revision>81</cp:revision>
  <cp:lastPrinted>2023-10-11T01:33:56Z</cp:lastPrinted>
  <dcterms:created xsi:type="dcterms:W3CDTF">2023-10-10T02:33:29Z</dcterms:created>
  <dcterms:modified xsi:type="dcterms:W3CDTF">2023-10-21T15:36:57Z</dcterms:modified>
</cp:coreProperties>
</file>