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50" r:id="rId4"/>
  </p:sldMasterIdLst>
  <p:notesMasterIdLst>
    <p:notesMasterId r:id="rId18"/>
  </p:notesMasterIdLst>
  <p:handoutMasterIdLst>
    <p:handoutMasterId r:id="rId19"/>
  </p:handoutMasterIdLst>
  <p:sldIdLst>
    <p:sldId id="429" r:id="rId5"/>
    <p:sldId id="445" r:id="rId6"/>
    <p:sldId id="431" r:id="rId7"/>
    <p:sldId id="430" r:id="rId8"/>
    <p:sldId id="432" r:id="rId9"/>
    <p:sldId id="438" r:id="rId10"/>
    <p:sldId id="433" r:id="rId11"/>
    <p:sldId id="435" r:id="rId12"/>
    <p:sldId id="443" r:id="rId13"/>
    <p:sldId id="444" r:id="rId14"/>
    <p:sldId id="447" r:id="rId15"/>
    <p:sldId id="448" r:id="rId16"/>
    <p:sldId id="449" r:id="rId17"/>
  </p:sldIdLst>
  <p:sldSz cx="10287000" cy="6858000" type="35mm"/>
  <p:notesSz cx="7103745" cy="10234295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4BDE2"/>
    <a:srgbClr val="69ABED"/>
    <a:srgbClr val="60A0F6"/>
    <a:srgbClr val="00CCFF"/>
    <a:srgbClr val="FF3399"/>
    <a:srgbClr val="99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9049" autoAdjust="0"/>
  </p:normalViewPr>
  <p:slideViewPr>
    <p:cSldViewPr>
      <p:cViewPr varScale="1">
        <p:scale>
          <a:sx n="73" d="100"/>
          <a:sy n="73" d="100"/>
        </p:scale>
        <p:origin x="-780" y="-10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317" y="289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2280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A58A60E1-79AC-4B75-90ED-0072ADC7974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948A38B6-4A07-4616-8A4E-51F4161D7F3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>
              <a:defRPr sz="13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>
              <a:defRPr sz="13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4688" y="768350"/>
            <a:ext cx="57546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>
              <a:defRPr sz="13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>
              <a:defRPr sz="1300" b="0">
                <a:ea typeface="+mn-ea"/>
              </a:defRPr>
            </a:lvl1pPr>
          </a:lstStyle>
          <a:p>
            <a:pPr>
              <a:defRPr/>
            </a:pPr>
            <a:fld id="{60E88D08-0814-405C-A83D-3EE73BBC43A3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78644" y="5349903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428625" y="4853412"/>
            <a:ext cx="9515475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28625" y="3886200"/>
            <a:ext cx="9515475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258300" y="6473952"/>
            <a:ext cx="853821" cy="246888"/>
          </a:xfrm>
        </p:spPr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15250" y="549277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549277"/>
            <a:ext cx="702945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029075" y="76201"/>
            <a:ext cx="3257550" cy="288925"/>
          </a:xfrm>
        </p:spPr>
        <p:txBody>
          <a:bodyPr/>
          <a:lstStyle/>
          <a:p>
            <a:endParaRPr kumimoji="0"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258300" y="6473952"/>
            <a:ext cx="853821" cy="246888"/>
          </a:xfrm>
        </p:spPr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57" y="1412780"/>
            <a:ext cx="8925057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14350" y="1412780"/>
            <a:ext cx="3900069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900473" y="1412780"/>
            <a:ext cx="3900069" cy="46220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78644" y="3444903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28625" y="1676400"/>
            <a:ext cx="9515475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03034" y="2947086"/>
            <a:ext cx="977265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39471" y="457200"/>
            <a:ext cx="977265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42900" y="1600200"/>
            <a:ext cx="471487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5229225" y="1600200"/>
            <a:ext cx="488632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42900" y="5410200"/>
            <a:ext cx="9686925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16624" y="666750"/>
            <a:ext cx="482687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5225654" y="666750"/>
            <a:ext cx="482877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16624" y="1316038"/>
            <a:ext cx="482687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5229821" y="1316038"/>
            <a:ext cx="482460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58300" y="6477000"/>
            <a:ext cx="857250" cy="246888"/>
          </a:xfrm>
        </p:spPr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78644" y="6019801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39471" y="457200"/>
            <a:ext cx="977265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78644" y="5849118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14350" y="5486400"/>
            <a:ext cx="9515475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514351" y="609600"/>
            <a:ext cx="3384352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21931" y="609600"/>
            <a:ext cx="6007894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943350" y="616634"/>
            <a:ext cx="565785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</a:fld>
            <a:endParaRPr kumimoji="0"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28625" y="4993760"/>
            <a:ext cx="6600825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428625" y="5533218"/>
            <a:ext cx="6600825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14351" y="1412877"/>
            <a:ext cx="9301163" cy="4621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6440489" y="6364288"/>
            <a:ext cx="1768475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www.scmchem.com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gray">
          <a:xfrm>
            <a:off x="3360739" y="6359527"/>
            <a:ext cx="73025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000" b="0"/>
              <a:t>- </a:t>
            </a:r>
            <a:fld id="{1187C0D9-0517-4646-BE10-B64A47395EA4}" type="slidenum">
              <a:rPr lang="zh-CN" altLang="en-US" sz="1000" b="0"/>
            </a:fld>
            <a:r>
              <a:rPr lang="en-US" altLang="zh-CN" sz="1000" b="0"/>
              <a:t> -</a:t>
            </a:r>
            <a:endParaRPr lang="en-US" altLang="zh-CN" sz="1000" b="0"/>
          </a:p>
        </p:txBody>
      </p:sp>
      <p:cxnSp>
        <p:nvCxnSpPr>
          <p:cNvPr id="14" name="直接连接符​​ 5"/>
          <p:cNvCxnSpPr/>
          <p:nvPr/>
        </p:nvCxnSpPr>
        <p:spPr>
          <a:xfrm>
            <a:off x="2990851" y="6619875"/>
            <a:ext cx="5311775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520113" y="6148388"/>
            <a:ext cx="50801" cy="488950"/>
          </a:xfrm>
          <a:prstGeom prst="rect">
            <a:avLst/>
          </a:prstGeom>
          <a:solidFill>
            <a:srgbClr val="EA0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27"/>
          <p:cNvSpPr>
            <a:spLocks noChangeArrowheads="1"/>
          </p:cNvSpPr>
          <p:nvPr/>
        </p:nvSpPr>
        <p:spPr bwMode="auto">
          <a:xfrm>
            <a:off x="8437564" y="6326188"/>
            <a:ext cx="52387" cy="31115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20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3" y="6405565"/>
            <a:ext cx="21637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2" descr="E:\SCM\1    公司\LOGO\透明：企业标识应用.png"/>
          <p:cNvPicPr>
            <a:picLocks noChangeAspect="1" noChangeArrowheads="1"/>
          </p:cNvPicPr>
          <p:nvPr/>
        </p:nvPicPr>
        <p:blipFill>
          <a:blip r:embed="rId2" cstate="print"/>
          <a:srcRect l="72734" t="5946" r="6792" b="86948"/>
          <a:stretch>
            <a:fillRect/>
          </a:stretch>
        </p:blipFill>
        <p:spPr bwMode="auto">
          <a:xfrm>
            <a:off x="8877300" y="6127752"/>
            <a:ext cx="9715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2" name="组合 23"/>
          <p:cNvGrpSpPr/>
          <p:nvPr/>
        </p:nvGrpSpPr>
        <p:grpSpPr bwMode="auto">
          <a:xfrm>
            <a:off x="-1589" y="150813"/>
            <a:ext cx="10288589" cy="1135062"/>
            <a:chOff x="-1787" y="112861"/>
            <a:chExt cx="9145787" cy="851150"/>
          </a:xfrm>
        </p:grpSpPr>
        <p:pic>
          <p:nvPicPr>
            <p:cNvPr id="10" name="Picture 11" descr="D:\360Downloads\new\黑色条子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112861"/>
              <a:ext cx="8748464" cy="79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  <p:pic>
          <p:nvPicPr>
            <p:cNvPr id="8204" name="Picture 10" descr="D:\360Downloads\new\红条子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969" y="142354"/>
              <a:ext cx="2557031" cy="821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直接连接符 11"/>
            <p:cNvCxnSpPr/>
            <p:nvPr userDrawn="1"/>
          </p:nvCxnSpPr>
          <p:spPr>
            <a:xfrm>
              <a:off x="6589784" y="267616"/>
              <a:ext cx="0" cy="541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 userDrawn="1"/>
          </p:nvSpPr>
          <p:spPr>
            <a:xfrm>
              <a:off x="626184" y="299757"/>
              <a:ext cx="2928557" cy="346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 userDrawn="1"/>
          </p:nvCxnSpPr>
          <p:spPr>
            <a:xfrm>
              <a:off x="4841346" y="267616"/>
              <a:ext cx="0" cy="541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8688193" y="267616"/>
              <a:ext cx="0" cy="541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09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 l="14651" b="33505"/>
            <a:stretch>
              <a:fillRect/>
            </a:stretch>
          </p:blipFill>
          <p:spPr bwMode="auto">
            <a:xfrm>
              <a:off x="416896" y="136012"/>
              <a:ext cx="2252347" cy="62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10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 r="85349"/>
            <a:stretch>
              <a:fillRect/>
            </a:stretch>
          </p:blipFill>
          <p:spPr bwMode="auto">
            <a:xfrm>
              <a:off x="-1787" y="127196"/>
              <a:ext cx="494041" cy="82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 autoUpdateAnimBg="0"/>
      <p:bldP spid="16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50000"/>
        </a:lnSpc>
        <a:spcBef>
          <a:spcPct val="0"/>
        </a:spcBef>
        <a:spcAft>
          <a:spcPct val="0"/>
        </a:spcAft>
        <a:defRPr lang="zh-CN" altLang="en-US" sz="17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algn="l" rtl="0" eaLnBrk="0" fontAlgn="base" latinLnBrk="1" hangingPunct="0">
        <a:lnSpc>
          <a:spcPct val="150000"/>
        </a:lnSpc>
        <a:spcBef>
          <a:spcPct val="0"/>
        </a:spcBef>
        <a:spcAft>
          <a:spcPct val="0"/>
        </a:spcAft>
        <a:defRPr lang="zh-CN" altLang="en-US" sz="17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algn="l" rtl="0" eaLnBrk="0" fontAlgn="base" latinLnBrk="1" hangingPunct="0">
        <a:lnSpc>
          <a:spcPct val="150000"/>
        </a:lnSpc>
        <a:spcBef>
          <a:spcPct val="0"/>
        </a:spcBef>
        <a:spcAft>
          <a:spcPct val="0"/>
        </a:spcAft>
        <a:defRPr lang="zh-CN" altLang="en-US" sz="17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14351" y="1412877"/>
            <a:ext cx="9301163" cy="4621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6440489" y="6364288"/>
            <a:ext cx="1768475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www.scmchem.com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3360739" y="6359527"/>
            <a:ext cx="73025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000" b="0"/>
              <a:t>- </a:t>
            </a:r>
            <a:fld id="{D2D92646-92D6-453D-9EC7-83477587A038}" type="slidenum">
              <a:rPr lang="zh-CN" altLang="en-US" sz="1000" b="0"/>
            </a:fld>
            <a:r>
              <a:rPr lang="en-US" altLang="zh-CN" sz="1000" b="0"/>
              <a:t> -</a:t>
            </a:r>
            <a:endParaRPr lang="en-US" altLang="zh-CN" sz="1000" b="0"/>
          </a:p>
        </p:txBody>
      </p:sp>
      <p:cxnSp>
        <p:nvCxnSpPr>
          <p:cNvPr id="15" name="直接连接符​​ 5"/>
          <p:cNvCxnSpPr/>
          <p:nvPr/>
        </p:nvCxnSpPr>
        <p:spPr>
          <a:xfrm>
            <a:off x="2990851" y="6619875"/>
            <a:ext cx="5311775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520113" y="6148388"/>
            <a:ext cx="50801" cy="488950"/>
          </a:xfrm>
          <a:prstGeom prst="rect">
            <a:avLst/>
          </a:prstGeom>
          <a:solidFill>
            <a:srgbClr val="EA0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27"/>
          <p:cNvSpPr>
            <a:spLocks noChangeArrowheads="1"/>
          </p:cNvSpPr>
          <p:nvPr/>
        </p:nvSpPr>
        <p:spPr bwMode="auto">
          <a:xfrm>
            <a:off x="8437564" y="6326188"/>
            <a:ext cx="52387" cy="31115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3" y="6405565"/>
            <a:ext cx="21637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2" descr="E:\SCM\1    公司\LOGO\透明：企业标识应用.png"/>
          <p:cNvPicPr>
            <a:picLocks noChangeAspect="1" noChangeArrowheads="1"/>
          </p:cNvPicPr>
          <p:nvPr/>
        </p:nvPicPr>
        <p:blipFill>
          <a:blip r:embed="rId2" cstate="print"/>
          <a:srcRect l="72734" t="5946" r="6792" b="86948"/>
          <a:stretch>
            <a:fillRect/>
          </a:stretch>
        </p:blipFill>
        <p:spPr bwMode="auto">
          <a:xfrm>
            <a:off x="8877300" y="6127752"/>
            <a:ext cx="9715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6" name="组合 6"/>
          <p:cNvGrpSpPr/>
          <p:nvPr/>
        </p:nvGrpSpPr>
        <p:grpSpPr bwMode="auto">
          <a:xfrm>
            <a:off x="71437" y="150813"/>
            <a:ext cx="10215563" cy="1135062"/>
            <a:chOff x="63043" y="112861"/>
            <a:chExt cx="9080957" cy="851150"/>
          </a:xfrm>
        </p:grpSpPr>
        <p:pic>
          <p:nvPicPr>
            <p:cNvPr id="11" name="Picture 11" descr="D:\360Downloads\new\黑色条子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112861"/>
              <a:ext cx="8748464" cy="79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  <p:pic>
          <p:nvPicPr>
            <p:cNvPr id="9228" name="Picture 10" descr="D:\360Downloads\new\红条子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969" y="142354"/>
              <a:ext cx="2557031" cy="821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直接连接符 12"/>
            <p:cNvCxnSpPr/>
            <p:nvPr userDrawn="1"/>
          </p:nvCxnSpPr>
          <p:spPr>
            <a:xfrm>
              <a:off x="6589760" y="267616"/>
              <a:ext cx="0" cy="541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 userDrawn="1"/>
          </p:nvSpPr>
          <p:spPr>
            <a:xfrm>
              <a:off x="626104" y="299757"/>
              <a:ext cx="2928585" cy="346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 userDrawn="1"/>
          </p:nvCxnSpPr>
          <p:spPr>
            <a:xfrm>
              <a:off x="4841306" y="267616"/>
              <a:ext cx="0" cy="541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8688189" y="267616"/>
              <a:ext cx="0" cy="5416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3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 l="18108" b="23859"/>
            <a:stretch>
              <a:fillRect/>
            </a:stretch>
          </p:blipFill>
          <p:spPr bwMode="auto">
            <a:xfrm>
              <a:off x="395536" y="112861"/>
              <a:ext cx="2262464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 r="84836"/>
            <a:stretch>
              <a:fillRect/>
            </a:stretch>
          </p:blipFill>
          <p:spPr bwMode="auto">
            <a:xfrm>
              <a:off x="63043" y="112861"/>
              <a:ext cx="397887" cy="85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50000"/>
        </a:lnSpc>
        <a:spcBef>
          <a:spcPct val="0"/>
        </a:spcBef>
        <a:spcAft>
          <a:spcPct val="0"/>
        </a:spcAft>
        <a:defRPr lang="zh-CN" altLang="en-US" sz="17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algn="l" rtl="0" eaLnBrk="0" fontAlgn="base" latinLnBrk="1" hangingPunct="0">
        <a:lnSpc>
          <a:spcPct val="150000"/>
        </a:lnSpc>
        <a:spcBef>
          <a:spcPct val="0"/>
        </a:spcBef>
        <a:spcAft>
          <a:spcPct val="0"/>
        </a:spcAft>
        <a:defRPr lang="zh-CN" altLang="en-US" sz="17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algn="l" rtl="0" eaLnBrk="0" fontAlgn="base" latinLnBrk="1" hangingPunct="0">
        <a:lnSpc>
          <a:spcPct val="150000"/>
        </a:lnSpc>
        <a:spcBef>
          <a:spcPct val="0"/>
        </a:spcBef>
        <a:spcAft>
          <a:spcPct val="0"/>
        </a:spcAft>
        <a:defRPr lang="zh-CN" altLang="en-US" sz="17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78644" y="1050899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42900" y="1554163"/>
            <a:ext cx="977265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7286625" y="76201"/>
            <a:ext cx="2828925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514725" y="76201"/>
            <a:ext cx="37719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9258300" y="6477001"/>
            <a:ext cx="85725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42900" y="457200"/>
            <a:ext cx="977265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78644" y="1050899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78644" y="1057987"/>
            <a:ext cx="9708356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1538019" y="1988841"/>
            <a:ext cx="6413793" cy="5078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宋体" pitchFamily="2" charset="-122"/>
                <a:ea typeface="华文宋体" pitchFamily="2" charset="-122"/>
              </a:rPr>
              <a:t>一</a:t>
            </a: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、企业介绍</a:t>
            </a:r>
            <a:endParaRPr lang="en-US" altLang="zh-CN" dirty="0" smtClean="0">
              <a:latin typeface="华文宋体" pitchFamily="2" charset="-122"/>
              <a:ea typeface="华文宋体" pitchFamily="2" charset="-122"/>
            </a:endParaRPr>
          </a:p>
          <a:p>
            <a:endParaRPr lang="en-US" altLang="zh-CN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二、</a:t>
            </a: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> CMC</a:t>
            </a: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的制成原理</a:t>
            </a:r>
            <a:endParaRPr lang="en-US" altLang="zh-CN" dirty="0" smtClean="0">
              <a:latin typeface="华文宋体" pitchFamily="2" charset="-122"/>
              <a:ea typeface="华文宋体" pitchFamily="2" charset="-122"/>
            </a:endParaRPr>
          </a:p>
          <a:p>
            <a:endParaRPr lang="en-US" altLang="zh-CN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三、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CMC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主要性能指标分析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（溶解性、取代度、粘度、</a:t>
            </a: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>PH</a:t>
            </a: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值、纯度、水分）</a:t>
            </a:r>
            <a:endParaRPr lang="en-US" altLang="zh-CN" dirty="0" smtClean="0">
              <a:latin typeface="华文宋体" pitchFamily="2" charset="-122"/>
              <a:ea typeface="华文宋体" pitchFamily="2" charset="-122"/>
            </a:endParaRPr>
          </a:p>
          <a:p>
            <a:endParaRPr lang="en-US" altLang="zh-CN" dirty="0" smtClean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四、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产品优势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五、</a:t>
            </a:r>
            <a:r>
              <a:rPr lang="ru-RU" altLang="zh-CN" dirty="0" smtClean="0"/>
              <a:t>CMC</a:t>
            </a:r>
            <a:r>
              <a:rPr lang="en-US" altLang="zh-CN" dirty="0" smtClean="0"/>
              <a:t>与同行产品对比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六、溶液透明度和不溶物对比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七、</a:t>
            </a:r>
            <a:r>
              <a:rPr lang="en-US" altLang="zh-CN" dirty="0" smtClean="0"/>
              <a:t>CMC</a:t>
            </a:r>
            <a:r>
              <a:rPr lang="zh-CN" altLang="en-US" dirty="0" smtClean="0"/>
              <a:t>使用方法及建议</a:t>
            </a:r>
            <a:endParaRPr lang="en-US" altLang="zh-CN" dirty="0" smtClean="0"/>
          </a:p>
          <a:p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endParaRPr lang="en-US" altLang="zh-CN" sz="2400" dirty="0" smtClean="0">
              <a:latin typeface="华文宋体" pitchFamily="2" charset="-122"/>
              <a:ea typeface="华文宋体" pitchFamily="2" charset="-122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571500" y="1256644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要内容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8853" y="1628800"/>
            <a:ext cx="8925057" cy="45365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产品型号</a:t>
            </a:r>
            <a:br>
              <a:rPr lang="en-US" altLang="zh-CN" sz="1600" kern="1200" dirty="0">
                <a:ea typeface="宋体" panose="02010600030101010101" pitchFamily="2" charset="-122"/>
              </a:rPr>
            </a:br>
            <a:endParaRPr lang="en-US" altLang="zh-CN" sz="1600" kern="1200" dirty="0" smtClean="0">
              <a:ea typeface="宋体" panose="02010600030101010101" pitchFamily="2" charset="-122"/>
            </a:endParaRPr>
          </a:p>
          <a:p>
            <a:endParaRPr lang="en-US" altLang="zh-CN" sz="1800" b="1" kern="1200" dirty="0" smtClean="0">
              <a:ea typeface="宋体" panose="02010600030101010101" pitchFamily="2" charset="-122"/>
            </a:endParaRPr>
          </a:p>
          <a:p>
            <a:endParaRPr lang="en-US" altLang="zh-CN" sz="1800" b="1" dirty="0" smtClean="0">
              <a:ea typeface="宋体" panose="02010600030101010101" pitchFamily="2" charset="-122"/>
            </a:endParaRPr>
          </a:p>
          <a:p>
            <a:endParaRPr lang="en-US" altLang="zh-CN" sz="1800" b="1" kern="1200" dirty="0" smtClean="0">
              <a:ea typeface="宋体" panose="02010600030101010101" pitchFamily="2" charset="-122"/>
            </a:endParaRPr>
          </a:p>
          <a:p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产品</a:t>
            </a:r>
            <a:r>
              <a:rPr lang="zh-CN" altLang="en-US" sz="1800" b="1" kern="1200" dirty="0" smtClean="0">
                <a:ea typeface="宋体" panose="02010600030101010101" pitchFamily="2" charset="-122"/>
              </a:rPr>
              <a:t>优势</a:t>
            </a:r>
            <a:endParaRPr lang="zh-CN" altLang="zh-CN" sz="1600" dirty="0" smtClean="0"/>
          </a:p>
          <a:p>
            <a:r>
              <a:rPr lang="ru-RU" altLang="zh-CN" sz="1600" dirty="0" smtClean="0"/>
              <a:t>1</a:t>
            </a:r>
            <a:r>
              <a:rPr lang="en-US" altLang="zh-CN" sz="1600" dirty="0" smtClean="0"/>
              <a:t>、</a:t>
            </a:r>
            <a:r>
              <a:rPr lang="zh-CN" altLang="en-US" sz="1600" dirty="0" smtClean="0"/>
              <a:t>取代度均匀，粘度稳定，粘结力强；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溶解性好，溶解速率高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不溶物极少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r>
              <a:rPr lang="en-US" altLang="zh-CN" sz="1600" dirty="0" smtClean="0"/>
              <a:t>3、分子量</a:t>
            </a:r>
            <a:r>
              <a:rPr lang="zh-CN" altLang="en-US" sz="1600" dirty="0" smtClean="0"/>
              <a:t>高且</a:t>
            </a:r>
            <a:r>
              <a:rPr lang="en-US" altLang="zh-CN" sz="1600" dirty="0" smtClean="0"/>
              <a:t>分布窄，批次间稳定性好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r>
              <a:rPr lang="ru-RU" altLang="zh-CN" sz="1600" dirty="0" smtClean="0"/>
              <a:t>3</a:t>
            </a:r>
            <a:r>
              <a:rPr lang="en-US" altLang="zh-CN" sz="1600" dirty="0" smtClean="0"/>
              <a:t>、纯度很高（</a:t>
            </a:r>
            <a:r>
              <a:rPr lang="ru-RU" altLang="zh-CN" sz="1600" dirty="0" smtClean="0"/>
              <a:t>≥99.7%</a:t>
            </a:r>
            <a:r>
              <a:rPr lang="en-US" altLang="zh-CN" sz="1600" dirty="0" smtClean="0"/>
              <a:t>），杂质含量少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r>
              <a:rPr lang="ru-RU" altLang="zh-CN" sz="1600" dirty="0" smtClean="0"/>
              <a:t>4</a:t>
            </a:r>
            <a:r>
              <a:rPr lang="en-US" altLang="zh-CN" sz="1600" dirty="0" smtClean="0"/>
              <a:t>、</a:t>
            </a:r>
            <a:r>
              <a:rPr lang="en-US" altLang="zh-CN" sz="1600" dirty="0" err="1" smtClean="0"/>
              <a:t>浆料稳定性好</a:t>
            </a:r>
            <a:r>
              <a:rPr lang="zh-CN" altLang="en-US" sz="1600" dirty="0" smtClean="0"/>
              <a:t>，溶液随放置时间的延长粘度变化很小。</a:t>
            </a:r>
            <a:endParaRPr lang="zh-CN" altLang="zh-CN" sz="1600" dirty="0" smtClean="0"/>
          </a:p>
          <a:p>
            <a:r>
              <a:rPr lang="ru-RU" altLang="zh-CN" sz="1600" dirty="0" smtClean="0"/>
              <a:t>6</a:t>
            </a:r>
            <a:r>
              <a:rPr lang="en-US" altLang="zh-CN" sz="1600" dirty="0" smtClean="0"/>
              <a:t>、低粘产品粘结力更强；高粘产品能量密度更高</a:t>
            </a:r>
            <a:r>
              <a:rPr lang="zh-CN" altLang="en-US" sz="1600" dirty="0" smtClean="0"/>
              <a:t>。</a:t>
            </a:r>
            <a:endParaRPr lang="zh-CN" altLang="zh-CN" sz="1600" dirty="0" smtClean="0"/>
          </a:p>
          <a:p>
            <a:endParaRPr lang="en-US" altLang="zh-CN" sz="1600" kern="1200" dirty="0" smtClean="0">
              <a:ea typeface="宋体" panose="02010600030101010101" pitchFamily="2" charset="-122"/>
            </a:endParaRPr>
          </a:p>
          <a:p>
            <a:endParaRPr lang="en-US" altLang="zh-CN" sz="1600" dirty="0" smtClean="0"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4988" y="1052736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四、产品优势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39044" y="2132856"/>
          <a:ext cx="7776863" cy="1158276"/>
        </p:xfrm>
        <a:graphic>
          <a:graphicData uri="http://schemas.openxmlformats.org/drawingml/2006/table">
            <a:tbl>
              <a:tblPr/>
              <a:tblGrid>
                <a:gridCol w="1636728"/>
                <a:gridCol w="1223128"/>
                <a:gridCol w="2030749"/>
                <a:gridCol w="1282781"/>
                <a:gridCol w="1603477"/>
              </a:tblGrid>
              <a:tr h="543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型号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9B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取代度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9B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1%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水溶液黏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度（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mpa•s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9B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推荐添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加量（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9B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溶液稳定性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9B93"/>
                    </a:solidFill>
                  </a:tcPr>
                </a:tc>
              </a:tr>
              <a:tr h="543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TY-DH605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TY-DH606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0.96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0.89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2000-2500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2800-3400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0.8-1.4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0.8-1.2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优良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优良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DC"/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188913"/>
            <a:ext cx="10287000" cy="790575"/>
            <a:chOff x="0" y="188913"/>
            <a:chExt cx="10287000" cy="790575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 flipV="1">
              <a:off x="0" y="908720"/>
              <a:ext cx="10287000" cy="70768"/>
            </a:xfrm>
            <a:prstGeom prst="rect">
              <a:avLst/>
            </a:prstGeom>
            <a:gradFill rotWithShape="1">
              <a:gsLst>
                <a:gs pos="0">
                  <a:srgbClr val="0033CC">
                    <a:alpha val="89998"/>
                  </a:srgbClr>
                </a:gs>
                <a:gs pos="100000">
                  <a:srgbClr val="00185E">
                    <a:alpha val="32999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1258888" y="285751"/>
              <a:ext cx="788511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德国赛尔</a:t>
              </a:r>
              <a:r>
                <a:rPr lang="en-US" altLang="zh-CN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        </a:t>
              </a:r>
              <a:r>
                <a:rPr lang="zh-CN" altLang="en-US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武汉飞腾亚化工新材料有限公司</a:t>
              </a:r>
              <a:endParaRPr lang="zh-CN" altLang="en-US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pic>
          <p:nvPicPr>
            <p:cNvPr id="8" name="Picture 12" descr="C:\Documents and Settings\admins\桌面\赛尔图标.jpg 拷贝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68315" y="188913"/>
              <a:ext cx="719137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457" y="1124745"/>
            <a:ext cx="8925057" cy="4950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            </a:t>
            </a:r>
            <a:r>
              <a:rPr lang="zh-CN" altLang="en-US" sz="3000" b="1" dirty="0" smtClean="0"/>
              <a:t>五</a:t>
            </a:r>
            <a:r>
              <a:rPr lang="en-US" altLang="zh-CN" sz="3000" b="1" dirty="0" smtClean="0"/>
              <a:t>.</a:t>
            </a:r>
            <a:r>
              <a:rPr lang="ru-RU" altLang="zh-CN" sz="3000" b="1" dirty="0" smtClean="0"/>
              <a:t>CMC</a:t>
            </a:r>
            <a:r>
              <a:rPr lang="en-US" altLang="zh-CN" sz="3000" b="1" dirty="0" smtClean="0"/>
              <a:t>与同行产品对比</a:t>
            </a:r>
            <a:endParaRPr lang="en-US" altLang="zh-CN" sz="3000" b="1" dirty="0" smtClean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23020" y="5229200"/>
          <a:ext cx="8856984" cy="838200"/>
        </p:xfrm>
        <a:graphic>
          <a:graphicData uri="http://schemas.openxmlformats.org/drawingml/2006/table">
            <a:tbl>
              <a:tblPr/>
              <a:tblGrid>
                <a:gridCol w="8856984"/>
              </a:tblGrid>
              <a:tr h="432048">
                <a:tc>
                  <a:txBody>
                    <a:bodyPr/>
                    <a:lstStyle/>
                    <a:p>
                      <a:pPr algn="l">
                        <a:lnSpc>
                          <a:spcPts val="179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粘度测试方法：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5gCMC+495g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水，恒温至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℃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Brookfield LVDV-I+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号转子，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转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分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JQBTLU+»ªÎÄ¿¬Ìå"/>
                      </a:endParaRPr>
                    </a:p>
                    <a:p>
                      <a:pPr algn="l">
                        <a:lnSpc>
                          <a:spcPts val="179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altLang="zh-CN" sz="1600" dirty="0" smtClean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ts val="179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1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0" y="188913"/>
            <a:ext cx="10287000" cy="790575"/>
            <a:chOff x="0" y="188913"/>
            <a:chExt cx="10287000" cy="790575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 flipV="1">
              <a:off x="0" y="908720"/>
              <a:ext cx="10287000" cy="70768"/>
            </a:xfrm>
            <a:prstGeom prst="rect">
              <a:avLst/>
            </a:prstGeom>
            <a:gradFill rotWithShape="1">
              <a:gsLst>
                <a:gs pos="0">
                  <a:srgbClr val="0033CC">
                    <a:alpha val="89998"/>
                  </a:srgbClr>
                </a:gs>
                <a:gs pos="100000">
                  <a:srgbClr val="00185E">
                    <a:alpha val="32999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1258888" y="285751"/>
              <a:ext cx="788511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德国赛尔</a:t>
              </a:r>
              <a:r>
                <a:rPr lang="en-US" altLang="zh-CN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        </a:t>
              </a:r>
              <a:r>
                <a:rPr lang="zh-CN" altLang="en-US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武汉飞腾亚化工新材料有限公司</a:t>
              </a:r>
              <a:endParaRPr lang="zh-CN" altLang="en-US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pic>
          <p:nvPicPr>
            <p:cNvPr id="9" name="Picture 12" descr="C:\Documents and Settings\admins\桌面\赛尔图标.jpg 拷贝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68315" y="188913"/>
              <a:ext cx="719137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738313"/>
            <a:ext cx="925671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457" y="1052736"/>
            <a:ext cx="8789547" cy="5805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六、溶液透明度和不溶物对比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100" dirty="0" smtClean="0"/>
          </a:p>
          <a:p>
            <a:pPr algn="ctr">
              <a:buNone/>
            </a:pPr>
            <a:r>
              <a:rPr lang="zh-CN" altLang="en-US" sz="1900" dirty="0" smtClean="0">
                <a:solidFill>
                  <a:schemeClr val="tx1"/>
                </a:solidFill>
              </a:rPr>
              <a:t>结论：</a:t>
            </a:r>
            <a:r>
              <a:rPr lang="en-US" altLang="zh-CN" sz="1900" dirty="0" smtClean="0">
                <a:solidFill>
                  <a:schemeClr val="tx1"/>
                </a:solidFill>
              </a:rPr>
              <a:t>通过不溶物对比可看出</a:t>
            </a:r>
            <a:endParaRPr lang="zh-CN" altLang="zh-CN" sz="19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zh-CN" sz="2100" dirty="0" smtClean="0"/>
              <a:t>              </a:t>
            </a:r>
            <a:r>
              <a:rPr lang="ru-RU" altLang="zh-CN" sz="2100" dirty="0" smtClean="0"/>
              <a:t>1</a:t>
            </a:r>
            <a:r>
              <a:rPr lang="en-US" altLang="zh-CN" sz="2100" dirty="0" smtClean="0"/>
              <a:t>、</a:t>
            </a:r>
            <a:r>
              <a:rPr lang="en-US" altLang="zh-CN" sz="1900" dirty="0" smtClean="0">
                <a:solidFill>
                  <a:schemeClr val="tx1"/>
                </a:solidFill>
              </a:rPr>
              <a:t>江门</a:t>
            </a:r>
            <a:r>
              <a:rPr lang="ru-RU" altLang="zh-CN" sz="1900" dirty="0" smtClean="0">
                <a:solidFill>
                  <a:schemeClr val="tx1"/>
                </a:solidFill>
              </a:rPr>
              <a:t>BVH8</a:t>
            </a:r>
            <a:r>
              <a:rPr lang="en-US" altLang="zh-CN" sz="1900" dirty="0" smtClean="0">
                <a:solidFill>
                  <a:schemeClr val="tx1"/>
                </a:solidFill>
              </a:rPr>
              <a:t>不溶物明显较多，不利于过筛和涂布</a:t>
            </a:r>
            <a:r>
              <a:rPr lang="zh-CN" altLang="en-US" sz="1900" dirty="0" smtClean="0">
                <a:solidFill>
                  <a:schemeClr val="tx1"/>
                </a:solidFill>
              </a:rPr>
              <a:t>；</a:t>
            </a:r>
            <a:endParaRPr lang="zh-CN" altLang="zh-CN" sz="19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zh-CN" sz="1900" dirty="0" smtClean="0">
                <a:solidFill>
                  <a:schemeClr val="tx1"/>
                </a:solidFill>
              </a:rPr>
              <a:t>         2</a:t>
            </a:r>
            <a:r>
              <a:rPr lang="zh-CN" altLang="en-US" sz="1900" dirty="0" smtClean="0">
                <a:solidFill>
                  <a:schemeClr val="tx1"/>
                </a:solidFill>
              </a:rPr>
              <a:t>、我司</a:t>
            </a:r>
            <a:r>
              <a:rPr lang="en-US" altLang="zh-CN" sz="1900" dirty="0" smtClean="0">
                <a:solidFill>
                  <a:schemeClr val="tx1"/>
                </a:solidFill>
              </a:rPr>
              <a:t>TY-DH606不溶物比国外</a:t>
            </a:r>
            <a:r>
              <a:rPr lang="ru-RU" altLang="zh-CN" sz="1900" dirty="0" smtClean="0">
                <a:solidFill>
                  <a:schemeClr val="tx1"/>
                </a:solidFill>
              </a:rPr>
              <a:t>DC-3A</a:t>
            </a:r>
            <a:r>
              <a:rPr lang="en-US" altLang="zh-CN" sz="1900" dirty="0" smtClean="0">
                <a:solidFill>
                  <a:schemeClr val="tx1"/>
                </a:solidFill>
              </a:rPr>
              <a:t>明显少</a:t>
            </a:r>
            <a:r>
              <a:rPr lang="zh-CN" altLang="en-US" sz="1900" dirty="0" smtClean="0">
                <a:solidFill>
                  <a:schemeClr val="tx1"/>
                </a:solidFill>
              </a:rPr>
              <a:t>；</a:t>
            </a:r>
            <a:endParaRPr lang="en-US" altLang="zh-CN" sz="19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zh-CN" sz="1900" dirty="0" smtClean="0">
                <a:solidFill>
                  <a:schemeClr val="tx1"/>
                </a:solidFill>
              </a:rPr>
              <a:t>    </a:t>
            </a:r>
            <a:r>
              <a:rPr lang="ru-RU" altLang="zh-CN" sz="1900" dirty="0" smtClean="0">
                <a:solidFill>
                  <a:schemeClr val="tx1"/>
                </a:solidFill>
              </a:rPr>
              <a:t>3</a:t>
            </a:r>
            <a:r>
              <a:rPr lang="en-US" altLang="zh-CN" sz="1900" dirty="0" smtClean="0">
                <a:solidFill>
                  <a:schemeClr val="tx1"/>
                </a:solidFill>
              </a:rPr>
              <a:t>、</a:t>
            </a:r>
            <a:r>
              <a:rPr lang="zh-CN" altLang="en-US" sz="1900" dirty="0" smtClean="0">
                <a:solidFill>
                  <a:schemeClr val="tx1"/>
                </a:solidFill>
              </a:rPr>
              <a:t>我司</a:t>
            </a:r>
            <a:r>
              <a:rPr lang="en-US" altLang="zh-CN" sz="1900" dirty="0" smtClean="0">
                <a:solidFill>
                  <a:schemeClr val="tx1"/>
                </a:solidFill>
              </a:rPr>
              <a:t>TY-DH605不溶物</a:t>
            </a:r>
            <a:r>
              <a:rPr lang="zh-CN" altLang="en-US" sz="1900" dirty="0" smtClean="0">
                <a:solidFill>
                  <a:schemeClr val="tx1"/>
                </a:solidFill>
              </a:rPr>
              <a:t>也</a:t>
            </a:r>
            <a:r>
              <a:rPr lang="en-US" altLang="zh-CN" sz="1900" dirty="0" smtClean="0">
                <a:solidFill>
                  <a:schemeClr val="tx1"/>
                </a:solidFill>
              </a:rPr>
              <a:t>少于</a:t>
            </a:r>
            <a:r>
              <a:rPr lang="zh-CN" altLang="en-US" sz="1900" dirty="0" smtClean="0">
                <a:solidFill>
                  <a:schemeClr val="tx1"/>
                </a:solidFill>
              </a:rPr>
              <a:t>大赛璐</a:t>
            </a:r>
            <a:r>
              <a:rPr lang="ru-RU" altLang="zh-CN" sz="1900" dirty="0" smtClean="0">
                <a:solidFill>
                  <a:schemeClr val="tx1"/>
                </a:solidFill>
              </a:rPr>
              <a:t>2200</a:t>
            </a:r>
            <a:r>
              <a:rPr lang="en-US" altLang="zh-CN" sz="1900" dirty="0" smtClean="0">
                <a:solidFill>
                  <a:schemeClr val="tx1"/>
                </a:solidFill>
              </a:rPr>
              <a:t>.</a:t>
            </a:r>
            <a:endParaRPr lang="zh-CN" altLang="zh-CN" sz="1900" dirty="0" smtClean="0">
              <a:solidFill>
                <a:schemeClr val="tx1"/>
              </a:solidFill>
            </a:endParaRPr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5108" y="1556792"/>
            <a:ext cx="36576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5508" y="1556792"/>
            <a:ext cx="37170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16" y="3645024"/>
            <a:ext cx="367240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5109" y="3645024"/>
            <a:ext cx="367240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0" y="188913"/>
            <a:ext cx="10287000" cy="790575"/>
            <a:chOff x="0" y="188913"/>
            <a:chExt cx="10287000" cy="79057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flipV="1">
              <a:off x="0" y="908720"/>
              <a:ext cx="10287000" cy="70768"/>
            </a:xfrm>
            <a:prstGeom prst="rect">
              <a:avLst/>
            </a:prstGeom>
            <a:gradFill rotWithShape="1">
              <a:gsLst>
                <a:gs pos="0">
                  <a:srgbClr val="0033CC">
                    <a:alpha val="89998"/>
                  </a:srgbClr>
                </a:gs>
                <a:gs pos="100000">
                  <a:srgbClr val="00185E">
                    <a:alpha val="32999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258888" y="285751"/>
              <a:ext cx="788511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德国赛尔</a:t>
              </a:r>
              <a:r>
                <a:rPr lang="en-US" altLang="zh-CN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        </a:t>
              </a:r>
              <a:r>
                <a:rPr lang="zh-CN" altLang="en-US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武汉飞腾亚化工新材料有限公司</a:t>
              </a:r>
              <a:endParaRPr lang="zh-CN" altLang="en-US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pic>
          <p:nvPicPr>
            <p:cNvPr id="11" name="Picture 12" descr="C:\Documents and Settings\admins\桌面\赛尔图标.jpg 拷贝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8315" y="188913"/>
              <a:ext cx="719137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457" y="1084217"/>
            <a:ext cx="8925057" cy="7606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七、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CMC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使用方法及建议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14500" y="1844824"/>
          <a:ext cx="6858000" cy="1584176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584176">
                <a:tc>
                  <a:txBody>
                    <a:bodyPr/>
                    <a:lstStyle/>
                    <a:p>
                      <a:pPr algn="l">
                        <a:lnSpc>
                          <a:spcPts val="269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、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我司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电池级产品分低粘度和高粘度两大类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客户要根据添加量及产品性能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、工艺等选用合适的产品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；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我司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产品粘度相对偏高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为获得最好的使用效果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，建议客户在使用时微调添加量；</a:t>
                      </a:r>
                      <a:endParaRPr lang="zh-CN" sz="18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59124" y="3068960"/>
          <a:ext cx="6858000" cy="1053280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053280"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、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CMC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亲水性极强，因此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CMC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的溶浆工艺很重要。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CMC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的溶解搅拌转速</a:t>
                      </a:r>
                      <a:endParaRPr lang="zh-CN" sz="18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lnSpc>
                          <a:spcPts val="21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不能太高，否则会破坏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CMC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的活性；不同的材料体系，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要选择不同的溶浆工艺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，一般溶浆时间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小时左右；</a:t>
                      </a:r>
                      <a:endParaRPr lang="zh-CN" sz="18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59124" y="4221088"/>
          <a:ext cx="6858000" cy="1199308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199308">
                <a:tc>
                  <a:txBody>
                    <a:bodyPr/>
                    <a:lstStyle/>
                    <a:p>
                      <a:pPr algn="l">
                        <a:lnSpc>
                          <a:spcPts val="269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、溶解好的浆料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，建议放置时间不超过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天，尤其是夏天，温度高，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湿度大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JQBTLU+»ªÎÄ¿¬Ìå"/>
                        </a:rPr>
                        <a:t>，易受细菌影响，可能会影响到使用性能。</a:t>
                      </a:r>
                      <a:endParaRPr lang="zh-CN" sz="18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188913"/>
            <a:ext cx="10287000" cy="790575"/>
            <a:chOff x="0" y="188913"/>
            <a:chExt cx="10287000" cy="79057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flipV="1">
              <a:off x="0" y="908720"/>
              <a:ext cx="10287000" cy="70768"/>
            </a:xfrm>
            <a:prstGeom prst="rect">
              <a:avLst/>
            </a:prstGeom>
            <a:gradFill rotWithShape="1">
              <a:gsLst>
                <a:gs pos="0">
                  <a:srgbClr val="0033CC">
                    <a:alpha val="89998"/>
                  </a:srgbClr>
                </a:gs>
                <a:gs pos="100000">
                  <a:srgbClr val="00185E">
                    <a:alpha val="32999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258888" y="285751"/>
              <a:ext cx="788511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德国赛尔</a:t>
              </a:r>
              <a:r>
                <a:rPr lang="en-US" altLang="zh-CN" sz="2400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        </a:t>
              </a:r>
              <a:r>
                <a:rPr lang="zh-CN" altLang="en-US" b="1" dirty="0">
                  <a:solidFill>
                    <a:srgbClr val="3535A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武汉飞腾亚化工新材料有限公司</a:t>
              </a:r>
              <a:endParaRPr lang="zh-CN" altLang="en-US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pic>
          <p:nvPicPr>
            <p:cNvPr id="11" name="Picture 12" descr="C:\Documents and Settings\admins\桌面\赛尔图标.jpg 拷贝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68315" y="188913"/>
              <a:ext cx="719137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1052" y="1052736"/>
            <a:ext cx="8136904" cy="5400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55068" y="1338426"/>
            <a:ext cx="792088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1024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3060" y="1052736"/>
            <a:ext cx="3816350" cy="250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02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3699039"/>
            <a:ext cx="3887788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2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1052736"/>
            <a:ext cx="4067548" cy="250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02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0" y="3699039"/>
            <a:ext cx="410406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5232" y="1196754"/>
            <a:ext cx="9396536" cy="4622059"/>
          </a:xfrm>
        </p:spPr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CMC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Sodium salt of Carboxyl Methyl </a:t>
            </a:r>
            <a:r>
              <a:rPr lang="en-US" altLang="zh-CN" dirty="0" smtClean="0">
                <a:solidFill>
                  <a:schemeClr val="tx1"/>
                </a:solidFill>
              </a:rPr>
              <a:t>Cellulose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简称</a:t>
            </a:r>
            <a:r>
              <a:rPr lang="en-US" altLang="zh-CN" dirty="0">
                <a:solidFill>
                  <a:schemeClr val="tx1"/>
                </a:solidFill>
              </a:rPr>
              <a:t>CMC</a:t>
            </a:r>
            <a:r>
              <a:rPr lang="zh-CN" altLang="en-US" dirty="0">
                <a:solidFill>
                  <a:schemeClr val="tx1"/>
                </a:solidFill>
              </a:rPr>
              <a:t>，中</a:t>
            </a:r>
            <a:r>
              <a:rPr lang="zh-CN" altLang="en-US" dirty="0" smtClean="0">
                <a:solidFill>
                  <a:schemeClr val="tx1"/>
                </a:solidFill>
              </a:rPr>
              <a:t>文名：羧甲基纤维素钠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chemeClr val="tx1"/>
                </a:solidFill>
              </a:rPr>
              <a:t>CMC </a:t>
            </a:r>
            <a:r>
              <a:rPr lang="zh-CN" altLang="en-US" dirty="0">
                <a:solidFill>
                  <a:schemeClr val="tx1"/>
                </a:solidFill>
              </a:rPr>
              <a:t>是纤维素醚的一种，通常是以短棉绒（纤维素含量高达 </a:t>
            </a:r>
            <a:r>
              <a:rPr lang="en-US" altLang="zh-CN" dirty="0">
                <a:solidFill>
                  <a:schemeClr val="tx1"/>
                </a:solidFill>
              </a:rPr>
              <a:t>98</a:t>
            </a:r>
            <a:r>
              <a:rPr lang="zh-CN" altLang="en-US" dirty="0">
                <a:solidFill>
                  <a:schemeClr val="tx1"/>
                </a:solidFill>
              </a:rPr>
              <a:t>％）或木浆为原料，通过氢氧化钠处理后再与氯乙酸钠（</a:t>
            </a:r>
            <a:r>
              <a:rPr lang="en-US" altLang="zh-CN" dirty="0">
                <a:solidFill>
                  <a:schemeClr val="tx1"/>
                </a:solidFill>
              </a:rPr>
              <a:t>ClCH2COONa</a:t>
            </a:r>
            <a:r>
              <a:rPr lang="zh-CN" altLang="en-US" dirty="0">
                <a:solidFill>
                  <a:schemeClr val="tx1"/>
                </a:solidFill>
              </a:rPr>
              <a:t>）反应而成，通常有两种制备方法：水媒法和溶媒法。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71500" y="1196752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的制成原理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7" name="Picture 3" descr="http://h.hiphotos.baidu.com/baike/w%3D268/sign=a1604078d109b3deebbfe36ef4bf6cd3/738b4710b912c8fc34e011ddfc039245d688218b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53" y="2420888"/>
            <a:ext cx="5400600" cy="23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 dirty="0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7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kongxiangyun\AppData\Roaming\Tencent\Users\984059083\QQ\WinTemp\RichOle\H19WMH@A3_D{K9FOLKI7)N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29" y="1844824"/>
            <a:ext cx="8496944" cy="44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" y="1260750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的制成原理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7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7194" y="1124744"/>
            <a:ext cx="9064501" cy="4622059"/>
          </a:xfrm>
        </p:spPr>
        <p:txBody>
          <a:bodyPr>
            <a:normAutofit/>
          </a:bodyPr>
          <a:lstStyle/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pPr>
              <a:buNone/>
            </a:pPr>
            <a:r>
              <a:rPr lang="zh-CN" altLang="en-US" sz="2400" b="1" dirty="0" smtClean="0"/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溶解性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易吸水，具有良好的水溶性。溶于冷水或者热水形成胶体溶液。不溶于甲醇、乙醇、丙酮、氯仿及苯等有机溶剂。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影响溶解性的因素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、取代度   取代度在</a:t>
            </a:r>
            <a:r>
              <a:rPr lang="en-US" altLang="zh-CN" sz="1800" dirty="0" smtClean="0">
                <a:solidFill>
                  <a:schemeClr val="tx1"/>
                </a:solidFill>
              </a:rPr>
              <a:t>0.3</a:t>
            </a:r>
            <a:r>
              <a:rPr lang="zh-CN" altLang="en-US" sz="1800" dirty="0" smtClean="0">
                <a:solidFill>
                  <a:schemeClr val="tx1"/>
                </a:solidFill>
              </a:rPr>
              <a:t>呈碱溶性</a:t>
            </a:r>
            <a:r>
              <a:rPr lang="zh-CN" altLang="zh-CN" sz="1800" b="1" dirty="0" smtClean="0"/>
              <a:t>，</a:t>
            </a:r>
            <a:r>
              <a:rPr lang="zh-CN" altLang="en-US" sz="1800" dirty="0" smtClean="0">
                <a:solidFill>
                  <a:schemeClr val="tx1"/>
                </a:solidFill>
              </a:rPr>
              <a:t>取代度大于</a:t>
            </a:r>
            <a:r>
              <a:rPr lang="en-US" altLang="zh-CN" sz="1800" dirty="0" smtClean="0">
                <a:solidFill>
                  <a:schemeClr val="tx1"/>
                </a:solidFill>
              </a:rPr>
              <a:t>0.4</a:t>
            </a:r>
            <a:r>
              <a:rPr lang="zh-CN" altLang="en-US" sz="1800" dirty="0" smtClean="0">
                <a:solidFill>
                  <a:schemeClr val="tx1"/>
                </a:solidFill>
              </a:rPr>
              <a:t>为水溶性。随着取代度的增大，胶液的透明度和稳定性越好。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、粘度     粘度越大，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的溶解性越差。假若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直接加入到水中，粒子间相互结块，周围形成一种强润皮膜即所谓的结块，使粒子不易分散，造成溶解困难。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" y="1340768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主要性能指标分析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7194" y="1124744"/>
            <a:ext cx="9064501" cy="5112568"/>
          </a:xfrm>
        </p:spPr>
        <p:txBody>
          <a:bodyPr>
            <a:normAutofit fontScale="55000" lnSpcReduction="20000"/>
          </a:bodyPr>
          <a:lstStyle/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chemeClr val="tx1"/>
                </a:solidFill>
              </a:rPr>
              <a:t>取代度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CMC </a:t>
            </a:r>
            <a:r>
              <a:rPr lang="zh-CN" altLang="zh-CN" dirty="0">
                <a:solidFill>
                  <a:schemeClr val="tx1"/>
                </a:solidFill>
              </a:rPr>
              <a:t>为阴离子型线性高分子。构成纤维素的葡萄糖中有</a:t>
            </a:r>
            <a:r>
              <a:rPr lang="en-US" altLang="zh-CN" dirty="0">
                <a:solidFill>
                  <a:schemeClr val="tx1"/>
                </a:solidFill>
              </a:rPr>
              <a:t> 3 </a:t>
            </a:r>
            <a:r>
              <a:rPr lang="zh-CN" altLang="zh-CN" dirty="0">
                <a:solidFill>
                  <a:schemeClr val="tx1"/>
                </a:solidFill>
              </a:rPr>
              <a:t>个能醚化的羟基，因此产品</a:t>
            </a:r>
            <a:r>
              <a:rPr lang="zh-CN" altLang="zh-CN" dirty="0" smtClean="0">
                <a:solidFill>
                  <a:schemeClr val="tx1"/>
                </a:solidFill>
              </a:rPr>
              <a:t>具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zh-CN" dirty="0" smtClean="0">
                <a:solidFill>
                  <a:schemeClr val="tx1"/>
                </a:solidFill>
              </a:rPr>
              <a:t>各种</a:t>
            </a:r>
            <a:r>
              <a:rPr lang="zh-CN" altLang="zh-CN" dirty="0">
                <a:solidFill>
                  <a:schemeClr val="tx1"/>
                </a:solidFill>
              </a:rPr>
              <a:t>取代度，取代度在</a:t>
            </a:r>
            <a:r>
              <a:rPr lang="en-US" altLang="zh-CN" dirty="0">
                <a:solidFill>
                  <a:schemeClr val="tx1"/>
                </a:solidFill>
              </a:rPr>
              <a:t> 0.8 </a:t>
            </a:r>
            <a:r>
              <a:rPr lang="zh-CN" altLang="zh-CN" dirty="0">
                <a:solidFill>
                  <a:schemeClr val="tx1"/>
                </a:solidFill>
              </a:rPr>
              <a:t>以上时耐酸性和耐盐性好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</a:rPr>
              <a:t>取代度在</a:t>
            </a:r>
            <a:r>
              <a:rPr lang="en-US" altLang="zh-CN" dirty="0" smtClean="0">
                <a:solidFill>
                  <a:schemeClr val="tx1"/>
                </a:solidFill>
              </a:rPr>
              <a:t>0.3</a:t>
            </a:r>
            <a:r>
              <a:rPr lang="zh-CN" altLang="en-US" dirty="0" smtClean="0">
                <a:solidFill>
                  <a:schemeClr val="tx1"/>
                </a:solidFill>
              </a:rPr>
              <a:t>以下的</a:t>
            </a:r>
            <a:r>
              <a:rPr lang="en-US" altLang="zh-CN" dirty="0" smtClean="0">
                <a:solidFill>
                  <a:schemeClr val="tx1"/>
                </a:solidFill>
              </a:rPr>
              <a:t>CMC</a:t>
            </a:r>
            <a:r>
              <a:rPr lang="zh-CN" altLang="en-US" dirty="0" smtClean="0">
                <a:solidFill>
                  <a:schemeClr val="tx1"/>
                </a:solidFill>
              </a:rPr>
              <a:t>不溶于水。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、取代度越高，稳定性越好。一般需要取代度在</a:t>
            </a:r>
            <a:r>
              <a:rPr lang="en-US" altLang="zh-CN" dirty="0" smtClean="0">
                <a:solidFill>
                  <a:schemeClr val="tx1"/>
                </a:solidFill>
              </a:rPr>
              <a:t>0.8</a:t>
            </a:r>
            <a:r>
              <a:rPr lang="zh-CN" altLang="en-US" dirty="0" smtClean="0">
                <a:solidFill>
                  <a:schemeClr val="tx1"/>
                </a:solidFill>
              </a:rPr>
              <a:t>以上时耐酸耐盐性才会比较好。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、取代度的分布。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分布宽，</a:t>
            </a:r>
            <a:r>
              <a:rPr lang="en-US" altLang="zh-CN" dirty="0" smtClean="0">
                <a:solidFill>
                  <a:schemeClr val="tx1"/>
                </a:solidFill>
              </a:rPr>
              <a:t>CMC</a:t>
            </a:r>
            <a:r>
              <a:rPr lang="zh-CN" altLang="en-US" dirty="0" smtClean="0">
                <a:solidFill>
                  <a:schemeClr val="tx1"/>
                </a:solidFill>
              </a:rPr>
              <a:t>在水中不断形成聚阴离子，</a:t>
            </a:r>
            <a:r>
              <a:rPr lang="en-US" altLang="zh-CN" dirty="0" smtClean="0">
                <a:solidFill>
                  <a:schemeClr val="tx1"/>
                </a:solidFill>
              </a:rPr>
              <a:t>-COO</a:t>
            </a:r>
            <a:r>
              <a:rPr lang="zh-CN" altLang="en-US" dirty="0" smtClean="0">
                <a:solidFill>
                  <a:schemeClr val="tx1"/>
                </a:solidFill>
              </a:rPr>
              <a:t>发生静电排斥呈伸展状态。胶液的结构粘度大。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分布窄，胶液易于分散。</a:t>
            </a:r>
            <a:r>
              <a:rPr lang="en-US" altLang="zh-CN" dirty="0" smtClean="0">
                <a:solidFill>
                  <a:schemeClr val="tx1"/>
                </a:solidFill>
              </a:rPr>
              <a:t>CMC</a:t>
            </a:r>
            <a:r>
              <a:rPr lang="zh-CN" altLang="en-US" dirty="0" smtClean="0">
                <a:solidFill>
                  <a:schemeClr val="tx1"/>
                </a:solidFill>
              </a:rPr>
              <a:t>是纤维素衍生物，易被纤维素酶分解，假若缩水葡萄糖上有了羧甲基基本，由于空间位阻，纤维素酶无法识别作用位点，无法分解主链，如果主链连续出现两个未取代的缩水葡萄糖单元，那么则会很容易造成分解，所以分布窄的相对容易产生腐蚀现象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" y="1256644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CMC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主要性能指标分析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0971" y="836712"/>
            <a:ext cx="9034529" cy="5616624"/>
          </a:xfrm>
        </p:spPr>
        <p:txBody>
          <a:bodyPr/>
          <a:lstStyle/>
          <a:p>
            <a:endParaRPr lang="en-US" altLang="zh-CN" sz="3200" b="1" dirty="0" smtClean="0"/>
          </a:p>
          <a:p>
            <a:pPr>
              <a:buNone/>
            </a:pPr>
            <a:r>
              <a:rPr lang="en-US" altLang="zh-CN" sz="18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 粘度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、浓度的影响。</a:t>
            </a:r>
            <a:r>
              <a:rPr lang="zh-CN" altLang="en-US" sz="1800" dirty="0" smtClean="0">
                <a:solidFill>
                  <a:schemeClr val="tx1"/>
                </a:solidFill>
              </a:rPr>
              <a:t>无论高中低分子量的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，浓度会随着浓度的增加而上升。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/>
              <a:t>                                 </a:t>
            </a:r>
            <a:endParaRPr lang="en-US" altLang="zh-CN" sz="1800" dirty="0" smtClean="0"/>
          </a:p>
          <a:p>
            <a:r>
              <a:rPr lang="zh-CN" altLang="en-US" sz="1800" dirty="0" smtClean="0"/>
              <a:t>     </a:t>
            </a:r>
            <a:r>
              <a:rPr lang="zh-CN" altLang="en-US" sz="1800" dirty="0" smtClean="0">
                <a:solidFill>
                  <a:schemeClr val="tx1"/>
                </a:solidFill>
              </a:rPr>
              <a:t>右图为分子量</a:t>
            </a:r>
            <a:r>
              <a:rPr lang="en-US" altLang="zh-CN" sz="1800" dirty="0" smtClean="0">
                <a:solidFill>
                  <a:schemeClr val="tx1"/>
                </a:solidFill>
              </a:rPr>
              <a:t>70</a:t>
            </a:r>
            <a:r>
              <a:rPr lang="zh-CN" altLang="en-US" sz="1800" dirty="0" smtClean="0">
                <a:solidFill>
                  <a:schemeClr val="tx1"/>
                </a:solidFill>
              </a:rPr>
              <a:t>万，</a:t>
            </a:r>
            <a:r>
              <a:rPr lang="en-US" altLang="zh-CN" sz="1800" dirty="0" smtClean="0">
                <a:solidFill>
                  <a:schemeClr val="tx1"/>
                </a:solidFill>
              </a:rPr>
              <a:t>DS</a:t>
            </a:r>
            <a:r>
              <a:rPr lang="zh-CN" altLang="en-US" sz="1800" dirty="0" smtClean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0.9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的零剪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切粘度</a:t>
            </a:r>
            <a:r>
              <a:rPr lang="en-US" altLang="zh-CN" sz="1800" dirty="0" smtClean="0">
                <a:solidFill>
                  <a:schemeClr val="tx1"/>
                </a:solidFill>
              </a:rPr>
              <a:t>,</a:t>
            </a:r>
            <a:r>
              <a:rPr lang="zh-CN" altLang="en-US" sz="1800" dirty="0" smtClean="0">
                <a:solidFill>
                  <a:schemeClr val="tx1"/>
                </a:solidFill>
              </a:rPr>
              <a:t>随浓度的变化。在超过</a:t>
            </a:r>
            <a:r>
              <a:rPr lang="en-US" altLang="zh-CN" sz="1800" dirty="0" smtClean="0">
                <a:solidFill>
                  <a:schemeClr val="tx1"/>
                </a:solidFill>
              </a:rPr>
              <a:t>2%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时，分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子链之间发生交联，形成凝胶。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一般高粘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，含量在</a:t>
            </a:r>
            <a:r>
              <a:rPr lang="en-US" altLang="zh-CN" sz="1800" dirty="0" smtClean="0">
                <a:solidFill>
                  <a:schemeClr val="tx1"/>
                </a:solidFill>
              </a:rPr>
              <a:t>2%-3%</a:t>
            </a:r>
            <a:r>
              <a:rPr lang="zh-CN" altLang="en-US" sz="1800" dirty="0" smtClean="0">
                <a:solidFill>
                  <a:schemeClr val="tx1"/>
                </a:solidFill>
              </a:rPr>
              <a:t>，溶液差不多呈透明冻胶状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b="1" dirty="0" smtClean="0">
              <a:solidFill>
                <a:schemeClr val="tx1"/>
              </a:solidFill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温度的影响。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溶液的粘度随温度的升高而下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降，冷却时，粘度自行回升。但当温度升至一定程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度时，将发生永久性的粘度降低，一般认为此温度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极限在</a:t>
            </a:r>
            <a:r>
              <a:rPr lang="en-US" altLang="zh-CN" sz="1800" dirty="0" smtClean="0">
                <a:solidFill>
                  <a:schemeClr val="tx1"/>
                </a:solidFill>
              </a:rPr>
              <a:t>50</a:t>
            </a:r>
            <a:r>
              <a:rPr lang="zh-CN" altLang="en-US" sz="1800" dirty="0" smtClean="0">
                <a:solidFill>
                  <a:schemeClr val="tx1"/>
                </a:solidFill>
              </a:rPr>
              <a:t>度。但是一般来说加热温度小于</a:t>
            </a:r>
            <a:r>
              <a:rPr lang="en-US" altLang="zh-CN" sz="1800" dirty="0" smtClean="0">
                <a:solidFill>
                  <a:schemeClr val="tx1"/>
                </a:solidFill>
              </a:rPr>
              <a:t>85</a:t>
            </a:r>
            <a:r>
              <a:rPr lang="zh-CN" altLang="en-US" sz="1800" dirty="0" smtClean="0">
                <a:solidFill>
                  <a:schemeClr val="tx1"/>
                </a:solidFill>
              </a:rPr>
              <a:t>度，加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热时间小于</a:t>
            </a:r>
            <a:r>
              <a:rPr lang="en-US" altLang="zh-CN" sz="1800" dirty="0" smtClean="0">
                <a:solidFill>
                  <a:schemeClr val="tx1"/>
                </a:solidFill>
              </a:rPr>
              <a:t>20min</a:t>
            </a:r>
            <a:r>
              <a:rPr lang="zh-CN" altLang="en-US" sz="1800" dirty="0" smtClean="0">
                <a:solidFill>
                  <a:schemeClr val="tx1"/>
                </a:solidFill>
              </a:rPr>
              <a:t>，水溶液的粘度变化也不大。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zh-CN" altLang="en-US" sz="1800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" y="1124744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主要性能指标分析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60" y="2060848"/>
            <a:ext cx="338437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8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1652" y="4221088"/>
            <a:ext cx="345638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1013" y="1916833"/>
            <a:ext cx="8964488" cy="4392487"/>
          </a:xfrm>
        </p:spPr>
        <p:txBody>
          <a:bodyPr/>
          <a:lstStyle/>
          <a:p>
            <a:r>
              <a:rPr lang="en-US" altLang="zh-CN" sz="1800" b="1" dirty="0" smtClean="0">
                <a:solidFill>
                  <a:schemeClr val="tx1"/>
                </a:solidFill>
              </a:rPr>
              <a:t>PH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值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水溶液的粘度在</a:t>
            </a:r>
            <a:r>
              <a:rPr lang="en-US" altLang="zh-CN" sz="1800" dirty="0" smtClean="0">
                <a:solidFill>
                  <a:schemeClr val="tx1"/>
                </a:solidFill>
              </a:rPr>
              <a:t>PH7-9</a:t>
            </a:r>
            <a:r>
              <a:rPr lang="zh-CN" altLang="en-US" sz="1800" dirty="0" smtClean="0">
                <a:solidFill>
                  <a:schemeClr val="tx1"/>
                </a:solidFill>
              </a:rPr>
              <a:t>时最高，而且最稳定。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PH</a:t>
            </a:r>
            <a:r>
              <a:rPr lang="zh-CN" altLang="en-US" sz="1800" dirty="0" smtClean="0">
                <a:solidFill>
                  <a:schemeClr val="tx1"/>
                </a:solidFill>
              </a:rPr>
              <a:t>值在</a:t>
            </a:r>
            <a:r>
              <a:rPr lang="en-US" altLang="zh-CN" sz="1800" dirty="0" smtClean="0">
                <a:solidFill>
                  <a:schemeClr val="tx1"/>
                </a:solidFill>
              </a:rPr>
              <a:t>5-10</a:t>
            </a:r>
            <a:r>
              <a:rPr lang="zh-CN" altLang="en-US" sz="1800" dirty="0" smtClean="0">
                <a:solidFill>
                  <a:schemeClr val="tx1"/>
                </a:solidFill>
              </a:rPr>
              <a:t>之间时粘度变化很小。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在强碱性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水溶液中由于氧的影响造成粘度下降，在</a:t>
            </a:r>
            <a:r>
              <a:rPr lang="en-US" altLang="zh-CN" sz="1800" dirty="0" smtClean="0">
                <a:solidFill>
                  <a:schemeClr val="tx1"/>
                </a:solidFill>
              </a:rPr>
              <a:t>PH3</a:t>
            </a:r>
            <a:r>
              <a:rPr lang="zh-CN" altLang="en-US" sz="1800" dirty="0" smtClean="0">
                <a:solidFill>
                  <a:schemeClr val="tx1"/>
                </a:solidFill>
              </a:rPr>
              <a:t>左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右的强酸溶液中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被部分取代呈</a:t>
            </a:r>
            <a:r>
              <a:rPr lang="en-US" altLang="zh-CN" sz="1800" dirty="0" smtClean="0">
                <a:solidFill>
                  <a:schemeClr val="tx1"/>
                </a:solidFill>
              </a:rPr>
              <a:t>CMC-H</a:t>
            </a:r>
            <a:r>
              <a:rPr lang="zh-CN" altLang="en-US" sz="1800" dirty="0" smtClean="0">
                <a:solidFill>
                  <a:schemeClr val="tx1"/>
                </a:solidFill>
              </a:rPr>
              <a:t>呈凝胶                                                 状，容易粘度增加，再进一步</a:t>
            </a:r>
            <a:r>
              <a:rPr lang="en-US" altLang="zh-CN" sz="1800" dirty="0" smtClean="0">
                <a:solidFill>
                  <a:schemeClr val="tx1"/>
                </a:solidFill>
              </a:rPr>
              <a:t>PH</a:t>
            </a:r>
            <a:r>
              <a:rPr lang="zh-CN" altLang="en-US" sz="1800" dirty="0" smtClean="0">
                <a:solidFill>
                  <a:schemeClr val="tx1"/>
                </a:solidFill>
              </a:rPr>
              <a:t>到</a:t>
            </a:r>
            <a:r>
              <a:rPr lang="en-US" altLang="zh-CN" sz="1800" dirty="0" smtClean="0">
                <a:solidFill>
                  <a:schemeClr val="tx1"/>
                </a:solidFill>
              </a:rPr>
              <a:t>1-3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时，就变成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CMC-H</a:t>
            </a:r>
            <a:r>
              <a:rPr lang="zh-CN" altLang="en-US" sz="1800" dirty="0" smtClean="0">
                <a:solidFill>
                  <a:schemeClr val="tx1"/>
                </a:solidFill>
              </a:rPr>
              <a:t>沉淀。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对酸碱的抗性与取代度的有很大关系，取代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度越高，取代度越均匀，对抗酸碱的能力越强，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同时低粘度的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比高粘度的抗酸碱能力强。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" y="1052736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主要性能指标分析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7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5628" y="2492896"/>
            <a:ext cx="352839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0443" y="2060850"/>
            <a:ext cx="8925057" cy="3575657"/>
          </a:xfrm>
        </p:spPr>
        <p:txBody>
          <a:bodyPr>
            <a:normAutofit/>
          </a:bodyPr>
          <a:lstStyle/>
          <a:p>
            <a:r>
              <a:rPr lang="en-US" altLang="zh-CN" sz="1900" b="1" dirty="0" smtClean="0"/>
              <a:t>5</a:t>
            </a:r>
            <a:r>
              <a:rPr lang="zh-CN" altLang="en-US" sz="1900" b="1" dirty="0" smtClean="0">
                <a:solidFill>
                  <a:schemeClr val="tx1"/>
                </a:solidFill>
              </a:rPr>
              <a:t>、纯度</a:t>
            </a:r>
            <a:endParaRPr lang="en-US" altLang="zh-CN" sz="1900" b="1" dirty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纯度是指纯</a:t>
            </a:r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的组分。一般计算：</a:t>
            </a:r>
            <a:r>
              <a:rPr lang="en-US" altLang="zh-CN" sz="1800" dirty="0" smtClean="0">
                <a:solidFill>
                  <a:schemeClr val="tx1"/>
                </a:solidFill>
              </a:rPr>
              <a:t>Purity=100%-NaCL-</a:t>
            </a:r>
            <a:r>
              <a:rPr lang="zh-CN" altLang="en-US" sz="1800" dirty="0" smtClean="0">
                <a:solidFill>
                  <a:schemeClr val="tx1"/>
                </a:solidFill>
              </a:rPr>
              <a:t>羟乙酸钠。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900" b="1" dirty="0" smtClean="0">
              <a:solidFill>
                <a:schemeClr val="tx1"/>
              </a:solidFill>
            </a:endParaRPr>
          </a:p>
          <a:p>
            <a:r>
              <a:rPr lang="en-US" altLang="zh-CN" sz="1900" b="1" dirty="0" smtClean="0">
                <a:solidFill>
                  <a:schemeClr val="tx1"/>
                </a:solidFill>
              </a:rPr>
              <a:t>6</a:t>
            </a:r>
            <a:r>
              <a:rPr lang="zh-CN" altLang="en-US" sz="19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1900" b="1" dirty="0">
                <a:solidFill>
                  <a:schemeClr val="tx1"/>
                </a:solidFill>
              </a:rPr>
              <a:t>水分</a:t>
            </a:r>
            <a:endParaRPr lang="en-US" altLang="zh-CN" sz="1900" b="1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的平衡水分随着空气湿度的增加而升高，随着温度的上升而减少。在室温和平均湿度达到</a:t>
            </a:r>
            <a:r>
              <a:rPr lang="en-US" altLang="zh-CN" sz="1800" dirty="0" smtClean="0">
                <a:solidFill>
                  <a:schemeClr val="tx1"/>
                </a:solidFill>
              </a:rPr>
              <a:t>80-85%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时，平衡水分达到</a:t>
            </a:r>
            <a:r>
              <a:rPr lang="en-US" altLang="zh-CN" sz="1800" dirty="0" smtClean="0">
                <a:solidFill>
                  <a:schemeClr val="tx1"/>
                </a:solidFill>
              </a:rPr>
              <a:t>26%</a:t>
            </a:r>
            <a:r>
              <a:rPr lang="zh-CN" altLang="en-US" sz="1800" dirty="0" smtClean="0">
                <a:solidFill>
                  <a:schemeClr val="tx1"/>
                </a:solidFill>
              </a:rPr>
              <a:t>以上，而产品中水分</a:t>
            </a:r>
            <a:r>
              <a:rPr lang="en-US" altLang="zh-CN" sz="1800" dirty="0" smtClean="0">
                <a:solidFill>
                  <a:schemeClr val="tx1"/>
                </a:solidFill>
              </a:rPr>
              <a:t>10%</a:t>
            </a:r>
            <a:r>
              <a:rPr lang="zh-CN" altLang="en-US" sz="1800" dirty="0" smtClean="0">
                <a:solidFill>
                  <a:schemeClr val="tx1"/>
                </a:solidFill>
              </a:rPr>
              <a:t>比平衡水分低。从形态上，水分含量</a:t>
            </a:r>
            <a:r>
              <a:rPr lang="en-US" altLang="zh-CN" sz="1800" dirty="0" smtClean="0">
                <a:solidFill>
                  <a:schemeClr val="tx1"/>
                </a:solidFill>
              </a:rPr>
              <a:t>15%</a:t>
            </a:r>
            <a:r>
              <a:rPr lang="zh-CN" altLang="en-US" sz="1800" dirty="0" smtClean="0">
                <a:solidFill>
                  <a:schemeClr val="tx1"/>
                </a:solidFill>
              </a:rPr>
              <a:t>，外观也看不出区别。当含水量达到</a:t>
            </a:r>
            <a:r>
              <a:rPr lang="en-US" altLang="zh-CN" sz="1800" dirty="0" smtClean="0">
                <a:solidFill>
                  <a:schemeClr val="tx1"/>
                </a:solidFill>
              </a:rPr>
              <a:t>20%</a:t>
            </a:r>
            <a:r>
              <a:rPr lang="zh-CN" altLang="en-US" sz="1800" dirty="0" smtClean="0">
                <a:solidFill>
                  <a:schemeClr val="tx1"/>
                </a:solidFill>
              </a:rPr>
              <a:t>以上时，就可以看出部分粒子相互的粘附，粘度越高越明显。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CMC</a:t>
            </a:r>
            <a:r>
              <a:rPr lang="zh-CN" altLang="en-US" sz="1800" dirty="0" smtClean="0">
                <a:solidFill>
                  <a:schemeClr val="tx1"/>
                </a:solidFill>
              </a:rPr>
              <a:t>是极性的高分子聚合物，其吸湿性除了外界环境外，跟取代度也有关系。取代度越高，极性基团越多，其吸湿性就越大。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" y="1052736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CMC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主要性能指标分析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 flipV="1">
            <a:off x="0" y="908720"/>
            <a:ext cx="10287000" cy="70768"/>
          </a:xfrm>
          <a:prstGeom prst="rect">
            <a:avLst/>
          </a:prstGeom>
          <a:gradFill rotWithShape="1">
            <a:gsLst>
              <a:gs pos="0">
                <a:srgbClr val="0033CC">
                  <a:alpha val="89998"/>
                </a:srgbClr>
              </a:gs>
              <a:gs pos="100000">
                <a:srgbClr val="00185E">
                  <a:alpha val="32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258888" y="285751"/>
            <a:ext cx="78851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德国赛尔</a:t>
            </a:r>
            <a:r>
              <a:rPr lang="en-US" altLang="zh-CN" sz="2400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zh-CN" altLang="en-US" b="1" dirty="0">
                <a:solidFill>
                  <a:srgbClr val="3535A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武汉飞腾亚化工新材料有限公司</a:t>
            </a:r>
            <a:endParaRPr lang="zh-CN" altLang="en-US" b="1" dirty="0">
              <a:solidFill>
                <a:srgbClr val="3535A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Picture 12" descr="C:\Documents and Settings\admins\桌面\赛尔图标.jpg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5" y="188913"/>
            <a:ext cx="7191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TA5YTZkZGFiOWJlNzljZWJiZDVjNGExMjdjZWY5ZmUifQ==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213TGp_natural_light_v2</Template>
  <TotalTime>0</TotalTime>
  <Words>2867</Words>
  <Application>WPS 演示</Application>
  <PresentationFormat>35 毫米幻灯片</PresentationFormat>
  <Paragraphs>229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Wingdings 2</vt:lpstr>
      <vt:lpstr>Wingdings</vt:lpstr>
      <vt:lpstr>华文宋体</vt:lpstr>
      <vt:lpstr>黑体</vt:lpstr>
      <vt:lpstr>楷体</vt:lpstr>
      <vt:lpstr>新宋体</vt:lpstr>
      <vt:lpstr>Times New Roman</vt:lpstr>
      <vt:lpstr>楷体_GB2312</vt:lpstr>
      <vt:lpstr>华文中宋</vt:lpstr>
      <vt:lpstr>Arial</vt:lpstr>
      <vt:lpstr>JQBTLU+»ªÎÄ¿¬Ìå</vt:lpstr>
      <vt:lpstr>Segoe Print</vt:lpstr>
      <vt:lpstr>Times New Roman</vt:lpstr>
      <vt:lpstr>Calibri</vt:lpstr>
      <vt:lpstr>Arial Unicode MS</vt:lpstr>
      <vt:lpstr>华文楷体</vt:lpstr>
      <vt:lpstr>Franklin Gothic Book</vt:lpstr>
      <vt:lpstr>隶书</vt:lpstr>
      <vt:lpstr>Franklin Gothic Medium</vt:lpstr>
      <vt:lpstr>自定义设计方案</vt:lpstr>
      <vt:lpstr>1_自定义设计方案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网络实验室</dc:creator>
  <cp:lastModifiedBy>小魔仙</cp:lastModifiedBy>
  <cp:revision>569</cp:revision>
  <dcterms:created xsi:type="dcterms:W3CDTF">2006-12-28T12:24:00Z</dcterms:created>
  <dcterms:modified xsi:type="dcterms:W3CDTF">2024-04-12T02:04:39Z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7D420BA5C7B3421F83611FCAF6156FEC_12</vt:lpwstr>
  </property>
  <property fmtid="{D5CDD505-2E9C-101B-9397-08002B2CF9AE}" pid="3" name="KSOProductBuildVer">
    <vt:lpwstr>2052-12.1.0.16388</vt:lpwstr>
  </property>
</Properties>
</file>