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7" r:id="rId3"/>
    <p:sldId id="270" r:id="rId4"/>
    <p:sldId id="272" r:id="rId5"/>
    <p:sldId id="273" r:id="rId6"/>
    <p:sldId id="275" r:id="rId7"/>
    <p:sldId id="276" r:id="rId8"/>
    <p:sldId id="277" r:id="rId9"/>
    <p:sldId id="278" r:id="rId10"/>
    <p:sldId id="262" r:id="rId11"/>
    <p:sldId id="279" r:id="rId12"/>
    <p:sldId id="274" r:id="rId13"/>
    <p:sldId id="271" r:id="rId14"/>
    <p:sldId id="257" r:id="rId15"/>
    <p:sldId id="256" r:id="rId16"/>
    <p:sldId id="258" r:id="rId17"/>
    <p:sldId id="265" r:id="rId18"/>
    <p:sldId id="259" r:id="rId19"/>
    <p:sldId id="261" r:id="rId20"/>
    <p:sldId id="260"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85" d="100"/>
          <a:sy n="85" d="100"/>
        </p:scale>
        <p:origin x="120" y="29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26B7-7C3C-4C90-99D1-8A9B324722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90F6FF-E13D-46C4-97F1-95B2A5F1A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AD4D11-89D3-4BE7-A118-169D2DD756E3}"/>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5" name="Footer Placeholder 4">
            <a:extLst>
              <a:ext uri="{FF2B5EF4-FFF2-40B4-BE49-F238E27FC236}">
                <a16:creationId xmlns:a16="http://schemas.microsoft.com/office/drawing/2014/main" id="{4F7D4737-76E9-4C42-91A3-12CFD6C04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7E605-F58A-4BF3-AB64-C4E9A088CCB1}"/>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322195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6ED1-4CE4-4462-A1EE-2FDD6C080C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1F01B-0463-4FD5-B7DC-76A2230A6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F6DC0-74D6-4EBC-B4B6-27B642F2CF8A}"/>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5" name="Footer Placeholder 4">
            <a:extLst>
              <a:ext uri="{FF2B5EF4-FFF2-40B4-BE49-F238E27FC236}">
                <a16:creationId xmlns:a16="http://schemas.microsoft.com/office/drawing/2014/main" id="{9D7F3150-410F-4586-8BA6-79C2B2D37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9CEEA-7CA3-4878-8CD8-36CF5E5B2FC2}"/>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98889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664C3-4446-4C8D-BBD0-22CA2963CE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FE3AC-6C48-4D01-9D58-8D2D73222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9191E-3244-4018-90B1-099A5FC88454}"/>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5" name="Footer Placeholder 4">
            <a:extLst>
              <a:ext uri="{FF2B5EF4-FFF2-40B4-BE49-F238E27FC236}">
                <a16:creationId xmlns:a16="http://schemas.microsoft.com/office/drawing/2014/main" id="{E460197E-ECAD-4ADC-9E92-0F235EB71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0C297-D90F-461A-9671-F6504B877B11}"/>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35509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758B-D41E-4DAE-800A-E307F213E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1EF08-693A-492C-B705-27ED2E047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149EA-067A-4BC3-8D5B-DEB10DB2418E}"/>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5" name="Footer Placeholder 4">
            <a:extLst>
              <a:ext uri="{FF2B5EF4-FFF2-40B4-BE49-F238E27FC236}">
                <a16:creationId xmlns:a16="http://schemas.microsoft.com/office/drawing/2014/main" id="{9F1A91DC-498E-433D-8F37-FFD0420C7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73349-1C07-40F3-AB20-39B0077B2C60}"/>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199332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C7D1-3571-458E-ACC8-371E94F10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BA9AE-3A0D-4BE9-9172-B9A8BF5E4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4D2C3-F1B3-4234-ADA6-B2412FB0B8FA}"/>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5" name="Footer Placeholder 4">
            <a:extLst>
              <a:ext uri="{FF2B5EF4-FFF2-40B4-BE49-F238E27FC236}">
                <a16:creationId xmlns:a16="http://schemas.microsoft.com/office/drawing/2014/main" id="{006A7D85-3500-44B3-A3BF-27E47155B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1521A-1C18-4EE0-9104-CCC2C952AE42}"/>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367420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A813-8E35-4552-8954-C662AA61D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28A8A-48E6-48EC-B269-E6FB598460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5B1EC7-2FF1-43A5-9C9C-EE78B1F40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E80BAA-C159-49CD-BD49-328FBC58AB1E}"/>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6" name="Footer Placeholder 5">
            <a:extLst>
              <a:ext uri="{FF2B5EF4-FFF2-40B4-BE49-F238E27FC236}">
                <a16:creationId xmlns:a16="http://schemas.microsoft.com/office/drawing/2014/main" id="{DF48B5E2-4055-4703-88FA-47C1687CE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0EE51-DBAF-441A-94EF-0AE86BB127F7}"/>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328149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3B36-E973-4A46-8036-ECE3BED4A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0F381-66DE-4754-A831-A17768145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727457-534D-42DA-A9AF-70DD6BE8B5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05093-9F87-4343-AE24-C01D009EBF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1FA7EE-413D-4A9B-AEDD-590A54927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D97479-7204-41FA-B4F8-1C2EA829CA21}"/>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8" name="Footer Placeholder 7">
            <a:extLst>
              <a:ext uri="{FF2B5EF4-FFF2-40B4-BE49-F238E27FC236}">
                <a16:creationId xmlns:a16="http://schemas.microsoft.com/office/drawing/2014/main" id="{F83029E5-F272-49BC-8715-6324E7BDB3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C4D46-1324-4A6B-BE2B-4618B41D8E3D}"/>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189435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3016-5198-405F-A29C-D255D34D5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02F34A-393A-4694-982F-549A7C90B6AE}"/>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4" name="Footer Placeholder 3">
            <a:extLst>
              <a:ext uri="{FF2B5EF4-FFF2-40B4-BE49-F238E27FC236}">
                <a16:creationId xmlns:a16="http://schemas.microsoft.com/office/drawing/2014/main" id="{E5BE6954-D038-422A-AC7E-102AFE6DDC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DE4E6-9FD6-43DB-87DC-D3268ED05DAD}"/>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417179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0377C-B089-4400-A428-6C517A453297}"/>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3" name="Footer Placeholder 2">
            <a:extLst>
              <a:ext uri="{FF2B5EF4-FFF2-40B4-BE49-F238E27FC236}">
                <a16:creationId xmlns:a16="http://schemas.microsoft.com/office/drawing/2014/main" id="{CE1D83E3-5BAF-40EF-BB24-284570BBC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A146B-A93B-4F4A-AD3D-9987D3703015}"/>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32092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C2CF-2667-4BBF-ABE5-1436811E4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7823B-E8DC-4639-838C-F4B524B59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7AB03-9B30-42DC-B6F5-8F40D390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E24FD-66C1-4E7F-A579-5AAEFE1CB86F}"/>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6" name="Footer Placeholder 5">
            <a:extLst>
              <a:ext uri="{FF2B5EF4-FFF2-40B4-BE49-F238E27FC236}">
                <a16:creationId xmlns:a16="http://schemas.microsoft.com/office/drawing/2014/main" id="{E20F4378-C65B-4707-AC9F-735C216E8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776D5-7247-4658-BD48-B4D37DDCE748}"/>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68667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ED4A-60C6-4634-9A6D-D54EF4310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BDBDE-5DE5-4D08-B662-86549A931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0E3618-BC82-4D0B-A9A1-47C5267AB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AB399-42F9-49AD-A3DA-7C1B0FB849BB}"/>
              </a:ext>
            </a:extLst>
          </p:cNvPr>
          <p:cNvSpPr>
            <a:spLocks noGrp="1"/>
          </p:cNvSpPr>
          <p:nvPr>
            <p:ph type="dt" sz="half" idx="10"/>
          </p:nvPr>
        </p:nvSpPr>
        <p:spPr/>
        <p:txBody>
          <a:bodyPr/>
          <a:lstStyle/>
          <a:p>
            <a:fld id="{13FB82D5-839E-43E6-9DBF-F436E642C846}" type="datetimeFigureOut">
              <a:rPr lang="en-US" smtClean="0"/>
              <a:t>1/1/2021</a:t>
            </a:fld>
            <a:endParaRPr lang="en-US"/>
          </a:p>
        </p:txBody>
      </p:sp>
      <p:sp>
        <p:nvSpPr>
          <p:cNvPr id="6" name="Footer Placeholder 5">
            <a:extLst>
              <a:ext uri="{FF2B5EF4-FFF2-40B4-BE49-F238E27FC236}">
                <a16:creationId xmlns:a16="http://schemas.microsoft.com/office/drawing/2014/main" id="{2F16D414-EDC9-4F57-ACDF-B15E56742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4D767-FF6F-44DC-903C-981E1416C6BB}"/>
              </a:ext>
            </a:extLst>
          </p:cNvPr>
          <p:cNvSpPr>
            <a:spLocks noGrp="1"/>
          </p:cNvSpPr>
          <p:nvPr>
            <p:ph type="sldNum" sz="quarter" idx="12"/>
          </p:nvPr>
        </p:nvSpPr>
        <p:spPr/>
        <p:txBody>
          <a:bodyPr/>
          <a:lstStyle/>
          <a:p>
            <a:fld id="{ABA4BDB8-E11C-4763-A7D6-D920ABCE1F7B}" type="slidenum">
              <a:rPr lang="en-US" smtClean="0"/>
              <a:t>‹#›</a:t>
            </a:fld>
            <a:endParaRPr lang="en-US"/>
          </a:p>
        </p:txBody>
      </p:sp>
    </p:spTree>
    <p:extLst>
      <p:ext uri="{BB962C8B-B14F-4D97-AF65-F5344CB8AC3E}">
        <p14:creationId xmlns:p14="http://schemas.microsoft.com/office/powerpoint/2010/main" val="147332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47C19-B020-4D99-A4C5-CFD0CD48F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D7EE97-9BFE-4483-92C3-BF73B2EBF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13DE3-5E29-4397-A548-2C2127E48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B82D5-839E-43E6-9DBF-F436E642C846}" type="datetimeFigureOut">
              <a:rPr lang="en-US" smtClean="0"/>
              <a:t>1/1/2021</a:t>
            </a:fld>
            <a:endParaRPr lang="en-US"/>
          </a:p>
        </p:txBody>
      </p:sp>
      <p:sp>
        <p:nvSpPr>
          <p:cNvPr id="5" name="Footer Placeholder 4">
            <a:extLst>
              <a:ext uri="{FF2B5EF4-FFF2-40B4-BE49-F238E27FC236}">
                <a16:creationId xmlns:a16="http://schemas.microsoft.com/office/drawing/2014/main" id="{C3D91CFE-E207-4DD4-A9BD-7DB045B3B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110D5-9278-4962-BC10-DB2F65E65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4BDB8-E11C-4763-A7D6-D920ABCE1F7B}" type="slidenum">
              <a:rPr lang="en-US" smtClean="0"/>
              <a:t>‹#›</a:t>
            </a:fld>
            <a:endParaRPr lang="en-US"/>
          </a:p>
        </p:txBody>
      </p:sp>
    </p:spTree>
    <p:extLst>
      <p:ext uri="{BB962C8B-B14F-4D97-AF65-F5344CB8AC3E}">
        <p14:creationId xmlns:p14="http://schemas.microsoft.com/office/powerpoint/2010/main" val="321261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demographics.texas.gov/data/TPEPP/Projections/" TargetMode="External"/><Relationship Id="rId2" Type="http://schemas.openxmlformats.org/officeDocument/2006/relationships/hyperlink" Target="https://txcip.org/tac/census/morecountyinfo.php?MORE=1005" TargetMode="External"/><Relationship Id="rId1" Type="http://schemas.openxmlformats.org/officeDocument/2006/relationships/slideLayout" Target="../slideLayouts/slideLayout2.xml"/><Relationship Id="rId5" Type="http://schemas.openxmlformats.org/officeDocument/2006/relationships/hyperlink" Target="https://data.texas.gov/dataset/Texas-Counties-Centroid-Map/ups3-9e8m" TargetMode="External"/><Relationship Id="rId4" Type="http://schemas.openxmlformats.org/officeDocument/2006/relationships/hyperlink" Target="https://www.dps.texas.gov/administration/crime_records/pages/appndxKOffenseCodes.ht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F316-7E35-41E8-8761-E3592D95C054}"/>
              </a:ext>
            </a:extLst>
          </p:cNvPr>
          <p:cNvSpPr>
            <a:spLocks noGrp="1"/>
          </p:cNvSpPr>
          <p:nvPr>
            <p:ph type="title"/>
          </p:nvPr>
        </p:nvSpPr>
        <p:spPr/>
        <p:txBody>
          <a:bodyPr/>
          <a:lstStyle/>
          <a:p>
            <a:r>
              <a:rPr lang="en-US" dirty="0"/>
              <a:t>Texas Crime Analysis</a:t>
            </a:r>
          </a:p>
        </p:txBody>
      </p:sp>
      <p:sp>
        <p:nvSpPr>
          <p:cNvPr id="3" name="Content Placeholder 2">
            <a:extLst>
              <a:ext uri="{FF2B5EF4-FFF2-40B4-BE49-F238E27FC236}">
                <a16:creationId xmlns:a16="http://schemas.microsoft.com/office/drawing/2014/main" id="{9554FCB6-5C9F-4248-8C9C-63C957020BB2}"/>
              </a:ext>
            </a:extLst>
          </p:cNvPr>
          <p:cNvSpPr>
            <a:spLocks noGrp="1"/>
          </p:cNvSpPr>
          <p:nvPr>
            <p:ph idx="1"/>
          </p:nvPr>
        </p:nvSpPr>
        <p:spPr>
          <a:xfrm>
            <a:off x="838200" y="1606381"/>
            <a:ext cx="10515600" cy="3323967"/>
          </a:xfrm>
        </p:spPr>
        <p:txBody>
          <a:bodyPr/>
          <a:lstStyle/>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Members:</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Forrest Collier</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Cade Culver</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Jonathan </a:t>
            </a:r>
            <a:r>
              <a:rPr lang="en-US" dirty="0" err="1">
                <a:effectLst/>
                <a:latin typeface="Calibri" panose="020F0502020204030204" pitchFamily="34" charset="0"/>
                <a:ea typeface="Calibri" panose="020F0502020204030204" pitchFamily="34" charset="0"/>
                <a:cs typeface="Times New Roman" panose="02020603050405020304" pitchFamily="18" charset="0"/>
              </a:rPr>
              <a:t>Ezeugo</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Troy Youngblood</a:t>
            </a:r>
          </a:p>
          <a:p>
            <a:endParaRPr lang="en-US" dirty="0"/>
          </a:p>
        </p:txBody>
      </p:sp>
    </p:spTree>
    <p:extLst>
      <p:ext uri="{BB962C8B-B14F-4D97-AF65-F5344CB8AC3E}">
        <p14:creationId xmlns:p14="http://schemas.microsoft.com/office/powerpoint/2010/main" val="18691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21F6-87F1-4BF0-958A-35F30E5C978C}"/>
              </a:ext>
            </a:extLst>
          </p:cNvPr>
          <p:cNvSpPr>
            <a:spLocks noGrp="1"/>
          </p:cNvSpPr>
          <p:nvPr>
            <p:ph type="title"/>
          </p:nvPr>
        </p:nvSpPr>
        <p:spPr/>
        <p:txBody>
          <a:bodyPr/>
          <a:lstStyle/>
          <a:p>
            <a:r>
              <a:rPr lang="en-US" dirty="0"/>
              <a:t>Part 2: Murder Sentencing Averages (Major Counties vs. Texas)</a:t>
            </a:r>
          </a:p>
        </p:txBody>
      </p:sp>
      <p:pic>
        <p:nvPicPr>
          <p:cNvPr id="5" name="Content Placeholder 4" descr="Chart, bar chart&#10;&#10;Description automatically generated">
            <a:extLst>
              <a:ext uri="{FF2B5EF4-FFF2-40B4-BE49-F238E27FC236}">
                <a16:creationId xmlns:a16="http://schemas.microsoft.com/office/drawing/2014/main" id="{5B2180C4-18D2-4534-8962-98E782632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196744" cy="5029708"/>
          </a:xfrm>
        </p:spPr>
      </p:pic>
    </p:spTree>
    <p:extLst>
      <p:ext uri="{BB962C8B-B14F-4D97-AF65-F5344CB8AC3E}">
        <p14:creationId xmlns:p14="http://schemas.microsoft.com/office/powerpoint/2010/main" val="265314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A04230-EF6E-405A-8422-FD4E10CA0DAF}"/>
              </a:ext>
            </a:extLst>
          </p:cNvPr>
          <p:cNvSpPr>
            <a:spLocks noGrp="1"/>
          </p:cNvSpPr>
          <p:nvPr>
            <p:ph type="title"/>
          </p:nvPr>
        </p:nvSpPr>
        <p:spPr/>
        <p:txBody>
          <a:bodyPr/>
          <a:lstStyle/>
          <a:p>
            <a:r>
              <a:rPr lang="en-US" dirty="0"/>
              <a:t>Q2 - Conclusions</a:t>
            </a:r>
          </a:p>
        </p:txBody>
      </p:sp>
      <p:sp>
        <p:nvSpPr>
          <p:cNvPr id="8" name="Content Placeholder 7">
            <a:extLst>
              <a:ext uri="{FF2B5EF4-FFF2-40B4-BE49-F238E27FC236}">
                <a16:creationId xmlns:a16="http://schemas.microsoft.com/office/drawing/2014/main" id="{AB3A3498-DF29-4409-BEB7-930AF4CB17C4}"/>
              </a:ext>
            </a:extLst>
          </p:cNvPr>
          <p:cNvSpPr>
            <a:spLocks noGrp="1"/>
          </p:cNvSpPr>
          <p:nvPr>
            <p:ph idx="1"/>
          </p:nvPr>
        </p:nvSpPr>
        <p:spPr>
          <a:xfrm>
            <a:off x="838200" y="1346886"/>
            <a:ext cx="10515600" cy="4830077"/>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top 5 highest-sentencing offenses in Texas are: Murder, Pollution, Kidnapping, Organized Crime, and Sexual Assault. The odd offense in the data is Pollution. Two of these individuals had multiple violations and were given high sentences (about 48 years average) for “unauthorized disposal” of toxic waste and materials, in violation of an environmental act. This resulted in a big increase in the average sentence years. Other examp</a:t>
            </a:r>
            <a:r>
              <a:rPr lang="en-US" sz="2000" dirty="0">
                <a:latin typeface="Calibri" panose="020F0502020204030204" pitchFamily="34" charset="0"/>
                <a:ea typeface="Calibri" panose="020F0502020204030204" pitchFamily="34" charset="0"/>
                <a:cs typeface="Times New Roman" panose="02020603050405020304" pitchFamily="18" charset="0"/>
              </a:rPr>
              <a:t>les in this offense category </a:t>
            </a:r>
            <a:r>
              <a:rPr lang="en-US" sz="2000" dirty="0">
                <a:effectLst/>
                <a:latin typeface="Calibri" panose="020F0502020204030204" pitchFamily="34" charset="0"/>
                <a:ea typeface="Calibri" panose="020F0502020204030204" pitchFamily="34" charset="0"/>
                <a:cs typeface="Times New Roman" panose="02020603050405020304" pitchFamily="18" charset="0"/>
              </a:rPr>
              <a:t>are pollution of waterways, underground tank violations (causing leakage into groundwater), and disposal on government property such as state parks.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Murder was the highest-sentencing crime in Texas. Murder sentences in five counties containing the major cities: Harris (Houston), Dallas (Dallas), Tarrant (Fort Worth), Bexar (San Antonio), and Travis (Austin) counties were evaluated. The average murder sentence in Texas is 56 years, and Harris, Dallas and Tarrant county are all above that state average at 58.8, 57.2 and 58.1, respectively. Bexar and Travis are below the state average at 49.8 and 54. When comparing the number of murder offenses for each county with the average sentence, Bexar county has a high number of offenses (1,272) and a lower-than-average sentence rate. Tarrant county only has 983 murder offenses but has an above average sentence rate at 58.1 years.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945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B0D2-76CF-48CF-946E-7C8B5E3DC9BF}"/>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5ED5728D-0618-43AD-8090-9725AE5EB2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849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A45B-8D80-4EF7-BB97-0270A114FE9C}"/>
              </a:ext>
            </a:extLst>
          </p:cNvPr>
          <p:cNvSpPr>
            <a:spLocks noGrp="1"/>
          </p:cNvSpPr>
          <p:nvPr>
            <p:ph type="title"/>
          </p:nvPr>
        </p:nvSpPr>
        <p:spPr/>
        <p:txBody>
          <a:bodyPr/>
          <a:lstStyle/>
          <a:p>
            <a:r>
              <a:rPr lang="en-US" dirty="0"/>
              <a:t>Question 4 – Troy Youngblood</a:t>
            </a:r>
          </a:p>
        </p:txBody>
      </p:sp>
      <p:sp>
        <p:nvSpPr>
          <p:cNvPr id="3" name="Content Placeholder 2">
            <a:extLst>
              <a:ext uri="{FF2B5EF4-FFF2-40B4-BE49-F238E27FC236}">
                <a16:creationId xmlns:a16="http://schemas.microsoft.com/office/drawing/2014/main" id="{080E70F3-D20E-42BB-9744-9CDABE48F6B6}"/>
              </a:ext>
            </a:extLst>
          </p:cNvPr>
          <p:cNvSpPr>
            <a:spLocks noGrp="1"/>
          </p:cNvSpPr>
          <p:nvPr>
            <p:ph idx="1"/>
          </p:nvPr>
        </p:nvSpPr>
        <p:spPr/>
        <p:txBody>
          <a:bodyPr/>
          <a:lstStyle/>
          <a:p>
            <a:r>
              <a:rPr lang="en-US" dirty="0"/>
              <a:t>Are there any county outliers?</a:t>
            </a:r>
          </a:p>
          <a:p>
            <a:pPr lvl="1"/>
            <a:r>
              <a:rPr lang="en-US" dirty="0"/>
              <a:t>Use heat maps to present offenses per county; filter on offense</a:t>
            </a:r>
          </a:p>
          <a:p>
            <a:pPr lvl="1"/>
            <a:r>
              <a:rPr lang="en-US" dirty="0"/>
              <a:t>Baseline county population against offenses</a:t>
            </a:r>
          </a:p>
          <a:p>
            <a:pPr lvl="1"/>
            <a:r>
              <a:rPr lang="en-US" dirty="0"/>
              <a:t>Establish population bins to present the data on a relative county population basis</a:t>
            </a:r>
          </a:p>
          <a:p>
            <a:endParaRPr lang="en-US" dirty="0"/>
          </a:p>
        </p:txBody>
      </p:sp>
    </p:spTree>
    <p:extLst>
      <p:ext uri="{BB962C8B-B14F-4D97-AF65-F5344CB8AC3E}">
        <p14:creationId xmlns:p14="http://schemas.microsoft.com/office/powerpoint/2010/main" val="400574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11793-0AA8-4FD6-A4ED-689742C704EA}"/>
              </a:ext>
            </a:extLst>
          </p:cNvPr>
          <p:cNvSpPr>
            <a:spLocks noGrp="1"/>
          </p:cNvSpPr>
          <p:nvPr>
            <p:ph type="title"/>
          </p:nvPr>
        </p:nvSpPr>
        <p:spPr>
          <a:xfrm>
            <a:off x="839788" y="270529"/>
            <a:ext cx="10515600" cy="1325563"/>
          </a:xfrm>
        </p:spPr>
        <p:txBody>
          <a:bodyPr>
            <a:normAutofit/>
          </a:bodyPr>
          <a:lstStyle/>
          <a:p>
            <a:r>
              <a:rPr lang="en-US" sz="3600" dirty="0"/>
              <a:t>Comparison of Baseline Population Heatmap by County vs Offense location</a:t>
            </a:r>
          </a:p>
        </p:txBody>
      </p:sp>
      <p:sp>
        <p:nvSpPr>
          <p:cNvPr id="5" name="Text Placeholder 4">
            <a:extLst>
              <a:ext uri="{FF2B5EF4-FFF2-40B4-BE49-F238E27FC236}">
                <a16:creationId xmlns:a16="http://schemas.microsoft.com/office/drawing/2014/main" id="{2317A82E-1EA6-4BFF-A256-023670E6069E}"/>
              </a:ext>
            </a:extLst>
          </p:cNvPr>
          <p:cNvSpPr>
            <a:spLocks noGrp="1"/>
          </p:cNvSpPr>
          <p:nvPr>
            <p:ph type="body" idx="1"/>
          </p:nvPr>
        </p:nvSpPr>
        <p:spPr>
          <a:xfrm>
            <a:off x="839788" y="1527302"/>
            <a:ext cx="5157787" cy="455939"/>
          </a:xfrm>
          <a:ln>
            <a:noFill/>
          </a:ln>
        </p:spPr>
        <p:txBody>
          <a:bodyPr>
            <a:normAutofit fontScale="85000" lnSpcReduction="10000"/>
          </a:bodyPr>
          <a:lstStyle/>
          <a:p>
            <a:pPr algn="ctr"/>
            <a:r>
              <a:rPr lang="en-US" dirty="0"/>
              <a:t>Baseline population heat map by county</a:t>
            </a:r>
          </a:p>
        </p:txBody>
      </p:sp>
      <p:pic>
        <p:nvPicPr>
          <p:cNvPr id="10" name="Content Placeholder 9">
            <a:extLst>
              <a:ext uri="{FF2B5EF4-FFF2-40B4-BE49-F238E27FC236}">
                <a16:creationId xmlns:a16="http://schemas.microsoft.com/office/drawing/2014/main" id="{FFB3B6E8-CE0C-4620-A1F4-3E72E3C74FA9}"/>
              </a:ext>
            </a:extLst>
          </p:cNvPr>
          <p:cNvPicPr>
            <a:picLocks noGrp="1" noChangeAspect="1"/>
          </p:cNvPicPr>
          <p:nvPr>
            <p:ph sz="half" idx="2"/>
          </p:nvPr>
        </p:nvPicPr>
        <p:blipFill>
          <a:blip r:embed="rId2"/>
          <a:stretch>
            <a:fillRect/>
          </a:stretch>
        </p:blipFill>
        <p:spPr>
          <a:xfrm>
            <a:off x="839788" y="2015187"/>
            <a:ext cx="5157787" cy="3620698"/>
          </a:xfrm>
          <a:ln>
            <a:noFill/>
          </a:ln>
        </p:spPr>
      </p:pic>
      <p:sp>
        <p:nvSpPr>
          <p:cNvPr id="7" name="Text Placeholder 6">
            <a:extLst>
              <a:ext uri="{FF2B5EF4-FFF2-40B4-BE49-F238E27FC236}">
                <a16:creationId xmlns:a16="http://schemas.microsoft.com/office/drawing/2014/main" id="{3B0CD802-6060-465F-A332-7A474B7D13E3}"/>
              </a:ext>
            </a:extLst>
          </p:cNvPr>
          <p:cNvSpPr>
            <a:spLocks noGrp="1"/>
          </p:cNvSpPr>
          <p:nvPr>
            <p:ph type="body" sz="quarter" idx="3"/>
          </p:nvPr>
        </p:nvSpPr>
        <p:spPr>
          <a:xfrm>
            <a:off x="6172200" y="1527304"/>
            <a:ext cx="5183188" cy="455938"/>
          </a:xfrm>
          <a:ln>
            <a:noFill/>
          </a:ln>
        </p:spPr>
        <p:txBody>
          <a:bodyPr>
            <a:normAutofit fontScale="85000" lnSpcReduction="10000"/>
          </a:bodyPr>
          <a:lstStyle/>
          <a:p>
            <a:pPr algn="ctr"/>
            <a:r>
              <a:rPr lang="en-US" dirty="0"/>
              <a:t>Location of offense by county - total counts</a:t>
            </a:r>
          </a:p>
        </p:txBody>
      </p:sp>
      <p:pic>
        <p:nvPicPr>
          <p:cNvPr id="12" name="Content Placeholder 11">
            <a:extLst>
              <a:ext uri="{FF2B5EF4-FFF2-40B4-BE49-F238E27FC236}">
                <a16:creationId xmlns:a16="http://schemas.microsoft.com/office/drawing/2014/main" id="{2C45CD77-CB40-4C33-BEDC-066755A2F93C}"/>
              </a:ext>
            </a:extLst>
          </p:cNvPr>
          <p:cNvPicPr>
            <a:picLocks noGrp="1" noChangeAspect="1"/>
          </p:cNvPicPr>
          <p:nvPr>
            <p:ph sz="quarter" idx="4"/>
          </p:nvPr>
        </p:nvPicPr>
        <p:blipFill>
          <a:blip r:embed="rId3"/>
          <a:stretch>
            <a:fillRect/>
          </a:stretch>
        </p:blipFill>
        <p:spPr>
          <a:xfrm>
            <a:off x="6172200" y="1994556"/>
            <a:ext cx="5183188" cy="3661960"/>
          </a:xfrm>
          <a:ln>
            <a:noFill/>
          </a:ln>
        </p:spPr>
      </p:pic>
      <p:sp>
        <p:nvSpPr>
          <p:cNvPr id="8" name="TextBox 7">
            <a:extLst>
              <a:ext uri="{FF2B5EF4-FFF2-40B4-BE49-F238E27FC236}">
                <a16:creationId xmlns:a16="http://schemas.microsoft.com/office/drawing/2014/main" id="{D2F6BBB1-5CA2-49C5-A691-03D19212FE6A}"/>
              </a:ext>
            </a:extLst>
          </p:cNvPr>
          <p:cNvSpPr txBox="1"/>
          <p:nvPr/>
        </p:nvSpPr>
        <p:spPr>
          <a:xfrm>
            <a:off x="836612" y="5735750"/>
            <a:ext cx="10515600" cy="738664"/>
          </a:xfrm>
          <a:prstGeom prst="rect">
            <a:avLst/>
          </a:prstGeom>
          <a:noFill/>
        </p:spPr>
        <p:txBody>
          <a:bodyPr wrap="square" rtlCol="0">
            <a:spAutoFit/>
          </a:bodyPr>
          <a:lstStyle/>
          <a:p>
            <a:r>
              <a:rPr lang="en-US" sz="1400" dirty="0"/>
              <a:t>Comparison of the two heatmaps infers there is a higher number of offenses occurring in major population centers or along major paths of travel (interstates or state highways) between those locations.  Offense heatmap weighting was adjusted to best match the population in the Dallas / Fort Worth area for comparison purposes.</a:t>
            </a:r>
          </a:p>
        </p:txBody>
      </p:sp>
    </p:spTree>
    <p:extLst>
      <p:ext uri="{BB962C8B-B14F-4D97-AF65-F5344CB8AC3E}">
        <p14:creationId xmlns:p14="http://schemas.microsoft.com/office/powerpoint/2010/main" val="368974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11793-0AA8-4FD6-A4ED-689742C704EA}"/>
              </a:ext>
            </a:extLst>
          </p:cNvPr>
          <p:cNvSpPr>
            <a:spLocks noGrp="1"/>
          </p:cNvSpPr>
          <p:nvPr>
            <p:ph type="title"/>
          </p:nvPr>
        </p:nvSpPr>
        <p:spPr>
          <a:xfrm>
            <a:off x="839788" y="299540"/>
            <a:ext cx="10515600" cy="1249254"/>
          </a:xfrm>
        </p:spPr>
        <p:txBody>
          <a:bodyPr>
            <a:normAutofit/>
          </a:bodyPr>
          <a:lstStyle/>
          <a:p>
            <a:r>
              <a:rPr lang="en-US" sz="3600" dirty="0"/>
              <a:t>Comparison of Baseline Population Heatmap by County vs Offense location per 1,000 population</a:t>
            </a:r>
          </a:p>
        </p:txBody>
      </p:sp>
      <p:sp>
        <p:nvSpPr>
          <p:cNvPr id="5" name="Text Placeholder 4">
            <a:extLst>
              <a:ext uri="{FF2B5EF4-FFF2-40B4-BE49-F238E27FC236}">
                <a16:creationId xmlns:a16="http://schemas.microsoft.com/office/drawing/2014/main" id="{2317A82E-1EA6-4BFF-A256-023670E6069E}"/>
              </a:ext>
            </a:extLst>
          </p:cNvPr>
          <p:cNvSpPr>
            <a:spLocks noGrp="1"/>
          </p:cNvSpPr>
          <p:nvPr>
            <p:ph type="body" idx="1"/>
          </p:nvPr>
        </p:nvSpPr>
        <p:spPr>
          <a:xfrm>
            <a:off x="839788" y="1663540"/>
            <a:ext cx="5157787" cy="455939"/>
          </a:xfrm>
          <a:ln>
            <a:noFill/>
          </a:ln>
        </p:spPr>
        <p:txBody>
          <a:bodyPr>
            <a:normAutofit fontScale="85000" lnSpcReduction="10000"/>
          </a:bodyPr>
          <a:lstStyle/>
          <a:p>
            <a:pPr algn="ctr"/>
            <a:r>
              <a:rPr lang="en-US" dirty="0"/>
              <a:t>Baseline population heat map by county</a:t>
            </a:r>
          </a:p>
        </p:txBody>
      </p:sp>
      <p:pic>
        <p:nvPicPr>
          <p:cNvPr id="10" name="Content Placeholder 9">
            <a:extLst>
              <a:ext uri="{FF2B5EF4-FFF2-40B4-BE49-F238E27FC236}">
                <a16:creationId xmlns:a16="http://schemas.microsoft.com/office/drawing/2014/main" id="{FFB3B6E8-CE0C-4620-A1F4-3E72E3C74FA9}"/>
              </a:ext>
            </a:extLst>
          </p:cNvPr>
          <p:cNvPicPr>
            <a:picLocks noGrp="1" noChangeAspect="1"/>
          </p:cNvPicPr>
          <p:nvPr>
            <p:ph sz="half" idx="2"/>
          </p:nvPr>
        </p:nvPicPr>
        <p:blipFill>
          <a:blip r:embed="rId2"/>
          <a:stretch>
            <a:fillRect/>
          </a:stretch>
        </p:blipFill>
        <p:spPr>
          <a:xfrm>
            <a:off x="839788" y="2151425"/>
            <a:ext cx="5157787" cy="3620698"/>
          </a:xfrm>
          <a:ln>
            <a:noFill/>
          </a:ln>
        </p:spPr>
      </p:pic>
      <p:sp>
        <p:nvSpPr>
          <p:cNvPr id="7" name="Text Placeholder 6">
            <a:extLst>
              <a:ext uri="{FF2B5EF4-FFF2-40B4-BE49-F238E27FC236}">
                <a16:creationId xmlns:a16="http://schemas.microsoft.com/office/drawing/2014/main" id="{3B0CD802-6060-465F-A332-7A474B7D13E3}"/>
              </a:ext>
            </a:extLst>
          </p:cNvPr>
          <p:cNvSpPr>
            <a:spLocks noGrp="1"/>
          </p:cNvSpPr>
          <p:nvPr>
            <p:ph type="body" sz="quarter" idx="3"/>
          </p:nvPr>
        </p:nvSpPr>
        <p:spPr>
          <a:xfrm>
            <a:off x="6172200" y="1663542"/>
            <a:ext cx="5183188" cy="455938"/>
          </a:xfrm>
          <a:ln>
            <a:noFill/>
          </a:ln>
        </p:spPr>
        <p:txBody>
          <a:bodyPr>
            <a:normAutofit fontScale="85000" lnSpcReduction="10000"/>
          </a:bodyPr>
          <a:lstStyle/>
          <a:p>
            <a:pPr algn="ctr"/>
            <a:r>
              <a:rPr lang="en-US" dirty="0"/>
              <a:t>Location of offense by county – per 1,000 pop</a:t>
            </a:r>
          </a:p>
        </p:txBody>
      </p:sp>
      <p:pic>
        <p:nvPicPr>
          <p:cNvPr id="16" name="Content Placeholder 15">
            <a:extLst>
              <a:ext uri="{FF2B5EF4-FFF2-40B4-BE49-F238E27FC236}">
                <a16:creationId xmlns:a16="http://schemas.microsoft.com/office/drawing/2014/main" id="{30F0A60D-1873-4E7E-9725-11717D8AC3C0}"/>
              </a:ext>
            </a:extLst>
          </p:cNvPr>
          <p:cNvPicPr>
            <a:picLocks noGrp="1" noChangeAspect="1"/>
          </p:cNvPicPr>
          <p:nvPr>
            <p:ph sz="quarter" idx="4"/>
          </p:nvPr>
        </p:nvPicPr>
        <p:blipFill>
          <a:blip r:embed="rId3"/>
          <a:stretch>
            <a:fillRect/>
          </a:stretch>
        </p:blipFill>
        <p:spPr>
          <a:xfrm>
            <a:off x="6172200" y="2132794"/>
            <a:ext cx="5183188" cy="3657960"/>
          </a:xfrm>
          <a:ln>
            <a:noFill/>
          </a:ln>
        </p:spPr>
      </p:pic>
      <p:sp>
        <p:nvSpPr>
          <p:cNvPr id="17" name="TextBox 16">
            <a:extLst>
              <a:ext uri="{FF2B5EF4-FFF2-40B4-BE49-F238E27FC236}">
                <a16:creationId xmlns:a16="http://schemas.microsoft.com/office/drawing/2014/main" id="{48E03067-6989-4553-A48D-C0BA39AEB752}"/>
              </a:ext>
            </a:extLst>
          </p:cNvPr>
          <p:cNvSpPr txBox="1"/>
          <p:nvPr/>
        </p:nvSpPr>
        <p:spPr>
          <a:xfrm>
            <a:off x="836612" y="5916056"/>
            <a:ext cx="10515600" cy="738664"/>
          </a:xfrm>
          <a:prstGeom prst="rect">
            <a:avLst/>
          </a:prstGeom>
          <a:noFill/>
        </p:spPr>
        <p:txBody>
          <a:bodyPr wrap="square" rtlCol="0">
            <a:spAutoFit/>
          </a:bodyPr>
          <a:lstStyle/>
          <a:p>
            <a:r>
              <a:rPr lang="en-US" sz="1400" dirty="0"/>
              <a:t>Comparison of the two heatmaps infers there is a higher concentration of offenses occurring per 1000 population in the counties adjacent to major population centers or along major paths of travel (interstates or state highways).  Offense heatmap weighting was adjusted to best match the population along the Rio Grande river and Big Bend area for comparison purposes.</a:t>
            </a:r>
          </a:p>
        </p:txBody>
      </p:sp>
    </p:spTree>
    <p:extLst>
      <p:ext uri="{BB962C8B-B14F-4D97-AF65-F5344CB8AC3E}">
        <p14:creationId xmlns:p14="http://schemas.microsoft.com/office/powerpoint/2010/main" val="208631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D6677-DC79-4B37-A874-75D3FB6520D6}"/>
              </a:ext>
            </a:extLst>
          </p:cNvPr>
          <p:cNvSpPr>
            <a:spLocks noGrp="1"/>
          </p:cNvSpPr>
          <p:nvPr>
            <p:ph type="title"/>
          </p:nvPr>
        </p:nvSpPr>
        <p:spPr>
          <a:xfrm>
            <a:off x="839788" y="201874"/>
            <a:ext cx="10515600" cy="1325563"/>
          </a:xfrm>
        </p:spPr>
        <p:txBody>
          <a:bodyPr>
            <a:normAutofit/>
          </a:bodyPr>
          <a:lstStyle/>
          <a:p>
            <a:r>
              <a:rPr lang="en-US" sz="3600" dirty="0"/>
              <a:t>Counties with the highest Offender rates per 1,000 population – independent of  total county population </a:t>
            </a:r>
          </a:p>
        </p:txBody>
      </p:sp>
      <p:sp>
        <p:nvSpPr>
          <p:cNvPr id="5" name="Text Placeholder 4">
            <a:extLst>
              <a:ext uri="{FF2B5EF4-FFF2-40B4-BE49-F238E27FC236}">
                <a16:creationId xmlns:a16="http://schemas.microsoft.com/office/drawing/2014/main" id="{A624CFA7-4E18-46E2-8DC7-A8EDC34CD11A}"/>
              </a:ext>
            </a:extLst>
          </p:cNvPr>
          <p:cNvSpPr>
            <a:spLocks noGrp="1"/>
          </p:cNvSpPr>
          <p:nvPr>
            <p:ph type="body" idx="1"/>
          </p:nvPr>
        </p:nvSpPr>
        <p:spPr>
          <a:xfrm>
            <a:off x="839788" y="1528248"/>
            <a:ext cx="5157787" cy="438695"/>
          </a:xfrm>
        </p:spPr>
        <p:txBody>
          <a:bodyPr>
            <a:normAutofit lnSpcReduction="10000"/>
          </a:bodyPr>
          <a:lstStyle/>
          <a:p>
            <a:pPr algn="ctr"/>
            <a:r>
              <a:rPr lang="en-US" dirty="0"/>
              <a:t>Heat map with county locations</a:t>
            </a:r>
          </a:p>
        </p:txBody>
      </p:sp>
      <p:sp>
        <p:nvSpPr>
          <p:cNvPr id="7" name="Text Placeholder 6">
            <a:extLst>
              <a:ext uri="{FF2B5EF4-FFF2-40B4-BE49-F238E27FC236}">
                <a16:creationId xmlns:a16="http://schemas.microsoft.com/office/drawing/2014/main" id="{893D8A90-0CB1-45EC-B563-01C3A1DD3925}"/>
              </a:ext>
            </a:extLst>
          </p:cNvPr>
          <p:cNvSpPr>
            <a:spLocks noGrp="1"/>
          </p:cNvSpPr>
          <p:nvPr>
            <p:ph type="body" sz="quarter" idx="3"/>
          </p:nvPr>
        </p:nvSpPr>
        <p:spPr>
          <a:xfrm>
            <a:off x="6169024" y="1584654"/>
            <a:ext cx="5183188" cy="395775"/>
          </a:xfrm>
        </p:spPr>
        <p:txBody>
          <a:bodyPr>
            <a:normAutofit lnSpcReduction="10000"/>
          </a:bodyPr>
          <a:lstStyle/>
          <a:p>
            <a:pPr algn="ctr"/>
            <a:r>
              <a:rPr lang="en-US" dirty="0"/>
              <a:t>County Statistics</a:t>
            </a:r>
          </a:p>
        </p:txBody>
      </p:sp>
      <p:pic>
        <p:nvPicPr>
          <p:cNvPr id="36" name="Content Placeholder 35" descr="Table&#10;&#10;Description automatically generated">
            <a:extLst>
              <a:ext uri="{FF2B5EF4-FFF2-40B4-BE49-F238E27FC236}">
                <a16:creationId xmlns:a16="http://schemas.microsoft.com/office/drawing/2014/main" id="{B0F6F9CD-6154-430C-8154-A848632BA37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008995"/>
            <a:ext cx="5183188" cy="2087927"/>
          </a:xfrm>
        </p:spPr>
      </p:pic>
      <p:pic>
        <p:nvPicPr>
          <p:cNvPr id="8" name="Content Placeholder 7" descr="Map&#10;&#10;Description automatically generated">
            <a:extLst>
              <a:ext uri="{FF2B5EF4-FFF2-40B4-BE49-F238E27FC236}">
                <a16:creationId xmlns:a16="http://schemas.microsoft.com/office/drawing/2014/main" id="{6DCA13F9-F0AE-43AA-8AEF-46E6CA2126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6612" y="2008995"/>
            <a:ext cx="5157787" cy="3635073"/>
          </a:xfrm>
        </p:spPr>
      </p:pic>
      <p:sp>
        <p:nvSpPr>
          <p:cNvPr id="10" name="TextBox 9">
            <a:extLst>
              <a:ext uri="{FF2B5EF4-FFF2-40B4-BE49-F238E27FC236}">
                <a16:creationId xmlns:a16="http://schemas.microsoft.com/office/drawing/2014/main" id="{97111073-68DF-4CA9-9210-3E12EEAF6945}"/>
              </a:ext>
            </a:extLst>
          </p:cNvPr>
          <p:cNvSpPr txBox="1"/>
          <p:nvPr/>
        </p:nvSpPr>
        <p:spPr>
          <a:xfrm>
            <a:off x="761119" y="5756819"/>
            <a:ext cx="1081581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An interesting trend is identified in the above heat map.  The majority (6 out of 10) of the counties in the table fall along or near either US 287 going from Fort Worth to Amarillo or US 281 going from San Antonio to Wichita Falls.  US 281 and US 287 meet in Wichita Falls.   Four of the counties are listed for Drug related charges and 2 are listed for Assault.  Kerr county is just northwest of San Antonio and if included in the count it would make 7 out if 10 counties from the table in the general location discussion.</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29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BF67-7CA9-4F49-B058-EC4144AD6E14}"/>
              </a:ext>
            </a:extLst>
          </p:cNvPr>
          <p:cNvSpPr>
            <a:spLocks noGrp="1"/>
          </p:cNvSpPr>
          <p:nvPr>
            <p:ph type="title"/>
          </p:nvPr>
        </p:nvSpPr>
        <p:spPr>
          <a:xfrm>
            <a:off x="839788" y="262093"/>
            <a:ext cx="10515600" cy="1325563"/>
          </a:xfrm>
        </p:spPr>
        <p:txBody>
          <a:bodyPr>
            <a:normAutofit/>
          </a:bodyPr>
          <a:lstStyle/>
          <a:p>
            <a:r>
              <a:rPr lang="en-US" sz="3600" dirty="0"/>
              <a:t>Counties with population less than 10,000 - sorted by Offenders per 1,000 population</a:t>
            </a:r>
          </a:p>
        </p:txBody>
      </p:sp>
      <p:sp>
        <p:nvSpPr>
          <p:cNvPr id="3" name="Text Placeholder 2">
            <a:extLst>
              <a:ext uri="{FF2B5EF4-FFF2-40B4-BE49-F238E27FC236}">
                <a16:creationId xmlns:a16="http://schemas.microsoft.com/office/drawing/2014/main" id="{204A4F77-FE01-4E0D-B65B-ED6304709331}"/>
              </a:ext>
            </a:extLst>
          </p:cNvPr>
          <p:cNvSpPr>
            <a:spLocks noGrp="1"/>
          </p:cNvSpPr>
          <p:nvPr>
            <p:ph type="body" idx="1"/>
          </p:nvPr>
        </p:nvSpPr>
        <p:spPr>
          <a:xfrm>
            <a:off x="839788" y="1490668"/>
            <a:ext cx="5157787" cy="537884"/>
          </a:xfrm>
        </p:spPr>
        <p:txBody>
          <a:bodyPr/>
          <a:lstStyle/>
          <a:p>
            <a:pPr algn="ctr"/>
            <a:r>
              <a:rPr lang="en-US" dirty="0"/>
              <a:t>Heat map with county locations</a:t>
            </a:r>
          </a:p>
        </p:txBody>
      </p:sp>
      <p:sp>
        <p:nvSpPr>
          <p:cNvPr id="5" name="Text Placeholder 4">
            <a:extLst>
              <a:ext uri="{FF2B5EF4-FFF2-40B4-BE49-F238E27FC236}">
                <a16:creationId xmlns:a16="http://schemas.microsoft.com/office/drawing/2014/main" id="{F75B1780-1518-4E21-9C22-BD7DAD425139}"/>
              </a:ext>
            </a:extLst>
          </p:cNvPr>
          <p:cNvSpPr>
            <a:spLocks noGrp="1"/>
          </p:cNvSpPr>
          <p:nvPr>
            <p:ph type="body" sz="quarter" idx="3"/>
          </p:nvPr>
        </p:nvSpPr>
        <p:spPr>
          <a:xfrm>
            <a:off x="6194427" y="1490667"/>
            <a:ext cx="5183188" cy="537885"/>
          </a:xfrm>
        </p:spPr>
        <p:txBody>
          <a:bodyPr/>
          <a:lstStyle/>
          <a:p>
            <a:pPr algn="ctr"/>
            <a:r>
              <a:rPr lang="en-US" dirty="0"/>
              <a:t>County Statistics</a:t>
            </a:r>
          </a:p>
        </p:txBody>
      </p:sp>
      <p:pic>
        <p:nvPicPr>
          <p:cNvPr id="10" name="Content Placeholder 9" descr="Table&#10;&#10;Description automatically generated">
            <a:extLst>
              <a:ext uri="{FF2B5EF4-FFF2-40B4-BE49-F238E27FC236}">
                <a16:creationId xmlns:a16="http://schemas.microsoft.com/office/drawing/2014/main" id="{2DBF65FF-B133-40D9-B636-AC06C1DF03B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069986"/>
            <a:ext cx="5183188" cy="1950196"/>
          </a:xfrm>
        </p:spPr>
      </p:pic>
      <p:sp>
        <p:nvSpPr>
          <p:cNvPr id="21" name="TextBox 20">
            <a:extLst>
              <a:ext uri="{FF2B5EF4-FFF2-40B4-BE49-F238E27FC236}">
                <a16:creationId xmlns:a16="http://schemas.microsoft.com/office/drawing/2014/main" id="{ACBFD139-99E4-47A5-8AA1-146B8517E6DB}"/>
              </a:ext>
            </a:extLst>
          </p:cNvPr>
          <p:cNvSpPr txBox="1"/>
          <p:nvPr/>
        </p:nvSpPr>
        <p:spPr>
          <a:xfrm>
            <a:off x="836612" y="5916056"/>
            <a:ext cx="10515600" cy="738664"/>
          </a:xfrm>
          <a:prstGeom prst="rect">
            <a:avLst/>
          </a:prstGeom>
          <a:noFill/>
        </p:spPr>
        <p:txBody>
          <a:bodyPr wrap="square" rtlCol="0">
            <a:spAutoFit/>
          </a:bodyPr>
          <a:lstStyle/>
          <a:p>
            <a:r>
              <a:rPr lang="en-US" sz="1400" dirty="0"/>
              <a:t>Data indicates most of the counties with population less than 10,000 are in west Texas.  The data was sorted to present the highest rate of Offenders per 1,000 population.  A secondary sort was conducted to remove counties that were listed more than once in the ranking to obtain a view of multiple counties and their rates.  Drugs and a form of assault are the primary offense categories in the smallest counties.</a:t>
            </a:r>
          </a:p>
        </p:txBody>
      </p:sp>
      <p:pic>
        <p:nvPicPr>
          <p:cNvPr id="9" name="Content Placeholder 8" descr="Map&#10;&#10;Description automatically generated">
            <a:extLst>
              <a:ext uri="{FF2B5EF4-FFF2-40B4-BE49-F238E27FC236}">
                <a16:creationId xmlns:a16="http://schemas.microsoft.com/office/drawing/2014/main" id="{B4AD5781-9DF4-453C-B2B3-D431A707B63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6612" y="2069986"/>
            <a:ext cx="5157787" cy="3635073"/>
          </a:xfrm>
        </p:spPr>
      </p:pic>
    </p:spTree>
    <p:extLst>
      <p:ext uri="{BB962C8B-B14F-4D97-AF65-F5344CB8AC3E}">
        <p14:creationId xmlns:p14="http://schemas.microsoft.com/office/powerpoint/2010/main" val="38833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B4EC-EC81-4048-9162-BCCAD93657A2}"/>
              </a:ext>
            </a:extLst>
          </p:cNvPr>
          <p:cNvSpPr>
            <a:spLocks noGrp="1"/>
          </p:cNvSpPr>
          <p:nvPr>
            <p:ph type="title"/>
          </p:nvPr>
        </p:nvSpPr>
        <p:spPr>
          <a:xfrm>
            <a:off x="839788" y="313020"/>
            <a:ext cx="10515600" cy="1248878"/>
          </a:xfrm>
        </p:spPr>
        <p:txBody>
          <a:bodyPr>
            <a:normAutofit/>
          </a:bodyPr>
          <a:lstStyle/>
          <a:p>
            <a:r>
              <a:rPr lang="en-US" sz="3600" dirty="0"/>
              <a:t>Counties with population between 10,000 and 100,000 -  sorted by Offenders per 1,000 population</a:t>
            </a:r>
          </a:p>
        </p:txBody>
      </p:sp>
      <p:sp>
        <p:nvSpPr>
          <p:cNvPr id="3" name="Text Placeholder 2">
            <a:extLst>
              <a:ext uri="{FF2B5EF4-FFF2-40B4-BE49-F238E27FC236}">
                <a16:creationId xmlns:a16="http://schemas.microsoft.com/office/drawing/2014/main" id="{BEA5151A-806B-43F0-B9B3-9078632AE148}"/>
              </a:ext>
            </a:extLst>
          </p:cNvPr>
          <p:cNvSpPr>
            <a:spLocks noGrp="1"/>
          </p:cNvSpPr>
          <p:nvPr>
            <p:ph type="body" idx="1"/>
          </p:nvPr>
        </p:nvSpPr>
        <p:spPr>
          <a:xfrm>
            <a:off x="839788" y="1468190"/>
            <a:ext cx="5157787" cy="521726"/>
          </a:xfrm>
        </p:spPr>
        <p:txBody>
          <a:bodyPr/>
          <a:lstStyle/>
          <a:p>
            <a:pPr algn="ctr"/>
            <a:r>
              <a:rPr lang="en-US" dirty="0"/>
              <a:t>Heat map with county locations</a:t>
            </a:r>
          </a:p>
        </p:txBody>
      </p:sp>
      <p:sp>
        <p:nvSpPr>
          <p:cNvPr id="5" name="Text Placeholder 4">
            <a:extLst>
              <a:ext uri="{FF2B5EF4-FFF2-40B4-BE49-F238E27FC236}">
                <a16:creationId xmlns:a16="http://schemas.microsoft.com/office/drawing/2014/main" id="{EB999A7A-CE71-4C5D-93B0-FEF97949372D}"/>
              </a:ext>
            </a:extLst>
          </p:cNvPr>
          <p:cNvSpPr>
            <a:spLocks noGrp="1"/>
          </p:cNvSpPr>
          <p:nvPr>
            <p:ph type="body" sz="quarter" idx="3"/>
          </p:nvPr>
        </p:nvSpPr>
        <p:spPr>
          <a:xfrm>
            <a:off x="6172200" y="1468190"/>
            <a:ext cx="5183188" cy="521726"/>
          </a:xfrm>
        </p:spPr>
        <p:txBody>
          <a:bodyPr/>
          <a:lstStyle/>
          <a:p>
            <a:pPr algn="ctr"/>
            <a:r>
              <a:rPr lang="en-US" dirty="0"/>
              <a:t>County Statistics</a:t>
            </a:r>
          </a:p>
        </p:txBody>
      </p:sp>
      <p:pic>
        <p:nvPicPr>
          <p:cNvPr id="34" name="Content Placeholder 33" descr="Table&#10;&#10;Description automatically generated">
            <a:extLst>
              <a:ext uri="{FF2B5EF4-FFF2-40B4-BE49-F238E27FC236}">
                <a16:creationId xmlns:a16="http://schemas.microsoft.com/office/drawing/2014/main" id="{8DBC9B39-413E-471A-9DE3-4C3CBBB33C8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134584"/>
            <a:ext cx="5183188" cy="2028204"/>
          </a:xfrm>
        </p:spPr>
      </p:pic>
      <p:sp>
        <p:nvSpPr>
          <p:cNvPr id="17" name="TextBox 16">
            <a:extLst>
              <a:ext uri="{FF2B5EF4-FFF2-40B4-BE49-F238E27FC236}">
                <a16:creationId xmlns:a16="http://schemas.microsoft.com/office/drawing/2014/main" id="{9404B617-880F-4F7B-996C-978F5FF16FC2}"/>
              </a:ext>
            </a:extLst>
          </p:cNvPr>
          <p:cNvSpPr txBox="1"/>
          <p:nvPr/>
        </p:nvSpPr>
        <p:spPr>
          <a:xfrm>
            <a:off x="836612" y="5890298"/>
            <a:ext cx="10515600" cy="738664"/>
          </a:xfrm>
          <a:prstGeom prst="rect">
            <a:avLst/>
          </a:prstGeom>
          <a:noFill/>
        </p:spPr>
        <p:txBody>
          <a:bodyPr wrap="square" rtlCol="0">
            <a:spAutoFit/>
          </a:bodyPr>
          <a:lstStyle/>
          <a:p>
            <a:r>
              <a:rPr lang="en-US" sz="1400" dirty="0"/>
              <a:t>Data indicates most of the counties with population in the sort range are in central and east Texas.  The data was sorted to present the highest rate of Offenders per 1,000 population.  A secondary sort was conducted to remove counties that were listed more than once in the ranking to obtain a view of multiple counties and their rates.  Drugs are the highest percentage of offenses, followed by a form of assault.</a:t>
            </a:r>
          </a:p>
        </p:txBody>
      </p:sp>
      <p:pic>
        <p:nvPicPr>
          <p:cNvPr id="8" name="Content Placeholder 7" descr="Map&#10;&#10;Description automatically generated">
            <a:extLst>
              <a:ext uri="{FF2B5EF4-FFF2-40B4-BE49-F238E27FC236}">
                <a16:creationId xmlns:a16="http://schemas.microsoft.com/office/drawing/2014/main" id="{D09F26F6-32B6-4677-995A-E1964AD0225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028182"/>
            <a:ext cx="5157787" cy="3635073"/>
          </a:xfrm>
        </p:spPr>
      </p:pic>
    </p:spTree>
    <p:extLst>
      <p:ext uri="{BB962C8B-B14F-4D97-AF65-F5344CB8AC3E}">
        <p14:creationId xmlns:p14="http://schemas.microsoft.com/office/powerpoint/2010/main" val="206287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A778114-8EAD-462D-B00E-1EEB7C6406C8}"/>
              </a:ext>
            </a:extLst>
          </p:cNvPr>
          <p:cNvSpPr>
            <a:spLocks noGrp="1"/>
          </p:cNvSpPr>
          <p:nvPr>
            <p:ph type="title"/>
          </p:nvPr>
        </p:nvSpPr>
        <p:spPr>
          <a:xfrm>
            <a:off x="839788" y="364649"/>
            <a:ext cx="10515600" cy="1248765"/>
          </a:xfrm>
        </p:spPr>
        <p:txBody>
          <a:bodyPr>
            <a:normAutofit/>
          </a:bodyPr>
          <a:lstStyle/>
          <a:p>
            <a:r>
              <a:rPr lang="en-US" sz="3600" dirty="0"/>
              <a:t>Counties with population between 100,000 and 500,000 - sorted by Offenders per 1,000 population</a:t>
            </a:r>
          </a:p>
        </p:txBody>
      </p:sp>
      <p:sp>
        <p:nvSpPr>
          <p:cNvPr id="16" name="Text Placeholder 15">
            <a:extLst>
              <a:ext uri="{FF2B5EF4-FFF2-40B4-BE49-F238E27FC236}">
                <a16:creationId xmlns:a16="http://schemas.microsoft.com/office/drawing/2014/main" id="{421BCFFF-12CE-49F9-BBAD-9DF3FE162F5F}"/>
              </a:ext>
            </a:extLst>
          </p:cNvPr>
          <p:cNvSpPr>
            <a:spLocks noGrp="1"/>
          </p:cNvSpPr>
          <p:nvPr>
            <p:ph type="body" idx="1"/>
          </p:nvPr>
        </p:nvSpPr>
        <p:spPr>
          <a:xfrm>
            <a:off x="839788" y="1491914"/>
            <a:ext cx="5157787" cy="562395"/>
          </a:xfrm>
        </p:spPr>
        <p:txBody>
          <a:bodyPr/>
          <a:lstStyle/>
          <a:p>
            <a:pPr algn="ctr"/>
            <a:r>
              <a:rPr lang="en-US" dirty="0"/>
              <a:t>Heat map with county locations</a:t>
            </a:r>
          </a:p>
        </p:txBody>
      </p:sp>
      <p:sp>
        <p:nvSpPr>
          <p:cNvPr id="17" name="Text Placeholder 16">
            <a:extLst>
              <a:ext uri="{FF2B5EF4-FFF2-40B4-BE49-F238E27FC236}">
                <a16:creationId xmlns:a16="http://schemas.microsoft.com/office/drawing/2014/main" id="{09B99E13-41C9-4E6E-9C12-373EBE96B7C0}"/>
              </a:ext>
            </a:extLst>
          </p:cNvPr>
          <p:cNvSpPr>
            <a:spLocks noGrp="1"/>
          </p:cNvSpPr>
          <p:nvPr>
            <p:ph type="body" sz="quarter" idx="3"/>
          </p:nvPr>
        </p:nvSpPr>
        <p:spPr>
          <a:xfrm>
            <a:off x="6172200" y="1491914"/>
            <a:ext cx="5183188" cy="613912"/>
          </a:xfrm>
        </p:spPr>
        <p:txBody>
          <a:bodyPr/>
          <a:lstStyle/>
          <a:p>
            <a:pPr algn="ctr"/>
            <a:r>
              <a:rPr lang="en-US" dirty="0"/>
              <a:t>County Statistics</a:t>
            </a:r>
          </a:p>
        </p:txBody>
      </p:sp>
      <p:pic>
        <p:nvPicPr>
          <p:cNvPr id="19" name="Content Placeholder 18" descr="Table&#10;&#10;Description automatically generated">
            <a:extLst>
              <a:ext uri="{FF2B5EF4-FFF2-40B4-BE49-F238E27FC236}">
                <a16:creationId xmlns:a16="http://schemas.microsoft.com/office/drawing/2014/main" id="{A2C2E9EE-542E-4BD1-9071-2753BF3FF02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210459"/>
            <a:ext cx="5183188" cy="2005240"/>
          </a:xfrm>
        </p:spPr>
      </p:pic>
      <p:sp>
        <p:nvSpPr>
          <p:cNvPr id="20" name="TextBox 19">
            <a:extLst>
              <a:ext uri="{FF2B5EF4-FFF2-40B4-BE49-F238E27FC236}">
                <a16:creationId xmlns:a16="http://schemas.microsoft.com/office/drawing/2014/main" id="{665BB500-7B19-4C41-A0E4-76276B95B0D8}"/>
              </a:ext>
            </a:extLst>
          </p:cNvPr>
          <p:cNvSpPr txBox="1"/>
          <p:nvPr/>
        </p:nvSpPr>
        <p:spPr>
          <a:xfrm>
            <a:off x="836612" y="5890298"/>
            <a:ext cx="10515600" cy="738664"/>
          </a:xfrm>
          <a:prstGeom prst="rect">
            <a:avLst/>
          </a:prstGeom>
          <a:noFill/>
        </p:spPr>
        <p:txBody>
          <a:bodyPr wrap="square" rtlCol="0">
            <a:spAutoFit/>
          </a:bodyPr>
          <a:lstStyle/>
          <a:p>
            <a:r>
              <a:rPr lang="en-US" sz="1400" dirty="0"/>
              <a:t>Data indicates most of the counties with population in the sort range are on or north of I10.  The data was sorted to present the highest rate of Offenders per 1,000 population.  A secondary sort was conducted to remove counties that were listed more than once in the ranking to obtain a view of multiple counties and their rates.  Drugs are the highest percentage of offenses, followed by a form of assault.</a:t>
            </a:r>
          </a:p>
        </p:txBody>
      </p:sp>
      <p:pic>
        <p:nvPicPr>
          <p:cNvPr id="5" name="Content Placeholder 4" descr="Map&#10;&#10;Description automatically generated">
            <a:extLst>
              <a:ext uri="{FF2B5EF4-FFF2-40B4-BE49-F238E27FC236}">
                <a16:creationId xmlns:a16="http://schemas.microsoft.com/office/drawing/2014/main" id="{B22359CC-C7EE-4386-B0B5-04D4E3C84E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131370"/>
            <a:ext cx="5157787" cy="3635073"/>
          </a:xfrm>
        </p:spPr>
      </p:pic>
    </p:spTree>
    <p:extLst>
      <p:ext uri="{BB962C8B-B14F-4D97-AF65-F5344CB8AC3E}">
        <p14:creationId xmlns:p14="http://schemas.microsoft.com/office/powerpoint/2010/main" val="306076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4D8A2B-6867-4864-8B39-E3E09B4ABEF7}"/>
              </a:ext>
            </a:extLst>
          </p:cNvPr>
          <p:cNvSpPr>
            <a:spLocks noGrp="1"/>
          </p:cNvSpPr>
          <p:nvPr>
            <p:ph type="title"/>
          </p:nvPr>
        </p:nvSpPr>
        <p:spPr>
          <a:xfrm>
            <a:off x="838200" y="335046"/>
            <a:ext cx="10515600" cy="1046721"/>
          </a:xfrm>
        </p:spPr>
        <p:txBody>
          <a:bodyPr/>
          <a:lstStyle/>
          <a:p>
            <a:r>
              <a:rPr lang="en-US" dirty="0"/>
              <a:t>Data Sources</a:t>
            </a:r>
          </a:p>
        </p:txBody>
      </p:sp>
      <p:sp>
        <p:nvSpPr>
          <p:cNvPr id="8" name="Content Placeholder 7">
            <a:extLst>
              <a:ext uri="{FF2B5EF4-FFF2-40B4-BE49-F238E27FC236}">
                <a16:creationId xmlns:a16="http://schemas.microsoft.com/office/drawing/2014/main" id="{3BEA63A3-3B09-42C7-B43D-BE3C4120FB7B}"/>
              </a:ext>
            </a:extLst>
          </p:cNvPr>
          <p:cNvSpPr>
            <a:spLocks noGrp="1"/>
          </p:cNvSpPr>
          <p:nvPr>
            <p:ph idx="1"/>
          </p:nvPr>
        </p:nvSpPr>
        <p:spPr>
          <a:xfrm>
            <a:off x="838200" y="1381767"/>
            <a:ext cx="10515600" cy="4832267"/>
          </a:xfrm>
        </p:spPr>
        <p:txBody>
          <a:bodyPr>
            <a:normAutofit fontScale="70000" lnSpcReduction="20000"/>
          </a:bodyPr>
          <a:lstStyle/>
          <a:p>
            <a:r>
              <a:rPr lang="en-US" sz="2600" dirty="0"/>
              <a:t>Texas Counties : Land Area</a:t>
            </a:r>
          </a:p>
          <a:p>
            <a:pPr lvl="1"/>
            <a:r>
              <a:rPr lang="en-US" sz="2600" dirty="0">
                <a:hlinkClick r:id="rId2"/>
              </a:rPr>
              <a:t>https://txcip.org/tac/census/morecountyinfo.php?MORE=1005</a:t>
            </a:r>
            <a:endParaRPr lang="en-US" sz="2600" dirty="0"/>
          </a:p>
          <a:p>
            <a:pPr marL="457200" lvl="1" indent="0">
              <a:buNone/>
            </a:pPr>
            <a:endParaRPr lang="en-US" sz="2600" dirty="0"/>
          </a:p>
          <a:p>
            <a:r>
              <a:rPr lang="en-US" sz="2600" dirty="0"/>
              <a:t>Texas County Population</a:t>
            </a:r>
          </a:p>
          <a:p>
            <a:pPr lvl="1"/>
            <a:r>
              <a:rPr lang="en-US" sz="2600" dirty="0">
                <a:hlinkClick r:id="rId3"/>
              </a:rPr>
              <a:t>https://demographics.texas.gov/data/TPEPP/Projections/</a:t>
            </a:r>
            <a:endParaRPr lang="en-US" sz="2600" dirty="0"/>
          </a:p>
          <a:p>
            <a:pPr marL="457200" lvl="1" indent="0">
              <a:buNone/>
            </a:pPr>
            <a:endParaRPr lang="en-US" sz="2600" dirty="0"/>
          </a:p>
          <a:p>
            <a:r>
              <a:rPr lang="en-US" sz="2600" dirty="0"/>
              <a:t>Texas Department of Public Safety – Offense Codes</a:t>
            </a:r>
          </a:p>
          <a:p>
            <a:pPr lvl="1"/>
            <a:r>
              <a:rPr lang="en-US" sz="2600" dirty="0">
                <a:hlinkClick r:id="rId4"/>
              </a:rPr>
              <a:t>https://www.dps.texas.gov/administration/crime_records/pages/appndxKOffenseCodes.htm</a:t>
            </a:r>
            <a:endParaRPr lang="en-US" sz="2600" dirty="0"/>
          </a:p>
          <a:p>
            <a:pPr marL="457200" lvl="1" indent="0">
              <a:buNone/>
            </a:pPr>
            <a:endParaRPr lang="en-US" sz="2600" dirty="0"/>
          </a:p>
          <a:p>
            <a:r>
              <a:rPr lang="en-US" sz="2600" dirty="0"/>
              <a:t>Texas Department of Criminal Justice Offender List : October 28, 2020 Update</a:t>
            </a:r>
          </a:p>
          <a:p>
            <a:pPr lvl="1"/>
            <a:r>
              <a:rPr lang="en-US" sz="2600" dirty="0">
                <a:hlinkClick r:id="rId4"/>
              </a:rPr>
              <a:t>https://www.dps.texas.gov/administration/crime_records/pages/appndxKOffenseCodes.htm</a:t>
            </a:r>
            <a:endParaRPr lang="en-US" sz="2600" dirty="0"/>
          </a:p>
          <a:p>
            <a:pPr marL="457200" lvl="1" indent="0">
              <a:buNone/>
            </a:pPr>
            <a:endParaRPr lang="en-US" sz="2600" dirty="0"/>
          </a:p>
          <a:p>
            <a:pPr lvl="1"/>
            <a:r>
              <a:rPr lang="en-US" sz="2600" dirty="0"/>
              <a:t>As a note – there were 120,707 individuals listed in the offender list (in the prison system) for the October 28, 2020 update</a:t>
            </a:r>
          </a:p>
          <a:p>
            <a:pPr marL="457200" lvl="1" indent="0">
              <a:buNone/>
            </a:pPr>
            <a:endParaRPr lang="en-US" sz="2600" dirty="0"/>
          </a:p>
          <a:p>
            <a:r>
              <a:rPr lang="en-US" sz="2600" dirty="0"/>
              <a:t>Texas County Seat Coordinates</a:t>
            </a:r>
          </a:p>
          <a:p>
            <a:pPr lvl="1"/>
            <a:r>
              <a:rPr lang="en-US" sz="2600" dirty="0">
                <a:hlinkClick r:id="rId5"/>
              </a:rPr>
              <a:t>https://data.texas.gov/dataset/Texas-Counties-Centroid-Map/ups3-9e8m</a:t>
            </a:r>
            <a:endParaRPr lang="en-US" sz="2600" dirty="0"/>
          </a:p>
          <a:p>
            <a:endParaRPr lang="en-US" dirty="0"/>
          </a:p>
        </p:txBody>
      </p:sp>
    </p:spTree>
    <p:extLst>
      <p:ext uri="{BB962C8B-B14F-4D97-AF65-F5344CB8AC3E}">
        <p14:creationId xmlns:p14="http://schemas.microsoft.com/office/powerpoint/2010/main" val="102928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5849-6A05-4CCD-A251-66546780C617}"/>
              </a:ext>
            </a:extLst>
          </p:cNvPr>
          <p:cNvSpPr>
            <a:spLocks noGrp="1"/>
          </p:cNvSpPr>
          <p:nvPr>
            <p:ph type="title"/>
          </p:nvPr>
        </p:nvSpPr>
        <p:spPr>
          <a:xfrm>
            <a:off x="839788" y="226026"/>
            <a:ext cx="10515600" cy="1297235"/>
          </a:xfrm>
        </p:spPr>
        <p:txBody>
          <a:bodyPr>
            <a:normAutofit/>
          </a:bodyPr>
          <a:lstStyle/>
          <a:p>
            <a:r>
              <a:rPr lang="en-US" sz="3600" dirty="0"/>
              <a:t>Counties with population greater than 500,000 - sorted by Offenders per 1,000 population</a:t>
            </a:r>
          </a:p>
        </p:txBody>
      </p:sp>
      <p:sp>
        <p:nvSpPr>
          <p:cNvPr id="3" name="Text Placeholder 2">
            <a:extLst>
              <a:ext uri="{FF2B5EF4-FFF2-40B4-BE49-F238E27FC236}">
                <a16:creationId xmlns:a16="http://schemas.microsoft.com/office/drawing/2014/main" id="{2EA659AE-4440-4CC6-8349-79D3C9155C59}"/>
              </a:ext>
            </a:extLst>
          </p:cNvPr>
          <p:cNvSpPr>
            <a:spLocks noGrp="1"/>
          </p:cNvSpPr>
          <p:nvPr>
            <p:ph type="body" idx="1"/>
          </p:nvPr>
        </p:nvSpPr>
        <p:spPr>
          <a:xfrm>
            <a:off x="839788" y="1369127"/>
            <a:ext cx="5157787" cy="543513"/>
          </a:xfrm>
        </p:spPr>
        <p:txBody>
          <a:bodyPr/>
          <a:lstStyle/>
          <a:p>
            <a:pPr algn="ctr"/>
            <a:r>
              <a:rPr lang="en-US" dirty="0"/>
              <a:t>Heat map with county locations</a:t>
            </a:r>
          </a:p>
        </p:txBody>
      </p:sp>
      <p:sp>
        <p:nvSpPr>
          <p:cNvPr id="5" name="Text Placeholder 4">
            <a:extLst>
              <a:ext uri="{FF2B5EF4-FFF2-40B4-BE49-F238E27FC236}">
                <a16:creationId xmlns:a16="http://schemas.microsoft.com/office/drawing/2014/main" id="{A82AC473-D163-46B6-8E39-2255CE837965}"/>
              </a:ext>
            </a:extLst>
          </p:cNvPr>
          <p:cNvSpPr>
            <a:spLocks noGrp="1"/>
          </p:cNvSpPr>
          <p:nvPr>
            <p:ph type="body" sz="quarter" idx="3"/>
          </p:nvPr>
        </p:nvSpPr>
        <p:spPr>
          <a:xfrm>
            <a:off x="6172200" y="1369127"/>
            <a:ext cx="5183188" cy="543514"/>
          </a:xfrm>
        </p:spPr>
        <p:txBody>
          <a:bodyPr/>
          <a:lstStyle/>
          <a:p>
            <a:pPr algn="ctr"/>
            <a:r>
              <a:rPr lang="en-US" dirty="0"/>
              <a:t>County Statistics</a:t>
            </a:r>
          </a:p>
        </p:txBody>
      </p:sp>
      <p:pic>
        <p:nvPicPr>
          <p:cNvPr id="34" name="Content Placeholder 33" descr="Table&#10;&#10;Description automatically generated">
            <a:extLst>
              <a:ext uri="{FF2B5EF4-FFF2-40B4-BE49-F238E27FC236}">
                <a16:creationId xmlns:a16="http://schemas.microsoft.com/office/drawing/2014/main" id="{68F46547-5518-462C-86A8-1BC1E57CF2B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068826"/>
            <a:ext cx="5183188" cy="1973730"/>
          </a:xfrm>
        </p:spPr>
      </p:pic>
      <p:sp>
        <p:nvSpPr>
          <p:cNvPr id="17" name="TextBox 16">
            <a:extLst>
              <a:ext uri="{FF2B5EF4-FFF2-40B4-BE49-F238E27FC236}">
                <a16:creationId xmlns:a16="http://schemas.microsoft.com/office/drawing/2014/main" id="{F74CE39C-3FF8-44C0-9B15-BE1C910CCEC1}"/>
              </a:ext>
            </a:extLst>
          </p:cNvPr>
          <p:cNvSpPr txBox="1"/>
          <p:nvPr/>
        </p:nvSpPr>
        <p:spPr>
          <a:xfrm>
            <a:off x="836612" y="5800145"/>
            <a:ext cx="10515600" cy="954107"/>
          </a:xfrm>
          <a:prstGeom prst="rect">
            <a:avLst/>
          </a:prstGeom>
          <a:noFill/>
        </p:spPr>
        <p:txBody>
          <a:bodyPr wrap="square" rtlCol="0">
            <a:spAutoFit/>
          </a:bodyPr>
          <a:lstStyle/>
          <a:p>
            <a:r>
              <a:rPr lang="en-US" sz="1400" dirty="0"/>
              <a:t>Data indicates most of the counties with population in the sort range are the major population centers along major travel arteries.  The data was sorted to present the highest rate of Offenders per 1,000 population.  A secondary sort was conducted to remove counties that were listed more than once in the ranking to obtain a view of multiple counties and their rates.  Crimes against a person are the primary offense categories.</a:t>
            </a:r>
          </a:p>
        </p:txBody>
      </p:sp>
      <p:pic>
        <p:nvPicPr>
          <p:cNvPr id="8" name="Content Placeholder 7" descr="Map&#10;&#10;Description automatically generated">
            <a:extLst>
              <a:ext uri="{FF2B5EF4-FFF2-40B4-BE49-F238E27FC236}">
                <a16:creationId xmlns:a16="http://schemas.microsoft.com/office/drawing/2014/main" id="{BB062054-692E-4951-961D-376F41A201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068826"/>
            <a:ext cx="5157787" cy="3635073"/>
          </a:xfrm>
        </p:spPr>
      </p:pic>
    </p:spTree>
    <p:extLst>
      <p:ext uri="{BB962C8B-B14F-4D97-AF65-F5344CB8AC3E}">
        <p14:creationId xmlns:p14="http://schemas.microsoft.com/office/powerpoint/2010/main" val="351035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A04230-EF6E-405A-8422-FD4E10CA0DAF}"/>
              </a:ext>
            </a:extLst>
          </p:cNvPr>
          <p:cNvSpPr>
            <a:spLocks noGrp="1"/>
          </p:cNvSpPr>
          <p:nvPr>
            <p:ph type="title"/>
          </p:nvPr>
        </p:nvSpPr>
        <p:spPr/>
        <p:txBody>
          <a:bodyPr/>
          <a:lstStyle/>
          <a:p>
            <a:r>
              <a:rPr lang="en-US" dirty="0"/>
              <a:t>Q4 - Conclusions</a:t>
            </a:r>
          </a:p>
        </p:txBody>
      </p:sp>
      <p:sp>
        <p:nvSpPr>
          <p:cNvPr id="8" name="Content Placeholder 7">
            <a:extLst>
              <a:ext uri="{FF2B5EF4-FFF2-40B4-BE49-F238E27FC236}">
                <a16:creationId xmlns:a16="http://schemas.microsoft.com/office/drawing/2014/main" id="{AB3A3498-DF29-4409-BEB7-930AF4CB17C4}"/>
              </a:ext>
            </a:extLst>
          </p:cNvPr>
          <p:cNvSpPr>
            <a:spLocks noGrp="1"/>
          </p:cNvSpPr>
          <p:nvPr>
            <p:ph idx="1"/>
          </p:nvPr>
        </p:nvSpPr>
        <p:spPr>
          <a:xfrm>
            <a:off x="838200" y="1346886"/>
            <a:ext cx="10515600" cy="4830077"/>
          </a:xfrm>
        </p:spPr>
        <p:txBody>
          <a:bodyPr>
            <a:normAutofit fontScale="92500" lnSpcReduction="1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majority of the counties adjacent to metroplex locations and further out had drug related crimes as their primary offense.  The counties with the metroplex locations have crimes against a person as their primary offense.  </a:t>
            </a:r>
          </a:p>
          <a:p>
            <a:r>
              <a:rPr lang="en-US" dirty="0">
                <a:effectLst/>
                <a:latin typeface="Calibri" panose="020F0502020204030204" pitchFamily="34" charset="0"/>
                <a:ea typeface="Calibri" panose="020F0502020204030204" pitchFamily="34" charset="0"/>
                <a:cs typeface="Times New Roman" panose="02020603050405020304" pitchFamily="18" charset="0"/>
              </a:rPr>
              <a:t>Also noted, there is an interesting trend identified in the heat map that only presented Offense ratios per 1,000 and did not filter for population bin.  The majority (6 out of 10) of the counties listed in the table fall along or near either US 287 going from Fort Worth to Amarillo or US 281 going from San Antonio to Wichita Falls.  US 281 and US 287 meet in Wichita Falls.   Four of the counties are listed for Drug related charges and 2 are listed for Assault.  Kerr county is just northwest of San Antonio and if included in the count, it would make 7 out if 10 counties from the table in the general location discussion.</a:t>
            </a:r>
          </a:p>
          <a:p>
            <a:pPr marL="0" indent="0">
              <a:buNone/>
            </a:pPr>
            <a:r>
              <a:rPr lang="en-US" dirty="0"/>
              <a:t> </a:t>
            </a:r>
          </a:p>
        </p:txBody>
      </p:sp>
    </p:spTree>
    <p:extLst>
      <p:ext uri="{BB962C8B-B14F-4D97-AF65-F5344CB8AC3E}">
        <p14:creationId xmlns:p14="http://schemas.microsoft.com/office/powerpoint/2010/main" val="134465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5EC4-9D40-4B05-BC66-4BF9BADC45E9}"/>
              </a:ext>
            </a:extLst>
          </p:cNvPr>
          <p:cNvSpPr>
            <a:spLocks noGrp="1"/>
          </p:cNvSpPr>
          <p:nvPr>
            <p:ph type="title"/>
          </p:nvPr>
        </p:nvSpPr>
        <p:spPr/>
        <p:txBody>
          <a:bodyPr/>
          <a:lstStyle/>
          <a:p>
            <a:r>
              <a:rPr lang="en-US" dirty="0"/>
              <a:t>Project Description and Question Basis</a:t>
            </a:r>
          </a:p>
        </p:txBody>
      </p:sp>
      <p:sp>
        <p:nvSpPr>
          <p:cNvPr id="3" name="Content Placeholder 2">
            <a:extLst>
              <a:ext uri="{FF2B5EF4-FFF2-40B4-BE49-F238E27FC236}">
                <a16:creationId xmlns:a16="http://schemas.microsoft.com/office/drawing/2014/main" id="{FA667160-9147-46F3-B5FC-1C8F2AAB99A4}"/>
              </a:ext>
            </a:extLst>
          </p:cNvPr>
          <p:cNvSpPr>
            <a:spLocks noGrp="1"/>
          </p:cNvSpPr>
          <p:nvPr>
            <p:ph idx="1"/>
          </p:nvPr>
        </p:nvSpPr>
        <p:spPr>
          <a:xfrm>
            <a:off x="838200" y="1495168"/>
            <a:ext cx="10515600" cy="4997707"/>
          </a:xfrm>
        </p:spPr>
        <p:txBody>
          <a:bodyPr>
            <a:normAutofit lnSpcReduction="1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Times New Roman" panose="02020603050405020304" pitchFamily="18" charset="0"/>
              </a:rPr>
              <a:t>Original Project Description</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Analyze trends in Texas crime data by utilizing CSV files on crime, population, and land area</a:t>
            </a:r>
          </a:p>
          <a:p>
            <a:pPr marL="0" marR="0" indent="0">
              <a:lnSpc>
                <a:spcPct val="107000"/>
              </a:lnSpc>
              <a:spcBef>
                <a:spcPts val="0"/>
              </a:spcBef>
              <a:spcAft>
                <a:spcPts val="800"/>
              </a:spcAft>
              <a:buNone/>
            </a:pPr>
            <a:endParaRPr lang="en-US" sz="20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Times New Roman" panose="02020603050405020304" pitchFamily="18" charset="0"/>
              </a:rPr>
              <a:t>Amended Project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Analyze trends in Texas crime data by utilizing CSV files on crime and population  </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Land area was removed from the current evaluation criteria because overall county population was identified as a more descriptive value when identifying rates of offenses.  Land area could be added in future evaluations. </a:t>
            </a:r>
          </a:p>
          <a:p>
            <a:pPr marL="0" marR="0" indent="0">
              <a:lnSpc>
                <a:spcPct val="107000"/>
              </a:lnSpc>
              <a:spcBef>
                <a:spcPts val="0"/>
              </a:spcBef>
              <a:spcAft>
                <a:spcPts val="800"/>
              </a:spcAft>
              <a:buNone/>
            </a:pPr>
            <a:endParaRPr lang="en-US" sz="20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Times New Roman" panose="02020603050405020304" pitchFamily="18" charset="0"/>
              </a:rPr>
              <a:t>Project Question Basis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information collected and presented provides a high-level look at some of the general demographics of individuals and/or their crimes in the Texas Department of Criminal Justice (TDCJ) system.  The challenge of the effort was to remain at a high level and not dive deeper into a specific case or a county for this first pass on the data.  There are many stories which could be investigated during a later evaluation of the data.  For the first pass on the data, the questions presented in the following slides were investigated.</a:t>
            </a:r>
          </a:p>
          <a:p>
            <a:endParaRPr lang="en-US" dirty="0"/>
          </a:p>
        </p:txBody>
      </p:sp>
    </p:spTree>
    <p:extLst>
      <p:ext uri="{BB962C8B-B14F-4D97-AF65-F5344CB8AC3E}">
        <p14:creationId xmlns:p14="http://schemas.microsoft.com/office/powerpoint/2010/main" val="50725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B0D2-76CF-48CF-946E-7C8B5E3DC9BF}"/>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ED5728D-0618-43AD-8090-9725AE5EB2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252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B0D2-76CF-48CF-946E-7C8B5E3DC9BF}"/>
              </a:ext>
            </a:extLst>
          </p:cNvPr>
          <p:cNvSpPr>
            <a:spLocks noGrp="1"/>
          </p:cNvSpPr>
          <p:nvPr>
            <p:ph type="title"/>
          </p:nvPr>
        </p:nvSpPr>
        <p:spPr/>
        <p:txBody>
          <a:bodyPr/>
          <a:lstStyle/>
          <a:p>
            <a:r>
              <a:rPr lang="en-US" dirty="0"/>
              <a:t>Question 2 - </a:t>
            </a:r>
            <a:r>
              <a:rPr lang="en-US" dirty="0">
                <a:effectLst/>
                <a:latin typeface="Calibri Light" panose="020F0302020204030204" pitchFamily="34" charset="0"/>
                <a:ea typeface="Calibri" panose="020F0502020204030204" pitchFamily="34" charset="0"/>
                <a:cs typeface="Calibri Light" panose="020F0302020204030204" pitchFamily="34" charset="0"/>
              </a:rPr>
              <a:t>Cade Culver</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5ED5728D-0618-43AD-8090-9725AE5EB21C}"/>
              </a:ext>
            </a:extLst>
          </p:cNvPr>
          <p:cNvSpPr>
            <a:spLocks noGrp="1"/>
          </p:cNvSpPr>
          <p:nvPr>
            <p:ph idx="1"/>
          </p:nvPr>
        </p:nvSpPr>
        <p:spPr>
          <a:xfrm>
            <a:off x="838200" y="1557867"/>
            <a:ext cx="10515600" cy="4619096"/>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Part 1: What are the top 5 highest-sentencing offenses in Texas?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-find the average sentence in years for all offense categories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-display results in a data frame and the top 5 in a bar graph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Part 2: How does murder-sentencing around the major Texas cities compare to murder-sentencing in Texas as a whole?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-look at murder sentencing in 5 Texas counties containing major cities (Harris, Dallas, 	Tarrant, 	Bexar, Travis)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-obtain total count of murder offenses per county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-compare each county’s average murder sentence with Texas state average</a:t>
            </a:r>
          </a:p>
          <a:p>
            <a:endParaRPr lang="en-US" dirty="0"/>
          </a:p>
        </p:txBody>
      </p:sp>
    </p:spTree>
    <p:extLst>
      <p:ext uri="{BB962C8B-B14F-4D97-AF65-F5344CB8AC3E}">
        <p14:creationId xmlns:p14="http://schemas.microsoft.com/office/powerpoint/2010/main" val="17424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F2AE-0AC0-4BDD-938D-05AE3CE75498}"/>
              </a:ext>
            </a:extLst>
          </p:cNvPr>
          <p:cNvSpPr>
            <a:spLocks noGrp="1"/>
          </p:cNvSpPr>
          <p:nvPr>
            <p:ph type="title"/>
          </p:nvPr>
        </p:nvSpPr>
        <p:spPr/>
        <p:txBody>
          <a:bodyPr/>
          <a:lstStyle/>
          <a:p>
            <a:r>
              <a:rPr lang="en-US" dirty="0"/>
              <a:t>Part 1: Final Data Frame</a:t>
            </a:r>
          </a:p>
        </p:txBody>
      </p:sp>
      <p:pic>
        <p:nvPicPr>
          <p:cNvPr id="5" name="Content Placeholder 4" descr="Table&#10;&#10;Description automatically generated">
            <a:extLst>
              <a:ext uri="{FF2B5EF4-FFF2-40B4-BE49-F238E27FC236}">
                <a16:creationId xmlns:a16="http://schemas.microsoft.com/office/drawing/2014/main" id="{773ADBE3-B5EF-4F5D-B306-E2102D2E39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981" y="1690688"/>
            <a:ext cx="3524870" cy="4351338"/>
          </a:xfrm>
        </p:spPr>
      </p:pic>
      <p:pic>
        <p:nvPicPr>
          <p:cNvPr id="7" name="Picture 6">
            <a:extLst>
              <a:ext uri="{FF2B5EF4-FFF2-40B4-BE49-F238E27FC236}">
                <a16:creationId xmlns:a16="http://schemas.microsoft.com/office/drawing/2014/main" id="{C46D4585-E286-4E35-8968-DD20EB84132E}"/>
              </a:ext>
            </a:extLst>
          </p:cNvPr>
          <p:cNvPicPr>
            <a:picLocks noChangeAspect="1"/>
          </p:cNvPicPr>
          <p:nvPr/>
        </p:nvPicPr>
        <p:blipFill>
          <a:blip r:embed="rId3"/>
          <a:stretch>
            <a:fillRect/>
          </a:stretch>
        </p:blipFill>
        <p:spPr>
          <a:xfrm>
            <a:off x="3999575" y="2152650"/>
            <a:ext cx="3714750" cy="3889376"/>
          </a:xfrm>
          <a:prstGeom prst="rect">
            <a:avLst/>
          </a:prstGeom>
        </p:spPr>
      </p:pic>
      <p:pic>
        <p:nvPicPr>
          <p:cNvPr id="9" name="Picture 8">
            <a:extLst>
              <a:ext uri="{FF2B5EF4-FFF2-40B4-BE49-F238E27FC236}">
                <a16:creationId xmlns:a16="http://schemas.microsoft.com/office/drawing/2014/main" id="{339BF966-A870-4646-B34E-07EBB6B5ACDB}"/>
              </a:ext>
            </a:extLst>
          </p:cNvPr>
          <p:cNvPicPr>
            <a:picLocks noChangeAspect="1"/>
          </p:cNvPicPr>
          <p:nvPr/>
        </p:nvPicPr>
        <p:blipFill>
          <a:blip r:embed="rId4"/>
          <a:stretch>
            <a:fillRect/>
          </a:stretch>
        </p:blipFill>
        <p:spPr>
          <a:xfrm>
            <a:off x="7714325" y="2152650"/>
            <a:ext cx="3668049" cy="3889376"/>
          </a:xfrm>
          <a:prstGeom prst="rect">
            <a:avLst/>
          </a:prstGeom>
        </p:spPr>
      </p:pic>
    </p:spTree>
    <p:extLst>
      <p:ext uri="{BB962C8B-B14F-4D97-AF65-F5344CB8AC3E}">
        <p14:creationId xmlns:p14="http://schemas.microsoft.com/office/powerpoint/2010/main" val="330020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D77-8FA0-4F37-BA7C-90DE65091429}"/>
              </a:ext>
            </a:extLst>
          </p:cNvPr>
          <p:cNvSpPr>
            <a:spLocks noGrp="1"/>
          </p:cNvSpPr>
          <p:nvPr>
            <p:ph type="title"/>
          </p:nvPr>
        </p:nvSpPr>
        <p:spPr/>
        <p:txBody>
          <a:bodyPr>
            <a:normAutofit/>
          </a:bodyPr>
          <a:lstStyle/>
          <a:p>
            <a:r>
              <a:rPr lang="en-US" sz="4000" dirty="0"/>
              <a:t>Part 1: Top 5 Highest-Sentencing Offenses in Texas</a:t>
            </a:r>
          </a:p>
        </p:txBody>
      </p:sp>
      <p:pic>
        <p:nvPicPr>
          <p:cNvPr id="6" name="Content Placeholder 5" descr="Chart, bar chart&#10;&#10;Description automatically generated">
            <a:extLst>
              <a:ext uri="{FF2B5EF4-FFF2-40B4-BE49-F238E27FC236}">
                <a16:creationId xmlns:a16="http://schemas.microsoft.com/office/drawing/2014/main" id="{949E55F0-5D50-438F-BD53-51314D190A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908699"/>
            <a:ext cx="10515599" cy="4500979"/>
          </a:xfrm>
        </p:spPr>
      </p:pic>
    </p:spTree>
    <p:extLst>
      <p:ext uri="{BB962C8B-B14F-4D97-AF65-F5344CB8AC3E}">
        <p14:creationId xmlns:p14="http://schemas.microsoft.com/office/powerpoint/2010/main" val="241912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F604-B8E0-4385-870D-A38E59A6E187}"/>
              </a:ext>
            </a:extLst>
          </p:cNvPr>
          <p:cNvSpPr>
            <a:spLocks noGrp="1"/>
          </p:cNvSpPr>
          <p:nvPr>
            <p:ph type="title"/>
          </p:nvPr>
        </p:nvSpPr>
        <p:spPr/>
        <p:txBody>
          <a:bodyPr/>
          <a:lstStyle/>
          <a:p>
            <a:r>
              <a:rPr lang="en-US" dirty="0"/>
              <a:t>Part 2: Major County Data Frames</a:t>
            </a:r>
          </a:p>
        </p:txBody>
      </p:sp>
      <p:pic>
        <p:nvPicPr>
          <p:cNvPr id="6" name="Content Placeholder 5">
            <a:extLst>
              <a:ext uri="{FF2B5EF4-FFF2-40B4-BE49-F238E27FC236}">
                <a16:creationId xmlns:a16="http://schemas.microsoft.com/office/drawing/2014/main" id="{7F6B4C21-E822-46FB-B126-3F11727F765C}"/>
              </a:ext>
            </a:extLst>
          </p:cNvPr>
          <p:cNvPicPr>
            <a:picLocks noGrp="1" noChangeAspect="1"/>
          </p:cNvPicPr>
          <p:nvPr>
            <p:ph sz="half" idx="1"/>
          </p:nvPr>
        </p:nvPicPr>
        <p:blipFill>
          <a:blip r:embed="rId2"/>
          <a:stretch>
            <a:fillRect/>
          </a:stretch>
        </p:blipFill>
        <p:spPr>
          <a:xfrm>
            <a:off x="390526" y="2232775"/>
            <a:ext cx="3019425" cy="4260099"/>
          </a:xfrm>
        </p:spPr>
      </p:pic>
      <p:pic>
        <p:nvPicPr>
          <p:cNvPr id="8" name="Picture 7">
            <a:extLst>
              <a:ext uri="{FF2B5EF4-FFF2-40B4-BE49-F238E27FC236}">
                <a16:creationId xmlns:a16="http://schemas.microsoft.com/office/drawing/2014/main" id="{F116BBDC-2072-4200-94FA-EFB6434628C9}"/>
              </a:ext>
            </a:extLst>
          </p:cNvPr>
          <p:cNvPicPr>
            <a:picLocks noChangeAspect="1"/>
          </p:cNvPicPr>
          <p:nvPr/>
        </p:nvPicPr>
        <p:blipFill>
          <a:blip r:embed="rId3"/>
          <a:stretch>
            <a:fillRect/>
          </a:stretch>
        </p:blipFill>
        <p:spPr>
          <a:xfrm>
            <a:off x="3848100" y="2232775"/>
            <a:ext cx="3533775" cy="4260099"/>
          </a:xfrm>
          <a:prstGeom prst="rect">
            <a:avLst/>
          </a:prstGeom>
        </p:spPr>
      </p:pic>
      <p:pic>
        <p:nvPicPr>
          <p:cNvPr id="10" name="Picture 9">
            <a:extLst>
              <a:ext uri="{FF2B5EF4-FFF2-40B4-BE49-F238E27FC236}">
                <a16:creationId xmlns:a16="http://schemas.microsoft.com/office/drawing/2014/main" id="{1B7D3E83-02F8-4325-91A7-693B86478C0E}"/>
              </a:ext>
            </a:extLst>
          </p:cNvPr>
          <p:cNvPicPr>
            <a:picLocks noChangeAspect="1"/>
          </p:cNvPicPr>
          <p:nvPr/>
        </p:nvPicPr>
        <p:blipFill>
          <a:blip r:embed="rId4"/>
          <a:stretch>
            <a:fillRect/>
          </a:stretch>
        </p:blipFill>
        <p:spPr>
          <a:xfrm>
            <a:off x="7820024" y="2181599"/>
            <a:ext cx="3571875" cy="4362450"/>
          </a:xfrm>
          <a:prstGeom prst="rect">
            <a:avLst/>
          </a:prstGeom>
        </p:spPr>
      </p:pic>
    </p:spTree>
    <p:extLst>
      <p:ext uri="{BB962C8B-B14F-4D97-AF65-F5344CB8AC3E}">
        <p14:creationId xmlns:p14="http://schemas.microsoft.com/office/powerpoint/2010/main" val="279036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2A3A-D3D1-46CD-813C-7231F16AF68D}"/>
              </a:ext>
            </a:extLst>
          </p:cNvPr>
          <p:cNvSpPr>
            <a:spLocks noGrp="1"/>
          </p:cNvSpPr>
          <p:nvPr>
            <p:ph type="title"/>
          </p:nvPr>
        </p:nvSpPr>
        <p:spPr/>
        <p:txBody>
          <a:bodyPr/>
          <a:lstStyle/>
          <a:p>
            <a:r>
              <a:rPr lang="en-US" dirty="0"/>
              <a:t>Part 2: Major County Data Frames, cont.</a:t>
            </a:r>
          </a:p>
        </p:txBody>
      </p:sp>
      <p:pic>
        <p:nvPicPr>
          <p:cNvPr id="6" name="Content Placeholder 5">
            <a:extLst>
              <a:ext uri="{FF2B5EF4-FFF2-40B4-BE49-F238E27FC236}">
                <a16:creationId xmlns:a16="http://schemas.microsoft.com/office/drawing/2014/main" id="{6C19B368-A69B-4FA3-BD82-F5E5D2CBF1DE}"/>
              </a:ext>
            </a:extLst>
          </p:cNvPr>
          <p:cNvPicPr>
            <a:picLocks noGrp="1" noChangeAspect="1"/>
          </p:cNvPicPr>
          <p:nvPr>
            <p:ph sz="half" idx="2"/>
          </p:nvPr>
        </p:nvPicPr>
        <p:blipFill>
          <a:blip r:embed="rId2"/>
          <a:stretch>
            <a:fillRect/>
          </a:stretch>
        </p:blipFill>
        <p:spPr>
          <a:xfrm>
            <a:off x="1468664" y="1952978"/>
            <a:ext cx="3450401" cy="4236685"/>
          </a:xfrm>
        </p:spPr>
      </p:pic>
      <p:pic>
        <p:nvPicPr>
          <p:cNvPr id="8" name="Content Placeholder 7">
            <a:extLst>
              <a:ext uri="{FF2B5EF4-FFF2-40B4-BE49-F238E27FC236}">
                <a16:creationId xmlns:a16="http://schemas.microsoft.com/office/drawing/2014/main" id="{D8D5664C-9368-425D-AC1F-1532AC759CFD}"/>
              </a:ext>
            </a:extLst>
          </p:cNvPr>
          <p:cNvPicPr>
            <a:picLocks noGrp="1" noChangeAspect="1"/>
          </p:cNvPicPr>
          <p:nvPr>
            <p:ph sz="quarter" idx="4"/>
          </p:nvPr>
        </p:nvPicPr>
        <p:blipFill>
          <a:blip r:embed="rId3"/>
          <a:stretch>
            <a:fillRect/>
          </a:stretch>
        </p:blipFill>
        <p:spPr>
          <a:xfrm>
            <a:off x="6828384" y="1960139"/>
            <a:ext cx="3450401" cy="4229524"/>
          </a:xfrm>
        </p:spPr>
      </p:pic>
    </p:spTree>
    <p:extLst>
      <p:ext uri="{BB962C8B-B14F-4D97-AF65-F5344CB8AC3E}">
        <p14:creationId xmlns:p14="http://schemas.microsoft.com/office/powerpoint/2010/main" val="171719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1645</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Texas Crime Analysis</vt:lpstr>
      <vt:lpstr>Data Sources</vt:lpstr>
      <vt:lpstr>Project Description and Question Basis</vt:lpstr>
      <vt:lpstr>Question 1</vt:lpstr>
      <vt:lpstr>Question 2 - Cade Culver</vt:lpstr>
      <vt:lpstr>Part 1: Final Data Frame</vt:lpstr>
      <vt:lpstr>Part 1: Top 5 Highest-Sentencing Offenses in Texas</vt:lpstr>
      <vt:lpstr>Part 2: Major County Data Frames</vt:lpstr>
      <vt:lpstr>Part 2: Major County Data Frames, cont.</vt:lpstr>
      <vt:lpstr>Part 2: Murder Sentencing Averages (Major Counties vs. Texas)</vt:lpstr>
      <vt:lpstr>Q2 - Conclusions</vt:lpstr>
      <vt:lpstr>Question 3</vt:lpstr>
      <vt:lpstr>Question 4 – Troy Youngblood</vt:lpstr>
      <vt:lpstr>Comparison of Baseline Population Heatmap by County vs Offense location</vt:lpstr>
      <vt:lpstr>Comparison of Baseline Population Heatmap by County vs Offense location per 1,000 population</vt:lpstr>
      <vt:lpstr>Counties with the highest Offender rates per 1,000 population – independent of  total county population </vt:lpstr>
      <vt:lpstr>Counties with population less than 10,000 - sorted by Offenders per 1,000 population</vt:lpstr>
      <vt:lpstr>Counties with population between 10,000 and 100,000 -  sorted by Offenders per 1,000 population</vt:lpstr>
      <vt:lpstr>Counties with population between 100,000 and 500,000 - sorted by Offenders per 1,000 population</vt:lpstr>
      <vt:lpstr>Counties with population greater than 500,000 - sorted by Offenders per 1,000 population</vt:lpstr>
      <vt:lpstr>Q4 -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Youngblood</dc:creator>
  <cp:lastModifiedBy>Troy Youngblood</cp:lastModifiedBy>
  <cp:revision>87</cp:revision>
  <dcterms:created xsi:type="dcterms:W3CDTF">2020-12-20T16:55:39Z</dcterms:created>
  <dcterms:modified xsi:type="dcterms:W3CDTF">2021-01-02T05:37:46Z</dcterms:modified>
</cp:coreProperties>
</file>