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392" r:id="rId2"/>
    <p:sldId id="1262" r:id="rId3"/>
    <p:sldId id="1281" r:id="rId4"/>
    <p:sldId id="1282" r:id="rId5"/>
    <p:sldId id="1283" r:id="rId6"/>
    <p:sldId id="1289" r:id="rId7"/>
    <p:sldId id="1288" r:id="rId8"/>
    <p:sldId id="1286" r:id="rId9"/>
    <p:sldId id="1287" r:id="rId10"/>
    <p:sldId id="1263" r:id="rId11"/>
    <p:sldId id="1265" r:id="rId12"/>
    <p:sldId id="1264" r:id="rId13"/>
    <p:sldId id="1268" r:id="rId14"/>
    <p:sldId id="1270" r:id="rId15"/>
    <p:sldId id="1273" r:id="rId16"/>
    <p:sldId id="1275" r:id="rId17"/>
    <p:sldId id="1276" r:id="rId18"/>
    <p:sldId id="1269" r:id="rId19"/>
    <p:sldId id="1278" r:id="rId20"/>
    <p:sldId id="1280" r:id="rId21"/>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1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56FA"/>
    <a:srgbClr val="950001"/>
    <a:srgbClr val="E50204"/>
    <a:srgbClr val="E8D0D0"/>
    <a:srgbClr val="D70002"/>
    <a:srgbClr val="FABC0E"/>
    <a:srgbClr val="FBC325"/>
    <a:srgbClr val="FBC733"/>
    <a:srgbClr val="4DADC7"/>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8" autoAdjust="0"/>
    <p:restoredTop sz="66357" autoAdjust="0"/>
  </p:normalViewPr>
  <p:slideViewPr>
    <p:cSldViewPr snapToObjects="1">
      <p:cViewPr varScale="1">
        <p:scale>
          <a:sx n="92" d="100"/>
          <a:sy n="92" d="100"/>
        </p:scale>
        <p:origin x="72" y="468"/>
      </p:cViewPr>
      <p:guideLst>
        <p:guide orient="horz" pos="2160"/>
        <p:guide pos="15"/>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0610DBB-FA3E-BA4C-AFAB-ED4147FA32B1}" type="datetimeFigureOut">
              <a:rPr lang="en-US" smtClean="0"/>
              <a:pPr/>
              <a:t>5/10/2021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7FF5B2-048D-0344-B140-24CAAF7F047B}" type="slidenum">
              <a:rPr lang="en-US" smtClean="0"/>
              <a:pPr/>
              <a:t>‹#›</a:t>
            </a:fld>
            <a:endParaRPr lang="en-US"/>
          </a:p>
        </p:txBody>
      </p:sp>
    </p:spTree>
    <p:extLst>
      <p:ext uri="{BB962C8B-B14F-4D97-AF65-F5344CB8AC3E}">
        <p14:creationId xmlns:p14="http://schemas.microsoft.com/office/powerpoint/2010/main" val="3233703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9B1EAA98-0FDA-CD43-AE85-312F9266063F}" type="datetime1">
              <a:rPr lang="en-US"/>
              <a:pPr>
                <a:defRPr/>
              </a:pPr>
              <a:t>5/10/2021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1519AE34-0624-8F4B-9FB8-27D0EFDF760C}" type="slidenum">
              <a:rPr lang="en-US"/>
              <a:pPr>
                <a:defRPr/>
              </a:pPr>
              <a:t>‹#›</a:t>
            </a:fld>
            <a:endParaRPr lang="en-US"/>
          </a:p>
        </p:txBody>
      </p:sp>
    </p:spTree>
    <p:extLst>
      <p:ext uri="{BB962C8B-B14F-4D97-AF65-F5344CB8AC3E}">
        <p14:creationId xmlns:p14="http://schemas.microsoft.com/office/powerpoint/2010/main" val="2322897953"/>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ＭＳ Ｐゴシック" pitchFamily="-65"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a:lstStyle/>
          <a:p>
            <a:r>
              <a:rPr lang="en-US" altLang="zh-CN" dirty="0">
                <a:ea typeface="ＭＳ Ｐゴシック" charset="-128"/>
                <a:cs typeface="ＭＳ Ｐゴシック" charset="-128"/>
              </a:rPr>
              <a:t>My</a:t>
            </a:r>
            <a:r>
              <a:rPr lang="zh-CN" altLang="en-US" dirty="0">
                <a:ea typeface="ＭＳ Ｐゴシック" charset="-128"/>
                <a:cs typeface="ＭＳ Ｐゴシック" charset="-128"/>
              </a:rPr>
              <a:t> </a:t>
            </a:r>
            <a:r>
              <a:rPr lang="en-US" altLang="zh-CN" dirty="0">
                <a:ea typeface="ＭＳ Ｐゴシック" charset="-128"/>
                <a:cs typeface="ＭＳ Ｐゴシック" charset="-128"/>
              </a:rPr>
              <a:t>name</a:t>
            </a:r>
            <a:r>
              <a:rPr lang="zh-CN" altLang="en-US" dirty="0">
                <a:ea typeface="ＭＳ Ｐゴシック" charset="-128"/>
                <a:cs typeface="ＭＳ Ｐゴシック" charset="-128"/>
              </a:rPr>
              <a:t> </a:t>
            </a:r>
            <a:r>
              <a:rPr lang="en-US" altLang="zh-CN" dirty="0">
                <a:ea typeface="ＭＳ Ｐゴシック" charset="-128"/>
                <a:cs typeface="ＭＳ Ｐゴシック" charset="-128"/>
              </a:rPr>
              <a:t>is Xingkun Yin,</a:t>
            </a:r>
            <a:r>
              <a:rPr lang="zh-CN" altLang="en-US" dirty="0">
                <a:ea typeface="ＭＳ Ｐゴシック" charset="-128"/>
                <a:cs typeface="ＭＳ Ｐゴシック" charset="-128"/>
              </a:rPr>
              <a:t> </a:t>
            </a:r>
            <a:r>
              <a:rPr lang="en-US" altLang="zh-CN" dirty="0">
                <a:ea typeface="ＭＳ Ｐゴシック" charset="-128"/>
                <a:cs typeface="ＭＳ Ｐゴシック" charset="-128"/>
              </a:rPr>
              <a:t>I</a:t>
            </a:r>
            <a:r>
              <a:rPr lang="zh-CN" altLang="en-US" dirty="0">
                <a:ea typeface="ＭＳ Ｐゴシック" charset="-128"/>
                <a:cs typeface="ＭＳ Ｐゴシック" charset="-128"/>
              </a:rPr>
              <a:t> </a:t>
            </a:r>
            <a:r>
              <a:rPr lang="en-US" altLang="zh-CN" dirty="0">
                <a:ea typeface="ＭＳ Ｐゴシック" charset="-128"/>
                <a:cs typeface="ＭＳ Ｐゴシック" charset="-128"/>
              </a:rPr>
              <a:t>am</a:t>
            </a:r>
            <a:r>
              <a:rPr lang="zh-CN" altLang="en-US" dirty="0">
                <a:ea typeface="ＭＳ Ｐゴシック" charset="-128"/>
                <a:cs typeface="ＭＳ Ｐゴシック" charset="-128"/>
              </a:rPr>
              <a:t> </a:t>
            </a:r>
            <a:r>
              <a:rPr lang="en-US" altLang="zh-CN" dirty="0">
                <a:ea typeface="ＭＳ Ｐゴシック" charset="-128"/>
                <a:cs typeface="ＭＳ Ｐゴシック" charset="-128"/>
              </a:rPr>
              <a:t>from</a:t>
            </a:r>
            <a:r>
              <a:rPr lang="zh-CN" altLang="en-US" dirty="0">
                <a:ea typeface="ＭＳ Ｐゴシック" charset="-128"/>
                <a:cs typeface="ＭＳ Ｐゴシック" charset="-128"/>
              </a:rPr>
              <a:t> </a:t>
            </a:r>
            <a:r>
              <a:rPr lang="en-US" altLang="zh-CN" dirty="0">
                <a:ea typeface="ＭＳ Ｐゴシック" charset="-128"/>
                <a:cs typeface="ＭＳ Ｐゴシック" charset="-128"/>
              </a:rPr>
              <a:t>the</a:t>
            </a:r>
            <a:r>
              <a:rPr lang="zh-CN" altLang="en-US" dirty="0">
                <a:ea typeface="ＭＳ Ｐゴシック" charset="-128"/>
                <a:cs typeface="ＭＳ Ｐゴシック" charset="-128"/>
              </a:rPr>
              <a:t> </a:t>
            </a:r>
            <a:r>
              <a:rPr lang="en-US" altLang="zh-CN" dirty="0">
                <a:ea typeface="ＭＳ Ｐゴシック" charset="-128"/>
                <a:cs typeface="ＭＳ Ｐゴシック" charset="-128"/>
              </a:rPr>
              <a:t>University of Toronto.</a:t>
            </a:r>
            <a:r>
              <a:rPr lang="zh-CN" altLang="en-US" dirty="0">
                <a:ea typeface="ＭＳ Ｐゴシック" charset="-128"/>
                <a:cs typeface="ＭＳ Ｐゴシック" charset="-128"/>
              </a:rPr>
              <a:t> </a:t>
            </a:r>
            <a:r>
              <a:rPr lang="en-US" altLang="zh-CN" dirty="0">
                <a:ea typeface="ＭＳ Ｐゴシック" charset="-128"/>
                <a:cs typeface="ＭＳ Ｐゴシック" charset="-128"/>
              </a:rPr>
              <a:t>I</a:t>
            </a:r>
            <a:r>
              <a:rPr lang="zh-CN" altLang="en-US" dirty="0">
                <a:ea typeface="ＭＳ Ｐゴシック" charset="-128"/>
                <a:cs typeface="ＭＳ Ｐゴシック" charset="-128"/>
              </a:rPr>
              <a:t> </a:t>
            </a:r>
            <a:r>
              <a:rPr lang="en-US" altLang="zh-CN" dirty="0">
                <a:ea typeface="ＭＳ Ｐゴシック" charset="-128"/>
                <a:cs typeface="ＭＳ Ｐゴシック" charset="-128"/>
              </a:rPr>
              <a:t>am</a:t>
            </a:r>
            <a:r>
              <a:rPr lang="zh-CN" altLang="en-US" dirty="0">
                <a:ea typeface="ＭＳ Ｐゴシック" charset="-128"/>
                <a:cs typeface="ＭＳ Ｐゴシック" charset="-128"/>
              </a:rPr>
              <a:t> </a:t>
            </a:r>
            <a:r>
              <a:rPr lang="en-US" altLang="zh-CN" dirty="0">
                <a:ea typeface="ＭＳ Ｐゴシック" charset="-128"/>
                <a:cs typeface="ＭＳ Ｐゴシック" charset="-128"/>
              </a:rPr>
              <a:t>presenting</a:t>
            </a:r>
            <a:r>
              <a:rPr lang="zh-CN" altLang="en-US" dirty="0">
                <a:ea typeface="ＭＳ Ｐゴシック" charset="-128"/>
                <a:cs typeface="ＭＳ Ｐゴシック" charset="-128"/>
              </a:rPr>
              <a:t> </a:t>
            </a:r>
            <a:r>
              <a:rPr lang="en-US" altLang="zh-CN" dirty="0">
                <a:ea typeface="ＭＳ Ｐゴシック" charset="-128"/>
                <a:cs typeface="ＭＳ Ｐゴシック" charset="-128"/>
              </a:rPr>
              <a:t>our</a:t>
            </a:r>
            <a:r>
              <a:rPr lang="zh-CN" altLang="en-US" dirty="0">
                <a:ea typeface="ＭＳ Ｐゴシック" charset="-128"/>
                <a:cs typeface="ＭＳ Ｐゴシック" charset="-128"/>
              </a:rPr>
              <a:t> </a:t>
            </a:r>
            <a:r>
              <a:rPr lang="en-US" altLang="zh-CN" dirty="0">
                <a:ea typeface="ＭＳ Ｐゴシック" charset="-128"/>
                <a:cs typeface="ＭＳ Ｐゴシック" charset="-128"/>
              </a:rPr>
              <a:t>paper</a:t>
            </a:r>
            <a:r>
              <a:rPr lang="zh-CN" altLang="en-US" dirty="0">
                <a:ea typeface="ＭＳ Ｐゴシック" charset="-128"/>
                <a:cs typeface="ＭＳ Ｐゴシック" charset="-128"/>
              </a:rPr>
              <a:t> </a:t>
            </a:r>
            <a:r>
              <a:rPr lang="en-US" altLang="zh-CN" dirty="0">
                <a:ea typeface="ＭＳ Ｐゴシック" charset="-128"/>
                <a:cs typeface="ＭＳ Ｐゴシック" charset="-128"/>
              </a:rPr>
              <a:t>“Forecasting Stock Prices Using Stock Correlation Graph.”</a:t>
            </a:r>
          </a:p>
        </p:txBody>
      </p:sp>
      <p:sp>
        <p:nvSpPr>
          <p:cNvPr id="17412" name="Slide Number Placeholder 3"/>
          <p:cNvSpPr>
            <a:spLocks noGrp="1"/>
          </p:cNvSpPr>
          <p:nvPr>
            <p:ph type="sldNum" sz="quarter" idx="5"/>
          </p:nvPr>
        </p:nvSpPr>
        <p:spPr bwMode="auto">
          <a:noFill/>
          <a:ln>
            <a:miter lim="800000"/>
            <a:headEnd/>
            <a:tailEnd/>
          </a:ln>
        </p:spPr>
        <p:txBody>
          <a:bodyPr/>
          <a:lstStyle/>
          <a:p>
            <a:fld id="{F2DC69FE-82EB-ED4A-895C-6DF3FE534FB7}" type="slidenum">
              <a:rPr lang="en-US" smtClean="0"/>
              <a:pPr/>
              <a:t>1</a:t>
            </a:fld>
            <a:endParaRPr lang="en-US"/>
          </a:p>
        </p:txBody>
      </p:sp>
    </p:spTree>
    <p:extLst>
      <p:ext uri="{BB962C8B-B14F-4D97-AF65-F5344CB8AC3E}">
        <p14:creationId xmlns:p14="http://schemas.microsoft.com/office/powerpoint/2010/main" val="846930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altLang="zh-CN" dirty="0"/>
              <a:t>This is the overview of our model. To achieve the goal of incorporating correlation of stocks into the model, we start</a:t>
            </a:r>
            <a:endParaRPr lang="zh-CN" altLang="en-US" dirty="0"/>
          </a:p>
        </p:txBody>
      </p:sp>
      <p:sp>
        <p:nvSpPr>
          <p:cNvPr id="4" name="灯片编号占位符 3"/>
          <p:cNvSpPr>
            <a:spLocks noGrp="1"/>
          </p:cNvSpPr>
          <p:nvPr>
            <p:ph type="sldNum" sz="quarter" idx="10"/>
          </p:nvPr>
        </p:nvSpPr>
        <p:spPr/>
        <p:txBody>
          <a:bodyPr/>
          <a:lstStyle/>
          <a:p>
            <a:pPr>
              <a:defRPr/>
            </a:pPr>
            <a:fld id="{1519AE34-0624-8F4B-9FB8-27D0EFDF760C}" type="slidenum">
              <a:rPr lang="en-US" smtClean="0"/>
              <a:pPr>
                <a:defRPr/>
              </a:pPr>
              <a:t>10</a:t>
            </a:fld>
            <a:endParaRPr lang="en-US"/>
          </a:p>
        </p:txBody>
      </p:sp>
    </p:spTree>
    <p:extLst>
      <p:ext uri="{BB962C8B-B14F-4D97-AF65-F5344CB8AC3E}">
        <p14:creationId xmlns:p14="http://schemas.microsoft.com/office/powerpoint/2010/main" val="900319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altLang="zh-CN" baseline="0" dirty="0">
                <a:ea typeface="ＭＳ Ｐゴシック" charset="-128"/>
                <a:cs typeface="ＭＳ Ｐゴシック" charset="-128"/>
              </a:rPr>
              <a:t>The</a:t>
            </a:r>
            <a:r>
              <a:rPr lang="zh-CN" altLang="en-US" baseline="0" dirty="0">
                <a:ea typeface="ＭＳ Ｐゴシック" charset="-128"/>
                <a:cs typeface="ＭＳ Ｐゴシック" charset="-128"/>
              </a:rPr>
              <a:t> </a:t>
            </a:r>
            <a:r>
              <a:rPr lang="en-US" altLang="zh-CN" baseline="0" dirty="0">
                <a:ea typeface="ＭＳ Ｐゴシック" charset="-128"/>
                <a:cs typeface="ＭＳ Ｐゴシック" charset="-128"/>
              </a:rPr>
              <a:t>dataset</a:t>
            </a:r>
            <a:r>
              <a:rPr lang="zh-CN" altLang="en-US" baseline="0" dirty="0">
                <a:ea typeface="ＭＳ Ｐゴシック" charset="-128"/>
                <a:cs typeface="ＭＳ Ｐゴシック" charset="-128"/>
              </a:rPr>
              <a:t> </a:t>
            </a:r>
            <a:r>
              <a:rPr lang="en-US" altLang="zh-CN" baseline="0" dirty="0">
                <a:ea typeface="ＭＳ Ｐゴシック" charset="-128"/>
                <a:cs typeface="ＭＳ Ｐゴシック" charset="-128"/>
              </a:rPr>
              <a:t>consists</a:t>
            </a:r>
            <a:r>
              <a:rPr lang="zh-CN" altLang="en-US" baseline="0" dirty="0">
                <a:ea typeface="ＭＳ Ｐゴシック" charset="-128"/>
                <a:cs typeface="ＭＳ Ｐゴシック" charset="-128"/>
              </a:rPr>
              <a:t> </a:t>
            </a:r>
            <a:r>
              <a:rPr lang="en-US" altLang="zh-CN" baseline="0" dirty="0">
                <a:ea typeface="ＭＳ Ｐゴシック" charset="-128"/>
                <a:cs typeface="ＭＳ Ｐゴシック" charset="-128"/>
              </a:rPr>
              <a:t>of</a:t>
            </a:r>
            <a:r>
              <a:rPr lang="zh-CN" altLang="en-US" baseline="0" dirty="0">
                <a:ea typeface="ＭＳ Ｐゴシック" charset="-128"/>
                <a:cs typeface="ＭＳ Ｐゴシック" charset="-128"/>
              </a:rPr>
              <a:t> </a:t>
            </a:r>
            <a:r>
              <a:rPr lang="en-US" altLang="zh-CN" baseline="0" dirty="0">
                <a:ea typeface="ＭＳ Ｐゴシック" charset="-128"/>
                <a:cs typeface="ＭＳ Ｐゴシック" charset="-128"/>
              </a:rPr>
              <a:t>the</a:t>
            </a:r>
            <a:r>
              <a:rPr lang="zh-CN" altLang="en-US" baseline="0" dirty="0">
                <a:ea typeface="ＭＳ Ｐゴシック" charset="-128"/>
                <a:cs typeface="ＭＳ Ｐゴシック" charset="-128"/>
              </a:rPr>
              <a:t> </a:t>
            </a:r>
            <a:r>
              <a:rPr lang="en-US" altLang="zh-CN" baseline="0" dirty="0">
                <a:ea typeface="ＭＳ Ｐゴシック" charset="-128"/>
                <a:cs typeface="ＭＳ Ｐゴシック" charset="-128"/>
              </a:rPr>
              <a:t>daily</a:t>
            </a:r>
            <a:r>
              <a:rPr lang="zh-CN" altLang="en-US" baseline="0" dirty="0">
                <a:ea typeface="ＭＳ Ｐゴシック" charset="-128"/>
                <a:cs typeface="ＭＳ Ｐゴシック" charset="-128"/>
              </a:rPr>
              <a:t> </a:t>
            </a:r>
            <a:r>
              <a:rPr lang="en-US" altLang="zh-CN" baseline="0" dirty="0">
                <a:ea typeface="ＭＳ Ｐゴシック" charset="-128"/>
                <a:cs typeface="ＭＳ Ｐゴシック" charset="-128"/>
              </a:rPr>
              <a:t>transactions</a:t>
            </a:r>
            <a:r>
              <a:rPr lang="zh-CN" altLang="en-US" baseline="0" dirty="0">
                <a:ea typeface="ＭＳ Ｐゴシック" charset="-128"/>
                <a:cs typeface="ＭＳ Ｐゴシック" charset="-128"/>
              </a:rPr>
              <a:t> </a:t>
            </a:r>
            <a:r>
              <a:rPr lang="en-US" altLang="zh-CN" baseline="0" dirty="0">
                <a:ea typeface="ＭＳ Ｐゴシック" charset="-128"/>
                <a:cs typeface="ＭＳ Ｐゴシック" charset="-128"/>
              </a:rPr>
              <a:t>when</a:t>
            </a:r>
            <a:r>
              <a:rPr lang="zh-CN" altLang="en-US" baseline="0" dirty="0">
                <a:ea typeface="ＭＳ Ｐゴシック" charset="-128"/>
                <a:cs typeface="ＭＳ Ｐゴシック" charset="-128"/>
              </a:rPr>
              <a:t> </a:t>
            </a:r>
            <a:r>
              <a:rPr lang="en-US" altLang="zh-CN" baseline="0" dirty="0">
                <a:ea typeface="ＭＳ Ｐゴシック" charset="-128"/>
                <a:cs typeface="ＭＳ Ｐゴシック" charset="-128"/>
              </a:rPr>
              <a:t>the</a:t>
            </a:r>
            <a:r>
              <a:rPr lang="zh-CN" altLang="en-US" baseline="0" dirty="0">
                <a:ea typeface="ＭＳ Ｐゴシック" charset="-128"/>
                <a:cs typeface="ＭＳ Ｐゴシック" charset="-128"/>
              </a:rPr>
              <a:t> </a:t>
            </a:r>
            <a:r>
              <a:rPr lang="en-US" altLang="zh-CN" baseline="0" dirty="0">
                <a:ea typeface="ＭＳ Ｐゴシック" charset="-128"/>
                <a:cs typeface="ＭＳ Ｐゴシック" charset="-128"/>
              </a:rPr>
              <a:t>market</a:t>
            </a:r>
            <a:r>
              <a:rPr lang="zh-CN" altLang="en-US" baseline="0" dirty="0">
                <a:ea typeface="ＭＳ Ｐゴシック" charset="-128"/>
                <a:cs typeface="ＭＳ Ｐゴシック" charset="-128"/>
              </a:rPr>
              <a:t> </a:t>
            </a:r>
            <a:r>
              <a:rPr lang="en-US" altLang="zh-CN" baseline="0" dirty="0">
                <a:ea typeface="ＭＳ Ｐゴシック" charset="-128"/>
                <a:cs typeface="ＭＳ Ｐゴシック" charset="-128"/>
              </a:rPr>
              <a:t>opens,</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altLang="zh-CN" baseline="0" dirty="0">
                <a:ea typeface="ＭＳ Ｐゴシック" charset="-128"/>
              </a:rPr>
              <a:t>and</a:t>
            </a:r>
            <a:r>
              <a:rPr lang="zh-CN" altLang="en-US" baseline="0" dirty="0">
                <a:ea typeface="ＭＳ Ｐゴシック" charset="-128"/>
              </a:rPr>
              <a:t> </a:t>
            </a:r>
            <a:r>
              <a:rPr lang="en-US" altLang="zh-CN" baseline="0" dirty="0">
                <a:ea typeface="ＭＳ Ｐゴシック" charset="-128"/>
              </a:rPr>
              <a:t>each</a:t>
            </a:r>
            <a:r>
              <a:rPr lang="zh-CN" altLang="en-US" baseline="0" dirty="0">
                <a:ea typeface="ＭＳ Ｐゴシック" charset="-128"/>
              </a:rPr>
              <a:t> </a:t>
            </a:r>
            <a:r>
              <a:rPr lang="en-US" altLang="zh-CN" baseline="0" dirty="0">
                <a:ea typeface="ＭＳ Ｐゴシック" charset="-128"/>
              </a:rPr>
              <a:t>transaction</a:t>
            </a:r>
            <a:r>
              <a:rPr lang="zh-CN" altLang="en-US" baseline="0" dirty="0">
                <a:ea typeface="ＭＳ Ｐゴシック" charset="-128"/>
              </a:rPr>
              <a:t> </a:t>
            </a:r>
            <a:r>
              <a:rPr lang="en-US" altLang="zh-CN" baseline="0" dirty="0">
                <a:ea typeface="ＭＳ Ｐゴシック" charset="-128"/>
              </a:rPr>
              <a:t>keeps</a:t>
            </a:r>
            <a:r>
              <a:rPr lang="zh-CN" altLang="en-US" baseline="0" dirty="0">
                <a:ea typeface="ＭＳ Ｐゴシック" charset="-128"/>
              </a:rPr>
              <a:t> </a:t>
            </a:r>
            <a:r>
              <a:rPr lang="en-US" altLang="zh-CN" baseline="0" dirty="0">
                <a:ea typeface="ＭＳ Ｐゴシック" charset="-128"/>
              </a:rPr>
              <a:t>its</a:t>
            </a:r>
            <a:r>
              <a:rPr lang="zh-CN" altLang="en-US" baseline="0" dirty="0">
                <a:ea typeface="ＭＳ Ｐゴシック" charset="-128"/>
              </a:rPr>
              <a:t> </a:t>
            </a:r>
            <a:r>
              <a:rPr lang="en-US" altLang="zh-CN" baseline="0" dirty="0">
                <a:ea typeface="ＭＳ Ｐゴシック" charset="-128"/>
              </a:rPr>
              <a:t>price</a:t>
            </a:r>
            <a:r>
              <a:rPr lang="zh-CN" altLang="en-US" baseline="0" dirty="0">
                <a:ea typeface="ＭＳ Ｐゴシック" charset="-128"/>
              </a:rPr>
              <a:t> </a:t>
            </a:r>
            <a:r>
              <a:rPr lang="en-US" altLang="zh-CN" baseline="0" dirty="0">
                <a:ea typeface="ＭＳ Ｐゴシック" charset="-128"/>
              </a:rPr>
              <a:t>of</a:t>
            </a:r>
            <a:r>
              <a:rPr lang="zh-CN" altLang="en-US" baseline="0" dirty="0">
                <a:ea typeface="ＭＳ Ｐゴシック" charset="-128"/>
              </a:rPr>
              <a:t> </a:t>
            </a:r>
            <a:r>
              <a:rPr lang="en-US" altLang="zh-CN" baseline="0" dirty="0">
                <a:ea typeface="ＭＳ Ｐゴシック" charset="-128"/>
              </a:rPr>
              <a:t>buying</a:t>
            </a:r>
            <a:r>
              <a:rPr lang="zh-CN" altLang="en-US" baseline="0" dirty="0">
                <a:ea typeface="ＭＳ Ｐゴシック" charset="-128"/>
              </a:rPr>
              <a:t> </a:t>
            </a:r>
            <a:r>
              <a:rPr lang="en-US" altLang="zh-CN" baseline="0" dirty="0">
                <a:ea typeface="ＭＳ Ｐゴシック" charset="-128"/>
              </a:rPr>
              <a:t>or</a:t>
            </a:r>
            <a:r>
              <a:rPr lang="zh-CN" altLang="en-US" baseline="0" dirty="0">
                <a:ea typeface="ＭＳ Ｐゴシック" charset="-128"/>
              </a:rPr>
              <a:t> </a:t>
            </a:r>
            <a:r>
              <a:rPr lang="en-US" altLang="zh-CN" baseline="0" dirty="0">
                <a:ea typeface="ＭＳ Ｐゴシック" charset="-128"/>
              </a:rPr>
              <a:t>selling,</a:t>
            </a:r>
            <a:r>
              <a:rPr lang="zh-CN" altLang="en-US" baseline="0" dirty="0">
                <a:ea typeface="ＭＳ Ｐゴシック" charset="-128"/>
              </a:rPr>
              <a:t> </a:t>
            </a:r>
            <a:r>
              <a:rPr lang="en-US" altLang="zh-CN" baseline="0" dirty="0">
                <a:ea typeface="ＭＳ Ｐゴシック" charset="-128"/>
              </a:rPr>
              <a:t>the</a:t>
            </a:r>
            <a:r>
              <a:rPr lang="zh-CN" altLang="en-US" baseline="0" dirty="0">
                <a:ea typeface="ＭＳ Ｐゴシック" charset="-128"/>
              </a:rPr>
              <a:t> </a:t>
            </a:r>
            <a:r>
              <a:rPr lang="en-US" altLang="zh-CN" baseline="0" dirty="0">
                <a:ea typeface="ＭＳ Ｐゴシック" charset="-128"/>
              </a:rPr>
              <a:t>number</a:t>
            </a:r>
            <a:r>
              <a:rPr lang="zh-CN" altLang="en-US" baseline="0" dirty="0">
                <a:ea typeface="ＭＳ Ｐゴシック" charset="-128"/>
              </a:rPr>
              <a:t> </a:t>
            </a:r>
            <a:r>
              <a:rPr lang="en-US" altLang="zh-CN" baseline="0" dirty="0">
                <a:ea typeface="ＭＳ Ｐゴシック" charset="-128"/>
              </a:rPr>
              <a:t>of</a:t>
            </a:r>
            <a:r>
              <a:rPr lang="zh-CN" altLang="en-US" baseline="0" dirty="0">
                <a:ea typeface="ＭＳ Ｐゴシック" charset="-128"/>
              </a:rPr>
              <a:t> </a:t>
            </a:r>
            <a:r>
              <a:rPr lang="en-US" altLang="zh-CN" baseline="0" dirty="0">
                <a:ea typeface="ＭＳ Ｐゴシック" charset="-128"/>
              </a:rPr>
              <a:t>shares</a:t>
            </a:r>
            <a:r>
              <a:rPr lang="zh-CN" altLang="en-US" baseline="0" dirty="0">
                <a:ea typeface="ＭＳ Ｐゴシック" charset="-128"/>
              </a:rPr>
              <a:t> </a:t>
            </a:r>
            <a:r>
              <a:rPr lang="en-US" altLang="zh-CN" baseline="0" dirty="0">
                <a:ea typeface="ＭＳ Ｐゴシック" charset="-128"/>
              </a:rPr>
              <a:t>traded,</a:t>
            </a:r>
            <a:r>
              <a:rPr lang="zh-CN" altLang="en-US" baseline="0" dirty="0">
                <a:ea typeface="ＭＳ Ｐゴシック" charset="-128"/>
              </a:rPr>
              <a:t> </a:t>
            </a:r>
            <a:r>
              <a:rPr lang="en-US" altLang="zh-CN" baseline="0" dirty="0">
                <a:ea typeface="ＭＳ Ｐゴシック" charset="-128"/>
              </a:rPr>
              <a:t>and</a:t>
            </a:r>
            <a:r>
              <a:rPr lang="zh-CN" altLang="en-US" baseline="0" dirty="0">
                <a:ea typeface="ＭＳ Ｐゴシック" charset="-128"/>
              </a:rPr>
              <a:t> </a:t>
            </a:r>
            <a:r>
              <a:rPr lang="en-US" altLang="zh-CN" baseline="0" dirty="0">
                <a:ea typeface="ＭＳ Ｐゴシック" charset="-128"/>
              </a:rPr>
              <a:t>the</a:t>
            </a:r>
            <a:r>
              <a:rPr lang="zh-CN" altLang="en-US" baseline="0" dirty="0">
                <a:ea typeface="ＭＳ Ｐゴシック" charset="-128"/>
              </a:rPr>
              <a:t> </a:t>
            </a:r>
            <a:r>
              <a:rPr lang="en-US" altLang="zh-CN" baseline="0" dirty="0">
                <a:ea typeface="ＭＳ Ｐゴシック" charset="-128"/>
              </a:rPr>
              <a:t>timestamp</a:t>
            </a:r>
            <a:r>
              <a:rPr lang="zh-CN" altLang="en-US" baseline="0" dirty="0">
                <a:ea typeface="ＭＳ Ｐゴシック" charset="-128"/>
              </a:rPr>
              <a:t> </a:t>
            </a:r>
            <a:r>
              <a:rPr lang="en-US" altLang="zh-CN" baseline="0" dirty="0">
                <a:ea typeface="ＭＳ Ｐゴシック" charset="-128"/>
              </a:rPr>
              <a:t>of</a:t>
            </a:r>
            <a:r>
              <a:rPr lang="zh-CN" altLang="en-US" baseline="0" dirty="0">
                <a:ea typeface="ＭＳ Ｐゴシック" charset="-128"/>
              </a:rPr>
              <a:t> </a:t>
            </a:r>
            <a:r>
              <a:rPr lang="en-US" altLang="zh-CN" baseline="0" dirty="0">
                <a:ea typeface="ＭＳ Ｐゴシック" charset="-128"/>
              </a:rPr>
              <a:t>the</a:t>
            </a:r>
            <a:r>
              <a:rPr lang="zh-CN" altLang="en-US" baseline="0" dirty="0">
                <a:ea typeface="ＭＳ Ｐゴシック" charset="-128"/>
              </a:rPr>
              <a:t> </a:t>
            </a:r>
            <a:r>
              <a:rPr lang="en-US" altLang="zh-CN" baseline="0" dirty="0">
                <a:ea typeface="ＭＳ Ｐゴシック" charset="-128"/>
              </a:rPr>
              <a:t>trade</a:t>
            </a:r>
            <a:endParaRPr lang="zh-CN" altLang="en-US" dirty="0"/>
          </a:p>
        </p:txBody>
      </p:sp>
      <p:sp>
        <p:nvSpPr>
          <p:cNvPr id="4" name="Slide Number Placeholder 3"/>
          <p:cNvSpPr>
            <a:spLocks noGrp="1"/>
          </p:cNvSpPr>
          <p:nvPr>
            <p:ph type="sldNum" sz="quarter" idx="10"/>
          </p:nvPr>
        </p:nvSpPr>
        <p:spPr/>
        <p:txBody>
          <a:bodyPr/>
          <a:lstStyle/>
          <a:p>
            <a:fld id="{E4BD9A76-C457-694D-9067-3B862B4C239D}" type="slidenum">
              <a:rPr lang="en-US" smtClean="0"/>
              <a:pPr/>
              <a:t>11</a:t>
            </a:fld>
            <a:endParaRPr lang="en-US"/>
          </a:p>
        </p:txBody>
      </p:sp>
    </p:spTree>
    <p:extLst>
      <p:ext uri="{BB962C8B-B14F-4D97-AF65-F5344CB8AC3E}">
        <p14:creationId xmlns:p14="http://schemas.microsoft.com/office/powerpoint/2010/main" val="3719511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a:t>However,</a:t>
            </a:r>
            <a:r>
              <a:rPr lang="zh-CN" altLang="en-US" baseline="0" dirty="0"/>
              <a:t> </a:t>
            </a:r>
            <a:r>
              <a:rPr lang="en-US" altLang="zh-CN" baseline="0" dirty="0"/>
              <a:t>due</a:t>
            </a:r>
            <a:r>
              <a:rPr lang="zh-CN" altLang="en-US" baseline="0" dirty="0"/>
              <a:t> </a:t>
            </a:r>
            <a:r>
              <a:rPr lang="en-US" altLang="zh-CN" baseline="0" dirty="0"/>
              <a:t>to</a:t>
            </a:r>
            <a:r>
              <a:rPr lang="zh-CN" altLang="en-US" baseline="0" dirty="0"/>
              <a:t> </a:t>
            </a:r>
            <a:r>
              <a:rPr lang="en-US" altLang="zh-CN" baseline="0" dirty="0"/>
              <a:t>the</a:t>
            </a:r>
            <a:r>
              <a:rPr lang="zh-CN" altLang="en-US" baseline="0" dirty="0"/>
              <a:t> </a:t>
            </a:r>
            <a:r>
              <a:rPr lang="en-US" altLang="zh-CN" baseline="0" dirty="0"/>
              <a:t>existence</a:t>
            </a:r>
            <a:r>
              <a:rPr lang="zh-CN" altLang="en-US" baseline="0" dirty="0"/>
              <a:t> </a:t>
            </a:r>
            <a:r>
              <a:rPr lang="en-US" altLang="zh-CN" baseline="0" dirty="0"/>
              <a:t>of</a:t>
            </a:r>
            <a:r>
              <a:rPr lang="zh-CN" altLang="en-US" baseline="0" dirty="0"/>
              <a:t> </a:t>
            </a:r>
            <a:r>
              <a:rPr lang="en-US" altLang="zh-CN" baseline="0" dirty="0"/>
              <a:t>market</a:t>
            </a:r>
            <a:r>
              <a:rPr lang="zh-CN" altLang="en-US" baseline="0" dirty="0"/>
              <a:t> </a:t>
            </a:r>
            <a:r>
              <a:rPr lang="en-US" altLang="zh-CN" baseline="0" dirty="0"/>
              <a:t>microstructure</a:t>
            </a:r>
            <a:r>
              <a:rPr lang="zh-CN" altLang="en-US" baseline="0" dirty="0"/>
              <a:t> </a:t>
            </a:r>
            <a:r>
              <a:rPr lang="en-US" altLang="zh-CN" baseline="0" dirty="0"/>
              <a:t>noises,</a:t>
            </a:r>
            <a:r>
              <a:rPr lang="zh-CN" altLang="en-US" baseline="0" dirty="0"/>
              <a:t> </a:t>
            </a:r>
            <a:r>
              <a:rPr lang="en-US" altLang="zh-CN" baseline="0" dirty="0"/>
              <a:t>it</a:t>
            </a:r>
            <a:r>
              <a:rPr lang="zh-CN" altLang="en-US" baseline="0" dirty="0"/>
              <a:t> </a:t>
            </a:r>
            <a:r>
              <a:rPr lang="en-US" altLang="zh-CN" baseline="0" dirty="0"/>
              <a:t>is</a:t>
            </a:r>
            <a:r>
              <a:rPr lang="zh-CN" altLang="en-US" baseline="0" dirty="0"/>
              <a:t> </a:t>
            </a:r>
            <a:r>
              <a:rPr lang="en-US" altLang="zh-CN" baseline="0" dirty="0"/>
              <a:t>a</a:t>
            </a:r>
            <a:r>
              <a:rPr lang="zh-CN" altLang="en-US" baseline="0" dirty="0"/>
              <a:t> </a:t>
            </a:r>
            <a:r>
              <a:rPr lang="en-US" altLang="zh-CN" baseline="0" dirty="0"/>
              <a:t>common</a:t>
            </a:r>
            <a:r>
              <a:rPr lang="zh-CN" altLang="en-US" baseline="0" dirty="0"/>
              <a:t> </a:t>
            </a:r>
            <a:r>
              <a:rPr lang="en-US" altLang="zh-CN" baseline="0" dirty="0"/>
              <a:t>practice</a:t>
            </a:r>
            <a:r>
              <a:rPr lang="zh-CN" altLang="en-US" baseline="0" dirty="0"/>
              <a:t> </a:t>
            </a:r>
            <a:r>
              <a:rPr lang="en-US" altLang="zh-CN" baseline="0" dirty="0"/>
              <a:t>to</a:t>
            </a:r>
            <a:r>
              <a:rPr lang="zh-CN" altLang="en-US" baseline="0" dirty="0"/>
              <a:t> </a:t>
            </a:r>
            <a:r>
              <a:rPr lang="en-US" altLang="zh-CN" baseline="0" dirty="0"/>
              <a:t>down-sample</a:t>
            </a:r>
            <a:r>
              <a:rPr lang="zh-CN" altLang="en-US" baseline="0" dirty="0"/>
              <a:t> </a:t>
            </a:r>
            <a:r>
              <a:rPr lang="en-US" altLang="zh-CN" baseline="0" dirty="0"/>
              <a:t>the</a:t>
            </a:r>
            <a:r>
              <a:rPr lang="zh-CN" altLang="en-US" baseline="0" dirty="0"/>
              <a:t> </a:t>
            </a:r>
            <a:r>
              <a:rPr lang="en-US" altLang="zh-CN" baseline="0" dirty="0"/>
              <a:t>stock</a:t>
            </a:r>
            <a:r>
              <a:rPr lang="zh-CN" altLang="en-US" baseline="0" dirty="0"/>
              <a:t> </a:t>
            </a:r>
            <a:r>
              <a:rPr lang="en-US" altLang="zh-CN" baseline="0" dirty="0"/>
              <a:t>price</a:t>
            </a:r>
            <a:r>
              <a:rPr lang="zh-CN" altLang="en-US" baseline="0" dirty="0"/>
              <a:t> </a:t>
            </a:r>
            <a:r>
              <a:rPr lang="en-US" altLang="zh-CN" baseline="0" dirty="0"/>
              <a:t>sequence</a:t>
            </a:r>
            <a:r>
              <a:rPr lang="zh-CN" altLang="en-US" baseline="0" dirty="0"/>
              <a:t> </a:t>
            </a:r>
            <a:r>
              <a:rPr lang="en-US" altLang="zh-CN" baseline="0" dirty="0"/>
              <a:t>to</a:t>
            </a:r>
            <a:r>
              <a:rPr lang="zh-CN" altLang="en-US" baseline="0" dirty="0"/>
              <a:t> </a:t>
            </a:r>
            <a:r>
              <a:rPr lang="en-US" altLang="zh-CN" baseline="0" dirty="0"/>
              <a:t>avoid</a:t>
            </a:r>
            <a:r>
              <a:rPr lang="zh-CN" altLang="en-US" baseline="0" dirty="0"/>
              <a:t> </a:t>
            </a:r>
            <a:r>
              <a:rPr lang="en-US" altLang="zh-CN" baseline="0" dirty="0"/>
              <a:t>unstable</a:t>
            </a:r>
            <a:r>
              <a:rPr lang="zh-CN" altLang="en-US" baseline="0" dirty="0"/>
              <a:t> </a:t>
            </a:r>
            <a:r>
              <a:rPr lang="en-US" altLang="zh-CN" baseline="0" dirty="0"/>
              <a:t>analysis.</a:t>
            </a:r>
          </a:p>
          <a:p>
            <a:endParaRPr lang="en-US" baseline="0" dirty="0"/>
          </a:p>
          <a:p>
            <a:r>
              <a:rPr lang="en-US" altLang="zh-CN" baseline="0" dirty="0"/>
              <a:t>The</a:t>
            </a:r>
            <a:r>
              <a:rPr lang="zh-CN" altLang="en-US" baseline="0" dirty="0"/>
              <a:t> </a:t>
            </a:r>
            <a:r>
              <a:rPr lang="en-US" altLang="zh-CN" baseline="0" dirty="0"/>
              <a:t>necessity</a:t>
            </a:r>
            <a:r>
              <a:rPr lang="zh-CN" altLang="en-US" baseline="0" dirty="0"/>
              <a:t> </a:t>
            </a:r>
            <a:r>
              <a:rPr lang="en-US" altLang="zh-CN" baseline="0" dirty="0"/>
              <a:t>of</a:t>
            </a:r>
            <a:r>
              <a:rPr lang="zh-CN" altLang="en-US" baseline="0" dirty="0"/>
              <a:t> </a:t>
            </a:r>
            <a:r>
              <a:rPr lang="en-US" altLang="zh-CN" baseline="0" dirty="0"/>
              <a:t>down-sampling</a:t>
            </a:r>
            <a:r>
              <a:rPr lang="zh-CN" altLang="en-US" baseline="0" dirty="0"/>
              <a:t> </a:t>
            </a:r>
            <a:r>
              <a:rPr lang="en-US" altLang="zh-CN" baseline="0" dirty="0"/>
              <a:t>price</a:t>
            </a:r>
            <a:r>
              <a:rPr lang="zh-CN" altLang="en-US" baseline="0" dirty="0"/>
              <a:t> </a:t>
            </a:r>
            <a:r>
              <a:rPr lang="en-US" altLang="zh-CN" baseline="0" dirty="0"/>
              <a:t>data</a:t>
            </a:r>
            <a:r>
              <a:rPr lang="zh-CN" altLang="en-US" baseline="0" dirty="0"/>
              <a:t> </a:t>
            </a:r>
            <a:r>
              <a:rPr lang="en-US" altLang="zh-CN" baseline="0" dirty="0"/>
              <a:t>has</a:t>
            </a:r>
            <a:r>
              <a:rPr lang="zh-CN" altLang="en-US" baseline="0" dirty="0"/>
              <a:t> </a:t>
            </a:r>
            <a:r>
              <a:rPr lang="en-US" altLang="zh-CN" baseline="0" dirty="0"/>
              <a:t>been</a:t>
            </a:r>
            <a:r>
              <a:rPr lang="zh-CN" altLang="en-US" baseline="0" dirty="0"/>
              <a:t> </a:t>
            </a:r>
            <a:r>
              <a:rPr lang="en-US" altLang="zh-CN" baseline="0" dirty="0"/>
              <a:t>established</a:t>
            </a:r>
            <a:r>
              <a:rPr lang="zh-CN" altLang="en-US" baseline="0" dirty="0"/>
              <a:t> </a:t>
            </a:r>
            <a:r>
              <a:rPr lang="en-US" altLang="zh-CN" baseline="0" dirty="0"/>
              <a:t>by</a:t>
            </a:r>
            <a:r>
              <a:rPr lang="zh-CN" altLang="en-US" baseline="0" dirty="0"/>
              <a:t> </a:t>
            </a:r>
            <a:r>
              <a:rPr lang="en-US" altLang="zh-CN" baseline="0" dirty="0"/>
              <a:t>a</a:t>
            </a:r>
            <a:r>
              <a:rPr lang="zh-CN" altLang="en-US" baseline="0" dirty="0"/>
              <a:t> </a:t>
            </a:r>
            <a:r>
              <a:rPr lang="en-US" altLang="zh-CN" baseline="0" dirty="0"/>
              <a:t>pioneering</a:t>
            </a:r>
            <a:r>
              <a:rPr lang="zh-CN" altLang="en-US" baseline="0" dirty="0"/>
              <a:t> </a:t>
            </a:r>
            <a:r>
              <a:rPr lang="en-US" altLang="zh-CN" baseline="0" dirty="0"/>
              <a:t>the</a:t>
            </a:r>
            <a:r>
              <a:rPr lang="zh-CN" altLang="en-US" baseline="0" dirty="0"/>
              <a:t> </a:t>
            </a:r>
            <a:r>
              <a:rPr lang="en-US" altLang="zh-CN" baseline="0" dirty="0"/>
              <a:t>work</a:t>
            </a:r>
            <a:r>
              <a:rPr lang="zh-CN" altLang="en-US" baseline="0" dirty="0"/>
              <a:t> </a:t>
            </a:r>
            <a:r>
              <a:rPr lang="en-US" altLang="zh-CN" baseline="0" dirty="0"/>
              <a:t>as</a:t>
            </a:r>
            <a:r>
              <a:rPr lang="zh-CN" altLang="en-US" baseline="0" dirty="0"/>
              <a:t> </a:t>
            </a:r>
            <a:r>
              <a:rPr lang="en-US" altLang="zh-CN" baseline="0" dirty="0"/>
              <a:t>shown</a:t>
            </a:r>
            <a:r>
              <a:rPr lang="zh-CN" altLang="en-US" baseline="0" dirty="0"/>
              <a:t> </a:t>
            </a:r>
            <a:r>
              <a:rPr lang="en-US" altLang="zh-CN" baseline="0" dirty="0"/>
              <a:t>in</a:t>
            </a:r>
            <a:r>
              <a:rPr lang="zh-CN" altLang="en-US" baseline="0" dirty="0"/>
              <a:t> </a:t>
            </a:r>
            <a:r>
              <a:rPr lang="en-US" altLang="zh-CN" baseline="0" dirty="0"/>
              <a:t>this</a:t>
            </a:r>
            <a:r>
              <a:rPr lang="zh-CN" altLang="en-US" baseline="0" dirty="0"/>
              <a:t> </a:t>
            </a:r>
            <a:r>
              <a:rPr lang="en-US" altLang="zh-CN" baseline="0" dirty="0"/>
              <a:t>slide,</a:t>
            </a:r>
            <a:r>
              <a:rPr lang="zh-CN" altLang="en-US" baseline="0" dirty="0"/>
              <a:t> </a:t>
            </a:r>
            <a:r>
              <a:rPr lang="en-US" altLang="zh-CN" baseline="0" dirty="0"/>
              <a:t>titled</a:t>
            </a:r>
            <a:r>
              <a:rPr lang="zh-CN" altLang="en-US" baseline="0" dirty="0"/>
              <a:t> </a:t>
            </a:r>
            <a:r>
              <a:rPr lang="en-US" altLang="zh-CN" baseline="0" dirty="0"/>
              <a:t>“A</a:t>
            </a:r>
            <a:r>
              <a:rPr lang="zh-CN" altLang="en-US" baseline="0" dirty="0"/>
              <a:t> </a:t>
            </a:r>
            <a:r>
              <a:rPr lang="en-US" altLang="zh-CN" baseline="0" dirty="0"/>
              <a:t>tale</a:t>
            </a:r>
            <a:r>
              <a:rPr lang="zh-CN" altLang="en-US" baseline="0" dirty="0"/>
              <a:t> </a:t>
            </a:r>
            <a:r>
              <a:rPr lang="en-US" altLang="zh-CN" baseline="0" dirty="0"/>
              <a:t>of</a:t>
            </a:r>
            <a:r>
              <a:rPr lang="zh-CN" altLang="en-US" baseline="0" dirty="0"/>
              <a:t> </a:t>
            </a:r>
            <a:r>
              <a:rPr lang="en-US" altLang="zh-CN" baseline="0" dirty="0"/>
              <a:t>two</a:t>
            </a:r>
            <a:r>
              <a:rPr lang="zh-CN" altLang="en-US" baseline="0" dirty="0"/>
              <a:t> </a:t>
            </a:r>
            <a:r>
              <a:rPr lang="en-US" altLang="zh-CN" baseline="0" dirty="0"/>
              <a:t>time</a:t>
            </a:r>
            <a:r>
              <a:rPr lang="zh-CN" altLang="en-US" baseline="0" dirty="0"/>
              <a:t> </a:t>
            </a:r>
            <a:r>
              <a:rPr lang="en-US" altLang="zh-CN" baseline="0" dirty="0"/>
              <a:t>scales:</a:t>
            </a:r>
            <a:r>
              <a:rPr lang="zh-CN" altLang="en-US" baseline="0" dirty="0"/>
              <a:t> </a:t>
            </a:r>
            <a:r>
              <a:rPr lang="en-US" altLang="zh-CN" baseline="0" dirty="0"/>
              <a:t>determining</a:t>
            </a:r>
            <a:r>
              <a:rPr lang="zh-CN" altLang="en-US" baseline="0" dirty="0"/>
              <a:t> </a:t>
            </a:r>
            <a:r>
              <a:rPr lang="en-US" altLang="zh-CN" baseline="0" dirty="0"/>
              <a:t>integrated</a:t>
            </a:r>
            <a:r>
              <a:rPr lang="zh-CN" altLang="en-US" baseline="0" dirty="0"/>
              <a:t> </a:t>
            </a:r>
            <a:r>
              <a:rPr lang="en-US" altLang="zh-CN" baseline="0" dirty="0"/>
              <a:t>volatility</a:t>
            </a:r>
            <a:r>
              <a:rPr lang="zh-CN" altLang="en-US" baseline="0" dirty="0"/>
              <a:t> </a:t>
            </a:r>
            <a:r>
              <a:rPr lang="en-US" altLang="zh-CN" baseline="0" dirty="0"/>
              <a:t>with</a:t>
            </a:r>
            <a:r>
              <a:rPr lang="zh-CN" altLang="en-US" baseline="0" dirty="0"/>
              <a:t> </a:t>
            </a:r>
            <a:r>
              <a:rPr lang="en-US" altLang="zh-CN" baseline="0" dirty="0"/>
              <a:t>noisy</a:t>
            </a:r>
            <a:r>
              <a:rPr lang="zh-CN" altLang="en-US" baseline="0" dirty="0"/>
              <a:t> </a:t>
            </a:r>
            <a:r>
              <a:rPr lang="en-US" altLang="zh-CN" baseline="0" dirty="0"/>
              <a:t>high-frequency</a:t>
            </a:r>
            <a:r>
              <a:rPr lang="zh-CN" altLang="en-US" baseline="0" dirty="0"/>
              <a:t> </a:t>
            </a:r>
            <a:r>
              <a:rPr lang="en-US" altLang="zh-CN" baseline="0" dirty="0"/>
              <a:t>data.”</a:t>
            </a:r>
            <a:endParaRPr lang="en-US" baseline="0" dirty="0"/>
          </a:p>
        </p:txBody>
      </p:sp>
      <p:sp>
        <p:nvSpPr>
          <p:cNvPr id="4" name="Slide Number Placeholder 3"/>
          <p:cNvSpPr>
            <a:spLocks noGrp="1"/>
          </p:cNvSpPr>
          <p:nvPr>
            <p:ph type="sldNum" sz="quarter" idx="10"/>
          </p:nvPr>
        </p:nvSpPr>
        <p:spPr/>
        <p:txBody>
          <a:bodyPr/>
          <a:lstStyle/>
          <a:p>
            <a:fld id="{E4BD9A76-C457-694D-9067-3B862B4C239D}" type="slidenum">
              <a:rPr lang="en-US" smtClean="0"/>
              <a:pPr/>
              <a:t>12</a:t>
            </a:fld>
            <a:endParaRPr lang="en-US"/>
          </a:p>
        </p:txBody>
      </p:sp>
    </p:spTree>
    <p:extLst>
      <p:ext uri="{BB962C8B-B14F-4D97-AF65-F5344CB8AC3E}">
        <p14:creationId xmlns:p14="http://schemas.microsoft.com/office/powerpoint/2010/main" val="149124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a:t>Next,</a:t>
            </a:r>
            <a:r>
              <a:rPr lang="zh-CN" altLang="en-US" baseline="0" dirty="0"/>
              <a:t> </a:t>
            </a:r>
            <a:r>
              <a:rPr lang="en-US" altLang="zh-CN" baseline="0" dirty="0"/>
              <a:t>we</a:t>
            </a:r>
            <a:r>
              <a:rPr lang="zh-CN" altLang="en-US" baseline="0" dirty="0"/>
              <a:t> </a:t>
            </a:r>
            <a:r>
              <a:rPr lang="en-US" altLang="zh-CN" baseline="0" dirty="0"/>
              <a:t>describe</a:t>
            </a:r>
            <a:r>
              <a:rPr lang="zh-CN" altLang="en-US" baseline="0" dirty="0"/>
              <a:t> </a:t>
            </a:r>
            <a:r>
              <a:rPr lang="en-US" altLang="zh-CN" baseline="0" dirty="0"/>
              <a:t>our</a:t>
            </a:r>
            <a:r>
              <a:rPr lang="zh-CN" altLang="en-US" baseline="0" dirty="0"/>
              <a:t> </a:t>
            </a:r>
            <a:r>
              <a:rPr lang="en-US" altLang="zh-CN" baseline="0" dirty="0"/>
              <a:t>model.</a:t>
            </a:r>
            <a:r>
              <a:rPr lang="zh-CN" altLang="en-US" baseline="0" dirty="0"/>
              <a:t> </a:t>
            </a:r>
            <a:r>
              <a:rPr lang="en-US" altLang="zh-CN" baseline="0" dirty="0"/>
              <a:t>We</a:t>
            </a:r>
            <a:r>
              <a:rPr lang="zh-CN" altLang="en-US" baseline="0" dirty="0"/>
              <a:t> </a:t>
            </a:r>
            <a:r>
              <a:rPr lang="en-US" altLang="zh-CN" baseline="0" dirty="0"/>
              <a:t>predict</a:t>
            </a:r>
            <a:r>
              <a:rPr lang="zh-CN" altLang="en-US" baseline="0" dirty="0"/>
              <a:t> </a:t>
            </a:r>
            <a:r>
              <a:rPr lang="en-US" altLang="zh-CN" baseline="0" dirty="0"/>
              <a:t>the</a:t>
            </a:r>
            <a:r>
              <a:rPr lang="zh-CN" altLang="en-US" baseline="0" dirty="0"/>
              <a:t> </a:t>
            </a:r>
            <a:r>
              <a:rPr lang="en-US" altLang="zh-CN" baseline="0" dirty="0"/>
              <a:t>median</a:t>
            </a:r>
            <a:r>
              <a:rPr lang="zh-CN" altLang="en-US" baseline="0" dirty="0"/>
              <a:t> </a:t>
            </a:r>
            <a:r>
              <a:rPr lang="en-US" altLang="zh-CN" baseline="0" dirty="0"/>
              <a:t>share-price</a:t>
            </a:r>
            <a:r>
              <a:rPr lang="zh-CN" altLang="en-US" baseline="0" dirty="0"/>
              <a:t> </a:t>
            </a:r>
            <a:r>
              <a:rPr lang="en-US" altLang="zh-CN" baseline="0" dirty="0"/>
              <a:t>of</a:t>
            </a:r>
            <a:r>
              <a:rPr lang="zh-CN" altLang="en-US" baseline="0" dirty="0"/>
              <a:t> </a:t>
            </a:r>
            <a:r>
              <a:rPr lang="en-US" altLang="zh-CN" baseline="0" dirty="0"/>
              <a:t>the</a:t>
            </a:r>
            <a:r>
              <a:rPr lang="zh-CN" altLang="en-US" baseline="0" dirty="0"/>
              <a:t> </a:t>
            </a:r>
            <a:r>
              <a:rPr lang="en-US" altLang="zh-CN" baseline="0" dirty="0"/>
              <a:t>next</a:t>
            </a:r>
            <a:r>
              <a:rPr lang="zh-CN" altLang="en-US" baseline="0" dirty="0"/>
              <a:t> </a:t>
            </a:r>
            <a:r>
              <a:rPr lang="en-US" altLang="zh-CN" baseline="0" dirty="0"/>
              <a:t>time</a:t>
            </a:r>
            <a:r>
              <a:rPr lang="zh-CN" altLang="en-US" baseline="0" dirty="0"/>
              <a:t> </a:t>
            </a:r>
            <a:r>
              <a:rPr lang="en-US" altLang="zh-CN" baseline="0" dirty="0"/>
              <a:t>block</a:t>
            </a:r>
            <a:r>
              <a:rPr lang="zh-CN" altLang="en-US" baseline="0" dirty="0"/>
              <a:t> </a:t>
            </a:r>
            <a:r>
              <a:rPr lang="en-US" altLang="zh-CN" baseline="0" dirty="0"/>
              <a:t>using</a:t>
            </a:r>
            <a:r>
              <a:rPr lang="zh-CN" altLang="en-US" baseline="0" dirty="0"/>
              <a:t> </a:t>
            </a:r>
            <a:r>
              <a:rPr lang="en-US" altLang="zh-CN" baseline="0" dirty="0"/>
              <a:t>the</a:t>
            </a:r>
            <a:r>
              <a:rPr lang="zh-CN" altLang="en-US" baseline="0" dirty="0"/>
              <a:t> </a:t>
            </a:r>
            <a:r>
              <a:rPr lang="en-US" altLang="zh-CN" baseline="0" dirty="0"/>
              <a:t>median</a:t>
            </a:r>
            <a:r>
              <a:rPr lang="zh-CN" altLang="en-US" baseline="0" dirty="0"/>
              <a:t> </a:t>
            </a:r>
            <a:r>
              <a:rPr lang="en-US" altLang="zh-CN" baseline="0" dirty="0"/>
              <a:t>share-prices</a:t>
            </a:r>
            <a:r>
              <a:rPr lang="zh-CN" altLang="en-US" baseline="0" dirty="0"/>
              <a:t> </a:t>
            </a:r>
            <a:r>
              <a:rPr lang="en-US" altLang="zh-CN" baseline="0" dirty="0"/>
              <a:t>of</a:t>
            </a:r>
            <a:r>
              <a:rPr lang="zh-CN" altLang="en-US" baseline="0" dirty="0"/>
              <a:t> </a:t>
            </a:r>
            <a:r>
              <a:rPr lang="en-US" altLang="zh-CN" baseline="0" dirty="0"/>
              <a:t>the</a:t>
            </a:r>
            <a:r>
              <a:rPr lang="zh-CN" altLang="en-US" baseline="0" dirty="0"/>
              <a:t> </a:t>
            </a:r>
            <a:r>
              <a:rPr lang="en-US" altLang="zh-CN" baseline="0" dirty="0"/>
              <a:t>previous</a:t>
            </a:r>
            <a:r>
              <a:rPr lang="zh-CN" altLang="en-US" baseline="0" dirty="0"/>
              <a:t> </a:t>
            </a:r>
            <a:r>
              <a:rPr lang="en-US" altLang="zh-CN" baseline="0" dirty="0"/>
              <a:t>k</a:t>
            </a:r>
            <a:r>
              <a:rPr lang="zh-CN" altLang="en-US" baseline="0" dirty="0"/>
              <a:t> </a:t>
            </a:r>
            <a:r>
              <a:rPr lang="en-US" altLang="zh-CN" baseline="0" dirty="0"/>
              <a:t>time</a:t>
            </a:r>
            <a:r>
              <a:rPr lang="zh-CN" altLang="en-US" baseline="0" dirty="0"/>
              <a:t> </a:t>
            </a:r>
            <a:r>
              <a:rPr lang="en-US" altLang="zh-CN" baseline="0" dirty="0"/>
              <a:t>blocks,</a:t>
            </a:r>
            <a:r>
              <a:rPr lang="zh-CN" altLang="en-US" baseline="0" dirty="0"/>
              <a:t> </a:t>
            </a:r>
            <a:r>
              <a:rPr lang="en-US" altLang="zh-CN" baseline="0" dirty="0"/>
              <a:t>where</a:t>
            </a:r>
            <a:r>
              <a:rPr lang="zh-CN" altLang="en-US" baseline="0" dirty="0"/>
              <a:t> </a:t>
            </a:r>
            <a:r>
              <a:rPr lang="en-US" altLang="zh-CN" baseline="0" dirty="0"/>
              <a:t>k</a:t>
            </a:r>
            <a:r>
              <a:rPr lang="zh-CN" altLang="en-US" baseline="0" dirty="0"/>
              <a:t> </a:t>
            </a:r>
            <a:r>
              <a:rPr lang="en-US" altLang="zh-CN" baseline="0" dirty="0"/>
              <a:t>is</a:t>
            </a:r>
            <a:r>
              <a:rPr lang="zh-CN" altLang="en-US" baseline="0" dirty="0"/>
              <a:t> </a:t>
            </a:r>
            <a:r>
              <a:rPr lang="en-US" altLang="zh-CN" baseline="0" dirty="0"/>
              <a:t>a</a:t>
            </a:r>
            <a:r>
              <a:rPr lang="zh-CN" altLang="en-US" baseline="0" dirty="0"/>
              <a:t> </a:t>
            </a:r>
            <a:r>
              <a:rPr lang="en-US" altLang="zh-CN" baseline="0" dirty="0"/>
              <a:t>user-defined</a:t>
            </a:r>
            <a:r>
              <a:rPr lang="zh-CN" altLang="en-US" baseline="0" dirty="0"/>
              <a:t> </a:t>
            </a:r>
            <a:r>
              <a:rPr lang="en-US" altLang="zh-CN" baseline="0" dirty="0"/>
              <a:t>model</a:t>
            </a:r>
            <a:r>
              <a:rPr lang="zh-CN" altLang="en-US" baseline="0" dirty="0"/>
              <a:t> </a:t>
            </a:r>
            <a:r>
              <a:rPr lang="en-US" altLang="zh-CN" baseline="0" dirty="0"/>
              <a:t>hyperparameter</a:t>
            </a:r>
          </a:p>
          <a:p>
            <a:endParaRPr lang="en-US" baseline="0" dirty="0"/>
          </a:p>
          <a:p>
            <a:r>
              <a:rPr lang="en-US" altLang="zh-CN" baseline="0" dirty="0"/>
              <a:t>For</a:t>
            </a:r>
            <a:r>
              <a:rPr lang="zh-CN" altLang="en-US" baseline="0" dirty="0"/>
              <a:t> </a:t>
            </a:r>
            <a:r>
              <a:rPr lang="en-US" altLang="zh-CN" baseline="0" dirty="0"/>
              <a:t>this</a:t>
            </a:r>
            <a:r>
              <a:rPr lang="zh-CN" altLang="en-US" baseline="0" dirty="0"/>
              <a:t> </a:t>
            </a:r>
            <a:r>
              <a:rPr lang="en-US" altLang="zh-CN" baseline="0" dirty="0"/>
              <a:t>purpose,</a:t>
            </a:r>
            <a:r>
              <a:rPr lang="zh-CN" altLang="en-US" baseline="0" dirty="0"/>
              <a:t> </a:t>
            </a:r>
            <a:r>
              <a:rPr lang="en-US" altLang="zh-CN" baseline="0" dirty="0"/>
              <a:t>we</a:t>
            </a:r>
            <a:r>
              <a:rPr lang="zh-CN" altLang="en-US" baseline="0" dirty="0"/>
              <a:t> </a:t>
            </a:r>
            <a:r>
              <a:rPr lang="en-US" altLang="zh-CN" baseline="0" dirty="0"/>
              <a:t>use</a:t>
            </a:r>
            <a:r>
              <a:rPr lang="zh-CN" altLang="en-US" baseline="0" dirty="0"/>
              <a:t> </a:t>
            </a:r>
            <a:r>
              <a:rPr lang="en-US" altLang="zh-CN" baseline="0" dirty="0"/>
              <a:t>a</a:t>
            </a:r>
            <a:r>
              <a:rPr lang="zh-CN" altLang="en-US" baseline="0" dirty="0"/>
              <a:t> </a:t>
            </a:r>
            <a:r>
              <a:rPr lang="en-US" altLang="zh-CN" baseline="0" dirty="0"/>
              <a:t>backbone</a:t>
            </a:r>
            <a:r>
              <a:rPr lang="zh-CN" altLang="en-US" baseline="0" dirty="0"/>
              <a:t> </a:t>
            </a:r>
            <a:r>
              <a:rPr lang="en-US" altLang="zh-CN" baseline="0" dirty="0"/>
              <a:t>recurrent</a:t>
            </a:r>
            <a:r>
              <a:rPr lang="zh-CN" altLang="en-US" baseline="0" dirty="0"/>
              <a:t> </a:t>
            </a:r>
            <a:r>
              <a:rPr lang="en-US" altLang="zh-CN" baseline="0" dirty="0"/>
              <a:t>neural</a:t>
            </a:r>
            <a:r>
              <a:rPr lang="zh-CN" altLang="en-US" baseline="0" dirty="0"/>
              <a:t> </a:t>
            </a:r>
            <a:r>
              <a:rPr lang="en-US" altLang="zh-CN" baseline="0" dirty="0"/>
              <a:t>network</a:t>
            </a:r>
            <a:r>
              <a:rPr lang="zh-CN" altLang="en-US" baseline="0" dirty="0"/>
              <a:t> </a:t>
            </a:r>
            <a:r>
              <a:rPr lang="en-US" altLang="zh-CN" baseline="0" dirty="0"/>
              <a:t>model</a:t>
            </a:r>
            <a:r>
              <a:rPr lang="zh-CN" altLang="en-US" baseline="0" dirty="0"/>
              <a:t> </a:t>
            </a:r>
            <a:r>
              <a:rPr lang="en-US" altLang="zh-CN" baseline="0" dirty="0"/>
              <a:t>that</a:t>
            </a:r>
            <a:r>
              <a:rPr lang="zh-CN" altLang="en-US" baseline="0" dirty="0"/>
              <a:t> </a:t>
            </a:r>
            <a:r>
              <a:rPr lang="en-US" altLang="zh-CN" baseline="0" dirty="0"/>
              <a:t>takes</a:t>
            </a:r>
            <a:r>
              <a:rPr lang="zh-CN" altLang="en-US" baseline="0" dirty="0"/>
              <a:t> </a:t>
            </a:r>
            <a:r>
              <a:rPr lang="en-US" altLang="zh-CN" baseline="0" dirty="0"/>
              <a:t>a</a:t>
            </a:r>
            <a:r>
              <a:rPr lang="zh-CN" altLang="en-US" baseline="0" dirty="0"/>
              <a:t> </a:t>
            </a:r>
            <a:r>
              <a:rPr lang="en-US" altLang="zh-CN" baseline="0" dirty="0"/>
              <a:t>sequence</a:t>
            </a:r>
            <a:r>
              <a:rPr lang="zh-CN" altLang="en-US" baseline="0" dirty="0"/>
              <a:t> </a:t>
            </a:r>
            <a:r>
              <a:rPr lang="en-US" altLang="zh-CN" baseline="0" dirty="0"/>
              <a:t>of</a:t>
            </a:r>
            <a:r>
              <a:rPr lang="zh-CN" altLang="en-US" baseline="0" dirty="0"/>
              <a:t> </a:t>
            </a:r>
            <a:r>
              <a:rPr lang="en-US" altLang="zh-CN" baseline="0" dirty="0"/>
              <a:t>k</a:t>
            </a:r>
            <a:r>
              <a:rPr lang="zh-CN" altLang="en-US" baseline="0" dirty="0"/>
              <a:t> </a:t>
            </a:r>
            <a:r>
              <a:rPr lang="en-US" altLang="zh-CN" baseline="0" dirty="0"/>
              <a:t>feature</a:t>
            </a:r>
            <a:r>
              <a:rPr lang="zh-CN" altLang="en-US" baseline="0" dirty="0"/>
              <a:t> </a:t>
            </a:r>
            <a:r>
              <a:rPr lang="en-US" altLang="zh-CN" baseline="0" dirty="0"/>
              <a:t>vectors,</a:t>
            </a:r>
            <a:r>
              <a:rPr lang="zh-CN" altLang="en-US" baseline="0" dirty="0"/>
              <a:t> </a:t>
            </a:r>
            <a:r>
              <a:rPr lang="en-US" altLang="zh-CN" baseline="0" dirty="0"/>
              <a:t>and</a:t>
            </a:r>
            <a:r>
              <a:rPr lang="zh-CN" altLang="en-US" baseline="0" dirty="0"/>
              <a:t> </a:t>
            </a:r>
            <a:r>
              <a:rPr lang="en-US" altLang="zh-CN" baseline="0" dirty="0"/>
              <a:t>emits</a:t>
            </a:r>
            <a:r>
              <a:rPr lang="zh-CN" altLang="en-US" baseline="0" dirty="0"/>
              <a:t> </a:t>
            </a:r>
            <a:r>
              <a:rPr lang="en-US" altLang="zh-CN" baseline="0" dirty="0"/>
              <a:t>an</a:t>
            </a:r>
            <a:r>
              <a:rPr lang="zh-CN" altLang="en-US" baseline="0" dirty="0"/>
              <a:t> </a:t>
            </a:r>
            <a:r>
              <a:rPr lang="en-US" altLang="zh-CN" baseline="0" dirty="0"/>
              <a:t>output</a:t>
            </a:r>
            <a:r>
              <a:rPr lang="zh-CN" altLang="en-US" baseline="0" dirty="0"/>
              <a:t> </a:t>
            </a:r>
            <a:r>
              <a:rPr lang="en-US" altLang="zh-CN" baseline="0" dirty="0"/>
              <a:t>at</a:t>
            </a:r>
            <a:r>
              <a:rPr lang="zh-CN" altLang="en-US" baseline="0" dirty="0"/>
              <a:t> </a:t>
            </a:r>
            <a:r>
              <a:rPr lang="en-US" altLang="zh-CN" baseline="0" dirty="0"/>
              <a:t>the</a:t>
            </a:r>
            <a:r>
              <a:rPr lang="zh-CN" altLang="en-US" baseline="0" dirty="0"/>
              <a:t> </a:t>
            </a:r>
            <a:r>
              <a:rPr lang="en-US" altLang="zh-CN" baseline="0" dirty="0"/>
              <a:t>end.</a:t>
            </a:r>
            <a:r>
              <a:rPr lang="zh-CN" altLang="en-US" baseline="0" dirty="0"/>
              <a:t> </a:t>
            </a:r>
            <a:endParaRPr lang="en-US" altLang="zh-CN" baseline="0" dirty="0"/>
          </a:p>
          <a:p>
            <a:r>
              <a:rPr lang="en-US" altLang="zh-CN" baseline="0" dirty="0"/>
              <a:t>We</a:t>
            </a:r>
            <a:r>
              <a:rPr lang="zh-CN" altLang="en-US" baseline="0" dirty="0"/>
              <a:t> </a:t>
            </a:r>
            <a:r>
              <a:rPr lang="en-US" altLang="zh-CN" baseline="0" dirty="0"/>
              <a:t>use</a:t>
            </a:r>
            <a:r>
              <a:rPr lang="zh-CN" altLang="en-US" baseline="0" dirty="0"/>
              <a:t> </a:t>
            </a:r>
            <a:r>
              <a:rPr lang="en-US" altLang="zh-CN" baseline="0" dirty="0"/>
              <a:t>LSTM</a:t>
            </a:r>
            <a:r>
              <a:rPr lang="zh-CN" altLang="en-US" baseline="0" dirty="0"/>
              <a:t> </a:t>
            </a:r>
            <a:r>
              <a:rPr lang="en-US" altLang="zh-CN" baseline="0" dirty="0"/>
              <a:t>as</a:t>
            </a:r>
            <a:r>
              <a:rPr lang="zh-CN" altLang="en-US" baseline="0" dirty="0"/>
              <a:t> </a:t>
            </a:r>
            <a:r>
              <a:rPr lang="en-US" altLang="zh-CN" baseline="0" dirty="0"/>
              <a:t>the</a:t>
            </a:r>
            <a:r>
              <a:rPr lang="zh-CN" altLang="en-US" baseline="0" dirty="0"/>
              <a:t> </a:t>
            </a:r>
            <a:r>
              <a:rPr lang="en-US" altLang="zh-CN" baseline="0" dirty="0"/>
              <a:t>recurrent</a:t>
            </a:r>
            <a:r>
              <a:rPr lang="zh-CN" altLang="en-US" baseline="0" dirty="0"/>
              <a:t> </a:t>
            </a:r>
            <a:r>
              <a:rPr lang="en-US" altLang="zh-CN" baseline="0" dirty="0"/>
              <a:t>unit,</a:t>
            </a:r>
            <a:r>
              <a:rPr lang="zh-CN" altLang="en-US" baseline="0" dirty="0"/>
              <a:t> </a:t>
            </a:r>
            <a:r>
              <a:rPr lang="en-US" altLang="zh-CN" baseline="0" dirty="0"/>
              <a:t>which</a:t>
            </a:r>
            <a:r>
              <a:rPr lang="zh-CN" altLang="en-US" baseline="0" dirty="0"/>
              <a:t> </a:t>
            </a:r>
            <a:r>
              <a:rPr lang="en-US" altLang="zh-CN" baseline="0" dirty="0"/>
              <a:t>mitigates</a:t>
            </a:r>
            <a:r>
              <a:rPr lang="zh-CN" altLang="en-US" baseline="0" dirty="0"/>
              <a:t> </a:t>
            </a:r>
            <a:r>
              <a:rPr lang="en-US" altLang="zh-CN" baseline="0" dirty="0"/>
              <a:t>the</a:t>
            </a:r>
            <a:r>
              <a:rPr lang="zh-CN" altLang="en-US" baseline="0" dirty="0"/>
              <a:t> </a:t>
            </a:r>
            <a:r>
              <a:rPr lang="en-US" altLang="zh-CN" baseline="0" dirty="0"/>
              <a:t>vanishing</a:t>
            </a:r>
            <a:r>
              <a:rPr lang="zh-CN" altLang="en-US" baseline="0" dirty="0"/>
              <a:t> </a:t>
            </a:r>
            <a:r>
              <a:rPr lang="en-US" altLang="zh-CN" baseline="0" dirty="0"/>
              <a:t>gradient</a:t>
            </a:r>
            <a:r>
              <a:rPr lang="zh-CN" altLang="en-US" baseline="0" dirty="0"/>
              <a:t> </a:t>
            </a:r>
            <a:r>
              <a:rPr lang="en-US" altLang="zh-CN" baseline="0" dirty="0"/>
              <a:t>problem</a:t>
            </a:r>
            <a:r>
              <a:rPr lang="zh-CN" altLang="en-US" baseline="0" dirty="0"/>
              <a:t> </a:t>
            </a:r>
            <a:r>
              <a:rPr lang="en-US" altLang="zh-CN" baseline="0" dirty="0"/>
              <a:t>and</a:t>
            </a:r>
            <a:r>
              <a:rPr lang="zh-CN" altLang="en-US" baseline="0" dirty="0"/>
              <a:t> </a:t>
            </a:r>
            <a:r>
              <a:rPr lang="en-US" altLang="zh-CN" baseline="0" dirty="0"/>
              <a:t>allows</a:t>
            </a:r>
            <a:r>
              <a:rPr lang="zh-CN" altLang="en-US" baseline="0" dirty="0"/>
              <a:t> </a:t>
            </a:r>
            <a:r>
              <a:rPr lang="en-US" altLang="zh-CN" baseline="0" dirty="0"/>
              <a:t>us</a:t>
            </a:r>
            <a:r>
              <a:rPr lang="zh-CN" altLang="en-US" baseline="0" dirty="0"/>
              <a:t> </a:t>
            </a:r>
            <a:r>
              <a:rPr lang="en-US" altLang="zh-CN" baseline="0" dirty="0"/>
              <a:t>to</a:t>
            </a:r>
            <a:r>
              <a:rPr lang="zh-CN" altLang="en-US" baseline="0" dirty="0"/>
              <a:t> </a:t>
            </a:r>
            <a:r>
              <a:rPr lang="en-US" altLang="zh-CN" baseline="0" dirty="0"/>
              <a:t>look</a:t>
            </a:r>
            <a:r>
              <a:rPr lang="zh-CN" altLang="en-US" baseline="0" dirty="0"/>
              <a:t> </a:t>
            </a:r>
            <a:r>
              <a:rPr lang="en-US" altLang="zh-CN" baseline="0" dirty="0"/>
              <a:t>backwards</a:t>
            </a:r>
            <a:r>
              <a:rPr lang="zh-CN" altLang="en-US" baseline="0" dirty="0"/>
              <a:t> </a:t>
            </a:r>
            <a:r>
              <a:rPr lang="en-US" altLang="zh-CN" baseline="0" dirty="0"/>
              <a:t>for</a:t>
            </a:r>
            <a:r>
              <a:rPr lang="zh-CN" altLang="en-US" baseline="0" dirty="0"/>
              <a:t> </a:t>
            </a:r>
            <a:r>
              <a:rPr lang="en-US" altLang="zh-CN" baseline="0" dirty="0"/>
              <a:t>more</a:t>
            </a:r>
            <a:r>
              <a:rPr lang="zh-CN" altLang="en-US" baseline="0" dirty="0"/>
              <a:t> </a:t>
            </a:r>
            <a:r>
              <a:rPr lang="en-US" altLang="zh-CN" baseline="0" dirty="0"/>
              <a:t>time</a:t>
            </a:r>
            <a:r>
              <a:rPr lang="zh-CN" altLang="en-US" baseline="0" dirty="0"/>
              <a:t> </a:t>
            </a:r>
            <a:r>
              <a:rPr lang="en-US" altLang="zh-CN" baseline="0" dirty="0"/>
              <a:t>blocks.</a:t>
            </a:r>
            <a:endParaRPr lang="en-US" baseline="0" dirty="0"/>
          </a:p>
        </p:txBody>
      </p:sp>
      <p:sp>
        <p:nvSpPr>
          <p:cNvPr id="4" name="Slide Number Placeholder 3"/>
          <p:cNvSpPr>
            <a:spLocks noGrp="1"/>
          </p:cNvSpPr>
          <p:nvPr>
            <p:ph type="sldNum" sz="quarter" idx="10"/>
          </p:nvPr>
        </p:nvSpPr>
        <p:spPr/>
        <p:txBody>
          <a:bodyPr/>
          <a:lstStyle/>
          <a:p>
            <a:fld id="{E4BD9A76-C457-694D-9067-3B862B4C239D}" type="slidenum">
              <a:rPr lang="en-US" smtClean="0"/>
              <a:pPr/>
              <a:t>13</a:t>
            </a:fld>
            <a:endParaRPr lang="en-US"/>
          </a:p>
        </p:txBody>
      </p:sp>
    </p:spTree>
    <p:extLst>
      <p:ext uri="{BB962C8B-B14F-4D97-AF65-F5344CB8AC3E}">
        <p14:creationId xmlns:p14="http://schemas.microsoft.com/office/powerpoint/2010/main" val="3975137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a:t>In</a:t>
            </a:r>
            <a:r>
              <a:rPr lang="zh-CN" altLang="en-US" baseline="0" dirty="0"/>
              <a:t> </a:t>
            </a:r>
            <a:r>
              <a:rPr lang="en-US" altLang="zh-CN" baseline="0" dirty="0"/>
              <a:t>this</a:t>
            </a:r>
            <a:r>
              <a:rPr lang="zh-CN" altLang="en-US" baseline="0" dirty="0"/>
              <a:t> </a:t>
            </a:r>
            <a:r>
              <a:rPr lang="en-US" altLang="zh-CN" baseline="0" dirty="0"/>
              <a:t>slide,</a:t>
            </a:r>
            <a:r>
              <a:rPr lang="zh-CN" altLang="en-US" baseline="0" dirty="0"/>
              <a:t> </a:t>
            </a:r>
            <a:r>
              <a:rPr lang="en-US" altLang="zh-CN" baseline="0" dirty="0"/>
              <a:t>we</a:t>
            </a:r>
            <a:r>
              <a:rPr lang="zh-CN" altLang="en-US" baseline="0" dirty="0"/>
              <a:t> </a:t>
            </a:r>
            <a:r>
              <a:rPr lang="en-US" altLang="zh-CN" baseline="0" dirty="0"/>
              <a:t>take</a:t>
            </a:r>
            <a:r>
              <a:rPr lang="zh-CN" altLang="en-US" baseline="0" dirty="0"/>
              <a:t> </a:t>
            </a:r>
            <a:r>
              <a:rPr lang="en-US" altLang="zh-CN" baseline="0" dirty="0"/>
              <a:t>a</a:t>
            </a:r>
            <a:r>
              <a:rPr lang="zh-CN" altLang="en-US" baseline="0" dirty="0"/>
              <a:t> </a:t>
            </a:r>
            <a:r>
              <a:rPr lang="en-US" altLang="zh-CN" baseline="0" dirty="0"/>
              <a:t>sequence</a:t>
            </a:r>
            <a:r>
              <a:rPr lang="zh-CN" altLang="en-US" baseline="0" dirty="0"/>
              <a:t> </a:t>
            </a:r>
            <a:r>
              <a:rPr lang="en-US" altLang="zh-CN" baseline="0" dirty="0"/>
              <a:t>of</a:t>
            </a:r>
            <a:r>
              <a:rPr lang="zh-CN" altLang="en-US" baseline="0" dirty="0"/>
              <a:t> </a:t>
            </a:r>
            <a:r>
              <a:rPr lang="en-US" altLang="zh-CN" baseline="0" dirty="0"/>
              <a:t>T</a:t>
            </a:r>
            <a:r>
              <a:rPr lang="zh-CN" altLang="en-US" baseline="0" dirty="0"/>
              <a:t> </a:t>
            </a:r>
            <a:r>
              <a:rPr lang="en-US" altLang="zh-CN" baseline="0" dirty="0"/>
              <a:t>input</a:t>
            </a:r>
            <a:r>
              <a:rPr lang="zh-CN" altLang="en-US" baseline="0" dirty="0"/>
              <a:t> </a:t>
            </a:r>
            <a:r>
              <a:rPr lang="en-US" altLang="zh-CN" baseline="0" dirty="0"/>
              <a:t>vectors,</a:t>
            </a:r>
            <a:r>
              <a:rPr lang="zh-CN" altLang="en-US" baseline="0" dirty="0"/>
              <a:t> </a:t>
            </a:r>
            <a:r>
              <a:rPr lang="en-US" altLang="zh-CN" baseline="0" dirty="0"/>
              <a:t>x1</a:t>
            </a:r>
            <a:r>
              <a:rPr lang="zh-CN" altLang="en-US" baseline="0" dirty="0"/>
              <a:t> </a:t>
            </a:r>
            <a:r>
              <a:rPr lang="en-US" altLang="zh-CN" baseline="0" dirty="0"/>
              <a:t>to</a:t>
            </a:r>
            <a:r>
              <a:rPr lang="zh-CN" altLang="en-US" baseline="0" dirty="0"/>
              <a:t> </a:t>
            </a:r>
            <a:r>
              <a:rPr lang="en-US" altLang="zh-CN" baseline="0" dirty="0" err="1"/>
              <a:t>xT</a:t>
            </a:r>
            <a:r>
              <a:rPr lang="en-US" altLang="zh-CN" baseline="0" dirty="0"/>
              <a:t>,</a:t>
            </a:r>
            <a:r>
              <a:rPr lang="zh-CN" altLang="en-US" baseline="0" dirty="0"/>
              <a:t> </a:t>
            </a:r>
            <a:r>
              <a:rPr lang="en-US" altLang="zh-CN" baseline="0" dirty="0"/>
              <a:t>as</a:t>
            </a:r>
            <a:r>
              <a:rPr lang="zh-CN" altLang="en-US" baseline="0" dirty="0"/>
              <a:t> </a:t>
            </a:r>
            <a:r>
              <a:rPr lang="en-US" altLang="zh-CN" baseline="0" dirty="0"/>
              <a:t>the</a:t>
            </a:r>
            <a:r>
              <a:rPr lang="zh-CN" altLang="en-US" baseline="0" dirty="0"/>
              <a:t> </a:t>
            </a:r>
            <a:r>
              <a:rPr lang="en-US" altLang="zh-CN" baseline="0" dirty="0"/>
              <a:t>input,</a:t>
            </a:r>
            <a:r>
              <a:rPr lang="zh-CN" altLang="en-US" baseline="0" dirty="0"/>
              <a:t> </a:t>
            </a:r>
            <a:r>
              <a:rPr lang="en-US" altLang="zh-CN" baseline="0" dirty="0"/>
              <a:t>and</a:t>
            </a:r>
            <a:r>
              <a:rPr lang="zh-CN" altLang="en-US" baseline="0" dirty="0"/>
              <a:t> </a:t>
            </a:r>
            <a:r>
              <a:rPr lang="en-US" altLang="zh-CN" baseline="0" dirty="0"/>
              <a:t>emits</a:t>
            </a:r>
            <a:r>
              <a:rPr lang="zh-CN" altLang="en-US" baseline="0" dirty="0"/>
              <a:t> </a:t>
            </a:r>
            <a:r>
              <a:rPr lang="en-US" altLang="zh-CN" baseline="0" dirty="0"/>
              <a:t>an</a:t>
            </a:r>
            <a:r>
              <a:rPr lang="zh-CN" altLang="en-US" baseline="0" dirty="0"/>
              <a:t> </a:t>
            </a:r>
            <a:r>
              <a:rPr lang="en-US" altLang="zh-CN" baseline="0" dirty="0"/>
              <a:t>output</a:t>
            </a:r>
            <a:r>
              <a:rPr lang="zh-CN" altLang="en-US" baseline="0" dirty="0"/>
              <a:t> </a:t>
            </a:r>
            <a:r>
              <a:rPr lang="en-US" altLang="zh-CN" baseline="0" dirty="0" err="1"/>
              <a:t>yT</a:t>
            </a:r>
            <a:r>
              <a:rPr lang="zh-CN" altLang="en-US" baseline="0" dirty="0"/>
              <a:t> </a:t>
            </a:r>
            <a:r>
              <a:rPr lang="en-US" altLang="zh-CN" baseline="0" dirty="0"/>
              <a:t>which</a:t>
            </a:r>
            <a:r>
              <a:rPr lang="zh-CN" altLang="en-US" baseline="0" dirty="0"/>
              <a:t> </a:t>
            </a:r>
            <a:r>
              <a:rPr lang="en-US" altLang="zh-CN" baseline="0" dirty="0"/>
              <a:t>is</a:t>
            </a:r>
            <a:r>
              <a:rPr lang="zh-CN" altLang="en-US" baseline="0" dirty="0"/>
              <a:t> </a:t>
            </a:r>
            <a:r>
              <a:rPr lang="en-US" altLang="zh-CN" baseline="0" dirty="0"/>
              <a:t>a</a:t>
            </a:r>
            <a:r>
              <a:rPr lang="zh-CN" altLang="en-US" baseline="0" dirty="0"/>
              <a:t> </a:t>
            </a:r>
            <a:r>
              <a:rPr lang="en-US" altLang="zh-CN" baseline="0" dirty="0"/>
              <a:t>label</a:t>
            </a:r>
            <a:r>
              <a:rPr lang="zh-CN" altLang="en-US" baseline="0" dirty="0"/>
              <a:t> </a:t>
            </a:r>
            <a:r>
              <a:rPr lang="en-US" altLang="zh-CN" baseline="0" dirty="0"/>
              <a:t>indicating</a:t>
            </a:r>
            <a:r>
              <a:rPr lang="zh-CN" altLang="en-US" baseline="0" dirty="0"/>
              <a:t> </a:t>
            </a:r>
            <a:r>
              <a:rPr lang="en-US" altLang="zh-CN" baseline="0" dirty="0"/>
              <a:t>whether</a:t>
            </a:r>
            <a:r>
              <a:rPr lang="zh-CN" altLang="en-US" baseline="0" dirty="0"/>
              <a:t> </a:t>
            </a:r>
            <a:r>
              <a:rPr lang="en-US" altLang="zh-CN" baseline="0" dirty="0"/>
              <a:t>the</a:t>
            </a:r>
            <a:r>
              <a:rPr lang="zh-CN" altLang="en-US" baseline="0" dirty="0"/>
              <a:t> </a:t>
            </a:r>
            <a:r>
              <a:rPr lang="en-US" altLang="zh-CN" baseline="0" dirty="0"/>
              <a:t>price</a:t>
            </a:r>
            <a:r>
              <a:rPr lang="zh-CN" altLang="en-US" baseline="0" dirty="0"/>
              <a:t> </a:t>
            </a:r>
            <a:r>
              <a:rPr lang="en-US" altLang="zh-CN" baseline="0" dirty="0"/>
              <a:t>will</a:t>
            </a:r>
            <a:r>
              <a:rPr lang="zh-CN" altLang="en-US" baseline="0" dirty="0"/>
              <a:t> </a:t>
            </a:r>
            <a:r>
              <a:rPr lang="en-US" altLang="zh-CN" baseline="0" dirty="0"/>
              <a:t>rise</a:t>
            </a:r>
            <a:r>
              <a:rPr lang="zh-CN" altLang="en-US" baseline="0" dirty="0"/>
              <a:t> </a:t>
            </a:r>
            <a:r>
              <a:rPr lang="en-US" altLang="zh-CN" baseline="0" dirty="0"/>
              <a:t>in</a:t>
            </a:r>
            <a:r>
              <a:rPr lang="zh-CN" altLang="en-US" baseline="0" dirty="0"/>
              <a:t> </a:t>
            </a:r>
            <a:r>
              <a:rPr lang="en-US" altLang="zh-CN" baseline="0" dirty="0"/>
              <a:t>time</a:t>
            </a:r>
            <a:r>
              <a:rPr lang="zh-CN" altLang="en-US" baseline="0" dirty="0"/>
              <a:t> </a:t>
            </a:r>
            <a:r>
              <a:rPr lang="en-US" altLang="zh-CN" baseline="0" dirty="0"/>
              <a:t>T+1</a:t>
            </a:r>
          </a:p>
          <a:p>
            <a:r>
              <a:rPr lang="en-US" altLang="zh-CN" baseline="0" dirty="0"/>
              <a:t>The</a:t>
            </a:r>
            <a:r>
              <a:rPr lang="zh-CN" altLang="en-US" baseline="0" dirty="0"/>
              <a:t> </a:t>
            </a:r>
            <a:r>
              <a:rPr lang="en-US" altLang="zh-CN" baseline="0" dirty="0"/>
              <a:t>actual</a:t>
            </a:r>
            <a:r>
              <a:rPr lang="zh-CN" altLang="en-US" baseline="0" dirty="0"/>
              <a:t> </a:t>
            </a:r>
            <a:r>
              <a:rPr lang="en-US" altLang="zh-CN" baseline="0" dirty="0"/>
              <a:t>price</a:t>
            </a:r>
            <a:r>
              <a:rPr lang="zh-CN" altLang="en-US" baseline="0" dirty="0"/>
              <a:t> </a:t>
            </a:r>
            <a:r>
              <a:rPr lang="en-US" altLang="zh-CN" baseline="0" dirty="0"/>
              <a:t>direction</a:t>
            </a:r>
            <a:r>
              <a:rPr lang="zh-CN" altLang="en-US" baseline="0" dirty="0"/>
              <a:t> </a:t>
            </a:r>
            <a:r>
              <a:rPr lang="en-US" altLang="zh-CN" baseline="0" dirty="0"/>
              <a:t>is</a:t>
            </a:r>
            <a:r>
              <a:rPr lang="zh-CN" altLang="en-US" baseline="0" dirty="0"/>
              <a:t> </a:t>
            </a:r>
            <a:r>
              <a:rPr lang="en-US" altLang="zh-CN" baseline="0" dirty="0"/>
              <a:t>then</a:t>
            </a:r>
            <a:r>
              <a:rPr lang="zh-CN" altLang="en-US" baseline="0" dirty="0"/>
              <a:t> </a:t>
            </a:r>
            <a:r>
              <a:rPr lang="en-US" altLang="zh-CN" baseline="0" dirty="0"/>
              <a:t>compared</a:t>
            </a:r>
            <a:r>
              <a:rPr lang="zh-CN" altLang="en-US" baseline="0" dirty="0"/>
              <a:t> </a:t>
            </a:r>
            <a:r>
              <a:rPr lang="en-US" altLang="zh-CN" baseline="0" dirty="0"/>
              <a:t>with</a:t>
            </a:r>
            <a:r>
              <a:rPr lang="zh-CN" altLang="en-US" baseline="0" dirty="0"/>
              <a:t> </a:t>
            </a:r>
            <a:r>
              <a:rPr lang="en-US" altLang="zh-CN" baseline="0" dirty="0"/>
              <a:t>the</a:t>
            </a:r>
            <a:r>
              <a:rPr lang="zh-CN" altLang="en-US" baseline="0" dirty="0"/>
              <a:t> </a:t>
            </a:r>
            <a:r>
              <a:rPr lang="en-US" altLang="zh-CN" baseline="0" dirty="0"/>
              <a:t>predicted</a:t>
            </a:r>
            <a:r>
              <a:rPr lang="zh-CN" altLang="en-US" baseline="0" dirty="0"/>
              <a:t> </a:t>
            </a:r>
            <a:r>
              <a:rPr lang="en-US" altLang="zh-CN" baseline="0" dirty="0"/>
              <a:t>label</a:t>
            </a:r>
            <a:r>
              <a:rPr lang="zh-CN" altLang="en-US" baseline="0" dirty="0"/>
              <a:t> </a:t>
            </a:r>
            <a:r>
              <a:rPr lang="en-US" altLang="zh-CN" baseline="0" dirty="0"/>
              <a:t>using</a:t>
            </a:r>
            <a:r>
              <a:rPr lang="zh-CN" altLang="en-US" baseline="0" dirty="0"/>
              <a:t> </a:t>
            </a:r>
            <a:r>
              <a:rPr lang="en-US" altLang="zh-CN" baseline="0" dirty="0"/>
              <a:t>a</a:t>
            </a:r>
            <a:r>
              <a:rPr lang="zh-CN" altLang="en-US" baseline="0" dirty="0"/>
              <a:t> </a:t>
            </a:r>
            <a:r>
              <a:rPr lang="en-US" altLang="zh-CN" baseline="0" dirty="0"/>
              <a:t>cross-entropy</a:t>
            </a:r>
            <a:r>
              <a:rPr lang="zh-CN" altLang="en-US" baseline="0" dirty="0"/>
              <a:t> </a:t>
            </a:r>
            <a:r>
              <a:rPr lang="en-US" altLang="zh-CN" baseline="0" dirty="0"/>
              <a:t>loss.</a:t>
            </a:r>
          </a:p>
          <a:p>
            <a:endParaRPr lang="en-US" baseline="0" dirty="0"/>
          </a:p>
          <a:p>
            <a:r>
              <a:rPr lang="en-US" altLang="zh-CN" baseline="0" dirty="0"/>
              <a:t>This</a:t>
            </a:r>
            <a:r>
              <a:rPr lang="zh-CN" altLang="en-US" baseline="0" dirty="0"/>
              <a:t> </a:t>
            </a:r>
            <a:r>
              <a:rPr lang="en-US" altLang="zh-CN" baseline="0" dirty="0"/>
              <a:t>model</a:t>
            </a:r>
            <a:r>
              <a:rPr lang="zh-CN" altLang="en-US" baseline="0" dirty="0"/>
              <a:t> </a:t>
            </a:r>
            <a:r>
              <a:rPr lang="en-US" altLang="zh-CN" baseline="0" dirty="0"/>
              <a:t>basically</a:t>
            </a:r>
            <a:r>
              <a:rPr lang="zh-CN" altLang="en-US" baseline="0" dirty="0"/>
              <a:t> </a:t>
            </a:r>
            <a:r>
              <a:rPr lang="en-US" altLang="zh-CN" baseline="0" dirty="0"/>
              <a:t>trains</a:t>
            </a:r>
            <a:r>
              <a:rPr lang="zh-CN" altLang="en-US" baseline="0" dirty="0"/>
              <a:t> </a:t>
            </a:r>
            <a:r>
              <a:rPr lang="en-US" altLang="zh-CN" baseline="0" dirty="0"/>
              <a:t>a</a:t>
            </a:r>
            <a:r>
              <a:rPr lang="zh-CN" altLang="en-US" baseline="0" dirty="0"/>
              <a:t> </a:t>
            </a:r>
            <a:r>
              <a:rPr lang="en-US" altLang="zh-CN" baseline="0" dirty="0"/>
              <a:t>binary</a:t>
            </a:r>
            <a:r>
              <a:rPr lang="zh-CN" altLang="en-US" baseline="0" dirty="0"/>
              <a:t> </a:t>
            </a:r>
            <a:r>
              <a:rPr lang="en-US" altLang="zh-CN" baseline="0" dirty="0"/>
              <a:t>classifier,</a:t>
            </a:r>
            <a:r>
              <a:rPr lang="zh-CN" altLang="en-US" baseline="0" dirty="0"/>
              <a:t> </a:t>
            </a:r>
            <a:r>
              <a:rPr lang="en-US" altLang="zh-CN" baseline="0" dirty="0"/>
              <a:t>and</a:t>
            </a:r>
            <a:r>
              <a:rPr lang="zh-CN" altLang="en-US" baseline="0" dirty="0"/>
              <a:t> </a:t>
            </a:r>
            <a:r>
              <a:rPr lang="en-US" altLang="zh-CN" baseline="0" dirty="0"/>
              <a:t>it</a:t>
            </a:r>
            <a:r>
              <a:rPr lang="zh-CN" altLang="en-US" baseline="0" dirty="0"/>
              <a:t> </a:t>
            </a:r>
            <a:r>
              <a:rPr lang="en-US" altLang="zh-CN" baseline="0" dirty="0"/>
              <a:t>is</a:t>
            </a:r>
            <a:r>
              <a:rPr lang="zh-CN" altLang="en-US" baseline="0" dirty="0"/>
              <a:t> </a:t>
            </a:r>
            <a:r>
              <a:rPr lang="en-US" altLang="zh-CN" baseline="0" dirty="0"/>
              <a:t>the</a:t>
            </a:r>
            <a:r>
              <a:rPr lang="zh-CN" altLang="en-US" baseline="0" dirty="0"/>
              <a:t> </a:t>
            </a:r>
            <a:r>
              <a:rPr lang="en-US" altLang="zh-CN" baseline="0" dirty="0"/>
              <a:t>adopted</a:t>
            </a:r>
            <a:r>
              <a:rPr lang="zh-CN" altLang="en-US" baseline="0" dirty="0"/>
              <a:t> </a:t>
            </a:r>
            <a:r>
              <a:rPr lang="en-US" altLang="zh-CN" baseline="0" dirty="0"/>
              <a:t>model</a:t>
            </a:r>
            <a:r>
              <a:rPr lang="zh-CN" altLang="en-US" baseline="0" dirty="0"/>
              <a:t> </a:t>
            </a:r>
            <a:r>
              <a:rPr lang="en-US" altLang="zh-CN" baseline="0" dirty="0"/>
              <a:t>by</a:t>
            </a:r>
            <a:r>
              <a:rPr lang="zh-CN" altLang="en-US" baseline="0" dirty="0"/>
              <a:t> </a:t>
            </a:r>
            <a:r>
              <a:rPr lang="en-US" altLang="zh-CN" baseline="0" dirty="0"/>
              <a:t>most</a:t>
            </a:r>
            <a:r>
              <a:rPr lang="zh-CN" altLang="en-US" baseline="0" dirty="0"/>
              <a:t> </a:t>
            </a:r>
            <a:r>
              <a:rPr lang="en-US" altLang="zh-CN" baseline="0" dirty="0"/>
              <a:t>existing</a:t>
            </a:r>
            <a:r>
              <a:rPr lang="zh-CN" altLang="en-US" baseline="0" dirty="0"/>
              <a:t> </a:t>
            </a:r>
            <a:r>
              <a:rPr lang="en-US" altLang="zh-CN" baseline="0" dirty="0"/>
              <a:t>studies</a:t>
            </a:r>
            <a:r>
              <a:rPr lang="zh-CN" altLang="en-US" baseline="0" dirty="0"/>
              <a:t> </a:t>
            </a:r>
            <a:r>
              <a:rPr lang="en-US" altLang="zh-CN" baseline="0" dirty="0"/>
              <a:t>on</a:t>
            </a:r>
            <a:r>
              <a:rPr lang="zh-CN" altLang="en-US" baseline="0" dirty="0"/>
              <a:t> </a:t>
            </a:r>
            <a:r>
              <a:rPr lang="en-US" altLang="zh-CN" baseline="0" dirty="0"/>
              <a:t>price</a:t>
            </a:r>
            <a:r>
              <a:rPr lang="zh-CN" altLang="en-US" baseline="0" dirty="0"/>
              <a:t> </a:t>
            </a:r>
            <a:r>
              <a:rPr lang="en-US" altLang="zh-CN" baseline="0" dirty="0"/>
              <a:t>movement</a:t>
            </a:r>
            <a:r>
              <a:rPr lang="zh-CN" altLang="en-US" baseline="0" dirty="0"/>
              <a:t> </a:t>
            </a:r>
            <a:r>
              <a:rPr lang="en-US" altLang="zh-CN" baseline="0" dirty="0"/>
              <a:t>prediction.</a:t>
            </a:r>
          </a:p>
          <a:p>
            <a:endParaRPr lang="en-US" baseline="0" dirty="0"/>
          </a:p>
          <a:p>
            <a:r>
              <a:rPr lang="en-US" altLang="zh-CN" baseline="0" dirty="0"/>
              <a:t>Note</a:t>
            </a:r>
            <a:r>
              <a:rPr lang="zh-CN" altLang="en-US" baseline="0" dirty="0"/>
              <a:t> </a:t>
            </a:r>
            <a:r>
              <a:rPr lang="en-US" altLang="zh-CN" baseline="0" dirty="0"/>
              <a:t>that</a:t>
            </a:r>
            <a:r>
              <a:rPr lang="zh-CN" altLang="en-US" baseline="0" dirty="0"/>
              <a:t> </a:t>
            </a:r>
            <a:r>
              <a:rPr lang="en-US" altLang="zh-CN" baseline="0" dirty="0"/>
              <a:t>each</a:t>
            </a:r>
            <a:r>
              <a:rPr lang="zh-CN" altLang="en-US" baseline="0" dirty="0"/>
              <a:t> </a:t>
            </a:r>
            <a:r>
              <a:rPr lang="en-US" altLang="zh-CN" baseline="0" dirty="0"/>
              <a:t>input</a:t>
            </a:r>
            <a:r>
              <a:rPr lang="zh-CN" altLang="en-US" baseline="0" dirty="0"/>
              <a:t> </a:t>
            </a:r>
            <a:r>
              <a:rPr lang="en-US" altLang="zh-CN" baseline="0" dirty="0"/>
              <a:t>vector</a:t>
            </a:r>
            <a:r>
              <a:rPr lang="zh-CN" altLang="en-US" baseline="0" dirty="0"/>
              <a:t> </a:t>
            </a:r>
            <a:r>
              <a:rPr lang="en-US" altLang="zh-CN" baseline="0" dirty="0"/>
              <a:t>xi</a:t>
            </a:r>
            <a:r>
              <a:rPr lang="zh-CN" altLang="en-US" baseline="0" dirty="0"/>
              <a:t> </a:t>
            </a:r>
            <a:r>
              <a:rPr lang="en-US" altLang="zh-CN" baseline="0" dirty="0"/>
              <a:t>can</a:t>
            </a:r>
            <a:r>
              <a:rPr lang="zh-CN" altLang="en-US" baseline="0" dirty="0"/>
              <a:t> </a:t>
            </a:r>
            <a:r>
              <a:rPr lang="en-US" altLang="zh-CN" baseline="0" dirty="0"/>
              <a:t>contain</a:t>
            </a:r>
            <a:r>
              <a:rPr lang="zh-CN" altLang="en-US" baseline="0" dirty="0"/>
              <a:t> </a:t>
            </a:r>
            <a:r>
              <a:rPr lang="en-US" altLang="zh-CN" baseline="0" dirty="0"/>
              <a:t>not</a:t>
            </a:r>
            <a:r>
              <a:rPr lang="zh-CN" altLang="en-US" baseline="0" dirty="0"/>
              <a:t> </a:t>
            </a:r>
            <a:r>
              <a:rPr lang="en-US" altLang="zh-CN" baseline="0" dirty="0"/>
              <a:t>only</a:t>
            </a:r>
            <a:r>
              <a:rPr lang="zh-CN" altLang="en-US" baseline="0" dirty="0"/>
              <a:t> </a:t>
            </a:r>
            <a:r>
              <a:rPr lang="en-US" altLang="zh-CN" baseline="0" dirty="0"/>
              <a:t>the</a:t>
            </a:r>
            <a:r>
              <a:rPr lang="zh-CN" altLang="en-US" baseline="0" dirty="0"/>
              <a:t> </a:t>
            </a:r>
            <a:r>
              <a:rPr lang="en-US" altLang="zh-CN" baseline="0" dirty="0"/>
              <a:t>median</a:t>
            </a:r>
            <a:r>
              <a:rPr lang="zh-CN" altLang="en-US" baseline="0" dirty="0"/>
              <a:t> </a:t>
            </a:r>
            <a:r>
              <a:rPr lang="en-US" altLang="zh-CN" baseline="0" dirty="0"/>
              <a:t>share-price</a:t>
            </a:r>
            <a:r>
              <a:rPr lang="zh-CN" altLang="en-US" baseline="0" dirty="0"/>
              <a:t> </a:t>
            </a:r>
            <a:r>
              <a:rPr lang="en-US" altLang="zh-CN" baseline="0" dirty="0"/>
              <a:t>at</a:t>
            </a:r>
            <a:r>
              <a:rPr lang="zh-CN" altLang="en-US" baseline="0" dirty="0"/>
              <a:t> </a:t>
            </a:r>
            <a:r>
              <a:rPr lang="en-US" altLang="zh-CN" baseline="0" dirty="0"/>
              <a:t>time</a:t>
            </a:r>
            <a:r>
              <a:rPr lang="zh-CN" altLang="en-US" baseline="0" dirty="0"/>
              <a:t> </a:t>
            </a:r>
            <a:r>
              <a:rPr lang="en-US" altLang="zh-CN" baseline="0" dirty="0"/>
              <a:t>block</a:t>
            </a:r>
            <a:r>
              <a:rPr lang="zh-CN" altLang="en-US" baseline="0" dirty="0"/>
              <a:t> </a:t>
            </a:r>
            <a:r>
              <a:rPr lang="en-US" altLang="zh-CN" baseline="0" dirty="0" err="1"/>
              <a:t>i</a:t>
            </a:r>
            <a:r>
              <a:rPr lang="en-US" altLang="zh-CN" baseline="0" dirty="0"/>
              <a:t>,</a:t>
            </a:r>
            <a:r>
              <a:rPr lang="zh-CN" altLang="en-US" baseline="0" dirty="0"/>
              <a:t> </a:t>
            </a:r>
            <a:r>
              <a:rPr lang="en-US" altLang="zh-CN" baseline="0" dirty="0"/>
              <a:t>but</a:t>
            </a:r>
            <a:r>
              <a:rPr lang="zh-CN" altLang="en-US" baseline="0" dirty="0"/>
              <a:t> </a:t>
            </a:r>
            <a:r>
              <a:rPr lang="en-US" altLang="zh-CN" baseline="0" dirty="0"/>
              <a:t>also</a:t>
            </a:r>
            <a:r>
              <a:rPr lang="zh-CN" altLang="en-US" baseline="0" dirty="0"/>
              <a:t> </a:t>
            </a:r>
            <a:r>
              <a:rPr lang="en-US" altLang="zh-CN" baseline="0" dirty="0"/>
              <a:t>other</a:t>
            </a:r>
            <a:r>
              <a:rPr lang="zh-CN" altLang="en-US" baseline="0" dirty="0"/>
              <a:t> </a:t>
            </a:r>
            <a:r>
              <a:rPr lang="en-US" altLang="zh-CN" baseline="0" dirty="0"/>
              <a:t>features</a:t>
            </a:r>
            <a:r>
              <a:rPr lang="zh-CN" altLang="en-US" baseline="0" dirty="0"/>
              <a:t> </a:t>
            </a:r>
            <a:r>
              <a:rPr lang="en-US" altLang="zh-CN" baseline="0" dirty="0"/>
              <a:t>extracted</a:t>
            </a:r>
            <a:r>
              <a:rPr lang="zh-CN" altLang="en-US" baseline="0" dirty="0"/>
              <a:t> </a:t>
            </a:r>
            <a:r>
              <a:rPr lang="en-US" altLang="zh-CN" baseline="0" dirty="0"/>
              <a:t>from</a:t>
            </a:r>
            <a:r>
              <a:rPr lang="zh-CN" altLang="en-US" baseline="0" dirty="0"/>
              <a:t> </a:t>
            </a:r>
            <a:r>
              <a:rPr lang="en-US" altLang="zh-CN" baseline="0" dirty="0"/>
              <a:t>that</a:t>
            </a:r>
            <a:r>
              <a:rPr lang="zh-CN" altLang="en-US" baseline="0" dirty="0"/>
              <a:t> </a:t>
            </a:r>
            <a:r>
              <a:rPr lang="en-US" altLang="zh-CN" baseline="0" dirty="0"/>
              <a:t>time</a:t>
            </a:r>
            <a:r>
              <a:rPr lang="zh-CN" altLang="en-US" baseline="0" dirty="0"/>
              <a:t> </a:t>
            </a:r>
            <a:r>
              <a:rPr lang="en-US" altLang="zh-CN" baseline="0" dirty="0"/>
              <a:t>block.</a:t>
            </a:r>
            <a:r>
              <a:rPr lang="zh-CN" altLang="en-US" baseline="0" dirty="0"/>
              <a:t> </a:t>
            </a:r>
            <a:r>
              <a:rPr lang="en-US" altLang="zh-CN" baseline="0" dirty="0"/>
              <a:t>In</a:t>
            </a:r>
            <a:r>
              <a:rPr lang="zh-CN" altLang="en-US" baseline="0" dirty="0"/>
              <a:t> </a:t>
            </a:r>
            <a:r>
              <a:rPr lang="en-US" altLang="zh-CN" baseline="0" dirty="0"/>
              <a:t>this</a:t>
            </a:r>
            <a:r>
              <a:rPr lang="zh-CN" altLang="en-US" baseline="0" dirty="0"/>
              <a:t> </a:t>
            </a:r>
            <a:r>
              <a:rPr lang="en-US" altLang="zh-CN" baseline="0" dirty="0"/>
              <a:t>work,</a:t>
            </a:r>
            <a:r>
              <a:rPr lang="zh-CN" altLang="en-US" baseline="0" dirty="0"/>
              <a:t> </a:t>
            </a:r>
            <a:r>
              <a:rPr lang="en-US" altLang="zh-CN" baseline="0" dirty="0"/>
              <a:t>we</a:t>
            </a:r>
            <a:r>
              <a:rPr lang="zh-CN" altLang="en-US" baseline="0" dirty="0"/>
              <a:t> </a:t>
            </a:r>
            <a:r>
              <a:rPr lang="en-US" altLang="zh-CN" baseline="0" dirty="0"/>
              <a:t>use</a:t>
            </a:r>
            <a:r>
              <a:rPr lang="zh-CN" altLang="en-US" baseline="0" dirty="0"/>
              <a:t> </a:t>
            </a:r>
            <a:r>
              <a:rPr lang="en-US" altLang="zh-CN" baseline="0" dirty="0"/>
              <a:t>the</a:t>
            </a:r>
            <a:r>
              <a:rPr lang="zh-CN" altLang="en-US" baseline="0" dirty="0"/>
              <a:t> </a:t>
            </a:r>
            <a:r>
              <a:rPr lang="en-US" altLang="zh-CN" baseline="0" dirty="0"/>
              <a:t>technical</a:t>
            </a:r>
            <a:r>
              <a:rPr lang="zh-CN" altLang="en-US" baseline="0" dirty="0"/>
              <a:t> </a:t>
            </a:r>
            <a:r>
              <a:rPr lang="en-US" altLang="zh-CN" baseline="0" dirty="0"/>
              <a:t>indicators</a:t>
            </a:r>
            <a:r>
              <a:rPr lang="zh-CN" altLang="en-US" baseline="0" dirty="0"/>
              <a:t> </a:t>
            </a:r>
            <a:r>
              <a:rPr lang="en-US" altLang="zh-CN" baseline="0" dirty="0"/>
              <a:t>which</a:t>
            </a:r>
            <a:r>
              <a:rPr lang="zh-CN" altLang="en-US" baseline="0" dirty="0"/>
              <a:t> </a:t>
            </a:r>
            <a:r>
              <a:rPr lang="en-US" altLang="zh-CN" baseline="0" dirty="0"/>
              <a:t>we</a:t>
            </a:r>
            <a:r>
              <a:rPr lang="zh-CN" altLang="en-US" baseline="0" dirty="0"/>
              <a:t> </a:t>
            </a:r>
            <a:r>
              <a:rPr lang="en-US" altLang="zh-CN" baseline="0" dirty="0"/>
              <a:t>will</a:t>
            </a:r>
            <a:r>
              <a:rPr lang="zh-CN" altLang="en-US" baseline="0" dirty="0"/>
              <a:t> </a:t>
            </a:r>
            <a:r>
              <a:rPr lang="en-US" altLang="zh-CN" baseline="0" dirty="0"/>
              <a:t>explain</a:t>
            </a:r>
            <a:r>
              <a:rPr lang="zh-CN" altLang="en-US" baseline="0" dirty="0"/>
              <a:t> </a:t>
            </a:r>
            <a:r>
              <a:rPr lang="en-US" altLang="zh-CN" baseline="0" dirty="0"/>
              <a:t>in</a:t>
            </a:r>
            <a:r>
              <a:rPr lang="zh-CN" altLang="en-US" baseline="0" dirty="0"/>
              <a:t> </a:t>
            </a:r>
            <a:r>
              <a:rPr lang="en-US" altLang="zh-CN" baseline="0" dirty="0"/>
              <a:t>later</a:t>
            </a:r>
            <a:r>
              <a:rPr lang="zh-CN" altLang="en-US" baseline="0" dirty="0"/>
              <a:t> </a:t>
            </a:r>
            <a:r>
              <a:rPr lang="en-US" altLang="zh-CN" baseline="0" dirty="0"/>
              <a:t>slides.</a:t>
            </a:r>
          </a:p>
          <a:p>
            <a:endParaRPr lang="en-US" baseline="0" dirty="0"/>
          </a:p>
          <a:p>
            <a:r>
              <a:rPr lang="en-US" altLang="zh-CN" baseline="0" dirty="0"/>
              <a:t>[click]</a:t>
            </a:r>
          </a:p>
          <a:p>
            <a:endParaRPr lang="en-US" baseline="0" dirty="0"/>
          </a:p>
          <a:p>
            <a:r>
              <a:rPr lang="en-US" altLang="zh-CN" baseline="0" dirty="0"/>
              <a:t>We</a:t>
            </a:r>
            <a:r>
              <a:rPr lang="zh-CN" altLang="en-US" baseline="0" dirty="0"/>
              <a:t> </a:t>
            </a:r>
            <a:r>
              <a:rPr lang="en-US" altLang="zh-CN" baseline="0" dirty="0"/>
              <a:t>remark,</a:t>
            </a:r>
            <a:r>
              <a:rPr lang="zh-CN" altLang="en-US" baseline="0" dirty="0"/>
              <a:t> </a:t>
            </a:r>
            <a:r>
              <a:rPr lang="en-US" altLang="zh-CN" baseline="0" dirty="0"/>
              <a:t>however,</a:t>
            </a:r>
            <a:r>
              <a:rPr lang="zh-CN" altLang="en-US" baseline="0" dirty="0"/>
              <a:t> </a:t>
            </a:r>
            <a:r>
              <a:rPr lang="en-US" altLang="zh-CN" baseline="0" dirty="0"/>
              <a:t>that</a:t>
            </a:r>
            <a:r>
              <a:rPr lang="zh-CN" altLang="en-US" baseline="0" dirty="0"/>
              <a:t> </a:t>
            </a:r>
            <a:r>
              <a:rPr lang="en-US" altLang="zh-CN" baseline="0" dirty="0"/>
              <a:t>modeling</a:t>
            </a:r>
            <a:r>
              <a:rPr lang="zh-CN" altLang="en-US" baseline="0" dirty="0"/>
              <a:t> </a:t>
            </a:r>
            <a:r>
              <a:rPr lang="en-US" altLang="zh-CN" baseline="0" dirty="0"/>
              <a:t>the</a:t>
            </a:r>
            <a:r>
              <a:rPr lang="zh-CN" altLang="en-US" baseline="0" dirty="0"/>
              <a:t> </a:t>
            </a:r>
            <a:r>
              <a:rPr lang="en-US" altLang="zh-CN" baseline="0" dirty="0"/>
              <a:t>problem</a:t>
            </a:r>
            <a:r>
              <a:rPr lang="zh-CN" altLang="en-US" baseline="0" dirty="0"/>
              <a:t> </a:t>
            </a:r>
            <a:r>
              <a:rPr lang="en-US" altLang="zh-CN" baseline="0" dirty="0"/>
              <a:t>as</a:t>
            </a:r>
            <a:r>
              <a:rPr lang="zh-CN" altLang="en-US" baseline="0" dirty="0"/>
              <a:t> </a:t>
            </a:r>
            <a:r>
              <a:rPr lang="en-US" altLang="zh-CN" baseline="0" dirty="0"/>
              <a:t>a</a:t>
            </a:r>
            <a:r>
              <a:rPr lang="zh-CN" altLang="en-US" baseline="0" dirty="0"/>
              <a:t> </a:t>
            </a:r>
            <a:r>
              <a:rPr lang="en-US" altLang="zh-CN" baseline="0" dirty="0"/>
              <a:t>binary</a:t>
            </a:r>
            <a:r>
              <a:rPr lang="zh-CN" altLang="en-US" baseline="0" dirty="0"/>
              <a:t> </a:t>
            </a:r>
            <a:r>
              <a:rPr lang="en-US" altLang="zh-CN" baseline="0" dirty="0"/>
              <a:t>classification</a:t>
            </a:r>
            <a:r>
              <a:rPr lang="zh-CN" altLang="en-US" baseline="0" dirty="0"/>
              <a:t> </a:t>
            </a:r>
            <a:r>
              <a:rPr lang="en-US" altLang="zh-CN" baseline="0" dirty="0"/>
              <a:t>problem</a:t>
            </a:r>
            <a:r>
              <a:rPr lang="zh-CN" altLang="en-US" baseline="0" dirty="0"/>
              <a:t> </a:t>
            </a:r>
            <a:r>
              <a:rPr lang="en-US" altLang="zh-CN" baseline="0" dirty="0"/>
              <a:t>does</a:t>
            </a:r>
            <a:r>
              <a:rPr lang="zh-CN" altLang="en-US" baseline="0" dirty="0"/>
              <a:t> </a:t>
            </a:r>
            <a:r>
              <a:rPr lang="en-US" altLang="zh-CN" baseline="0" dirty="0"/>
              <a:t>not</a:t>
            </a:r>
            <a:r>
              <a:rPr lang="zh-CN" altLang="en-US" baseline="0" dirty="0"/>
              <a:t> </a:t>
            </a:r>
            <a:r>
              <a:rPr lang="en-US" altLang="zh-CN" baseline="0" dirty="0"/>
              <a:t>fully</a:t>
            </a:r>
            <a:r>
              <a:rPr lang="zh-CN" altLang="en-US" baseline="0" dirty="0"/>
              <a:t> </a:t>
            </a:r>
            <a:r>
              <a:rPr lang="en-US" altLang="zh-CN" baseline="0" dirty="0"/>
              <a:t>utilize</a:t>
            </a:r>
            <a:r>
              <a:rPr lang="zh-CN" altLang="en-US" baseline="0" dirty="0"/>
              <a:t> </a:t>
            </a:r>
            <a:r>
              <a:rPr lang="en-US" altLang="zh-CN" baseline="0" dirty="0"/>
              <a:t>the</a:t>
            </a:r>
            <a:r>
              <a:rPr lang="zh-CN" altLang="en-US" baseline="0" dirty="0"/>
              <a:t> </a:t>
            </a:r>
            <a:r>
              <a:rPr lang="en-US" altLang="zh-CN" baseline="0" dirty="0"/>
              <a:t>price</a:t>
            </a:r>
            <a:r>
              <a:rPr lang="zh-CN" altLang="en-US" baseline="0" dirty="0"/>
              <a:t> </a:t>
            </a:r>
            <a:r>
              <a:rPr lang="en-US" altLang="zh-CN" baseline="0" dirty="0"/>
              <a:t>data,</a:t>
            </a:r>
            <a:r>
              <a:rPr lang="zh-CN" altLang="en-US" baseline="0" dirty="0"/>
              <a:t> </a:t>
            </a:r>
            <a:r>
              <a:rPr lang="en-US" altLang="zh-CN" baseline="0" dirty="0"/>
              <a:t>because</a:t>
            </a:r>
            <a:r>
              <a:rPr lang="zh-CN" altLang="en-US" baseline="0" dirty="0"/>
              <a:t> </a:t>
            </a:r>
            <a:r>
              <a:rPr lang="en-US" altLang="zh-CN" baseline="0" dirty="0"/>
              <a:t>as</a:t>
            </a:r>
            <a:r>
              <a:rPr lang="zh-CN" altLang="en-US" baseline="0" dirty="0"/>
              <a:t> </a:t>
            </a:r>
            <a:r>
              <a:rPr lang="en-US" altLang="zh-CN" baseline="0" dirty="0"/>
              <a:t>long</a:t>
            </a:r>
            <a:r>
              <a:rPr lang="zh-CN" altLang="en-US" baseline="0" dirty="0"/>
              <a:t> </a:t>
            </a:r>
            <a:r>
              <a:rPr lang="en-US" altLang="zh-CN" baseline="0" dirty="0"/>
              <a:t>as</a:t>
            </a:r>
            <a:r>
              <a:rPr lang="zh-CN" altLang="en-US" baseline="0" dirty="0"/>
              <a:t> </a:t>
            </a:r>
            <a:r>
              <a:rPr lang="en-US" altLang="zh-CN" baseline="0" dirty="0"/>
              <a:t>the</a:t>
            </a:r>
            <a:r>
              <a:rPr lang="zh-CN" altLang="en-US" baseline="0" dirty="0"/>
              <a:t> </a:t>
            </a:r>
            <a:r>
              <a:rPr lang="en-US" altLang="zh-CN" baseline="0" dirty="0"/>
              <a:t>predicted</a:t>
            </a:r>
            <a:r>
              <a:rPr lang="zh-CN" altLang="en-US" baseline="0" dirty="0"/>
              <a:t> </a:t>
            </a:r>
            <a:r>
              <a:rPr lang="en-US" altLang="zh-CN" baseline="0" dirty="0"/>
              <a:t>direction</a:t>
            </a:r>
            <a:r>
              <a:rPr lang="zh-CN" altLang="en-US" baseline="0" dirty="0"/>
              <a:t> </a:t>
            </a:r>
            <a:r>
              <a:rPr lang="en-US" altLang="zh-CN" baseline="0" dirty="0"/>
              <a:t>is</a:t>
            </a:r>
            <a:r>
              <a:rPr lang="zh-CN" altLang="en-US" baseline="0" dirty="0"/>
              <a:t> </a:t>
            </a:r>
            <a:r>
              <a:rPr lang="en-US" altLang="zh-CN" baseline="0" dirty="0"/>
              <a:t>correct,</a:t>
            </a:r>
            <a:r>
              <a:rPr lang="zh-CN" altLang="en-US" baseline="0" dirty="0"/>
              <a:t> </a:t>
            </a:r>
            <a:r>
              <a:rPr lang="en-US" altLang="zh-CN" baseline="0" dirty="0"/>
              <a:t>the</a:t>
            </a:r>
            <a:r>
              <a:rPr lang="zh-CN" altLang="en-US" baseline="0" dirty="0"/>
              <a:t> </a:t>
            </a:r>
            <a:r>
              <a:rPr lang="en-US" altLang="zh-CN" baseline="0" dirty="0"/>
              <a:t>loss</a:t>
            </a:r>
            <a:r>
              <a:rPr lang="zh-CN" altLang="en-US" baseline="0" dirty="0"/>
              <a:t> </a:t>
            </a:r>
            <a:r>
              <a:rPr lang="en-US" altLang="zh-CN" baseline="0" dirty="0"/>
              <a:t>does</a:t>
            </a:r>
            <a:r>
              <a:rPr lang="zh-CN" altLang="en-US" baseline="0" dirty="0"/>
              <a:t> </a:t>
            </a:r>
            <a:r>
              <a:rPr lang="en-US" altLang="zh-CN" baseline="0" dirty="0"/>
              <a:t>not</a:t>
            </a:r>
            <a:r>
              <a:rPr lang="zh-CN" altLang="en-US" baseline="0" dirty="0"/>
              <a:t> </a:t>
            </a:r>
            <a:r>
              <a:rPr lang="en-US" altLang="zh-CN" baseline="0" dirty="0"/>
              <a:t>further</a:t>
            </a:r>
            <a:r>
              <a:rPr lang="zh-CN" altLang="en-US" baseline="0" dirty="0"/>
              <a:t> </a:t>
            </a:r>
            <a:r>
              <a:rPr lang="en-US" altLang="zh-CN" baseline="0" dirty="0"/>
              <a:t>penalize</a:t>
            </a:r>
            <a:r>
              <a:rPr lang="zh-CN" altLang="en-US" baseline="0" dirty="0"/>
              <a:t> </a:t>
            </a:r>
            <a:r>
              <a:rPr lang="en-US" altLang="zh-CN" baseline="0" dirty="0"/>
              <a:t>the</a:t>
            </a:r>
            <a:r>
              <a:rPr lang="zh-CN" altLang="en-US" baseline="0" dirty="0"/>
              <a:t> </a:t>
            </a:r>
            <a:r>
              <a:rPr lang="en-US" altLang="zh-CN" baseline="0" dirty="0"/>
              <a:t>difference</a:t>
            </a:r>
            <a:r>
              <a:rPr lang="zh-CN" altLang="en-US" baseline="0" dirty="0"/>
              <a:t> </a:t>
            </a:r>
            <a:r>
              <a:rPr lang="en-US" altLang="zh-CN" baseline="0" dirty="0"/>
              <a:t>between</a:t>
            </a:r>
            <a:r>
              <a:rPr lang="zh-CN" altLang="en-US" baseline="0" dirty="0"/>
              <a:t> </a:t>
            </a:r>
            <a:r>
              <a:rPr lang="en-US" altLang="zh-CN" baseline="0" dirty="0"/>
              <a:t>the</a:t>
            </a:r>
            <a:r>
              <a:rPr lang="zh-CN" altLang="en-US" baseline="0" dirty="0"/>
              <a:t> </a:t>
            </a:r>
            <a:r>
              <a:rPr lang="en-US" altLang="zh-CN" baseline="0" dirty="0"/>
              <a:t>predicted</a:t>
            </a:r>
            <a:r>
              <a:rPr lang="zh-CN" altLang="en-US" baseline="0" dirty="0"/>
              <a:t> </a:t>
            </a:r>
            <a:r>
              <a:rPr lang="en-US" altLang="zh-CN" baseline="0" dirty="0"/>
              <a:t>price</a:t>
            </a:r>
            <a:r>
              <a:rPr lang="zh-CN" altLang="en-US" baseline="0" dirty="0"/>
              <a:t> </a:t>
            </a:r>
            <a:r>
              <a:rPr lang="en-US" altLang="zh-CN" baseline="0" dirty="0"/>
              <a:t>and</a:t>
            </a:r>
            <a:r>
              <a:rPr lang="zh-CN" altLang="en-US" baseline="0" dirty="0"/>
              <a:t> </a:t>
            </a:r>
            <a:r>
              <a:rPr lang="en-US" altLang="zh-CN" baseline="0" dirty="0"/>
              <a:t>the</a:t>
            </a:r>
            <a:r>
              <a:rPr lang="zh-CN" altLang="en-US" baseline="0" dirty="0"/>
              <a:t> </a:t>
            </a:r>
            <a:r>
              <a:rPr lang="en-US" altLang="zh-CN" baseline="0" dirty="0"/>
              <a:t>actual</a:t>
            </a:r>
            <a:r>
              <a:rPr lang="zh-CN" altLang="en-US" baseline="0" dirty="0"/>
              <a:t> </a:t>
            </a:r>
            <a:r>
              <a:rPr lang="en-US" altLang="zh-CN" baseline="0" dirty="0"/>
              <a:t>price</a:t>
            </a:r>
            <a:r>
              <a:rPr lang="zh-CN" altLang="en-US" baseline="0" dirty="0"/>
              <a:t> </a:t>
            </a:r>
            <a:r>
              <a:rPr lang="en-US" altLang="zh-CN" baseline="0" dirty="0"/>
              <a:t>in</a:t>
            </a:r>
            <a:r>
              <a:rPr lang="zh-CN" altLang="en-US" baseline="0" dirty="0"/>
              <a:t> </a:t>
            </a:r>
            <a:r>
              <a:rPr lang="en-US" altLang="zh-CN" baseline="0" dirty="0"/>
              <a:t>time</a:t>
            </a:r>
            <a:r>
              <a:rPr lang="zh-CN" altLang="en-US" baseline="0" dirty="0"/>
              <a:t> </a:t>
            </a:r>
            <a:r>
              <a:rPr lang="en-US" altLang="zh-CN" baseline="0" dirty="0"/>
              <a:t>block</a:t>
            </a:r>
            <a:r>
              <a:rPr lang="zh-CN" altLang="en-US" baseline="0" dirty="0"/>
              <a:t> </a:t>
            </a:r>
            <a:r>
              <a:rPr lang="en-US" altLang="zh-CN" baseline="0" dirty="0"/>
              <a:t>(i+1)</a:t>
            </a:r>
            <a:endParaRPr lang="en-US" baseline="0" dirty="0"/>
          </a:p>
        </p:txBody>
      </p:sp>
      <p:sp>
        <p:nvSpPr>
          <p:cNvPr id="4" name="Slide Number Placeholder 3"/>
          <p:cNvSpPr>
            <a:spLocks noGrp="1"/>
          </p:cNvSpPr>
          <p:nvPr>
            <p:ph type="sldNum" sz="quarter" idx="10"/>
          </p:nvPr>
        </p:nvSpPr>
        <p:spPr/>
        <p:txBody>
          <a:bodyPr/>
          <a:lstStyle/>
          <a:p>
            <a:fld id="{E4BD9A76-C457-694D-9067-3B862B4C239D}" type="slidenum">
              <a:rPr lang="en-US" smtClean="0"/>
              <a:pPr/>
              <a:t>14</a:t>
            </a:fld>
            <a:endParaRPr lang="en-US"/>
          </a:p>
        </p:txBody>
      </p:sp>
    </p:spTree>
    <p:extLst>
      <p:ext uri="{BB962C8B-B14F-4D97-AF65-F5344CB8AC3E}">
        <p14:creationId xmlns:p14="http://schemas.microsoft.com/office/powerpoint/2010/main" val="3443450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altLang="zh-CN" baseline="0" dirty="0"/>
              <a:t>As</a:t>
            </a:r>
            <a:r>
              <a:rPr lang="zh-CN" altLang="en-US" baseline="0" dirty="0"/>
              <a:t> </a:t>
            </a:r>
            <a:r>
              <a:rPr lang="en-US" altLang="zh-CN" baseline="0" dirty="0"/>
              <a:t>we</a:t>
            </a:r>
            <a:r>
              <a:rPr lang="zh-CN" altLang="en-US" baseline="0" dirty="0"/>
              <a:t> </a:t>
            </a:r>
            <a:r>
              <a:rPr lang="en-US" altLang="zh-CN" baseline="0" dirty="0"/>
              <a:t>can</a:t>
            </a:r>
            <a:r>
              <a:rPr lang="zh-CN" altLang="en-US" baseline="0" dirty="0"/>
              <a:t> </a:t>
            </a:r>
            <a:r>
              <a:rPr lang="en-US" altLang="zh-CN" baseline="0" dirty="0"/>
              <a:t>see</a:t>
            </a:r>
            <a:r>
              <a:rPr lang="zh-CN" altLang="en-US" baseline="0" dirty="0"/>
              <a:t> </a:t>
            </a:r>
            <a:r>
              <a:rPr lang="en-US" altLang="zh-CN" baseline="0" dirty="0"/>
              <a:t>from</a:t>
            </a:r>
            <a:r>
              <a:rPr lang="zh-CN" altLang="en-US" baseline="0" dirty="0"/>
              <a:t> </a:t>
            </a:r>
            <a:r>
              <a:rPr lang="en-US" altLang="zh-CN" baseline="0" dirty="0"/>
              <a:t>this</a:t>
            </a:r>
            <a:r>
              <a:rPr lang="zh-CN" altLang="en-US" baseline="0" dirty="0"/>
              <a:t> </a:t>
            </a:r>
            <a:r>
              <a:rPr lang="en-US" altLang="zh-CN" baseline="0" dirty="0"/>
              <a:t>diagram</a:t>
            </a:r>
            <a:r>
              <a:rPr lang="zh-CN" altLang="en-US" baseline="0" dirty="0"/>
              <a:t> </a:t>
            </a:r>
            <a:r>
              <a:rPr lang="en-US" altLang="zh-CN" baseline="0" dirty="0"/>
              <a:t>taken</a:t>
            </a:r>
            <a:r>
              <a:rPr lang="zh-CN" altLang="en-US" baseline="0" dirty="0"/>
              <a:t> </a:t>
            </a:r>
            <a:r>
              <a:rPr lang="en-US" altLang="zh-CN" baseline="0" dirty="0"/>
              <a:t>from</a:t>
            </a:r>
            <a:r>
              <a:rPr lang="zh-CN" altLang="en-US" baseline="0" dirty="0"/>
              <a:t> </a:t>
            </a:r>
            <a:r>
              <a:rPr lang="en-US" altLang="zh-CN" baseline="0" dirty="0"/>
              <a:t>their</a:t>
            </a:r>
            <a:r>
              <a:rPr lang="zh-CN" altLang="en-US" baseline="0" dirty="0"/>
              <a:t> </a:t>
            </a:r>
            <a:r>
              <a:rPr lang="en-US" altLang="zh-CN" baseline="0" dirty="0"/>
              <a:t>paper,</a:t>
            </a:r>
            <a:r>
              <a:rPr lang="zh-CN" altLang="en-US" baseline="0" dirty="0"/>
              <a:t> </a:t>
            </a:r>
            <a:r>
              <a:rPr lang="en-US" altLang="zh-CN" baseline="0" dirty="0"/>
              <a:t>their</a:t>
            </a:r>
            <a:r>
              <a:rPr lang="zh-CN" altLang="en-US" baseline="0" dirty="0"/>
              <a:t> </a:t>
            </a:r>
            <a:r>
              <a:rPr lang="en-US" altLang="zh-CN" baseline="0" dirty="0"/>
              <a:t>work</a:t>
            </a:r>
            <a:r>
              <a:rPr lang="zh-CN" altLang="en-US" baseline="0" dirty="0"/>
              <a:t> </a:t>
            </a:r>
            <a:r>
              <a:rPr lang="en-US" altLang="zh-CN" baseline="0" dirty="0"/>
              <a:t>is</a:t>
            </a:r>
            <a:r>
              <a:rPr lang="zh-CN" altLang="en-US" baseline="0" dirty="0"/>
              <a:t> </a:t>
            </a:r>
            <a:r>
              <a:rPr lang="en-US" altLang="zh-CN" baseline="0" dirty="0"/>
              <a:t>still</a:t>
            </a:r>
            <a:r>
              <a:rPr lang="zh-CN" altLang="en-US" baseline="0" dirty="0"/>
              <a:t> </a:t>
            </a:r>
            <a:r>
              <a:rPr lang="en-US" altLang="zh-CN" baseline="0" dirty="0"/>
              <a:t>modeling</a:t>
            </a:r>
            <a:r>
              <a:rPr lang="zh-CN" altLang="en-US" baseline="0" dirty="0"/>
              <a:t> </a:t>
            </a:r>
            <a:r>
              <a:rPr lang="en-US" altLang="zh-CN" baseline="0" dirty="0"/>
              <a:t>the</a:t>
            </a:r>
            <a:r>
              <a:rPr lang="zh-CN" altLang="en-US" baseline="0" dirty="0"/>
              <a:t> </a:t>
            </a:r>
            <a:r>
              <a:rPr lang="en-US" altLang="zh-CN" baseline="0" dirty="0"/>
              <a:t>problem</a:t>
            </a:r>
            <a:r>
              <a:rPr lang="zh-CN" altLang="en-US" baseline="0" dirty="0"/>
              <a:t> </a:t>
            </a:r>
            <a:r>
              <a:rPr lang="en-US" altLang="zh-CN" baseline="0" dirty="0"/>
              <a:t>as</a:t>
            </a:r>
            <a:r>
              <a:rPr lang="zh-CN" altLang="en-US" baseline="0" dirty="0"/>
              <a:t> </a:t>
            </a:r>
            <a:r>
              <a:rPr lang="en-US" altLang="zh-CN" baseline="0" dirty="0"/>
              <a:t>classification.</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E4BD9A76-C457-694D-9067-3B862B4C239D}" type="slidenum">
              <a:rPr lang="en-US" smtClean="0"/>
              <a:pPr/>
              <a:t>15</a:t>
            </a:fld>
            <a:endParaRPr lang="en-US"/>
          </a:p>
        </p:txBody>
      </p:sp>
    </p:spTree>
    <p:extLst>
      <p:ext uri="{BB962C8B-B14F-4D97-AF65-F5344CB8AC3E}">
        <p14:creationId xmlns:p14="http://schemas.microsoft.com/office/powerpoint/2010/main" val="4082512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a:t>
            </a:r>
            <a:r>
              <a:rPr lang="zh-CN" altLang="en-US" dirty="0"/>
              <a:t> </a:t>
            </a:r>
            <a:r>
              <a:rPr lang="en-US" altLang="zh-CN" dirty="0"/>
              <a:t>table</a:t>
            </a:r>
            <a:r>
              <a:rPr lang="zh-CN" altLang="en-US" dirty="0"/>
              <a:t> </a:t>
            </a:r>
            <a:r>
              <a:rPr lang="en-US" altLang="zh-CN" dirty="0"/>
              <a:t>in</a:t>
            </a:r>
            <a:r>
              <a:rPr lang="zh-CN" altLang="en-US" dirty="0"/>
              <a:t> </a:t>
            </a:r>
            <a:r>
              <a:rPr lang="en-US" altLang="zh-CN" dirty="0"/>
              <a:t>this</a:t>
            </a:r>
            <a:r>
              <a:rPr lang="zh-CN" altLang="en-US" dirty="0"/>
              <a:t> </a:t>
            </a:r>
            <a:r>
              <a:rPr lang="en-US" altLang="zh-CN" dirty="0"/>
              <a:t>slide</a:t>
            </a:r>
            <a:r>
              <a:rPr lang="zh-CN" altLang="en-US" dirty="0"/>
              <a:t> </a:t>
            </a:r>
            <a:r>
              <a:rPr lang="en-US" altLang="zh-CN" dirty="0"/>
              <a:t>is</a:t>
            </a:r>
            <a:r>
              <a:rPr lang="zh-CN" altLang="en-US" dirty="0"/>
              <a:t> </a:t>
            </a:r>
            <a:r>
              <a:rPr lang="en-US" altLang="zh-CN" dirty="0"/>
              <a:t>also</a:t>
            </a:r>
            <a:r>
              <a:rPr lang="zh-CN" altLang="en-US" dirty="0"/>
              <a:t> </a:t>
            </a:r>
            <a:r>
              <a:rPr lang="en-US" altLang="zh-CN" dirty="0"/>
              <a:t>taken</a:t>
            </a:r>
            <a:r>
              <a:rPr lang="zh-CN" altLang="en-US" dirty="0"/>
              <a:t> </a:t>
            </a:r>
            <a:r>
              <a:rPr lang="en-US" altLang="zh-CN" dirty="0"/>
              <a:t>from</a:t>
            </a:r>
            <a:r>
              <a:rPr lang="zh-CN" altLang="en-US" dirty="0"/>
              <a:t> </a:t>
            </a:r>
            <a:r>
              <a:rPr lang="en-US" altLang="zh-CN" dirty="0"/>
              <a:t>their</a:t>
            </a:r>
            <a:r>
              <a:rPr lang="zh-CN" altLang="en-US" dirty="0"/>
              <a:t> </a:t>
            </a:r>
            <a:r>
              <a:rPr lang="en-US" altLang="zh-CN" dirty="0"/>
              <a:t>paper,</a:t>
            </a:r>
            <a:r>
              <a:rPr lang="zh-CN" altLang="en-US" dirty="0"/>
              <a:t> </a:t>
            </a:r>
            <a:r>
              <a:rPr lang="en-US" altLang="zh-CN" dirty="0"/>
              <a:t>and</a:t>
            </a:r>
            <a:r>
              <a:rPr lang="zh-CN" altLang="en-US" dirty="0"/>
              <a:t> </a:t>
            </a:r>
            <a:r>
              <a:rPr lang="en-US" altLang="zh-CN" dirty="0"/>
              <a:t>we</a:t>
            </a:r>
            <a:r>
              <a:rPr lang="zh-CN" altLang="en-US" dirty="0"/>
              <a:t> </a:t>
            </a:r>
            <a:r>
              <a:rPr lang="en-US" altLang="zh-CN" dirty="0"/>
              <a:t>can</a:t>
            </a:r>
            <a:r>
              <a:rPr lang="zh-CN" altLang="en-US" dirty="0"/>
              <a:t> </a:t>
            </a:r>
            <a:r>
              <a:rPr lang="en-US" altLang="zh-CN" dirty="0"/>
              <a:t>see</a:t>
            </a:r>
            <a:r>
              <a:rPr lang="zh-CN" altLang="en-US" dirty="0"/>
              <a:t> </a:t>
            </a:r>
            <a:r>
              <a:rPr lang="en-US" altLang="zh-CN" dirty="0"/>
              <a:t>that</a:t>
            </a:r>
            <a:r>
              <a:rPr lang="zh-CN" altLang="en-US" dirty="0"/>
              <a:t> </a:t>
            </a:r>
            <a:r>
              <a:rPr lang="en-US" altLang="zh-CN" dirty="0"/>
              <a:t>the</a:t>
            </a:r>
            <a:r>
              <a:rPr lang="zh-CN" altLang="en-US" dirty="0"/>
              <a:t> </a:t>
            </a:r>
            <a:r>
              <a:rPr lang="en-US" altLang="zh-CN" dirty="0"/>
              <a:t>AUC</a:t>
            </a:r>
            <a:r>
              <a:rPr lang="zh-CN" altLang="en-US" dirty="0"/>
              <a:t> </a:t>
            </a:r>
            <a:r>
              <a:rPr lang="en-US" altLang="zh-CN" dirty="0"/>
              <a:t>scores</a:t>
            </a:r>
            <a:r>
              <a:rPr lang="zh-CN" altLang="en-US" dirty="0"/>
              <a:t> </a:t>
            </a:r>
            <a:r>
              <a:rPr lang="en-US" altLang="zh-CN" dirty="0"/>
              <a:t>are</a:t>
            </a:r>
            <a:r>
              <a:rPr lang="zh-CN" altLang="en-US" dirty="0"/>
              <a:t> </a:t>
            </a:r>
            <a:r>
              <a:rPr lang="en-US" altLang="zh-CN" dirty="0"/>
              <a:t>low</a:t>
            </a:r>
            <a:r>
              <a:rPr lang="zh-CN" altLang="en-US" dirty="0"/>
              <a:t> </a:t>
            </a:r>
            <a:r>
              <a:rPr lang="en-US" altLang="zh-CN" dirty="0"/>
              <a:t>for</a:t>
            </a:r>
            <a:r>
              <a:rPr lang="zh-CN" altLang="en-US" dirty="0"/>
              <a:t> </a:t>
            </a:r>
            <a:r>
              <a:rPr lang="en-US" altLang="zh-CN" dirty="0"/>
              <a:t>various</a:t>
            </a:r>
            <a:r>
              <a:rPr lang="zh-CN" altLang="en-US" dirty="0"/>
              <a:t> </a:t>
            </a:r>
            <a:r>
              <a:rPr lang="en-US" altLang="zh-CN" dirty="0"/>
              <a:t>stocks,</a:t>
            </a:r>
            <a:r>
              <a:rPr lang="zh-CN" altLang="en-US" dirty="0"/>
              <a:t> </a:t>
            </a:r>
            <a:r>
              <a:rPr lang="en-US" altLang="zh-CN" dirty="0"/>
              <a:t>just</a:t>
            </a:r>
            <a:r>
              <a:rPr lang="zh-CN" altLang="en-US" dirty="0"/>
              <a:t> </a:t>
            </a:r>
            <a:r>
              <a:rPr lang="en-US" altLang="zh-CN" dirty="0"/>
              <a:t>passing</a:t>
            </a:r>
            <a:r>
              <a:rPr lang="zh-CN" altLang="en-US" dirty="0"/>
              <a:t> </a:t>
            </a:r>
            <a:r>
              <a:rPr lang="en-US" altLang="zh-CN" dirty="0"/>
              <a:t>the</a:t>
            </a:r>
            <a:r>
              <a:rPr lang="zh-CN" altLang="en-US" dirty="0"/>
              <a:t> </a:t>
            </a:r>
            <a:r>
              <a:rPr lang="en-US" altLang="zh-CN" dirty="0"/>
              <a:t>50%</a:t>
            </a:r>
            <a:r>
              <a:rPr lang="zh-CN" altLang="en-US" dirty="0"/>
              <a:t> </a:t>
            </a:r>
            <a:r>
              <a:rPr lang="en-US" altLang="zh-CN" dirty="0"/>
              <a:t>bar</a:t>
            </a:r>
          </a:p>
          <a:p>
            <a:endParaRPr lang="en-US" altLang="zh-CN" dirty="0"/>
          </a:p>
          <a:p>
            <a:r>
              <a:rPr lang="en-US" altLang="zh-CN" dirty="0"/>
              <a:t>If</a:t>
            </a:r>
            <a:r>
              <a:rPr lang="zh-CN" altLang="en-US" dirty="0"/>
              <a:t> </a:t>
            </a:r>
            <a:r>
              <a:rPr lang="en-US" altLang="zh-CN" dirty="0"/>
              <a:t>we</a:t>
            </a:r>
            <a:r>
              <a:rPr lang="zh-CN" altLang="en-US" dirty="0"/>
              <a:t> </a:t>
            </a:r>
            <a:r>
              <a:rPr lang="en-US" altLang="zh-CN" dirty="0"/>
              <a:t>model</a:t>
            </a:r>
            <a:r>
              <a:rPr lang="zh-CN" altLang="en-US" dirty="0"/>
              <a:t> </a:t>
            </a:r>
            <a:r>
              <a:rPr lang="en-US" altLang="zh-CN" dirty="0"/>
              <a:t>the</a:t>
            </a:r>
            <a:r>
              <a:rPr lang="zh-CN" altLang="en-US" dirty="0"/>
              <a:t> </a:t>
            </a:r>
            <a:r>
              <a:rPr lang="en-US" altLang="zh-CN" dirty="0"/>
              <a:t>problem</a:t>
            </a:r>
            <a:r>
              <a:rPr lang="zh-CN" altLang="en-US" dirty="0"/>
              <a:t> </a:t>
            </a:r>
            <a:r>
              <a:rPr lang="en-US" altLang="zh-CN" dirty="0"/>
              <a:t>as</a:t>
            </a:r>
            <a:r>
              <a:rPr lang="zh-CN" altLang="en-US" dirty="0"/>
              <a:t> </a:t>
            </a:r>
            <a:r>
              <a:rPr lang="en-US" altLang="zh-CN" dirty="0"/>
              <a:t>regression,</a:t>
            </a:r>
            <a:r>
              <a:rPr lang="zh-CN" altLang="en-US" dirty="0"/>
              <a:t> </a:t>
            </a:r>
            <a:r>
              <a:rPr lang="en-US" altLang="zh-CN" dirty="0"/>
              <a:t>the</a:t>
            </a:r>
            <a:r>
              <a:rPr lang="zh-CN" altLang="en-US" dirty="0"/>
              <a:t> </a:t>
            </a:r>
            <a:r>
              <a:rPr lang="en-US" altLang="zh-CN" dirty="0"/>
              <a:t>performance</a:t>
            </a:r>
            <a:r>
              <a:rPr lang="zh-CN" altLang="en-US" dirty="0"/>
              <a:t> </a:t>
            </a:r>
            <a:r>
              <a:rPr lang="en-US" altLang="zh-CN" dirty="0"/>
              <a:t>will</a:t>
            </a:r>
            <a:r>
              <a:rPr lang="zh-CN" altLang="en-US" dirty="0"/>
              <a:t> </a:t>
            </a:r>
            <a:r>
              <a:rPr lang="en-US" altLang="zh-CN" dirty="0"/>
              <a:t>improve</a:t>
            </a:r>
            <a:endParaRPr lang="zh-CN" altLang="en-US" dirty="0"/>
          </a:p>
        </p:txBody>
      </p:sp>
      <p:sp>
        <p:nvSpPr>
          <p:cNvPr id="4" name="灯片编号占位符 3"/>
          <p:cNvSpPr>
            <a:spLocks noGrp="1"/>
          </p:cNvSpPr>
          <p:nvPr>
            <p:ph type="sldNum" sz="quarter" idx="10"/>
          </p:nvPr>
        </p:nvSpPr>
        <p:spPr/>
        <p:txBody>
          <a:bodyPr/>
          <a:lstStyle/>
          <a:p>
            <a:pPr>
              <a:defRPr/>
            </a:pPr>
            <a:fld id="{1519AE34-0624-8F4B-9FB8-27D0EFDF760C}" type="slidenum">
              <a:rPr lang="en-US" smtClean="0"/>
              <a:pPr>
                <a:defRPr/>
              </a:pPr>
              <a:t>16</a:t>
            </a:fld>
            <a:endParaRPr lang="en-US"/>
          </a:p>
        </p:txBody>
      </p:sp>
    </p:spTree>
    <p:extLst>
      <p:ext uri="{BB962C8B-B14F-4D97-AF65-F5344CB8AC3E}">
        <p14:creationId xmlns:p14="http://schemas.microsoft.com/office/powerpoint/2010/main" val="2547647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a:t>Another</a:t>
            </a:r>
            <a:r>
              <a:rPr lang="zh-CN" altLang="en-US" baseline="0" dirty="0"/>
              <a:t> </a:t>
            </a:r>
            <a:r>
              <a:rPr lang="en-US" altLang="zh-CN" baseline="0" dirty="0"/>
              <a:t>problem</a:t>
            </a:r>
            <a:r>
              <a:rPr lang="zh-CN" altLang="en-US" baseline="0" dirty="0"/>
              <a:t> </a:t>
            </a:r>
            <a:r>
              <a:rPr lang="en-US" altLang="zh-CN" baseline="0" dirty="0"/>
              <a:t>with</a:t>
            </a:r>
            <a:r>
              <a:rPr lang="zh-CN" altLang="en-US" baseline="0" dirty="0"/>
              <a:t> </a:t>
            </a:r>
            <a:r>
              <a:rPr lang="en-US" altLang="zh-CN" baseline="0" dirty="0"/>
              <a:t>the</a:t>
            </a:r>
            <a:r>
              <a:rPr lang="zh-CN" altLang="en-US" baseline="0" dirty="0"/>
              <a:t> </a:t>
            </a:r>
            <a:r>
              <a:rPr lang="en-US" altLang="zh-CN" baseline="0" dirty="0"/>
              <a:t>existing</a:t>
            </a:r>
            <a:r>
              <a:rPr lang="zh-CN" altLang="en-US" baseline="0" dirty="0"/>
              <a:t> </a:t>
            </a:r>
            <a:r>
              <a:rPr lang="en-US" altLang="zh-CN" baseline="0" dirty="0"/>
              <a:t>works</a:t>
            </a:r>
            <a:r>
              <a:rPr lang="zh-CN" altLang="en-US" baseline="0" dirty="0"/>
              <a:t> </a:t>
            </a:r>
            <a:r>
              <a:rPr lang="en-US" altLang="zh-CN" baseline="0" dirty="0"/>
              <a:t>is</a:t>
            </a:r>
            <a:r>
              <a:rPr lang="zh-CN" altLang="en-US" baseline="0" dirty="0"/>
              <a:t> </a:t>
            </a:r>
            <a:r>
              <a:rPr lang="en-US" altLang="zh-CN" baseline="0" dirty="0"/>
              <a:t>that</a:t>
            </a:r>
            <a:r>
              <a:rPr lang="zh-CN" altLang="en-US" baseline="0" dirty="0"/>
              <a:t> </a:t>
            </a:r>
            <a:r>
              <a:rPr lang="en-US" altLang="zh-CN" baseline="0" dirty="0"/>
              <a:t>they</a:t>
            </a:r>
            <a:r>
              <a:rPr lang="zh-CN" altLang="en-US" baseline="0" dirty="0"/>
              <a:t> </a:t>
            </a:r>
            <a:r>
              <a:rPr lang="en-US" altLang="zh-CN" baseline="0" dirty="0"/>
              <a:t>all</a:t>
            </a:r>
            <a:r>
              <a:rPr lang="zh-CN" altLang="en-US" baseline="0" dirty="0"/>
              <a:t> </a:t>
            </a:r>
            <a:r>
              <a:rPr lang="en-US" altLang="zh-CN" baseline="0" dirty="0"/>
              <a:t>adopt</a:t>
            </a:r>
            <a:r>
              <a:rPr lang="zh-CN" altLang="en-US" baseline="0" dirty="0"/>
              <a:t> </a:t>
            </a:r>
            <a:r>
              <a:rPr lang="en-US" altLang="zh-CN" baseline="0" dirty="0"/>
              <a:t>a</a:t>
            </a:r>
            <a:r>
              <a:rPr lang="zh-CN" altLang="en-US" baseline="0" dirty="0"/>
              <a:t> </a:t>
            </a:r>
            <a:r>
              <a:rPr lang="en-US" altLang="zh-CN" baseline="0" dirty="0"/>
              <a:t>many-to-one</a:t>
            </a:r>
            <a:r>
              <a:rPr lang="zh-CN" altLang="en-US" baseline="0" dirty="0"/>
              <a:t> </a:t>
            </a:r>
            <a:r>
              <a:rPr lang="en-US" altLang="zh-CN" baseline="0" dirty="0"/>
              <a:t>model</a:t>
            </a:r>
            <a:r>
              <a:rPr lang="zh-CN" altLang="en-US" baseline="0" dirty="0"/>
              <a:t> </a:t>
            </a:r>
            <a:r>
              <a:rPr lang="en-US" altLang="zh-CN" baseline="0" dirty="0"/>
              <a:t>scheme.</a:t>
            </a:r>
          </a:p>
          <a:p>
            <a:endParaRPr lang="en-US" baseline="0" dirty="0"/>
          </a:p>
          <a:p>
            <a:r>
              <a:rPr lang="en-US" altLang="zh-CN" baseline="0" dirty="0"/>
              <a:t>In</a:t>
            </a:r>
            <a:r>
              <a:rPr lang="zh-CN" altLang="en-US" baseline="0" dirty="0"/>
              <a:t> </a:t>
            </a:r>
            <a:r>
              <a:rPr lang="en-US" altLang="zh-CN" baseline="0" dirty="0"/>
              <a:t>some</a:t>
            </a:r>
            <a:r>
              <a:rPr lang="zh-CN" altLang="en-US" baseline="0" dirty="0"/>
              <a:t> </a:t>
            </a:r>
            <a:r>
              <a:rPr lang="en-US" altLang="zh-CN" baseline="0" dirty="0"/>
              <a:t>applications</a:t>
            </a:r>
            <a:r>
              <a:rPr lang="zh-CN" altLang="en-US" baseline="0" dirty="0"/>
              <a:t> </a:t>
            </a:r>
            <a:r>
              <a:rPr lang="en-US" altLang="zh-CN" baseline="0" dirty="0"/>
              <a:t>like</a:t>
            </a:r>
            <a:r>
              <a:rPr lang="zh-CN" altLang="en-US" baseline="0" dirty="0"/>
              <a:t> </a:t>
            </a:r>
            <a:r>
              <a:rPr lang="en-US" altLang="zh-CN" baseline="0" dirty="0"/>
              <a:t>sentiment</a:t>
            </a:r>
            <a:r>
              <a:rPr lang="zh-CN" altLang="en-US" baseline="0" dirty="0"/>
              <a:t> </a:t>
            </a:r>
            <a:r>
              <a:rPr lang="en-US" altLang="zh-CN" baseline="0" dirty="0"/>
              <a:t>analysis</a:t>
            </a:r>
            <a:r>
              <a:rPr lang="zh-CN" altLang="en-US" baseline="0" dirty="0"/>
              <a:t> </a:t>
            </a:r>
            <a:r>
              <a:rPr lang="en-US" altLang="zh-CN" baseline="0" dirty="0"/>
              <a:t>from</a:t>
            </a:r>
            <a:r>
              <a:rPr lang="zh-CN" altLang="en-US" baseline="0" dirty="0"/>
              <a:t> </a:t>
            </a:r>
            <a:r>
              <a:rPr lang="en-US" altLang="zh-CN" baseline="0" dirty="0"/>
              <a:t>an</a:t>
            </a:r>
            <a:r>
              <a:rPr lang="zh-CN" altLang="en-US" baseline="0" dirty="0"/>
              <a:t> </a:t>
            </a:r>
            <a:r>
              <a:rPr lang="en-US" altLang="zh-CN" baseline="0" dirty="0"/>
              <a:t>entire</a:t>
            </a:r>
            <a:r>
              <a:rPr lang="zh-CN" altLang="en-US" baseline="0" dirty="0"/>
              <a:t> </a:t>
            </a:r>
            <a:r>
              <a:rPr lang="en-US" altLang="zh-CN" baseline="0" dirty="0"/>
              <a:t>sentence,</a:t>
            </a:r>
            <a:r>
              <a:rPr lang="zh-CN" altLang="en-US" baseline="0" dirty="0"/>
              <a:t> </a:t>
            </a:r>
            <a:r>
              <a:rPr lang="en-US" altLang="zh-CN" baseline="0" dirty="0"/>
              <a:t>we</a:t>
            </a:r>
            <a:r>
              <a:rPr lang="zh-CN" altLang="en-US" baseline="0" dirty="0"/>
              <a:t> </a:t>
            </a:r>
            <a:r>
              <a:rPr lang="en-US" altLang="zh-CN" baseline="0" dirty="0"/>
              <a:t>have</a:t>
            </a:r>
            <a:r>
              <a:rPr lang="zh-CN" altLang="en-US" baseline="0" dirty="0"/>
              <a:t> </a:t>
            </a:r>
            <a:r>
              <a:rPr lang="en-US" altLang="zh-CN" baseline="0" dirty="0"/>
              <a:t>to</a:t>
            </a:r>
            <a:r>
              <a:rPr lang="zh-CN" altLang="en-US" baseline="0" dirty="0"/>
              <a:t> </a:t>
            </a:r>
            <a:r>
              <a:rPr lang="en-US" altLang="zh-CN" baseline="0" dirty="0"/>
              <a:t>completely</a:t>
            </a:r>
            <a:r>
              <a:rPr lang="zh-CN" altLang="en-US" baseline="0" dirty="0"/>
              <a:t> </a:t>
            </a:r>
            <a:r>
              <a:rPr lang="en-US" altLang="zh-CN" baseline="0" dirty="0"/>
              <a:t>input</a:t>
            </a:r>
            <a:r>
              <a:rPr lang="zh-CN" altLang="en-US" baseline="0" dirty="0"/>
              <a:t> </a:t>
            </a:r>
            <a:r>
              <a:rPr lang="en-US" altLang="zh-CN" baseline="0" dirty="0"/>
              <a:t>the</a:t>
            </a:r>
            <a:r>
              <a:rPr lang="zh-CN" altLang="en-US" baseline="0" dirty="0"/>
              <a:t> </a:t>
            </a:r>
            <a:r>
              <a:rPr lang="en-US" altLang="zh-CN" baseline="0" dirty="0"/>
              <a:t>sentence</a:t>
            </a:r>
            <a:r>
              <a:rPr lang="zh-CN" altLang="en-US" baseline="0" dirty="0"/>
              <a:t> </a:t>
            </a:r>
            <a:r>
              <a:rPr lang="en-US" altLang="zh-CN" baseline="0" dirty="0"/>
              <a:t>in</a:t>
            </a:r>
            <a:r>
              <a:rPr lang="zh-CN" altLang="en-US" baseline="0" dirty="0"/>
              <a:t> </a:t>
            </a:r>
            <a:r>
              <a:rPr lang="en-US" altLang="zh-CN" baseline="0" dirty="0"/>
              <a:t>order</a:t>
            </a:r>
            <a:r>
              <a:rPr lang="zh-CN" altLang="en-US" baseline="0" dirty="0"/>
              <a:t> </a:t>
            </a:r>
            <a:r>
              <a:rPr lang="en-US" altLang="zh-CN" baseline="0" dirty="0"/>
              <a:t>to</a:t>
            </a:r>
            <a:r>
              <a:rPr lang="zh-CN" altLang="en-US" baseline="0" dirty="0"/>
              <a:t> </a:t>
            </a:r>
            <a:r>
              <a:rPr lang="en-US" altLang="zh-CN" baseline="0" dirty="0"/>
              <a:t>emit</a:t>
            </a:r>
            <a:r>
              <a:rPr lang="zh-CN" altLang="en-US" baseline="0" dirty="0"/>
              <a:t> </a:t>
            </a:r>
            <a:r>
              <a:rPr lang="en-US" altLang="zh-CN" baseline="0" dirty="0"/>
              <a:t>a</a:t>
            </a:r>
            <a:r>
              <a:rPr lang="zh-CN" altLang="en-US" baseline="0" dirty="0"/>
              <a:t> </a:t>
            </a:r>
            <a:r>
              <a:rPr lang="en-US" altLang="zh-CN" baseline="0" dirty="0"/>
              <a:t>sentiment</a:t>
            </a:r>
            <a:r>
              <a:rPr lang="zh-CN" altLang="en-US" baseline="0" dirty="0"/>
              <a:t> </a:t>
            </a:r>
            <a:r>
              <a:rPr lang="en-US" altLang="zh-CN" baseline="0" dirty="0"/>
              <a:t>label.</a:t>
            </a:r>
          </a:p>
          <a:p>
            <a:endParaRPr lang="en-US" baseline="0" dirty="0"/>
          </a:p>
          <a:p>
            <a:r>
              <a:rPr lang="en-US" altLang="zh-CN" baseline="0" dirty="0"/>
              <a:t>[click]</a:t>
            </a:r>
          </a:p>
          <a:p>
            <a:endParaRPr lang="en-US" baseline="0" dirty="0"/>
          </a:p>
          <a:p>
            <a:r>
              <a:rPr lang="en-US" altLang="zh-CN" baseline="0" dirty="0"/>
              <a:t>But</a:t>
            </a:r>
            <a:r>
              <a:rPr lang="zh-CN" altLang="en-US" baseline="0" dirty="0"/>
              <a:t> </a:t>
            </a:r>
            <a:r>
              <a:rPr lang="en-US" altLang="zh-CN" baseline="0" dirty="0"/>
              <a:t>for</a:t>
            </a:r>
            <a:r>
              <a:rPr lang="zh-CN" altLang="en-US" baseline="0" dirty="0"/>
              <a:t> </a:t>
            </a:r>
            <a:r>
              <a:rPr lang="en-US" altLang="zh-CN" baseline="0" dirty="0"/>
              <a:t>price</a:t>
            </a:r>
            <a:r>
              <a:rPr lang="zh-CN" altLang="en-US" baseline="0" dirty="0"/>
              <a:t> </a:t>
            </a:r>
            <a:r>
              <a:rPr lang="en-US" altLang="zh-CN" baseline="0" dirty="0"/>
              <a:t>prediction,</a:t>
            </a:r>
            <a:r>
              <a:rPr lang="zh-CN" altLang="en-US" baseline="0" dirty="0"/>
              <a:t> </a:t>
            </a:r>
            <a:r>
              <a:rPr lang="en-US" altLang="zh-CN" baseline="0" dirty="0"/>
              <a:t>a</a:t>
            </a:r>
            <a:r>
              <a:rPr lang="zh-CN" altLang="en-US" baseline="0" dirty="0"/>
              <a:t> </a:t>
            </a:r>
            <a:r>
              <a:rPr lang="en-US" altLang="zh-CN" baseline="0" dirty="0"/>
              <a:t>many-to-many</a:t>
            </a:r>
            <a:r>
              <a:rPr lang="zh-CN" altLang="en-US" baseline="0" dirty="0"/>
              <a:t> </a:t>
            </a:r>
            <a:r>
              <a:rPr lang="en-US" altLang="zh-CN" baseline="0" dirty="0"/>
              <a:t>model</a:t>
            </a:r>
            <a:r>
              <a:rPr lang="zh-CN" altLang="en-US" baseline="0" dirty="0"/>
              <a:t> </a:t>
            </a:r>
            <a:r>
              <a:rPr lang="en-US" altLang="zh-CN" baseline="0" dirty="0"/>
              <a:t>is</a:t>
            </a:r>
            <a:r>
              <a:rPr lang="zh-CN" altLang="en-US" baseline="0" dirty="0"/>
              <a:t> </a:t>
            </a:r>
            <a:r>
              <a:rPr lang="en-US" altLang="zh-CN" baseline="0" dirty="0"/>
              <a:t>more</a:t>
            </a:r>
            <a:r>
              <a:rPr lang="zh-CN" altLang="en-US" baseline="0" dirty="0"/>
              <a:t> </a:t>
            </a:r>
            <a:r>
              <a:rPr lang="en-US" altLang="zh-CN" baseline="0" dirty="0"/>
              <a:t>appropriate.</a:t>
            </a:r>
            <a:r>
              <a:rPr lang="zh-CN" altLang="en-US" baseline="0" dirty="0"/>
              <a:t> </a:t>
            </a:r>
            <a:r>
              <a:rPr lang="en-US" altLang="zh-CN" baseline="0" dirty="0"/>
              <a:t>Specifically,</a:t>
            </a:r>
            <a:r>
              <a:rPr lang="zh-CN" altLang="en-US" baseline="0" dirty="0"/>
              <a:t> </a:t>
            </a:r>
            <a:r>
              <a:rPr lang="en-US" altLang="zh-CN" baseline="0" dirty="0"/>
              <a:t>in</a:t>
            </a:r>
            <a:r>
              <a:rPr lang="zh-CN" altLang="en-US" baseline="0" dirty="0"/>
              <a:t> </a:t>
            </a:r>
            <a:r>
              <a:rPr lang="en-US" altLang="zh-CN" baseline="0" dirty="0"/>
              <a:t>each</a:t>
            </a:r>
            <a:r>
              <a:rPr lang="zh-CN" altLang="en-US" baseline="0" dirty="0"/>
              <a:t> </a:t>
            </a:r>
            <a:r>
              <a:rPr lang="en-US" altLang="zh-CN" baseline="0" dirty="0"/>
              <a:t>time</a:t>
            </a:r>
            <a:r>
              <a:rPr lang="zh-CN" altLang="en-US" baseline="0" dirty="0"/>
              <a:t> </a:t>
            </a:r>
            <a:r>
              <a:rPr lang="en-US" altLang="zh-CN" baseline="0" dirty="0"/>
              <a:t>step,</a:t>
            </a:r>
            <a:r>
              <a:rPr lang="zh-CN" altLang="en-US" baseline="0" dirty="0"/>
              <a:t> </a:t>
            </a:r>
            <a:r>
              <a:rPr lang="en-US" altLang="zh-CN" baseline="0" dirty="0"/>
              <a:t>we</a:t>
            </a:r>
            <a:r>
              <a:rPr lang="zh-CN" altLang="en-US" baseline="0" dirty="0"/>
              <a:t> </a:t>
            </a:r>
            <a:r>
              <a:rPr lang="en-US" altLang="zh-CN" baseline="0" dirty="0"/>
              <a:t>can</a:t>
            </a:r>
            <a:r>
              <a:rPr lang="zh-CN" altLang="en-US" baseline="0" dirty="0"/>
              <a:t> </a:t>
            </a:r>
            <a:r>
              <a:rPr lang="en-US" altLang="zh-CN" baseline="0" dirty="0"/>
              <a:t>emit</a:t>
            </a:r>
            <a:r>
              <a:rPr lang="zh-CN" altLang="en-US" baseline="0" dirty="0"/>
              <a:t> </a:t>
            </a:r>
            <a:r>
              <a:rPr lang="en-US" altLang="zh-CN" baseline="0" dirty="0"/>
              <a:t>a</a:t>
            </a:r>
            <a:r>
              <a:rPr lang="zh-CN" altLang="en-US" baseline="0" dirty="0"/>
              <a:t> </a:t>
            </a:r>
            <a:r>
              <a:rPr lang="en-US" altLang="zh-CN" baseline="0" dirty="0"/>
              <a:t>prediction</a:t>
            </a:r>
            <a:r>
              <a:rPr lang="zh-CN" altLang="en-US" baseline="0" dirty="0"/>
              <a:t> </a:t>
            </a:r>
            <a:r>
              <a:rPr lang="en-US" altLang="zh-CN" baseline="0" dirty="0"/>
              <a:t>of</a:t>
            </a:r>
            <a:r>
              <a:rPr lang="zh-CN" altLang="en-US" baseline="0" dirty="0"/>
              <a:t> </a:t>
            </a:r>
            <a:r>
              <a:rPr lang="en-US" altLang="zh-CN" baseline="0" dirty="0"/>
              <a:t>the</a:t>
            </a:r>
            <a:r>
              <a:rPr lang="zh-CN" altLang="en-US" baseline="0" dirty="0"/>
              <a:t> </a:t>
            </a:r>
            <a:r>
              <a:rPr lang="en-US" altLang="zh-CN" baseline="0" dirty="0"/>
              <a:t>median</a:t>
            </a:r>
            <a:r>
              <a:rPr lang="zh-CN" altLang="en-US" baseline="0" dirty="0"/>
              <a:t> </a:t>
            </a:r>
            <a:r>
              <a:rPr lang="en-US" altLang="zh-CN" baseline="0" dirty="0"/>
              <a:t>share-price</a:t>
            </a:r>
            <a:r>
              <a:rPr lang="zh-CN" altLang="en-US" baseline="0" dirty="0"/>
              <a:t> </a:t>
            </a:r>
            <a:r>
              <a:rPr lang="en-US" altLang="zh-CN" baseline="0" dirty="0"/>
              <a:t>of</a:t>
            </a:r>
            <a:r>
              <a:rPr lang="zh-CN" altLang="en-US" baseline="0" dirty="0"/>
              <a:t> </a:t>
            </a:r>
            <a:r>
              <a:rPr lang="en-US" altLang="zh-CN" baseline="0" dirty="0"/>
              <a:t>the</a:t>
            </a:r>
            <a:r>
              <a:rPr lang="zh-CN" altLang="en-US" baseline="0" dirty="0"/>
              <a:t> </a:t>
            </a:r>
            <a:r>
              <a:rPr lang="en-US" altLang="zh-CN" baseline="0" dirty="0"/>
              <a:t>next</a:t>
            </a:r>
            <a:r>
              <a:rPr lang="zh-CN" altLang="en-US" baseline="0" dirty="0"/>
              <a:t> </a:t>
            </a:r>
            <a:r>
              <a:rPr lang="en-US" altLang="zh-CN" baseline="0" dirty="0"/>
              <a:t>time</a:t>
            </a:r>
            <a:r>
              <a:rPr lang="zh-CN" altLang="en-US" baseline="0" dirty="0"/>
              <a:t> </a:t>
            </a:r>
            <a:r>
              <a:rPr lang="en-US" altLang="zh-CN" baseline="0" dirty="0"/>
              <a:t>step,</a:t>
            </a:r>
            <a:r>
              <a:rPr lang="zh-CN" altLang="en-US" baseline="0" dirty="0"/>
              <a:t> </a:t>
            </a:r>
            <a:r>
              <a:rPr lang="en-US" altLang="zh-CN" baseline="0" dirty="0"/>
              <a:t>and</a:t>
            </a:r>
            <a:r>
              <a:rPr lang="zh-CN" altLang="en-US" baseline="0" dirty="0"/>
              <a:t> </a:t>
            </a:r>
            <a:r>
              <a:rPr lang="en-US" altLang="zh-CN" baseline="0" dirty="0"/>
              <a:t>the</a:t>
            </a:r>
            <a:r>
              <a:rPr lang="zh-CN" altLang="en-US" baseline="0" dirty="0"/>
              <a:t> </a:t>
            </a:r>
            <a:r>
              <a:rPr lang="en-US" altLang="zh-CN" baseline="0" dirty="0"/>
              <a:t>difference</a:t>
            </a:r>
            <a:r>
              <a:rPr lang="zh-CN" altLang="en-US" baseline="0" dirty="0"/>
              <a:t> </a:t>
            </a:r>
            <a:r>
              <a:rPr lang="en-US" altLang="zh-CN" baseline="0" dirty="0"/>
              <a:t>between</a:t>
            </a:r>
            <a:r>
              <a:rPr lang="zh-CN" altLang="en-US" baseline="0" dirty="0"/>
              <a:t> </a:t>
            </a:r>
            <a:r>
              <a:rPr lang="en-US" altLang="zh-CN" baseline="0" dirty="0"/>
              <a:t>the</a:t>
            </a:r>
            <a:r>
              <a:rPr lang="zh-CN" altLang="en-US" baseline="0" dirty="0"/>
              <a:t> </a:t>
            </a:r>
            <a:r>
              <a:rPr lang="en-US" altLang="zh-CN" baseline="0" dirty="0"/>
              <a:t>predicted</a:t>
            </a:r>
            <a:r>
              <a:rPr lang="zh-CN" altLang="en-US" baseline="0" dirty="0"/>
              <a:t> </a:t>
            </a:r>
            <a:r>
              <a:rPr lang="en-US" altLang="zh-CN" baseline="0" dirty="0"/>
              <a:t>price</a:t>
            </a:r>
            <a:r>
              <a:rPr lang="zh-CN" altLang="en-US" baseline="0" dirty="0"/>
              <a:t> </a:t>
            </a:r>
            <a:r>
              <a:rPr lang="en-US" altLang="zh-CN" baseline="0" dirty="0"/>
              <a:t>and</a:t>
            </a:r>
            <a:r>
              <a:rPr lang="zh-CN" altLang="en-US" baseline="0" dirty="0"/>
              <a:t> </a:t>
            </a:r>
            <a:r>
              <a:rPr lang="en-US" altLang="zh-CN" baseline="0" dirty="0"/>
              <a:t>the</a:t>
            </a:r>
            <a:r>
              <a:rPr lang="zh-CN" altLang="en-US" baseline="0" dirty="0"/>
              <a:t> </a:t>
            </a:r>
            <a:r>
              <a:rPr lang="en-US" altLang="zh-CN" baseline="0" dirty="0"/>
              <a:t>actual</a:t>
            </a:r>
            <a:r>
              <a:rPr lang="zh-CN" altLang="en-US" baseline="0" dirty="0"/>
              <a:t> </a:t>
            </a:r>
            <a:r>
              <a:rPr lang="en-US" altLang="zh-CN" baseline="0" dirty="0"/>
              <a:t>price</a:t>
            </a:r>
            <a:r>
              <a:rPr lang="zh-CN" altLang="en-US" baseline="0" dirty="0"/>
              <a:t> </a:t>
            </a:r>
            <a:r>
              <a:rPr lang="en-US" altLang="zh-CN" baseline="0" dirty="0"/>
              <a:t>can</a:t>
            </a:r>
            <a:r>
              <a:rPr lang="zh-CN" altLang="en-US" baseline="0" dirty="0"/>
              <a:t> </a:t>
            </a:r>
            <a:r>
              <a:rPr lang="en-US" altLang="zh-CN" baseline="0" dirty="0"/>
              <a:t>be</a:t>
            </a:r>
            <a:r>
              <a:rPr lang="zh-CN" altLang="en-US" baseline="0" dirty="0"/>
              <a:t> </a:t>
            </a:r>
            <a:r>
              <a:rPr lang="en-US" altLang="zh-CN" baseline="0" dirty="0"/>
              <a:t>used</a:t>
            </a:r>
            <a:r>
              <a:rPr lang="zh-CN" altLang="en-US" baseline="0" dirty="0"/>
              <a:t> </a:t>
            </a:r>
            <a:r>
              <a:rPr lang="en-US" altLang="zh-CN" baseline="0" dirty="0"/>
              <a:t>in</a:t>
            </a:r>
            <a:r>
              <a:rPr lang="zh-CN" altLang="en-US" baseline="0" dirty="0"/>
              <a:t> </a:t>
            </a:r>
            <a:r>
              <a:rPr lang="en-US" altLang="zh-CN" baseline="0" dirty="0"/>
              <a:t>backpropagation</a:t>
            </a:r>
            <a:r>
              <a:rPr lang="zh-CN" altLang="en-US" baseline="0" dirty="0"/>
              <a:t> </a:t>
            </a:r>
            <a:r>
              <a:rPr lang="en-US" altLang="zh-CN" baseline="0" dirty="0"/>
              <a:t>to</a:t>
            </a:r>
            <a:r>
              <a:rPr lang="zh-CN" altLang="en-US" baseline="0" dirty="0"/>
              <a:t> </a:t>
            </a:r>
            <a:r>
              <a:rPr lang="en-US" altLang="zh-CN" baseline="0" dirty="0"/>
              <a:t>tune</a:t>
            </a:r>
            <a:r>
              <a:rPr lang="zh-CN" altLang="en-US" baseline="0" dirty="0"/>
              <a:t> </a:t>
            </a:r>
            <a:r>
              <a:rPr lang="en-US" altLang="zh-CN" baseline="0" dirty="0"/>
              <a:t>the</a:t>
            </a:r>
            <a:r>
              <a:rPr lang="zh-CN" altLang="en-US" baseline="0" dirty="0"/>
              <a:t> </a:t>
            </a:r>
            <a:r>
              <a:rPr lang="en-US" altLang="zh-CN" baseline="0" dirty="0"/>
              <a:t>LSTM</a:t>
            </a:r>
            <a:r>
              <a:rPr lang="zh-CN" altLang="en-US" baseline="0" dirty="0"/>
              <a:t> </a:t>
            </a:r>
            <a:r>
              <a:rPr lang="en-US" altLang="zh-CN" baseline="0" dirty="0"/>
              <a:t>parameters.</a:t>
            </a:r>
          </a:p>
          <a:p>
            <a:endParaRPr lang="en-US" baseline="0" dirty="0"/>
          </a:p>
          <a:p>
            <a:r>
              <a:rPr lang="en-US" altLang="zh-CN" baseline="0" dirty="0"/>
              <a:t>Since</a:t>
            </a:r>
            <a:r>
              <a:rPr lang="zh-CN" altLang="en-US" baseline="0" dirty="0"/>
              <a:t> </a:t>
            </a:r>
            <a:r>
              <a:rPr lang="en-US" altLang="zh-CN" baseline="0" dirty="0"/>
              <a:t>we</a:t>
            </a:r>
            <a:r>
              <a:rPr lang="zh-CN" altLang="en-US" baseline="0" dirty="0"/>
              <a:t> </a:t>
            </a:r>
            <a:r>
              <a:rPr lang="en-US" altLang="zh-CN" baseline="0" dirty="0"/>
              <a:t>have</a:t>
            </a:r>
            <a:r>
              <a:rPr lang="zh-CN" altLang="en-US" baseline="0" dirty="0"/>
              <a:t> </a:t>
            </a:r>
            <a:r>
              <a:rPr lang="en-US" altLang="zh-CN" baseline="0" dirty="0"/>
              <a:t>the</a:t>
            </a:r>
            <a:r>
              <a:rPr lang="zh-CN" altLang="en-US" baseline="0" dirty="0"/>
              <a:t> </a:t>
            </a:r>
            <a:r>
              <a:rPr lang="en-US" altLang="zh-CN" baseline="0" dirty="0"/>
              <a:t>entire</a:t>
            </a:r>
            <a:r>
              <a:rPr lang="zh-CN" altLang="en-US" baseline="0" dirty="0"/>
              <a:t> </a:t>
            </a:r>
            <a:r>
              <a:rPr lang="en-US" altLang="zh-CN" baseline="0" dirty="0"/>
              <a:t>price</a:t>
            </a:r>
            <a:r>
              <a:rPr lang="zh-CN" altLang="en-US" baseline="0" dirty="0"/>
              <a:t> </a:t>
            </a:r>
            <a:r>
              <a:rPr lang="en-US" altLang="zh-CN" baseline="0" dirty="0"/>
              <a:t>sequence,</a:t>
            </a:r>
            <a:r>
              <a:rPr lang="zh-CN" altLang="en-US" baseline="0" dirty="0"/>
              <a:t> </a:t>
            </a:r>
            <a:r>
              <a:rPr lang="en-US" altLang="zh-CN" baseline="0" dirty="0"/>
              <a:t>providing</a:t>
            </a:r>
            <a:r>
              <a:rPr lang="zh-CN" altLang="en-US" baseline="0" dirty="0"/>
              <a:t> </a:t>
            </a:r>
            <a:r>
              <a:rPr lang="en-US" altLang="zh-CN" baseline="0" dirty="0"/>
              <a:t>error</a:t>
            </a:r>
            <a:r>
              <a:rPr lang="zh-CN" altLang="en-US" baseline="0" dirty="0"/>
              <a:t> </a:t>
            </a:r>
            <a:r>
              <a:rPr lang="en-US" altLang="zh-CN" baseline="0" dirty="0"/>
              <a:t>feedback</a:t>
            </a:r>
            <a:r>
              <a:rPr lang="zh-CN" altLang="en-US" baseline="0" dirty="0"/>
              <a:t> </a:t>
            </a:r>
            <a:r>
              <a:rPr lang="en-US" altLang="zh-CN" baseline="0" dirty="0"/>
              <a:t>at</a:t>
            </a:r>
            <a:r>
              <a:rPr lang="zh-CN" altLang="en-US" baseline="0" dirty="0"/>
              <a:t> </a:t>
            </a:r>
            <a:r>
              <a:rPr lang="en-US" altLang="zh-CN" baseline="0" dirty="0"/>
              <a:t>every</a:t>
            </a:r>
            <a:r>
              <a:rPr lang="zh-CN" altLang="en-US" baseline="0" dirty="0"/>
              <a:t> </a:t>
            </a:r>
            <a:r>
              <a:rPr lang="en-US" altLang="zh-CN" baseline="0" dirty="0"/>
              <a:t>step</a:t>
            </a:r>
            <a:r>
              <a:rPr lang="zh-CN" altLang="en-US" baseline="0" dirty="0"/>
              <a:t> </a:t>
            </a:r>
            <a:r>
              <a:rPr lang="en-US" altLang="zh-CN" baseline="0" dirty="0"/>
              <a:t>will</a:t>
            </a:r>
            <a:r>
              <a:rPr lang="zh-CN" altLang="en-US" baseline="0" dirty="0"/>
              <a:t> </a:t>
            </a:r>
            <a:r>
              <a:rPr lang="en-US" altLang="zh-CN" baseline="0" dirty="0"/>
              <a:t>train</a:t>
            </a:r>
            <a:r>
              <a:rPr lang="zh-CN" altLang="en-US" baseline="0" dirty="0"/>
              <a:t> </a:t>
            </a:r>
            <a:r>
              <a:rPr lang="en-US" altLang="zh-CN" baseline="0" dirty="0"/>
              <a:t>our</a:t>
            </a:r>
            <a:r>
              <a:rPr lang="zh-CN" altLang="en-US" baseline="0" dirty="0"/>
              <a:t> </a:t>
            </a:r>
            <a:r>
              <a:rPr lang="en-US" altLang="zh-CN" baseline="0" dirty="0"/>
              <a:t>model</a:t>
            </a:r>
            <a:r>
              <a:rPr lang="zh-CN" altLang="en-US" baseline="0" dirty="0"/>
              <a:t> </a:t>
            </a:r>
            <a:r>
              <a:rPr lang="en-US" altLang="zh-CN" baseline="0" dirty="0"/>
              <a:t>better.</a:t>
            </a:r>
            <a:endParaRPr lang="en-US" baseline="0" dirty="0"/>
          </a:p>
        </p:txBody>
      </p:sp>
      <p:sp>
        <p:nvSpPr>
          <p:cNvPr id="4" name="Slide Number Placeholder 3"/>
          <p:cNvSpPr>
            <a:spLocks noGrp="1"/>
          </p:cNvSpPr>
          <p:nvPr>
            <p:ph type="sldNum" sz="quarter" idx="10"/>
          </p:nvPr>
        </p:nvSpPr>
        <p:spPr/>
        <p:txBody>
          <a:bodyPr/>
          <a:lstStyle/>
          <a:p>
            <a:fld id="{E4BD9A76-C457-694D-9067-3B862B4C239D}" type="slidenum">
              <a:rPr lang="en-US" smtClean="0"/>
              <a:pPr/>
              <a:t>17</a:t>
            </a:fld>
            <a:endParaRPr lang="en-US"/>
          </a:p>
        </p:txBody>
      </p:sp>
    </p:spTree>
    <p:extLst>
      <p:ext uri="{BB962C8B-B14F-4D97-AF65-F5344CB8AC3E}">
        <p14:creationId xmlns:p14="http://schemas.microsoft.com/office/powerpoint/2010/main" val="40429846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a:t>Here’s</a:t>
            </a:r>
            <a:r>
              <a:rPr lang="zh-CN" altLang="en-US" baseline="0" dirty="0"/>
              <a:t> </a:t>
            </a:r>
            <a:r>
              <a:rPr lang="en-US" altLang="zh-CN" baseline="0" dirty="0"/>
              <a:t>a</a:t>
            </a:r>
            <a:r>
              <a:rPr lang="zh-CN" altLang="en-US" baseline="0" dirty="0"/>
              <a:t> </a:t>
            </a:r>
            <a:r>
              <a:rPr lang="en-US" altLang="zh-CN" baseline="0" dirty="0"/>
              <a:t>comparison</a:t>
            </a:r>
            <a:r>
              <a:rPr lang="zh-CN" altLang="en-US" baseline="0" dirty="0"/>
              <a:t> </a:t>
            </a:r>
            <a:r>
              <a:rPr lang="en-US" altLang="zh-CN" baseline="0" dirty="0"/>
              <a:t>between</a:t>
            </a:r>
            <a:r>
              <a:rPr lang="zh-CN" altLang="en-US" baseline="0" dirty="0"/>
              <a:t> </a:t>
            </a:r>
            <a:r>
              <a:rPr lang="en-US" altLang="zh-CN" baseline="0" dirty="0"/>
              <a:t>existing</a:t>
            </a:r>
            <a:r>
              <a:rPr lang="zh-CN" altLang="en-US" baseline="0" dirty="0"/>
              <a:t> </a:t>
            </a:r>
            <a:r>
              <a:rPr lang="en-US" altLang="zh-CN" baseline="0" dirty="0"/>
              <a:t>works</a:t>
            </a:r>
            <a:r>
              <a:rPr lang="zh-CN" altLang="en-US" baseline="0" dirty="0"/>
              <a:t> </a:t>
            </a:r>
            <a:r>
              <a:rPr lang="en-US" altLang="zh-CN" baseline="0" dirty="0"/>
              <a:t>and</a:t>
            </a:r>
            <a:r>
              <a:rPr lang="zh-CN" altLang="en-US" baseline="0" dirty="0"/>
              <a:t> </a:t>
            </a:r>
            <a:r>
              <a:rPr lang="en-US" altLang="zh-CN" baseline="0" dirty="0"/>
              <a:t>our</a:t>
            </a:r>
            <a:r>
              <a:rPr lang="zh-CN" altLang="en-US" baseline="0" dirty="0"/>
              <a:t> </a:t>
            </a:r>
            <a:r>
              <a:rPr lang="en-US" altLang="zh-CN" baseline="0" dirty="0"/>
              <a:t>model.</a:t>
            </a:r>
          </a:p>
          <a:p>
            <a:endParaRPr lang="en-US" altLang="zh-CN" baseline="0" dirty="0"/>
          </a:p>
          <a:p>
            <a:r>
              <a:rPr lang="en-US" altLang="zh-CN" baseline="0" dirty="0"/>
              <a:t>[click]</a:t>
            </a:r>
          </a:p>
          <a:p>
            <a:endParaRPr lang="en-US" altLang="zh-CN" baseline="0" dirty="0"/>
          </a:p>
          <a:p>
            <a:r>
              <a:rPr lang="en-US" altLang="zh-CN" baseline="0" dirty="0"/>
              <a:t>You</a:t>
            </a:r>
            <a:r>
              <a:rPr lang="zh-CN" altLang="en-US" baseline="0" dirty="0"/>
              <a:t> </a:t>
            </a:r>
            <a:r>
              <a:rPr lang="en-US" altLang="zh-CN" baseline="0" dirty="0"/>
              <a:t>can</a:t>
            </a:r>
            <a:r>
              <a:rPr lang="zh-CN" altLang="en-US" baseline="0" dirty="0"/>
              <a:t> </a:t>
            </a:r>
            <a:r>
              <a:rPr lang="en-US" altLang="zh-CN" baseline="0" dirty="0"/>
              <a:t>see</a:t>
            </a:r>
            <a:r>
              <a:rPr lang="zh-CN" altLang="en-US" baseline="0" dirty="0"/>
              <a:t> </a:t>
            </a:r>
            <a:r>
              <a:rPr lang="en-US" altLang="zh-CN" baseline="0" dirty="0"/>
              <a:t>that</a:t>
            </a:r>
            <a:r>
              <a:rPr lang="zh-CN" altLang="en-US" baseline="0" dirty="0"/>
              <a:t> </a:t>
            </a:r>
            <a:r>
              <a:rPr lang="en-US" altLang="zh-CN" baseline="0" dirty="0"/>
              <a:t>our</a:t>
            </a:r>
            <a:r>
              <a:rPr lang="zh-CN" altLang="en-US" baseline="0" dirty="0"/>
              <a:t> </a:t>
            </a:r>
            <a:r>
              <a:rPr lang="en-US" altLang="zh-CN" baseline="0" dirty="0"/>
              <a:t>model</a:t>
            </a:r>
            <a:r>
              <a:rPr lang="zh-CN" altLang="en-US" baseline="0" dirty="0"/>
              <a:t> </a:t>
            </a:r>
            <a:r>
              <a:rPr lang="en-US" altLang="zh-CN" baseline="0" dirty="0"/>
              <a:t>is</a:t>
            </a:r>
            <a:r>
              <a:rPr lang="zh-CN" altLang="en-US" baseline="0" dirty="0"/>
              <a:t> </a:t>
            </a:r>
            <a:r>
              <a:rPr lang="en-US" altLang="zh-CN" baseline="0" dirty="0"/>
              <a:t>autoregressive</a:t>
            </a:r>
            <a:r>
              <a:rPr lang="zh-CN" altLang="en-US" baseline="0" dirty="0"/>
              <a:t> </a:t>
            </a:r>
            <a:r>
              <a:rPr lang="en-US" altLang="zh-CN" baseline="0" dirty="0"/>
              <a:t>where</a:t>
            </a:r>
            <a:r>
              <a:rPr lang="zh-CN" altLang="en-US" baseline="0" dirty="0"/>
              <a:t> </a:t>
            </a:r>
            <a:r>
              <a:rPr lang="en-US" altLang="zh-CN" baseline="0" dirty="0"/>
              <a:t>each</a:t>
            </a:r>
            <a:r>
              <a:rPr lang="zh-CN" altLang="en-US" baseline="0" dirty="0"/>
              <a:t> </a:t>
            </a:r>
            <a:r>
              <a:rPr lang="en-US" altLang="zh-CN" baseline="0" dirty="0"/>
              <a:t>time</a:t>
            </a:r>
            <a:r>
              <a:rPr lang="zh-CN" altLang="en-US" baseline="0" dirty="0"/>
              <a:t> </a:t>
            </a:r>
            <a:r>
              <a:rPr lang="en-US" altLang="zh-CN" baseline="0" dirty="0"/>
              <a:t>step</a:t>
            </a:r>
            <a:r>
              <a:rPr lang="zh-CN" altLang="en-US" baseline="0" dirty="0"/>
              <a:t> </a:t>
            </a:r>
            <a:r>
              <a:rPr lang="en-US" altLang="zh-CN" baseline="0" dirty="0"/>
              <a:t>has</a:t>
            </a:r>
            <a:r>
              <a:rPr lang="zh-CN" altLang="en-US" baseline="0" dirty="0"/>
              <a:t> </a:t>
            </a:r>
            <a:r>
              <a:rPr lang="en-US" altLang="zh-CN" baseline="0" dirty="0"/>
              <a:t>an</a:t>
            </a:r>
            <a:r>
              <a:rPr lang="zh-CN" altLang="en-US" baseline="0" dirty="0"/>
              <a:t> </a:t>
            </a:r>
            <a:r>
              <a:rPr lang="en-US" altLang="zh-CN" baseline="0" dirty="0"/>
              <a:t>error</a:t>
            </a:r>
            <a:r>
              <a:rPr lang="zh-CN" altLang="en-US" baseline="0" dirty="0"/>
              <a:t> </a:t>
            </a:r>
            <a:r>
              <a:rPr lang="en-US" altLang="zh-CN" baseline="0" dirty="0"/>
              <a:t>feedback</a:t>
            </a:r>
            <a:r>
              <a:rPr lang="zh-CN" altLang="en-US" baseline="0" dirty="0"/>
              <a:t> </a:t>
            </a:r>
            <a:r>
              <a:rPr lang="en-US" altLang="zh-CN" baseline="0" dirty="0"/>
              <a:t>to</a:t>
            </a:r>
            <a:r>
              <a:rPr lang="zh-CN" altLang="en-US" baseline="0" dirty="0"/>
              <a:t> </a:t>
            </a:r>
            <a:r>
              <a:rPr lang="en-US" altLang="zh-CN" baseline="0" dirty="0"/>
              <a:t>train</a:t>
            </a:r>
            <a:r>
              <a:rPr lang="zh-CN" altLang="en-US" baseline="0" dirty="0"/>
              <a:t> </a:t>
            </a:r>
            <a:r>
              <a:rPr lang="en-US" altLang="zh-CN" baseline="0" dirty="0"/>
              <a:t>our</a:t>
            </a:r>
            <a:r>
              <a:rPr lang="zh-CN" altLang="en-US" baseline="0" dirty="0"/>
              <a:t> </a:t>
            </a:r>
            <a:r>
              <a:rPr lang="en-US" altLang="zh-CN" baseline="0" dirty="0"/>
              <a:t>model</a:t>
            </a:r>
            <a:r>
              <a:rPr lang="zh-CN" altLang="en-US" baseline="0" dirty="0"/>
              <a:t> </a:t>
            </a:r>
            <a:r>
              <a:rPr lang="en-US" altLang="zh-CN" baseline="0" dirty="0"/>
              <a:t>better,</a:t>
            </a:r>
            <a:r>
              <a:rPr lang="zh-CN" altLang="en-US" baseline="0" dirty="0"/>
              <a:t> </a:t>
            </a:r>
            <a:r>
              <a:rPr lang="en-US" altLang="zh-CN" baseline="0" dirty="0"/>
              <a:t>and</a:t>
            </a:r>
            <a:r>
              <a:rPr lang="zh-CN" altLang="en-US" baseline="0" dirty="0"/>
              <a:t> </a:t>
            </a:r>
            <a:r>
              <a:rPr lang="en-US" altLang="zh-CN" baseline="0" dirty="0"/>
              <a:t>our</a:t>
            </a:r>
            <a:r>
              <a:rPr lang="zh-CN" altLang="en-US" baseline="0" dirty="0"/>
              <a:t> </a:t>
            </a:r>
            <a:r>
              <a:rPr lang="en-US" altLang="zh-CN" baseline="0" dirty="0"/>
              <a:t>outputs,</a:t>
            </a:r>
            <a:r>
              <a:rPr lang="zh-CN" altLang="en-US" baseline="0" dirty="0"/>
              <a:t> </a:t>
            </a:r>
            <a:r>
              <a:rPr lang="en-US" altLang="zh-CN" baseline="0" dirty="0"/>
              <a:t>y1</a:t>
            </a:r>
            <a:r>
              <a:rPr lang="zh-CN" altLang="en-US" baseline="0" dirty="0"/>
              <a:t> </a:t>
            </a:r>
            <a:r>
              <a:rPr lang="en-US" altLang="zh-CN" baseline="0" dirty="0"/>
              <a:t>to</a:t>
            </a:r>
            <a:r>
              <a:rPr lang="zh-CN" altLang="en-US" baseline="0" dirty="0"/>
              <a:t> </a:t>
            </a:r>
            <a:r>
              <a:rPr lang="en-US" altLang="zh-CN" baseline="0" dirty="0" err="1"/>
              <a:t>yT</a:t>
            </a:r>
            <a:r>
              <a:rPr lang="en-US" altLang="zh-CN" baseline="0" dirty="0"/>
              <a:t>,</a:t>
            </a:r>
            <a:r>
              <a:rPr lang="zh-CN" altLang="en-US" baseline="0" dirty="0"/>
              <a:t> </a:t>
            </a:r>
            <a:r>
              <a:rPr lang="en-US" altLang="zh-CN" baseline="0" dirty="0"/>
              <a:t>are</a:t>
            </a:r>
            <a:r>
              <a:rPr lang="zh-CN" altLang="en-US" baseline="0" dirty="0"/>
              <a:t> </a:t>
            </a:r>
            <a:r>
              <a:rPr lang="en-US" altLang="zh-CN" baseline="0" dirty="0"/>
              <a:t>the</a:t>
            </a:r>
            <a:r>
              <a:rPr lang="zh-CN" altLang="en-US" baseline="0" dirty="0"/>
              <a:t> </a:t>
            </a:r>
            <a:r>
              <a:rPr lang="en-US" altLang="zh-CN" baseline="0" dirty="0"/>
              <a:t>actual</a:t>
            </a:r>
            <a:r>
              <a:rPr lang="zh-CN" altLang="en-US" baseline="0" dirty="0"/>
              <a:t> </a:t>
            </a:r>
            <a:r>
              <a:rPr lang="en-US" altLang="zh-CN" baseline="0" dirty="0"/>
              <a:t>predicted</a:t>
            </a:r>
            <a:r>
              <a:rPr lang="zh-CN" altLang="en-US" baseline="0" dirty="0"/>
              <a:t> </a:t>
            </a:r>
            <a:r>
              <a:rPr lang="en-US" altLang="zh-CN" baseline="0" dirty="0"/>
              <a:t>median</a:t>
            </a:r>
            <a:r>
              <a:rPr lang="zh-CN" altLang="en-US" baseline="0" dirty="0"/>
              <a:t> </a:t>
            </a:r>
            <a:r>
              <a:rPr lang="en-US" altLang="zh-CN" baseline="0" dirty="0"/>
              <a:t>share-price,</a:t>
            </a:r>
            <a:r>
              <a:rPr lang="zh-CN" altLang="en-US" baseline="0" dirty="0"/>
              <a:t> </a:t>
            </a:r>
            <a:r>
              <a:rPr lang="en-US" altLang="zh-CN" baseline="0" dirty="0"/>
              <a:t>not</a:t>
            </a:r>
            <a:r>
              <a:rPr lang="zh-CN" altLang="en-US" baseline="0" dirty="0"/>
              <a:t> </a:t>
            </a:r>
            <a:r>
              <a:rPr lang="en-US" altLang="zh-CN" baseline="0" dirty="0"/>
              <a:t>a</a:t>
            </a:r>
            <a:r>
              <a:rPr lang="zh-CN" altLang="en-US" baseline="0" dirty="0"/>
              <a:t> </a:t>
            </a:r>
            <a:r>
              <a:rPr lang="en-US" altLang="zh-CN" baseline="0" dirty="0"/>
              <a:t>directional</a:t>
            </a:r>
            <a:r>
              <a:rPr lang="zh-CN" altLang="en-US" baseline="0" dirty="0"/>
              <a:t> </a:t>
            </a:r>
            <a:r>
              <a:rPr lang="en-US" altLang="zh-CN" baseline="0" dirty="0"/>
              <a:t>label</a:t>
            </a:r>
            <a:r>
              <a:rPr lang="zh-CN" altLang="en-US" baseline="0" dirty="0"/>
              <a:t> </a:t>
            </a:r>
            <a:r>
              <a:rPr lang="en-US" altLang="zh-CN" baseline="0" dirty="0"/>
              <a:t>on</a:t>
            </a:r>
            <a:r>
              <a:rPr lang="zh-CN" altLang="en-US" baseline="0" dirty="0"/>
              <a:t> </a:t>
            </a:r>
            <a:r>
              <a:rPr lang="en-US" altLang="zh-CN" baseline="0" dirty="0"/>
              <a:t>the</a:t>
            </a:r>
            <a:r>
              <a:rPr lang="zh-CN" altLang="en-US" baseline="0" dirty="0"/>
              <a:t> </a:t>
            </a:r>
            <a:r>
              <a:rPr lang="en-US" altLang="zh-CN" baseline="0" dirty="0"/>
              <a:t>price</a:t>
            </a:r>
            <a:r>
              <a:rPr lang="zh-CN" altLang="en-US" baseline="0" dirty="0"/>
              <a:t> </a:t>
            </a:r>
            <a:r>
              <a:rPr lang="en-US" altLang="zh-CN" baseline="0" dirty="0"/>
              <a:t>rise</a:t>
            </a:r>
            <a:r>
              <a:rPr lang="zh-CN" altLang="en-US" baseline="0" dirty="0"/>
              <a:t> </a:t>
            </a:r>
            <a:r>
              <a:rPr lang="en-US" altLang="zh-CN" baseline="0" dirty="0"/>
              <a:t>or</a:t>
            </a:r>
            <a:r>
              <a:rPr lang="zh-CN" altLang="en-US" baseline="0" dirty="0"/>
              <a:t> </a:t>
            </a:r>
            <a:r>
              <a:rPr lang="en-US" altLang="zh-CN" baseline="0" dirty="0"/>
              <a:t>fall</a:t>
            </a:r>
            <a:endParaRPr lang="en-US" baseline="0" dirty="0"/>
          </a:p>
        </p:txBody>
      </p:sp>
      <p:sp>
        <p:nvSpPr>
          <p:cNvPr id="4" name="Slide Number Placeholder 3"/>
          <p:cNvSpPr>
            <a:spLocks noGrp="1"/>
          </p:cNvSpPr>
          <p:nvPr>
            <p:ph type="sldNum" sz="quarter" idx="10"/>
          </p:nvPr>
        </p:nvSpPr>
        <p:spPr/>
        <p:txBody>
          <a:bodyPr/>
          <a:lstStyle/>
          <a:p>
            <a:fld id="{E4BD9A76-C457-694D-9067-3B862B4C239D}" type="slidenum">
              <a:rPr lang="en-US" smtClean="0"/>
              <a:pPr/>
              <a:t>18</a:t>
            </a:fld>
            <a:endParaRPr lang="en-US"/>
          </a:p>
        </p:txBody>
      </p:sp>
    </p:spTree>
    <p:extLst>
      <p:ext uri="{BB962C8B-B14F-4D97-AF65-F5344CB8AC3E}">
        <p14:creationId xmlns:p14="http://schemas.microsoft.com/office/powerpoint/2010/main" val="20964555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a:t>We</a:t>
            </a:r>
            <a:r>
              <a:rPr lang="zh-CN" altLang="en-US" baseline="0" dirty="0"/>
              <a:t> </a:t>
            </a:r>
            <a:r>
              <a:rPr lang="en-US" altLang="zh-CN" baseline="0" dirty="0"/>
              <a:t>remark</a:t>
            </a:r>
            <a:r>
              <a:rPr lang="zh-CN" altLang="en-US" baseline="0" dirty="0"/>
              <a:t> </a:t>
            </a:r>
            <a:r>
              <a:rPr lang="en-US" altLang="zh-CN" baseline="0" dirty="0"/>
              <a:t>that</a:t>
            </a:r>
            <a:r>
              <a:rPr lang="zh-CN" altLang="en-US" baseline="0" dirty="0"/>
              <a:t> </a:t>
            </a:r>
            <a:r>
              <a:rPr lang="en-US" altLang="zh-CN" baseline="0" dirty="0"/>
              <a:t>the</a:t>
            </a:r>
            <a:r>
              <a:rPr lang="zh-CN" altLang="en-US" baseline="0" dirty="0"/>
              <a:t> </a:t>
            </a:r>
            <a:r>
              <a:rPr lang="en-US" altLang="zh-CN" baseline="0" dirty="0"/>
              <a:t>technical</a:t>
            </a:r>
            <a:r>
              <a:rPr lang="zh-CN" altLang="en-US" baseline="0" dirty="0"/>
              <a:t> </a:t>
            </a:r>
            <a:r>
              <a:rPr lang="en-US" altLang="zh-CN" baseline="0" dirty="0"/>
              <a:t>indicators</a:t>
            </a:r>
            <a:r>
              <a:rPr lang="zh-CN" altLang="en-US" baseline="0" dirty="0"/>
              <a:t> </a:t>
            </a:r>
            <a:r>
              <a:rPr lang="en-US" altLang="zh-CN" baseline="0" dirty="0"/>
              <a:t>are</a:t>
            </a:r>
            <a:r>
              <a:rPr lang="zh-CN" altLang="en-US" baseline="0" dirty="0"/>
              <a:t> </a:t>
            </a:r>
            <a:r>
              <a:rPr lang="en-US" altLang="zh-CN" baseline="0" dirty="0"/>
              <a:t>usually</a:t>
            </a:r>
            <a:r>
              <a:rPr lang="zh-CN" altLang="en-US" baseline="0" dirty="0"/>
              <a:t> </a:t>
            </a:r>
            <a:r>
              <a:rPr lang="en-US" altLang="zh-CN" baseline="0" dirty="0"/>
              <a:t>computed</a:t>
            </a:r>
            <a:r>
              <a:rPr lang="zh-CN" altLang="en-US" baseline="0" dirty="0"/>
              <a:t> </a:t>
            </a:r>
            <a:r>
              <a:rPr lang="en-US" altLang="zh-CN" baseline="0" dirty="0"/>
              <a:t>over</a:t>
            </a:r>
            <a:r>
              <a:rPr lang="zh-CN" altLang="en-US" baseline="0" dirty="0"/>
              <a:t> </a:t>
            </a:r>
            <a:r>
              <a:rPr lang="en-US" altLang="zh-CN" baseline="0" dirty="0"/>
              <a:t>a</a:t>
            </a:r>
            <a:r>
              <a:rPr lang="zh-CN" altLang="en-US" baseline="0" dirty="0"/>
              <a:t> </a:t>
            </a:r>
            <a:r>
              <a:rPr lang="en-US" altLang="zh-CN" baseline="0" dirty="0"/>
              <a:t>much</a:t>
            </a:r>
            <a:r>
              <a:rPr lang="zh-CN" altLang="en-US" baseline="0" dirty="0"/>
              <a:t> </a:t>
            </a:r>
            <a:r>
              <a:rPr lang="en-US" altLang="zh-CN" baseline="0" dirty="0"/>
              <a:t>longer</a:t>
            </a:r>
            <a:r>
              <a:rPr lang="zh-CN" altLang="en-US" baseline="0" dirty="0"/>
              <a:t> </a:t>
            </a:r>
            <a:r>
              <a:rPr lang="en-US" altLang="zh-CN" baseline="0" dirty="0"/>
              <a:t>time</a:t>
            </a:r>
            <a:r>
              <a:rPr lang="zh-CN" altLang="en-US" baseline="0" dirty="0"/>
              <a:t> </a:t>
            </a:r>
            <a:r>
              <a:rPr lang="en-US" altLang="zh-CN" baseline="0" dirty="0"/>
              <a:t>period,</a:t>
            </a:r>
            <a:r>
              <a:rPr lang="zh-CN" altLang="en-US" baseline="0" dirty="0"/>
              <a:t> </a:t>
            </a:r>
            <a:r>
              <a:rPr lang="en-US" altLang="zh-CN" baseline="0" dirty="0"/>
              <a:t>such</a:t>
            </a:r>
            <a:r>
              <a:rPr lang="zh-CN" altLang="en-US" baseline="0" dirty="0"/>
              <a:t> </a:t>
            </a:r>
            <a:r>
              <a:rPr lang="en-US" altLang="zh-CN" baseline="0" dirty="0"/>
              <a:t>as</a:t>
            </a:r>
            <a:r>
              <a:rPr lang="zh-CN" altLang="en-US" baseline="0" dirty="0"/>
              <a:t> </a:t>
            </a:r>
            <a:r>
              <a:rPr lang="en-US" altLang="zh-CN" baseline="0" dirty="0"/>
              <a:t>hours</a:t>
            </a:r>
            <a:r>
              <a:rPr lang="zh-CN" altLang="en-US" baseline="0" dirty="0"/>
              <a:t> </a:t>
            </a:r>
            <a:r>
              <a:rPr lang="en-US" altLang="zh-CN" baseline="0" dirty="0"/>
              <a:t>or</a:t>
            </a:r>
            <a:r>
              <a:rPr lang="zh-CN" altLang="en-US" baseline="0" dirty="0"/>
              <a:t> </a:t>
            </a:r>
            <a:r>
              <a:rPr lang="en-US" altLang="zh-CN" baseline="0" dirty="0"/>
              <a:t>even</a:t>
            </a:r>
            <a:r>
              <a:rPr lang="zh-CN" altLang="en-US" baseline="0" dirty="0"/>
              <a:t> </a:t>
            </a:r>
            <a:r>
              <a:rPr lang="en-US" altLang="zh-CN" baseline="0" dirty="0"/>
              <a:t>days,</a:t>
            </a:r>
          </a:p>
          <a:p>
            <a:r>
              <a:rPr lang="en-US" altLang="zh-CN" baseline="0" dirty="0"/>
              <a:t>While</a:t>
            </a:r>
            <a:r>
              <a:rPr lang="zh-CN" altLang="en-US" baseline="0" dirty="0"/>
              <a:t> </a:t>
            </a:r>
            <a:r>
              <a:rPr lang="en-US" altLang="zh-CN" baseline="0" dirty="0"/>
              <a:t>our</a:t>
            </a:r>
            <a:r>
              <a:rPr lang="zh-CN" altLang="en-US" baseline="0" dirty="0"/>
              <a:t> </a:t>
            </a:r>
            <a:r>
              <a:rPr lang="en-US" altLang="zh-CN" baseline="0" dirty="0"/>
              <a:t>LSTM</a:t>
            </a:r>
            <a:r>
              <a:rPr lang="zh-CN" altLang="en-US" baseline="0" dirty="0"/>
              <a:t> </a:t>
            </a:r>
            <a:r>
              <a:rPr lang="en-US" altLang="zh-CN" baseline="0" dirty="0"/>
              <a:t>network</a:t>
            </a:r>
            <a:r>
              <a:rPr lang="zh-CN" altLang="en-US" baseline="0" dirty="0"/>
              <a:t> </a:t>
            </a:r>
            <a:r>
              <a:rPr lang="en-US" altLang="zh-CN" baseline="0" dirty="0"/>
              <a:t>only</a:t>
            </a:r>
            <a:r>
              <a:rPr lang="zh-CN" altLang="en-US" baseline="0" dirty="0"/>
              <a:t> </a:t>
            </a:r>
            <a:r>
              <a:rPr lang="en-US" altLang="zh-CN" baseline="0" dirty="0"/>
              <a:t>has</a:t>
            </a:r>
            <a:r>
              <a:rPr lang="zh-CN" altLang="en-US" baseline="0" dirty="0"/>
              <a:t> </a:t>
            </a:r>
            <a:r>
              <a:rPr lang="en-US" altLang="zh-CN" baseline="0" dirty="0"/>
              <a:t>a</a:t>
            </a:r>
            <a:r>
              <a:rPr lang="zh-CN" altLang="en-US" baseline="0" dirty="0"/>
              <a:t> </a:t>
            </a:r>
            <a:r>
              <a:rPr lang="en-US" altLang="zh-CN" baseline="0" dirty="0"/>
              <a:t>limited</a:t>
            </a:r>
            <a:r>
              <a:rPr lang="zh-CN" altLang="en-US" baseline="0" dirty="0"/>
              <a:t> </a:t>
            </a:r>
            <a:r>
              <a:rPr lang="en-US" altLang="zh-CN" baseline="0" dirty="0"/>
              <a:t>step</a:t>
            </a:r>
            <a:r>
              <a:rPr lang="zh-CN" altLang="en-US" baseline="0" dirty="0"/>
              <a:t> </a:t>
            </a:r>
            <a:r>
              <a:rPr lang="en-US" altLang="zh-CN" baseline="0" dirty="0"/>
              <a:t>length.</a:t>
            </a:r>
          </a:p>
          <a:p>
            <a:endParaRPr lang="en-US" altLang="zh-CN" baseline="0" dirty="0"/>
          </a:p>
          <a:p>
            <a:r>
              <a:rPr lang="en-US" altLang="zh-CN" baseline="0" dirty="0"/>
              <a:t>We</a:t>
            </a:r>
            <a:r>
              <a:rPr lang="zh-CN" altLang="en-US" baseline="0" dirty="0"/>
              <a:t> </a:t>
            </a:r>
            <a:r>
              <a:rPr lang="en-US" altLang="zh-CN" baseline="0" dirty="0"/>
              <a:t>use</a:t>
            </a:r>
            <a:r>
              <a:rPr lang="zh-CN" altLang="en-US" baseline="0" dirty="0"/>
              <a:t> </a:t>
            </a:r>
            <a:r>
              <a:rPr lang="en-US" altLang="zh-CN" baseline="0" dirty="0"/>
              <a:t>7</a:t>
            </a:r>
            <a:r>
              <a:rPr lang="zh-CN" altLang="en-US" baseline="0" dirty="0"/>
              <a:t> </a:t>
            </a:r>
            <a:r>
              <a:rPr lang="en-US" altLang="zh-CN" baseline="0" dirty="0"/>
              <a:t>steps</a:t>
            </a:r>
            <a:r>
              <a:rPr lang="zh-CN" altLang="en-US" baseline="0" dirty="0"/>
              <a:t> </a:t>
            </a:r>
            <a:r>
              <a:rPr lang="en-US" altLang="zh-CN" baseline="0" dirty="0"/>
              <a:t>in</a:t>
            </a:r>
            <a:r>
              <a:rPr lang="zh-CN" altLang="en-US" baseline="0" dirty="0"/>
              <a:t> </a:t>
            </a:r>
            <a:r>
              <a:rPr lang="en-US" altLang="zh-CN" baseline="0" dirty="0"/>
              <a:t>our</a:t>
            </a:r>
            <a:r>
              <a:rPr lang="zh-CN" altLang="en-US" baseline="0" dirty="0"/>
              <a:t> </a:t>
            </a:r>
            <a:r>
              <a:rPr lang="en-US" altLang="zh-CN" baseline="0" dirty="0"/>
              <a:t>model</a:t>
            </a:r>
            <a:r>
              <a:rPr lang="zh-CN" altLang="en-US" baseline="0" dirty="0"/>
              <a:t> </a:t>
            </a:r>
            <a:r>
              <a:rPr lang="en-US" altLang="zh-CN" baseline="0" dirty="0"/>
              <a:t>which</a:t>
            </a:r>
            <a:r>
              <a:rPr lang="zh-CN" altLang="en-US" baseline="0" dirty="0"/>
              <a:t> </a:t>
            </a:r>
            <a:r>
              <a:rPr lang="en-US" altLang="zh-CN" baseline="0" dirty="0"/>
              <a:t>performs</a:t>
            </a:r>
            <a:r>
              <a:rPr lang="zh-CN" altLang="en-US" baseline="0" dirty="0"/>
              <a:t> </a:t>
            </a:r>
            <a:r>
              <a:rPr lang="en-US" altLang="zh-CN" baseline="0" dirty="0"/>
              <a:t>the</a:t>
            </a:r>
            <a:r>
              <a:rPr lang="zh-CN" altLang="en-US" baseline="0" dirty="0"/>
              <a:t> </a:t>
            </a:r>
            <a:r>
              <a:rPr lang="en-US" altLang="zh-CN" baseline="0" dirty="0"/>
              <a:t>best</a:t>
            </a:r>
            <a:r>
              <a:rPr lang="zh-CN" altLang="en-US" baseline="0" dirty="0"/>
              <a:t> </a:t>
            </a:r>
            <a:r>
              <a:rPr lang="en-US" altLang="zh-CN" baseline="0" dirty="0"/>
              <a:t>in</a:t>
            </a:r>
            <a:r>
              <a:rPr lang="zh-CN" altLang="en-US" baseline="0" dirty="0"/>
              <a:t> </a:t>
            </a:r>
            <a:r>
              <a:rPr lang="en-US" altLang="zh-CN" baseline="0" dirty="0"/>
              <a:t>our</a:t>
            </a:r>
            <a:r>
              <a:rPr lang="zh-CN" altLang="en-US" baseline="0" dirty="0"/>
              <a:t> </a:t>
            </a:r>
            <a:r>
              <a:rPr lang="en-US" altLang="zh-CN" baseline="0" dirty="0"/>
              <a:t>test,</a:t>
            </a:r>
            <a:r>
              <a:rPr lang="zh-CN" altLang="en-US" baseline="0" dirty="0"/>
              <a:t> </a:t>
            </a:r>
            <a:r>
              <a:rPr lang="en-US" altLang="zh-CN" baseline="0" dirty="0"/>
              <a:t>and</a:t>
            </a:r>
            <a:r>
              <a:rPr lang="zh-CN" altLang="en-US" baseline="0" dirty="0"/>
              <a:t> </a:t>
            </a:r>
            <a:r>
              <a:rPr lang="en-US" altLang="zh-CN" baseline="0" dirty="0"/>
              <a:t>7</a:t>
            </a:r>
            <a:r>
              <a:rPr lang="zh-CN" altLang="en-US" baseline="0" dirty="0"/>
              <a:t> </a:t>
            </a:r>
            <a:r>
              <a:rPr lang="en-US" altLang="zh-CN" baseline="0" dirty="0"/>
              <a:t>time</a:t>
            </a:r>
            <a:r>
              <a:rPr lang="zh-CN" altLang="en-US" baseline="0" dirty="0"/>
              <a:t> </a:t>
            </a:r>
            <a:r>
              <a:rPr lang="en-US" altLang="zh-CN" baseline="0" dirty="0"/>
              <a:t>blocks</a:t>
            </a:r>
            <a:r>
              <a:rPr lang="zh-CN" altLang="en-US" baseline="0" dirty="0"/>
              <a:t> </a:t>
            </a:r>
            <a:r>
              <a:rPr lang="en-US" altLang="zh-CN" baseline="0" dirty="0"/>
              <a:t>just</a:t>
            </a:r>
            <a:r>
              <a:rPr lang="zh-CN" altLang="en-US" baseline="0" dirty="0"/>
              <a:t> </a:t>
            </a:r>
            <a:r>
              <a:rPr lang="en-US" altLang="zh-CN" baseline="0" dirty="0"/>
              <a:t>amount</a:t>
            </a:r>
            <a:r>
              <a:rPr lang="zh-CN" altLang="en-US" baseline="0" dirty="0"/>
              <a:t> </a:t>
            </a:r>
            <a:r>
              <a:rPr lang="en-US" altLang="zh-CN" baseline="0" dirty="0"/>
              <a:t>to</a:t>
            </a:r>
            <a:r>
              <a:rPr lang="zh-CN" altLang="en-US" baseline="0" dirty="0"/>
              <a:t> </a:t>
            </a:r>
            <a:r>
              <a:rPr lang="en-US" altLang="zh-CN" baseline="0" dirty="0"/>
              <a:t>35</a:t>
            </a:r>
            <a:r>
              <a:rPr lang="zh-CN" altLang="en-US" baseline="0" dirty="0"/>
              <a:t> </a:t>
            </a:r>
            <a:r>
              <a:rPr lang="en-US" altLang="zh-CN" baseline="0" dirty="0"/>
              <a:t>minutes</a:t>
            </a:r>
            <a:r>
              <a:rPr lang="zh-CN" altLang="en-US" baseline="0" dirty="0"/>
              <a:t> </a:t>
            </a:r>
            <a:r>
              <a:rPr lang="en-US" altLang="zh-CN" baseline="0" dirty="0"/>
              <a:t>in</a:t>
            </a:r>
            <a:r>
              <a:rPr lang="zh-CN" altLang="en-US" baseline="0" dirty="0"/>
              <a:t> </a:t>
            </a:r>
            <a:r>
              <a:rPr lang="en-US" altLang="zh-CN" baseline="0" dirty="0"/>
              <a:t>time.</a:t>
            </a:r>
          </a:p>
          <a:p>
            <a:endParaRPr lang="en-US" altLang="zh-CN" baseline="0" dirty="0"/>
          </a:p>
          <a:p>
            <a:r>
              <a:rPr lang="en-US" altLang="zh-CN" baseline="0" dirty="0"/>
              <a:t>Therefore,</a:t>
            </a:r>
            <a:r>
              <a:rPr lang="zh-CN" altLang="en-US" baseline="0" dirty="0"/>
              <a:t> </a:t>
            </a:r>
            <a:r>
              <a:rPr lang="en-US" altLang="zh-CN" baseline="0" dirty="0"/>
              <a:t>our</a:t>
            </a:r>
            <a:r>
              <a:rPr lang="zh-CN" altLang="en-US" baseline="0" dirty="0"/>
              <a:t> </a:t>
            </a:r>
            <a:r>
              <a:rPr lang="en-US" altLang="zh-CN" baseline="0" dirty="0"/>
              <a:t>technical</a:t>
            </a:r>
            <a:r>
              <a:rPr lang="zh-CN" altLang="en-US" baseline="0" dirty="0"/>
              <a:t> </a:t>
            </a:r>
            <a:r>
              <a:rPr lang="en-US" altLang="zh-CN" baseline="0" dirty="0"/>
              <a:t>indicator</a:t>
            </a:r>
            <a:r>
              <a:rPr lang="zh-CN" altLang="en-US" baseline="0" dirty="0"/>
              <a:t> </a:t>
            </a:r>
            <a:r>
              <a:rPr lang="en-US" altLang="zh-CN" baseline="0" dirty="0"/>
              <a:t>features</a:t>
            </a:r>
            <a:r>
              <a:rPr lang="zh-CN" altLang="en-US" baseline="0" dirty="0"/>
              <a:t> </a:t>
            </a:r>
            <a:r>
              <a:rPr lang="en-US" altLang="zh-CN" baseline="0" dirty="0"/>
              <a:t>are</a:t>
            </a:r>
            <a:r>
              <a:rPr lang="zh-CN" altLang="en-US" baseline="0" dirty="0"/>
              <a:t> </a:t>
            </a:r>
            <a:r>
              <a:rPr lang="en-US" altLang="zh-CN" baseline="0" dirty="0"/>
              <a:t>complementary</a:t>
            </a:r>
            <a:r>
              <a:rPr lang="zh-CN" altLang="en-US" baseline="0" dirty="0"/>
              <a:t> </a:t>
            </a:r>
            <a:r>
              <a:rPr lang="en-US" altLang="zh-CN" baseline="0" dirty="0"/>
              <a:t>to</a:t>
            </a:r>
            <a:r>
              <a:rPr lang="zh-CN" altLang="en-US" baseline="0" dirty="0"/>
              <a:t> </a:t>
            </a:r>
            <a:r>
              <a:rPr lang="en-US" altLang="zh-CN" baseline="0" dirty="0"/>
              <a:t>LSTM</a:t>
            </a:r>
            <a:r>
              <a:rPr lang="zh-CN" altLang="en-US" baseline="0" dirty="0"/>
              <a:t> </a:t>
            </a:r>
            <a:r>
              <a:rPr lang="en-US" altLang="zh-CN" baseline="0" dirty="0"/>
              <a:t>and</a:t>
            </a:r>
            <a:r>
              <a:rPr lang="zh-CN" altLang="en-US" baseline="0" dirty="0"/>
              <a:t> </a:t>
            </a:r>
            <a:r>
              <a:rPr lang="en-US" altLang="zh-CN" baseline="0" dirty="0"/>
              <a:t>captures</a:t>
            </a:r>
            <a:r>
              <a:rPr lang="zh-CN" altLang="en-US" baseline="0" dirty="0"/>
              <a:t> </a:t>
            </a:r>
            <a:r>
              <a:rPr lang="en-US" altLang="zh-CN" baseline="0" dirty="0"/>
              <a:t>the</a:t>
            </a:r>
            <a:r>
              <a:rPr lang="zh-CN" altLang="en-US" baseline="0" dirty="0"/>
              <a:t> </a:t>
            </a:r>
            <a:r>
              <a:rPr lang="en-US" altLang="zh-CN" baseline="0" dirty="0"/>
              <a:t>stock</a:t>
            </a:r>
            <a:r>
              <a:rPr lang="zh-CN" altLang="en-US" baseline="0" dirty="0"/>
              <a:t> </a:t>
            </a:r>
            <a:r>
              <a:rPr lang="en-US" altLang="zh-CN" baseline="0" dirty="0"/>
              <a:t>features</a:t>
            </a:r>
            <a:r>
              <a:rPr lang="zh-CN" altLang="en-US" baseline="0" dirty="0"/>
              <a:t> </a:t>
            </a:r>
            <a:r>
              <a:rPr lang="en-US" altLang="zh-CN" baseline="0" dirty="0"/>
              <a:t>over</a:t>
            </a:r>
            <a:r>
              <a:rPr lang="zh-CN" altLang="en-US" baseline="0" dirty="0"/>
              <a:t> </a:t>
            </a:r>
            <a:r>
              <a:rPr lang="en-US" altLang="zh-CN" baseline="0" dirty="0"/>
              <a:t>a</a:t>
            </a:r>
            <a:r>
              <a:rPr lang="zh-CN" altLang="en-US" baseline="0" dirty="0"/>
              <a:t> </a:t>
            </a:r>
            <a:r>
              <a:rPr lang="en-US" altLang="zh-CN" baseline="0" dirty="0"/>
              <a:t>much</a:t>
            </a:r>
            <a:r>
              <a:rPr lang="zh-CN" altLang="en-US" baseline="0" dirty="0"/>
              <a:t> </a:t>
            </a:r>
            <a:r>
              <a:rPr lang="en-US" altLang="zh-CN" baseline="0" dirty="0"/>
              <a:t>longer</a:t>
            </a:r>
            <a:r>
              <a:rPr lang="zh-CN" altLang="en-US" baseline="0" dirty="0"/>
              <a:t> </a:t>
            </a:r>
            <a:r>
              <a:rPr lang="en-US" altLang="zh-CN" baseline="0" dirty="0"/>
              <a:t>period</a:t>
            </a:r>
            <a:r>
              <a:rPr lang="zh-CN" altLang="en-US" baseline="0" dirty="0"/>
              <a:t> </a:t>
            </a:r>
            <a:r>
              <a:rPr lang="en-US" altLang="zh-CN" baseline="0" dirty="0"/>
              <a:t>of</a:t>
            </a:r>
            <a:r>
              <a:rPr lang="zh-CN" altLang="en-US" baseline="0" dirty="0"/>
              <a:t> </a:t>
            </a:r>
            <a:r>
              <a:rPr lang="en-US" altLang="zh-CN" baseline="0" dirty="0"/>
              <a:t>time.</a:t>
            </a:r>
          </a:p>
        </p:txBody>
      </p:sp>
      <p:sp>
        <p:nvSpPr>
          <p:cNvPr id="4" name="Slide Number Placeholder 3"/>
          <p:cNvSpPr>
            <a:spLocks noGrp="1"/>
          </p:cNvSpPr>
          <p:nvPr>
            <p:ph type="sldNum" sz="quarter" idx="10"/>
          </p:nvPr>
        </p:nvSpPr>
        <p:spPr/>
        <p:txBody>
          <a:bodyPr/>
          <a:lstStyle/>
          <a:p>
            <a:fld id="{E4BD9A76-C457-694D-9067-3B862B4C239D}" type="slidenum">
              <a:rPr lang="en-US" smtClean="0"/>
              <a:pPr/>
              <a:t>19</a:t>
            </a:fld>
            <a:endParaRPr lang="en-US"/>
          </a:p>
        </p:txBody>
      </p:sp>
    </p:spTree>
    <p:extLst>
      <p:ext uri="{BB962C8B-B14F-4D97-AF65-F5344CB8AC3E}">
        <p14:creationId xmlns:p14="http://schemas.microsoft.com/office/powerpoint/2010/main" val="3797908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ＭＳ Ｐゴシック" charset="-128"/>
                <a:cs typeface="ＭＳ Ｐゴシック" charset="-128"/>
              </a:rPr>
              <a:t>Let’s start with the problem this paper is trying to address. </a:t>
            </a:r>
            <a:r>
              <a:rPr lang="en-US" dirty="0"/>
              <a:t>With the advancement of AI in Fintech applications, various deep learning models have recently been developed for stock price forecasting. However, these models focus on designing sequence models to capture the temporal dependence from a stock’s historical prices data.</a:t>
            </a:r>
            <a:endParaRPr lang="en-US" altLang="zh-CN" dirty="0">
              <a:ea typeface="ＭＳ Ｐゴシック" charset="-128"/>
              <a:cs typeface="ＭＳ Ｐゴシック" charset="-128"/>
            </a:endParaRPr>
          </a:p>
        </p:txBody>
      </p:sp>
      <p:sp>
        <p:nvSpPr>
          <p:cNvPr id="4" name="Slide Number Placeholder 3"/>
          <p:cNvSpPr>
            <a:spLocks noGrp="1"/>
          </p:cNvSpPr>
          <p:nvPr>
            <p:ph type="sldNum" sz="quarter" idx="10"/>
          </p:nvPr>
        </p:nvSpPr>
        <p:spPr/>
        <p:txBody>
          <a:bodyPr/>
          <a:lstStyle/>
          <a:p>
            <a:fld id="{E4BD9A76-C457-694D-9067-3B862B4C239D}" type="slidenum">
              <a:rPr lang="en-US" smtClean="0"/>
              <a:pPr/>
              <a:t>2</a:t>
            </a:fld>
            <a:endParaRPr lang="en-US"/>
          </a:p>
        </p:txBody>
      </p:sp>
    </p:spTree>
    <p:extLst>
      <p:ext uri="{BB962C8B-B14F-4D97-AF65-F5344CB8AC3E}">
        <p14:creationId xmlns:p14="http://schemas.microsoft.com/office/powerpoint/2010/main" val="967307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This</a:t>
            </a:r>
            <a:r>
              <a:rPr lang="zh-CN" altLang="en-US" dirty="0"/>
              <a:t> </a:t>
            </a:r>
            <a:r>
              <a:rPr lang="en-US" altLang="zh-CN" dirty="0"/>
              <a:t>ends</a:t>
            </a:r>
            <a:r>
              <a:rPr lang="zh-CN" altLang="en-US" dirty="0"/>
              <a:t> </a:t>
            </a:r>
            <a:r>
              <a:rPr lang="en-US" altLang="zh-CN" dirty="0"/>
              <a:t>our</a:t>
            </a:r>
            <a:r>
              <a:rPr lang="zh-CN" altLang="en-US" dirty="0"/>
              <a:t> </a:t>
            </a:r>
            <a:r>
              <a:rPr lang="en-US" altLang="zh-CN" dirty="0"/>
              <a:t>presentation</a:t>
            </a:r>
            <a:r>
              <a:rPr lang="zh-CN" altLang="en-US" dirty="0"/>
              <a:t> </a:t>
            </a:r>
            <a:r>
              <a:rPr lang="en-US" altLang="zh-CN" dirty="0"/>
              <a:t>and</a:t>
            </a:r>
            <a:r>
              <a:rPr lang="zh-CN" altLang="en-US" dirty="0"/>
              <a:t> </a:t>
            </a:r>
            <a:r>
              <a:rPr lang="en-US" altLang="zh-CN" dirty="0"/>
              <a:t>thanks</a:t>
            </a:r>
            <a:r>
              <a:rPr lang="zh-CN" altLang="en-US" dirty="0"/>
              <a:t> </a:t>
            </a:r>
            <a:r>
              <a:rPr lang="en-US" altLang="zh-CN" dirty="0"/>
              <a:t>for</a:t>
            </a:r>
            <a:r>
              <a:rPr lang="zh-CN" altLang="en-US" dirty="0"/>
              <a:t> </a:t>
            </a:r>
            <a:r>
              <a:rPr lang="en-US" altLang="zh-CN" dirty="0"/>
              <a:t>your</a:t>
            </a:r>
            <a:r>
              <a:rPr lang="zh-CN" altLang="en-US" dirty="0"/>
              <a:t> </a:t>
            </a:r>
            <a:r>
              <a:rPr lang="en-US" altLang="zh-CN" dirty="0"/>
              <a:t>attention!</a:t>
            </a:r>
          </a:p>
          <a:p>
            <a:endParaRPr lang="en-US" altLang="zh-CN" dirty="0"/>
          </a:p>
          <a:p>
            <a:r>
              <a:rPr lang="en-US" altLang="zh-CN" dirty="0"/>
              <a:t>If</a:t>
            </a:r>
            <a:r>
              <a:rPr lang="zh-CN" altLang="en-US" dirty="0"/>
              <a:t> </a:t>
            </a:r>
            <a:r>
              <a:rPr lang="en-US" altLang="zh-CN" dirty="0"/>
              <a:t>you</a:t>
            </a:r>
            <a:r>
              <a:rPr lang="zh-CN" altLang="en-US" dirty="0"/>
              <a:t> </a:t>
            </a:r>
            <a:r>
              <a:rPr lang="en-US" altLang="zh-CN" dirty="0"/>
              <a:t>have</a:t>
            </a:r>
            <a:r>
              <a:rPr lang="zh-CN" altLang="en-US" dirty="0"/>
              <a:t> </a:t>
            </a:r>
            <a:r>
              <a:rPr lang="en-US" altLang="zh-CN" dirty="0"/>
              <a:t>any</a:t>
            </a:r>
            <a:r>
              <a:rPr lang="zh-CN" altLang="en-US" dirty="0"/>
              <a:t> </a:t>
            </a:r>
            <a:r>
              <a:rPr lang="en-US" altLang="zh-CN" dirty="0"/>
              <a:t>questions</a:t>
            </a:r>
            <a:r>
              <a:rPr lang="zh-CN" altLang="en-US" dirty="0"/>
              <a:t> </a:t>
            </a:r>
            <a:r>
              <a:rPr lang="en-US" altLang="zh-CN" dirty="0"/>
              <a:t>regarding</a:t>
            </a:r>
            <a:r>
              <a:rPr lang="zh-CN" altLang="en-US" dirty="0"/>
              <a:t> </a:t>
            </a:r>
            <a:r>
              <a:rPr lang="en-US" altLang="zh-CN" dirty="0"/>
              <a:t>this</a:t>
            </a:r>
            <a:r>
              <a:rPr lang="zh-CN" altLang="en-US" dirty="0"/>
              <a:t> </a:t>
            </a:r>
            <a:r>
              <a:rPr lang="en-US" altLang="zh-CN" dirty="0"/>
              <a:t>work,</a:t>
            </a:r>
            <a:r>
              <a:rPr lang="zh-CN" altLang="en-US" dirty="0"/>
              <a:t> </a:t>
            </a:r>
            <a:r>
              <a:rPr lang="en-US" altLang="zh-CN" dirty="0"/>
              <a:t>please</a:t>
            </a:r>
            <a:r>
              <a:rPr lang="zh-CN" altLang="en-US" dirty="0"/>
              <a:t> </a:t>
            </a:r>
            <a:r>
              <a:rPr lang="en-US" altLang="zh-CN" dirty="0"/>
              <a:t>feel</a:t>
            </a:r>
            <a:r>
              <a:rPr lang="zh-CN" altLang="en-US" dirty="0"/>
              <a:t> </a:t>
            </a:r>
            <a:r>
              <a:rPr lang="en-US" altLang="zh-CN" dirty="0"/>
              <a:t>free</a:t>
            </a:r>
            <a:r>
              <a:rPr lang="zh-CN" altLang="en-US" dirty="0"/>
              <a:t> </a:t>
            </a:r>
            <a:r>
              <a:rPr lang="en-US" altLang="zh-CN" dirty="0"/>
              <a:t>to</a:t>
            </a:r>
            <a:r>
              <a:rPr lang="zh-CN" altLang="en-US" dirty="0"/>
              <a:t> </a:t>
            </a:r>
            <a:r>
              <a:rPr lang="en-US" altLang="zh-CN" dirty="0"/>
              <a:t>contact</a:t>
            </a:r>
            <a:r>
              <a:rPr lang="zh-CN" altLang="en-US" dirty="0"/>
              <a:t> </a:t>
            </a:r>
            <a:r>
              <a:rPr lang="en-US" altLang="zh-CN" dirty="0" err="1"/>
              <a:t>Yuechun</a:t>
            </a:r>
            <a:r>
              <a:rPr lang="zh-CN" altLang="en-US" dirty="0"/>
              <a:t> </a:t>
            </a:r>
            <a:r>
              <a:rPr lang="en-US" altLang="zh-CN" dirty="0"/>
              <a:t>Gu</a:t>
            </a:r>
            <a:r>
              <a:rPr lang="zh-CN" altLang="en-US" dirty="0"/>
              <a:t> </a:t>
            </a:r>
            <a:r>
              <a:rPr lang="en-US" altLang="zh-CN" dirty="0"/>
              <a:t>who</a:t>
            </a:r>
            <a:r>
              <a:rPr lang="zh-CN" altLang="en-US" dirty="0"/>
              <a:t> </a:t>
            </a:r>
            <a:r>
              <a:rPr lang="en-US" altLang="zh-CN" dirty="0"/>
              <a:t>is</a:t>
            </a:r>
            <a:r>
              <a:rPr lang="zh-CN" altLang="en-US" dirty="0"/>
              <a:t> </a:t>
            </a:r>
            <a:r>
              <a:rPr lang="en-US" altLang="zh-CN" dirty="0"/>
              <a:t>the</a:t>
            </a:r>
            <a:r>
              <a:rPr lang="zh-CN" altLang="en-US" dirty="0"/>
              <a:t> </a:t>
            </a:r>
            <a:r>
              <a:rPr lang="en-US" altLang="zh-CN" dirty="0"/>
              <a:t>first</a:t>
            </a:r>
            <a:r>
              <a:rPr lang="zh-CN" altLang="en-US" dirty="0"/>
              <a:t> </a:t>
            </a:r>
            <a:r>
              <a:rPr lang="en-US" altLang="zh-CN" dirty="0"/>
              <a:t>author</a:t>
            </a:r>
            <a:r>
              <a:rPr lang="zh-CN" altLang="en-US" dirty="0"/>
              <a:t> </a:t>
            </a:r>
            <a:r>
              <a:rPr lang="en-US" altLang="zh-CN" dirty="0"/>
              <a:t>of</a:t>
            </a:r>
            <a:r>
              <a:rPr lang="zh-CN" altLang="en-US" dirty="0"/>
              <a:t> </a:t>
            </a:r>
            <a:r>
              <a:rPr lang="en-US" altLang="zh-CN" dirty="0"/>
              <a:t>this</a:t>
            </a:r>
            <a:r>
              <a:rPr lang="zh-CN" altLang="en-US" dirty="0"/>
              <a:t> </a:t>
            </a:r>
            <a:r>
              <a:rPr lang="en-US" altLang="zh-CN" dirty="0"/>
              <a:t>work,</a:t>
            </a:r>
            <a:r>
              <a:rPr lang="zh-CN" altLang="en-US" dirty="0"/>
              <a:t> </a:t>
            </a:r>
            <a:r>
              <a:rPr lang="en-US" altLang="zh-CN" dirty="0"/>
              <a:t>though</a:t>
            </a:r>
            <a:r>
              <a:rPr lang="zh-CN" altLang="en-US" dirty="0"/>
              <a:t> </a:t>
            </a:r>
            <a:r>
              <a:rPr lang="en-US" altLang="zh-CN" dirty="0"/>
              <a:t>his</a:t>
            </a:r>
            <a:r>
              <a:rPr lang="zh-CN" altLang="en-US" dirty="0"/>
              <a:t> </a:t>
            </a:r>
            <a:r>
              <a:rPr lang="en-US" altLang="zh-CN" dirty="0"/>
              <a:t>email</a:t>
            </a:r>
            <a:r>
              <a:rPr lang="zh-CN" altLang="en-US" dirty="0"/>
              <a:t> </a:t>
            </a:r>
            <a:r>
              <a:rPr lang="en-US" altLang="zh-CN" dirty="0"/>
              <a:t>shown</a:t>
            </a:r>
            <a:r>
              <a:rPr lang="zh-CN" altLang="en-US" dirty="0"/>
              <a:t> </a:t>
            </a:r>
            <a:r>
              <a:rPr lang="en-US" altLang="zh-CN" dirty="0"/>
              <a:t>here.</a:t>
            </a:r>
            <a:endParaRPr lang="zh-CN" altLang="en-US" dirty="0"/>
          </a:p>
        </p:txBody>
      </p:sp>
      <p:sp>
        <p:nvSpPr>
          <p:cNvPr id="4" name="灯片编号占位符 3"/>
          <p:cNvSpPr>
            <a:spLocks noGrp="1"/>
          </p:cNvSpPr>
          <p:nvPr>
            <p:ph type="sldNum" sz="quarter" idx="10"/>
          </p:nvPr>
        </p:nvSpPr>
        <p:spPr/>
        <p:txBody>
          <a:bodyPr/>
          <a:lstStyle/>
          <a:p>
            <a:pPr>
              <a:defRPr/>
            </a:pPr>
            <a:fld id="{1519AE34-0624-8F4B-9FB8-27D0EFDF760C}" type="slidenum">
              <a:rPr lang="en-US" smtClean="0"/>
              <a:pPr>
                <a:defRPr/>
              </a:pPr>
              <a:t>20</a:t>
            </a:fld>
            <a:endParaRPr lang="en-US"/>
          </a:p>
        </p:txBody>
      </p:sp>
    </p:spTree>
    <p:extLst>
      <p:ext uri="{BB962C8B-B14F-4D97-AF65-F5344CB8AC3E}">
        <p14:creationId xmlns:p14="http://schemas.microsoft.com/office/powerpoint/2010/main" val="4265019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ＭＳ Ｐゴシック" charset="-128"/>
                <a:cs typeface="ＭＳ Ｐゴシック" charset="-128"/>
              </a:rPr>
              <a:t>This leave the relationship between the different stock underexplored.</a:t>
            </a:r>
          </a:p>
        </p:txBody>
      </p:sp>
      <p:sp>
        <p:nvSpPr>
          <p:cNvPr id="4" name="Slide Number Placeholder 3"/>
          <p:cNvSpPr>
            <a:spLocks noGrp="1"/>
          </p:cNvSpPr>
          <p:nvPr>
            <p:ph type="sldNum" sz="quarter" idx="10"/>
          </p:nvPr>
        </p:nvSpPr>
        <p:spPr/>
        <p:txBody>
          <a:bodyPr/>
          <a:lstStyle/>
          <a:p>
            <a:fld id="{E4BD9A76-C457-694D-9067-3B862B4C239D}" type="slidenum">
              <a:rPr lang="en-US" smtClean="0"/>
              <a:pPr/>
              <a:t>3</a:t>
            </a:fld>
            <a:endParaRPr lang="en-US"/>
          </a:p>
        </p:txBody>
      </p:sp>
    </p:spTree>
    <p:extLst>
      <p:ext uri="{BB962C8B-B14F-4D97-AF65-F5344CB8AC3E}">
        <p14:creationId xmlns:p14="http://schemas.microsoft.com/office/powerpoint/2010/main" val="377567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ＭＳ Ｐゴシック" charset="-128"/>
                <a:cs typeface="ＭＳ Ｐゴシック" charset="-128"/>
              </a:rPr>
              <a:t>However, strong correlation between stocks of similar fields are often significant as shown in the image figure above. The 3 lines in the graph represent Citigroup, Honeywell International and J P Morgan respectively. The 3 investment cooperation stocks show very similar patterns of growth and fall. It might be a good idea if </a:t>
            </a:r>
            <a:r>
              <a:rPr lang="en-US" altLang="zh-CN">
                <a:ea typeface="ＭＳ Ｐゴシック" charset="-128"/>
                <a:cs typeface="ＭＳ Ｐゴシック" charset="-128"/>
              </a:rPr>
              <a:t>we incorporate the </a:t>
            </a:r>
            <a:endParaRPr lang="en-US" altLang="zh-CN" dirty="0">
              <a:ea typeface="ＭＳ Ｐゴシック" charset="-128"/>
              <a:cs typeface="ＭＳ Ｐゴシック" charset="-128"/>
            </a:endParaRPr>
          </a:p>
        </p:txBody>
      </p:sp>
      <p:sp>
        <p:nvSpPr>
          <p:cNvPr id="4" name="Slide Number Placeholder 3"/>
          <p:cNvSpPr>
            <a:spLocks noGrp="1"/>
          </p:cNvSpPr>
          <p:nvPr>
            <p:ph type="sldNum" sz="quarter" idx="10"/>
          </p:nvPr>
        </p:nvSpPr>
        <p:spPr/>
        <p:txBody>
          <a:bodyPr/>
          <a:lstStyle/>
          <a:p>
            <a:fld id="{E4BD9A76-C457-694D-9067-3B862B4C239D}" type="slidenum">
              <a:rPr lang="en-US" smtClean="0"/>
              <a:pPr/>
              <a:t>4</a:t>
            </a:fld>
            <a:endParaRPr lang="en-US"/>
          </a:p>
        </p:txBody>
      </p:sp>
    </p:spTree>
    <p:extLst>
      <p:ext uri="{BB962C8B-B14F-4D97-AF65-F5344CB8AC3E}">
        <p14:creationId xmlns:p14="http://schemas.microsoft.com/office/powerpoint/2010/main" val="3088822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ＭＳ Ｐゴシック" charset="-128"/>
                <a:cs typeface="ＭＳ Ｐゴシック" charset="-128"/>
              </a:rPr>
              <a:t>Our model filled the gap by incorporating the correlation between different stocks into the design of the model with the combination of GCN and GRU.</a:t>
            </a:r>
          </a:p>
        </p:txBody>
      </p:sp>
      <p:sp>
        <p:nvSpPr>
          <p:cNvPr id="4" name="Slide Number Placeholder 3"/>
          <p:cNvSpPr>
            <a:spLocks noGrp="1"/>
          </p:cNvSpPr>
          <p:nvPr>
            <p:ph type="sldNum" sz="quarter" idx="10"/>
          </p:nvPr>
        </p:nvSpPr>
        <p:spPr/>
        <p:txBody>
          <a:bodyPr/>
          <a:lstStyle/>
          <a:p>
            <a:fld id="{E4BD9A76-C457-694D-9067-3B862B4C239D}" type="slidenum">
              <a:rPr lang="en-US" smtClean="0"/>
              <a:pPr/>
              <a:t>5</a:t>
            </a:fld>
            <a:endParaRPr lang="en-US"/>
          </a:p>
        </p:txBody>
      </p:sp>
    </p:spTree>
    <p:extLst>
      <p:ext uri="{BB962C8B-B14F-4D97-AF65-F5344CB8AC3E}">
        <p14:creationId xmlns:p14="http://schemas.microsoft.com/office/powerpoint/2010/main" val="3863748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p:cNvSpPr/>
          <p:nvPr userDrawn="1"/>
        </p:nvSpPr>
        <p:spPr>
          <a:xfrm>
            <a:off x="0" y="-1588"/>
            <a:ext cx="9339263" cy="1219201"/>
          </a:xfrm>
          <a:prstGeom prst="rect">
            <a:avLst/>
          </a:prstGeom>
          <a:solidFill>
            <a:schemeClr val="bg1"/>
          </a:solidFill>
          <a:ln>
            <a:noFill/>
          </a:ln>
          <a:effectLst>
            <a:outerShdw blurRad="25400" dist="23000" dir="5400000" rotWithShape="0">
              <a:srgbClr val="000000">
                <a:alpha val="17000"/>
              </a:srgbClr>
            </a:outerShdw>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endParaRPr lang="en-US" sz="1800">
              <a:solidFill>
                <a:srgbClr val="FFFFFF"/>
              </a:solidFill>
              <a:ea typeface="ＭＳ Ｐゴシック" charset="-128"/>
              <a:cs typeface="ＭＳ Ｐゴシック" charset="-128"/>
            </a:endParaRPr>
          </a:p>
        </p:txBody>
      </p:sp>
      <p:sp>
        <p:nvSpPr>
          <p:cNvPr id="2" name="Title 1"/>
          <p:cNvSpPr>
            <a:spLocks noGrp="1"/>
          </p:cNvSpPr>
          <p:nvPr>
            <p:ph type="ctrTitle"/>
          </p:nvPr>
        </p:nvSpPr>
        <p:spPr>
          <a:xfrm>
            <a:off x="685800" y="2057400"/>
            <a:ext cx="7772400" cy="1066800"/>
          </a:xfrm>
        </p:spPr>
        <p:txBody>
          <a:bodyPr anchor="t"/>
          <a:lstStyle>
            <a:lvl1pPr>
              <a:defRPr sz="9500"/>
            </a:lvl1pPr>
          </a:lstStyle>
          <a:p>
            <a:r>
              <a:rPr lang="en-US" dirty="0"/>
              <a:t>Click to edit Master title style</a:t>
            </a:r>
          </a:p>
        </p:txBody>
      </p:sp>
      <p:sp>
        <p:nvSpPr>
          <p:cNvPr id="3" name="Subtitle 2"/>
          <p:cNvSpPr>
            <a:spLocks noGrp="1"/>
          </p:cNvSpPr>
          <p:nvPr>
            <p:ph type="subTitle" idx="1"/>
          </p:nvPr>
        </p:nvSpPr>
        <p:spPr>
          <a:xfrm>
            <a:off x="762000" y="3736975"/>
            <a:ext cx="6400800" cy="682625"/>
          </a:xfrm>
        </p:spPr>
        <p:txBody>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2E9F4B6-8681-E04D-9255-0297A3D3238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A3C13E-E4C7-D24A-8B56-ECE664E03A4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E32440E-5BFE-874C-9227-F4E32884346A}"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5463FC-7912-AC48-B1D7-F0AD74BF434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1066800"/>
          </a:xfrm>
        </p:spPr>
        <p:txBody>
          <a:bodyPr anchor="t"/>
          <a:lstStyle>
            <a:lvl1pPr>
              <a:defRPr sz="9500"/>
            </a:lvl1pPr>
          </a:lstStyle>
          <a:p>
            <a:r>
              <a:rPr lang="en-US" dirty="0"/>
              <a:t>Click to edit Master title style</a:t>
            </a:r>
          </a:p>
        </p:txBody>
      </p:sp>
      <p:sp>
        <p:nvSpPr>
          <p:cNvPr id="3" name="Subtitle 2"/>
          <p:cNvSpPr>
            <a:spLocks noGrp="1"/>
          </p:cNvSpPr>
          <p:nvPr>
            <p:ph type="subTitle" idx="1"/>
          </p:nvPr>
        </p:nvSpPr>
        <p:spPr>
          <a:xfrm>
            <a:off x="762000" y="2517775"/>
            <a:ext cx="6400800" cy="682625"/>
          </a:xfrm>
        </p:spPr>
        <p:txBody>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0"/>
            <a:ext cx="8229600" cy="1143000"/>
          </a:xfrm>
        </p:spPr>
        <p:txBody>
          <a:body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4F38D69-7854-5743-8814-6FD6FB500DD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98055"/>
            <a:ext cx="8229600" cy="11430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DE1F212-E36A-6C44-B33E-31147482829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26E3AE0-77FC-6A46-AAD7-7484B6419ED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25E49AE-0C71-C547-B6A5-EC281CCEEEF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2FC58E1-AD50-B54D-AB38-8CD397ACEDB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838200"/>
          </a:xfrm>
        </p:spPr>
        <p:txBody>
          <a:bodyPr/>
          <a:lstStyle>
            <a:lvl1pPr>
              <a:defRPr sz="5500"/>
            </a:lvl1p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9464161-BD14-6B44-8A5D-DA5F390B3FB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7683E74-89E2-C64C-9005-6CEB91907F0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09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951038"/>
            <a:ext cx="8229600" cy="4221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orbel" charset="0"/>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orbe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orbel" charset="0"/>
              </a:defRPr>
            </a:lvl1pPr>
          </a:lstStyle>
          <a:p>
            <a:pPr>
              <a:defRPr/>
            </a:pPr>
            <a:fld id="{6EC0E81C-C778-DC40-90D0-8BC73B380437}"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28" r:id="rId1"/>
    <p:sldLayoutId id="2147483829"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Lst>
  <p:hf hdr="0" ftr="0" dt="0"/>
  <p:txStyles>
    <p:titleStyle>
      <a:lvl1pPr algn="l" defTabSz="457200" rtl="0" eaLnBrk="0" fontAlgn="base" hangingPunct="0">
        <a:spcBef>
          <a:spcPct val="0"/>
        </a:spcBef>
        <a:spcAft>
          <a:spcPct val="0"/>
        </a:spcAft>
        <a:defRPr sz="6000" b="1" kern="1200">
          <a:solidFill>
            <a:schemeClr val="tx1"/>
          </a:solidFill>
          <a:latin typeface="+mj-lt"/>
          <a:ea typeface="ＭＳ Ｐゴシック" pitchFamily="-65" charset="-128"/>
          <a:cs typeface="ＭＳ Ｐゴシック" pitchFamily="-65" charset="-128"/>
        </a:defRPr>
      </a:lvl1pPr>
      <a:lvl2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2pPr>
      <a:lvl3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3pPr>
      <a:lvl4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4pPr>
      <a:lvl5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5pPr>
      <a:lvl6pPr marL="4572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6pPr>
      <a:lvl7pPr marL="9144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7pPr>
      <a:lvl8pPr marL="13716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8pPr>
      <a:lvl9pPr marL="18288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9pPr>
    </p:titleStyle>
    <p:bodyStyle>
      <a:lvl1pPr marL="0" indent="0" algn="l" defTabSz="457200" rtl="0" eaLnBrk="0" fontAlgn="base" hangingPunct="0">
        <a:spcBef>
          <a:spcPts val="2000"/>
        </a:spcBef>
        <a:spcAft>
          <a:spcPct val="0"/>
        </a:spcAft>
        <a:buNone/>
        <a:defRPr sz="3200" kern="1200">
          <a:solidFill>
            <a:schemeClr val="tx1"/>
          </a:solidFill>
          <a:latin typeface="+mn-lt"/>
          <a:ea typeface="ＭＳ Ｐゴシック" pitchFamily="-65" charset="-128"/>
          <a:cs typeface="ＭＳ Ｐゴシック" pitchFamily="-65" charset="-128"/>
        </a:defRPr>
      </a:lvl1pPr>
      <a:lvl2pPr marL="457200" indent="-228600" algn="l" defTabSz="457200" rtl="0" eaLnBrk="0" fontAlgn="base" hangingPunct="0">
        <a:spcBef>
          <a:spcPct val="0"/>
        </a:spcBef>
        <a:spcAft>
          <a:spcPct val="0"/>
        </a:spcAft>
        <a:buSzPct val="100000"/>
        <a:buFont typeface="Lucida Grande" charset="0"/>
        <a:buChar char="»"/>
        <a:defRPr sz="2700" kern="1200">
          <a:solidFill>
            <a:schemeClr val="tx1"/>
          </a:solidFill>
          <a:latin typeface="+mn-lt"/>
          <a:ea typeface="ＭＳ Ｐゴシック" pitchFamily="-65" charset="-128"/>
          <a:cs typeface="+mn-cs"/>
        </a:defRPr>
      </a:lvl2pPr>
      <a:lvl3pPr marL="77724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0.tiff"/></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mailto:yanda@uab.edu"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hyperlink" Target="mailto:329352129@qq.com" TargetMode="External"/><Relationship Id="rId5" Type="http://schemas.openxmlformats.org/officeDocument/2006/relationships/image" Target="../media/image14.tiff"/><Relationship Id="rId4" Type="http://schemas.openxmlformats.org/officeDocument/2006/relationships/hyperlink" Target="https://yanlab19870714.github.io/yanda"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AutoShape 2" descr="cuhk的圖片搜尋結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47108" name="AutoShape 4" descr="cuhk的圖片搜尋結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 name="Rectangle 30"/>
          <p:cNvSpPr>
            <a:spLocks noChangeArrowheads="1"/>
          </p:cNvSpPr>
          <p:nvPr/>
        </p:nvSpPr>
        <p:spPr bwMode="auto">
          <a:xfrm>
            <a:off x="125760" y="4437112"/>
            <a:ext cx="8892480" cy="1708160"/>
          </a:xfrm>
          <a:prstGeom prst="rect">
            <a:avLst/>
          </a:prstGeom>
          <a:noFill/>
          <a:ln w="9525">
            <a:noFill/>
            <a:miter lim="800000"/>
            <a:headEnd/>
            <a:tailEnd/>
          </a:ln>
        </p:spPr>
        <p:txBody>
          <a:bodyPr wrap="square">
            <a:prstTxWarp prst="textNoShape">
              <a:avLst/>
            </a:prstTxWarp>
            <a:spAutoFit/>
          </a:bodyPr>
          <a:lstStyle/>
          <a:p>
            <a:pPr algn="ctr"/>
            <a:r>
              <a:rPr lang="en-US" sz="2100" dirty="0">
                <a:solidFill>
                  <a:schemeClr val="tx1">
                    <a:lumMod val="75000"/>
                    <a:lumOff val="25000"/>
                  </a:schemeClr>
                </a:solidFill>
                <a:latin typeface="Corbel" charset="0"/>
                <a:ea typeface="Corbel" charset="0"/>
                <a:cs typeface="Corbel" charset="0"/>
              </a:rPr>
              <a:t>Xingkun Yin (U</a:t>
            </a:r>
            <a:r>
              <a:rPr lang="en-US" altLang="zh-CN" sz="2100" dirty="0">
                <a:solidFill>
                  <a:schemeClr val="tx1">
                    <a:lumMod val="75000"/>
                    <a:lumOff val="25000"/>
                  </a:schemeClr>
                </a:solidFill>
                <a:latin typeface="Corbel" charset="0"/>
                <a:ea typeface="Corbel" charset="0"/>
                <a:cs typeface="Corbel" charset="0"/>
              </a:rPr>
              <a:t>niversity</a:t>
            </a:r>
            <a:r>
              <a:rPr lang="zh-CN" altLang="en-US" sz="2100" dirty="0">
                <a:solidFill>
                  <a:schemeClr val="tx1">
                    <a:lumMod val="75000"/>
                    <a:lumOff val="25000"/>
                  </a:schemeClr>
                </a:solidFill>
                <a:latin typeface="Corbel" charset="0"/>
                <a:ea typeface="Corbel" charset="0"/>
                <a:cs typeface="Corbel" charset="0"/>
              </a:rPr>
              <a:t> </a:t>
            </a:r>
            <a:r>
              <a:rPr lang="en-US" altLang="zh-CN" sz="2100" dirty="0">
                <a:solidFill>
                  <a:schemeClr val="tx1">
                    <a:lumMod val="75000"/>
                    <a:lumOff val="25000"/>
                  </a:schemeClr>
                </a:solidFill>
                <a:latin typeface="Corbel" charset="0"/>
                <a:ea typeface="Corbel" charset="0"/>
                <a:cs typeface="Corbel" charset="0"/>
              </a:rPr>
              <a:t>of</a:t>
            </a:r>
            <a:r>
              <a:rPr lang="en-US" sz="2100" dirty="0">
                <a:solidFill>
                  <a:schemeClr val="tx1">
                    <a:lumMod val="75000"/>
                    <a:lumOff val="25000"/>
                  </a:schemeClr>
                </a:solidFill>
                <a:latin typeface="Corbel" charset="0"/>
                <a:ea typeface="Corbel" charset="0"/>
                <a:cs typeface="Corbel" charset="0"/>
              </a:rPr>
              <a:t>),</a:t>
            </a:r>
          </a:p>
          <a:p>
            <a:pPr algn="ctr"/>
            <a:r>
              <a:rPr lang="en-US" altLang="zh-CN" sz="2100" dirty="0">
                <a:solidFill>
                  <a:schemeClr val="tx1">
                    <a:lumMod val="75000"/>
                    <a:lumOff val="25000"/>
                  </a:schemeClr>
                </a:solidFill>
                <a:latin typeface="Corbel" charset="0"/>
              </a:rPr>
              <a:t>Da</a:t>
            </a:r>
            <a:r>
              <a:rPr lang="zh-CN" altLang="en-US" sz="2100" dirty="0">
                <a:solidFill>
                  <a:schemeClr val="tx1">
                    <a:lumMod val="75000"/>
                    <a:lumOff val="25000"/>
                  </a:schemeClr>
                </a:solidFill>
                <a:latin typeface="Corbel" charset="0"/>
              </a:rPr>
              <a:t> </a:t>
            </a:r>
            <a:r>
              <a:rPr lang="en-US" altLang="zh-CN" sz="2100" dirty="0">
                <a:solidFill>
                  <a:schemeClr val="tx1">
                    <a:lumMod val="75000"/>
                    <a:lumOff val="25000"/>
                  </a:schemeClr>
                </a:solidFill>
                <a:latin typeface="Corbel" charset="0"/>
              </a:rPr>
              <a:t>Yan</a:t>
            </a:r>
            <a:r>
              <a:rPr lang="zh-CN" altLang="en-US" sz="2100" dirty="0">
                <a:solidFill>
                  <a:schemeClr val="tx1">
                    <a:lumMod val="75000"/>
                    <a:lumOff val="25000"/>
                  </a:schemeClr>
                </a:solidFill>
                <a:latin typeface="Corbel" charset="0"/>
              </a:rPr>
              <a:t> </a:t>
            </a:r>
            <a:r>
              <a:rPr lang="en-US" sz="2100" dirty="0">
                <a:solidFill>
                  <a:schemeClr val="tx1">
                    <a:lumMod val="75000"/>
                    <a:lumOff val="25000"/>
                  </a:schemeClr>
                </a:solidFill>
                <a:latin typeface="Corbel" charset="0"/>
                <a:ea typeface="Corbel" charset="0"/>
                <a:cs typeface="Corbel" charset="0"/>
              </a:rPr>
              <a:t>(</a:t>
            </a:r>
            <a:r>
              <a:rPr lang="en-US" altLang="zh-CN" sz="2100" dirty="0">
                <a:solidFill>
                  <a:schemeClr val="tx1">
                    <a:lumMod val="75000"/>
                    <a:lumOff val="25000"/>
                  </a:schemeClr>
                </a:solidFill>
                <a:latin typeface="Corbel" charset="0"/>
                <a:ea typeface="Corbel" charset="0"/>
                <a:cs typeface="Corbel" charset="0"/>
              </a:rPr>
              <a:t>The</a:t>
            </a:r>
            <a:r>
              <a:rPr lang="zh-CN" altLang="en-US" sz="2100" dirty="0">
                <a:solidFill>
                  <a:schemeClr val="tx1">
                    <a:lumMod val="75000"/>
                    <a:lumOff val="25000"/>
                  </a:schemeClr>
                </a:solidFill>
                <a:latin typeface="Corbel" charset="0"/>
                <a:ea typeface="Corbel" charset="0"/>
                <a:cs typeface="Corbel" charset="0"/>
              </a:rPr>
              <a:t> </a:t>
            </a:r>
            <a:r>
              <a:rPr lang="en-US" altLang="zh-CN" sz="2100" dirty="0">
                <a:solidFill>
                  <a:schemeClr val="tx1">
                    <a:lumMod val="75000"/>
                    <a:lumOff val="25000"/>
                  </a:schemeClr>
                </a:solidFill>
                <a:latin typeface="Corbel" charset="0"/>
                <a:ea typeface="Corbel" charset="0"/>
                <a:cs typeface="Corbel" charset="0"/>
              </a:rPr>
              <a:t>University</a:t>
            </a:r>
            <a:r>
              <a:rPr lang="zh-CN" altLang="en-US" sz="2100" dirty="0">
                <a:solidFill>
                  <a:schemeClr val="tx1">
                    <a:lumMod val="75000"/>
                    <a:lumOff val="25000"/>
                  </a:schemeClr>
                </a:solidFill>
                <a:latin typeface="Corbel" charset="0"/>
                <a:ea typeface="Corbel" charset="0"/>
                <a:cs typeface="Corbel" charset="0"/>
              </a:rPr>
              <a:t> </a:t>
            </a:r>
            <a:r>
              <a:rPr lang="en-US" altLang="zh-CN" sz="2100" dirty="0">
                <a:solidFill>
                  <a:schemeClr val="tx1">
                    <a:lumMod val="75000"/>
                    <a:lumOff val="25000"/>
                  </a:schemeClr>
                </a:solidFill>
                <a:latin typeface="Corbel" charset="0"/>
                <a:ea typeface="Corbel" charset="0"/>
                <a:cs typeface="Corbel" charset="0"/>
              </a:rPr>
              <a:t>of</a:t>
            </a:r>
            <a:r>
              <a:rPr lang="zh-CN" altLang="en-US" sz="2100" dirty="0">
                <a:solidFill>
                  <a:schemeClr val="tx1">
                    <a:lumMod val="75000"/>
                    <a:lumOff val="25000"/>
                  </a:schemeClr>
                </a:solidFill>
                <a:latin typeface="Corbel" charset="0"/>
                <a:ea typeface="Corbel" charset="0"/>
                <a:cs typeface="Corbel" charset="0"/>
              </a:rPr>
              <a:t> </a:t>
            </a:r>
            <a:r>
              <a:rPr lang="en-US" altLang="zh-CN" sz="2100" dirty="0">
                <a:solidFill>
                  <a:schemeClr val="tx1">
                    <a:lumMod val="75000"/>
                    <a:lumOff val="25000"/>
                  </a:schemeClr>
                </a:solidFill>
                <a:latin typeface="Corbel" charset="0"/>
                <a:ea typeface="Corbel" charset="0"/>
                <a:cs typeface="Corbel" charset="0"/>
              </a:rPr>
              <a:t>Alabama</a:t>
            </a:r>
            <a:r>
              <a:rPr lang="zh-CN" altLang="en-US" sz="2100" dirty="0">
                <a:solidFill>
                  <a:schemeClr val="tx1">
                    <a:lumMod val="75000"/>
                    <a:lumOff val="25000"/>
                  </a:schemeClr>
                </a:solidFill>
                <a:latin typeface="Corbel" charset="0"/>
                <a:ea typeface="Corbel" charset="0"/>
                <a:cs typeface="Corbel" charset="0"/>
              </a:rPr>
              <a:t> </a:t>
            </a:r>
            <a:r>
              <a:rPr lang="en-US" altLang="zh-CN" sz="2100" dirty="0">
                <a:solidFill>
                  <a:schemeClr val="tx1">
                    <a:lumMod val="75000"/>
                    <a:lumOff val="25000"/>
                  </a:schemeClr>
                </a:solidFill>
                <a:latin typeface="Corbel" charset="0"/>
                <a:ea typeface="Corbel" charset="0"/>
                <a:cs typeface="Corbel" charset="0"/>
              </a:rPr>
              <a:t>at</a:t>
            </a:r>
            <a:r>
              <a:rPr lang="zh-CN" altLang="en-US" sz="2100" dirty="0">
                <a:solidFill>
                  <a:schemeClr val="tx1">
                    <a:lumMod val="75000"/>
                    <a:lumOff val="25000"/>
                  </a:schemeClr>
                </a:solidFill>
                <a:latin typeface="Corbel" charset="0"/>
                <a:ea typeface="Corbel" charset="0"/>
                <a:cs typeface="Corbel" charset="0"/>
              </a:rPr>
              <a:t> </a:t>
            </a:r>
            <a:r>
              <a:rPr lang="en-US" altLang="zh-CN" sz="2100" dirty="0">
                <a:solidFill>
                  <a:schemeClr val="tx1">
                    <a:lumMod val="75000"/>
                    <a:lumOff val="25000"/>
                  </a:schemeClr>
                </a:solidFill>
                <a:latin typeface="Corbel" charset="0"/>
                <a:ea typeface="Corbel" charset="0"/>
                <a:cs typeface="Corbel" charset="0"/>
              </a:rPr>
              <a:t>Birmingham</a:t>
            </a:r>
            <a:r>
              <a:rPr lang="en-US" sz="2100" dirty="0">
                <a:solidFill>
                  <a:schemeClr val="tx1">
                    <a:lumMod val="75000"/>
                    <a:lumOff val="25000"/>
                  </a:schemeClr>
                </a:solidFill>
                <a:latin typeface="Corbel" charset="0"/>
                <a:ea typeface="Corbel" charset="0"/>
                <a:cs typeface="Corbel" charset="0"/>
              </a:rPr>
              <a:t>), </a:t>
            </a:r>
            <a:r>
              <a:rPr lang="zh-CN" altLang="en-US" sz="2100" dirty="0">
                <a:solidFill>
                  <a:schemeClr val="tx1">
                    <a:lumMod val="75000"/>
                    <a:lumOff val="25000"/>
                  </a:schemeClr>
                </a:solidFill>
                <a:latin typeface="Corbel" charset="0"/>
                <a:ea typeface="Corbel" charset="0"/>
                <a:cs typeface="Corbel" charset="0"/>
              </a:rPr>
              <a:t>   </a:t>
            </a:r>
            <a:endParaRPr lang="en-US" altLang="zh-CN" sz="2100" dirty="0">
              <a:solidFill>
                <a:schemeClr val="tx1">
                  <a:lumMod val="75000"/>
                  <a:lumOff val="25000"/>
                </a:schemeClr>
              </a:solidFill>
              <a:latin typeface="Corbel" charset="0"/>
              <a:ea typeface="Corbel" charset="0"/>
              <a:cs typeface="Corbel" charset="0"/>
            </a:endParaRPr>
          </a:p>
          <a:p>
            <a:pPr algn="ctr"/>
            <a:r>
              <a:rPr lang="en-US" altLang="zh-CN" sz="2100" dirty="0" err="1">
                <a:solidFill>
                  <a:schemeClr val="tx1">
                    <a:lumMod val="75000"/>
                    <a:lumOff val="25000"/>
                  </a:schemeClr>
                </a:solidFill>
                <a:latin typeface="Corbel" charset="0"/>
                <a:ea typeface="Corbel" charset="0"/>
                <a:cs typeface="Corbel" charset="0"/>
              </a:rPr>
              <a:t>Abdullateef</a:t>
            </a:r>
            <a:r>
              <a:rPr lang="en-US" altLang="zh-CN" sz="2100" dirty="0">
                <a:solidFill>
                  <a:schemeClr val="tx1">
                    <a:lumMod val="75000"/>
                    <a:lumOff val="25000"/>
                  </a:schemeClr>
                </a:solidFill>
                <a:latin typeface="Corbel" charset="0"/>
                <a:ea typeface="Corbel" charset="0"/>
                <a:cs typeface="Corbel" charset="0"/>
              </a:rPr>
              <a:t> </a:t>
            </a:r>
            <a:r>
              <a:rPr lang="en-US" altLang="zh-CN" sz="2100" dirty="0" err="1">
                <a:solidFill>
                  <a:schemeClr val="tx1">
                    <a:lumMod val="75000"/>
                    <a:lumOff val="25000"/>
                  </a:schemeClr>
                </a:solidFill>
                <a:latin typeface="Corbel" charset="0"/>
                <a:ea typeface="Corbel" charset="0"/>
                <a:cs typeface="Corbel" charset="0"/>
              </a:rPr>
              <a:t>Almudaifer</a:t>
            </a:r>
            <a:r>
              <a:rPr lang="zh-CN" altLang="en-US" sz="2100" dirty="0">
                <a:solidFill>
                  <a:schemeClr val="tx1">
                    <a:lumMod val="75000"/>
                    <a:lumOff val="25000"/>
                  </a:schemeClr>
                </a:solidFill>
                <a:latin typeface="Corbel" charset="0"/>
                <a:ea typeface="Corbel" charset="0"/>
                <a:cs typeface="Corbel" charset="0"/>
              </a:rPr>
              <a:t> </a:t>
            </a:r>
            <a:r>
              <a:rPr lang="en-US" sz="2100" dirty="0">
                <a:solidFill>
                  <a:schemeClr val="tx1">
                    <a:lumMod val="75000"/>
                    <a:lumOff val="25000"/>
                  </a:schemeClr>
                </a:solidFill>
                <a:latin typeface="Corbel" charset="0"/>
                <a:ea typeface="Corbel" charset="0"/>
                <a:cs typeface="Corbel" charset="0"/>
              </a:rPr>
              <a:t>(University of Alabama at Birmingham</a:t>
            </a:r>
            <a:r>
              <a:rPr lang="en-US" altLang="zh-CN" sz="2100" dirty="0">
                <a:solidFill>
                  <a:schemeClr val="tx1">
                    <a:lumMod val="75000"/>
                    <a:lumOff val="25000"/>
                  </a:schemeClr>
                </a:solidFill>
                <a:latin typeface="Corbel" charset="0"/>
                <a:ea typeface="Corbel" charset="0"/>
                <a:cs typeface="Corbel" charset="0"/>
              </a:rPr>
              <a:t>),</a:t>
            </a:r>
          </a:p>
          <a:p>
            <a:pPr algn="ctr"/>
            <a:r>
              <a:rPr lang="en-US" altLang="zh-CN" sz="2100" dirty="0" err="1">
                <a:solidFill>
                  <a:schemeClr val="tx1">
                    <a:lumMod val="75000"/>
                    <a:lumOff val="25000"/>
                  </a:schemeClr>
                </a:solidFill>
                <a:latin typeface="Corbel" charset="0"/>
                <a:ea typeface="Corbel" charset="0"/>
                <a:cs typeface="Corbel" charset="0"/>
              </a:rPr>
              <a:t>Sibo</a:t>
            </a:r>
            <a:r>
              <a:rPr lang="en-US" altLang="zh-CN" sz="2100" dirty="0">
                <a:solidFill>
                  <a:schemeClr val="tx1">
                    <a:lumMod val="75000"/>
                    <a:lumOff val="25000"/>
                  </a:schemeClr>
                </a:solidFill>
                <a:latin typeface="Corbel" charset="0"/>
                <a:ea typeface="Corbel" charset="0"/>
                <a:cs typeface="Corbel" charset="0"/>
              </a:rPr>
              <a:t> Yan (Freddie Mac),</a:t>
            </a:r>
          </a:p>
          <a:p>
            <a:pPr algn="ctr"/>
            <a:r>
              <a:rPr lang="en-US" sz="2100" dirty="0">
                <a:solidFill>
                  <a:schemeClr val="tx1">
                    <a:lumMod val="75000"/>
                    <a:lumOff val="25000"/>
                  </a:schemeClr>
                </a:solidFill>
                <a:latin typeface="Corbel" charset="0"/>
                <a:ea typeface="Corbel" charset="0"/>
                <a:cs typeface="Corbel" charset="0"/>
              </a:rPr>
              <a:t>Yang Zhou (Auburn University)</a:t>
            </a:r>
          </a:p>
        </p:txBody>
      </p:sp>
      <p:sp>
        <p:nvSpPr>
          <p:cNvPr id="12" name="Subtitle 8"/>
          <p:cNvSpPr txBox="1">
            <a:spLocks/>
          </p:cNvSpPr>
          <p:nvPr/>
        </p:nvSpPr>
        <p:spPr bwMode="auto">
          <a:xfrm>
            <a:off x="0" y="2564904"/>
            <a:ext cx="9144000" cy="8640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eaLnBrk="0" hangingPunct="0">
              <a:spcBef>
                <a:spcPts val="200"/>
              </a:spcBef>
              <a:defRPr/>
            </a:pPr>
            <a:r>
              <a:rPr lang="en-US" altLang="zh-CN" sz="2800" b="1" dirty="0">
                <a:solidFill>
                  <a:srgbClr val="3366FF"/>
                </a:solidFill>
                <a:latin typeface="+mn-lt"/>
                <a:ea typeface="Corbel" charset="0"/>
                <a:cs typeface="Corbel" charset="0"/>
              </a:rPr>
              <a:t>Forecasting Stock Prices Using Stock Correlation Graph</a:t>
            </a:r>
            <a:endParaRPr kumimoji="0" lang="en-US" sz="2800" b="1" i="0" u="none" strike="noStrike" kern="1200" cap="none" spc="0" normalizeH="0" baseline="0" noProof="0" dirty="0">
              <a:ln>
                <a:noFill/>
              </a:ln>
              <a:solidFill>
                <a:srgbClr val="3366FF"/>
              </a:solidFill>
              <a:effectLst/>
              <a:uLnTx/>
              <a:uFillTx/>
              <a:latin typeface="+mn-lt"/>
              <a:ea typeface="Corbel" charset="0"/>
              <a:cs typeface="Corbe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DE1F212-E36A-6C44-B33E-31147482829D}" type="slidenum">
              <a:rPr lang="en-US" smtClean="0"/>
              <a:pPr>
                <a:defRPr/>
              </a:pPr>
              <a:t>10</a:t>
            </a:fld>
            <a:endParaRPr lang="en-US" dirty="0"/>
          </a:p>
        </p:txBody>
      </p:sp>
      <p:sp>
        <p:nvSpPr>
          <p:cNvPr id="18" name="Title 1">
            <a:extLst>
              <a:ext uri="{FF2B5EF4-FFF2-40B4-BE49-F238E27FC236}">
                <a16:creationId xmlns:a16="http://schemas.microsoft.com/office/drawing/2014/main" id="{F74A54B1-56BC-B54D-B3AF-84F3C3D83049}"/>
              </a:ext>
            </a:extLst>
          </p:cNvPr>
          <p:cNvSpPr>
            <a:spLocks noGrp="1"/>
          </p:cNvSpPr>
          <p:nvPr>
            <p:ph type="title"/>
          </p:nvPr>
        </p:nvSpPr>
        <p:spPr>
          <a:xfrm>
            <a:off x="457200" y="598055"/>
            <a:ext cx="8229600" cy="1143000"/>
          </a:xfrm>
        </p:spPr>
        <p:txBody>
          <a:bodyPr/>
          <a:lstStyle/>
          <a:p>
            <a:r>
              <a:rPr lang="en-US" dirty="0"/>
              <a:t>Model</a:t>
            </a:r>
          </a:p>
        </p:txBody>
      </p:sp>
      <p:pic>
        <p:nvPicPr>
          <p:cNvPr id="3" name="Picture 2">
            <a:extLst>
              <a:ext uri="{FF2B5EF4-FFF2-40B4-BE49-F238E27FC236}">
                <a16:creationId xmlns:a16="http://schemas.microsoft.com/office/drawing/2014/main" id="{3377984A-58CA-4CBC-AE11-DA724F8A7506}"/>
              </a:ext>
            </a:extLst>
          </p:cNvPr>
          <p:cNvPicPr>
            <a:picLocks noChangeAspect="1"/>
          </p:cNvPicPr>
          <p:nvPr/>
        </p:nvPicPr>
        <p:blipFill>
          <a:blip r:embed="rId3"/>
          <a:stretch>
            <a:fillRect/>
          </a:stretch>
        </p:blipFill>
        <p:spPr>
          <a:xfrm>
            <a:off x="0" y="1525253"/>
            <a:ext cx="9144000" cy="5226283"/>
          </a:xfrm>
          <a:prstGeom prst="rect">
            <a:avLst/>
          </a:prstGeom>
        </p:spPr>
      </p:pic>
    </p:spTree>
    <p:extLst>
      <p:ext uri="{BB962C8B-B14F-4D97-AF65-F5344CB8AC3E}">
        <p14:creationId xmlns:p14="http://schemas.microsoft.com/office/powerpoint/2010/main" val="2184569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Stock</a:t>
            </a:r>
            <a:r>
              <a:rPr lang="zh-CN" altLang="en-US" dirty="0"/>
              <a:t> </a:t>
            </a:r>
            <a:r>
              <a:rPr lang="en-US" altLang="zh-CN" dirty="0"/>
              <a:t>Data</a:t>
            </a:r>
            <a:r>
              <a:rPr lang="zh-CN" altLang="en-US" dirty="0"/>
              <a:t> </a:t>
            </a:r>
            <a:r>
              <a:rPr lang="en-US" altLang="zh-CN" dirty="0"/>
              <a:t>Format</a:t>
            </a:r>
            <a:endParaRPr lang="en-US" dirty="0"/>
          </a:p>
        </p:txBody>
      </p:sp>
      <p:sp>
        <p:nvSpPr>
          <p:cNvPr id="6" name="灯片编号占位符 5"/>
          <p:cNvSpPr>
            <a:spLocks noGrp="1"/>
          </p:cNvSpPr>
          <p:nvPr>
            <p:ph type="sldNum" sz="quarter" idx="12"/>
          </p:nvPr>
        </p:nvSpPr>
        <p:spPr>
          <a:xfrm>
            <a:off x="6553200" y="6356350"/>
            <a:ext cx="2133600" cy="365125"/>
          </a:xfrm>
        </p:spPr>
        <p:txBody>
          <a:bodyPr/>
          <a:lstStyle/>
          <a:p>
            <a:pPr>
              <a:defRPr/>
            </a:pPr>
            <a:fld id="{8DE1F212-E36A-6C44-B33E-31147482829D}" type="slidenum">
              <a:rPr lang="en-US" sz="2000" smtClean="0">
                <a:solidFill>
                  <a:schemeClr val="tx1"/>
                </a:solidFill>
                <a:latin typeface="Arial" pitchFamily="34" charset="0"/>
                <a:cs typeface="Arial" pitchFamily="34" charset="0"/>
              </a:rPr>
              <a:pPr>
                <a:defRPr/>
              </a:pPr>
              <a:t>11</a:t>
            </a:fld>
            <a:endParaRPr lang="en-US" sz="2000" dirty="0">
              <a:solidFill>
                <a:schemeClr val="tx1"/>
              </a:solidFill>
              <a:latin typeface="Arial" pitchFamily="34" charset="0"/>
              <a:cs typeface="Arial" pitchFamily="34" charset="0"/>
            </a:endParaRPr>
          </a:p>
        </p:txBody>
      </p:sp>
      <p:pic>
        <p:nvPicPr>
          <p:cNvPr id="4" name="Picture 3">
            <a:extLst>
              <a:ext uri="{FF2B5EF4-FFF2-40B4-BE49-F238E27FC236}">
                <a16:creationId xmlns:a16="http://schemas.microsoft.com/office/drawing/2014/main" id="{996FE7B0-D8EA-489B-A601-4ECC77ABEA93}"/>
              </a:ext>
            </a:extLst>
          </p:cNvPr>
          <p:cNvPicPr>
            <a:picLocks noChangeAspect="1"/>
          </p:cNvPicPr>
          <p:nvPr/>
        </p:nvPicPr>
        <p:blipFill>
          <a:blip r:embed="rId3"/>
          <a:stretch>
            <a:fillRect/>
          </a:stretch>
        </p:blipFill>
        <p:spPr>
          <a:xfrm>
            <a:off x="0" y="1988840"/>
            <a:ext cx="9144000" cy="3623970"/>
          </a:xfrm>
          <a:prstGeom prst="rect">
            <a:avLst/>
          </a:prstGeom>
        </p:spPr>
      </p:pic>
    </p:spTree>
    <p:extLst>
      <p:ext uri="{BB962C8B-B14F-4D97-AF65-F5344CB8AC3E}">
        <p14:creationId xmlns:p14="http://schemas.microsoft.com/office/powerpoint/2010/main" val="280507821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Result</a:t>
            </a:r>
            <a:endParaRPr lang="en-US" dirty="0"/>
          </a:p>
        </p:txBody>
      </p:sp>
      <p:sp>
        <p:nvSpPr>
          <p:cNvPr id="6" name="灯片编号占位符 5"/>
          <p:cNvSpPr>
            <a:spLocks noGrp="1"/>
          </p:cNvSpPr>
          <p:nvPr>
            <p:ph type="sldNum" sz="quarter" idx="12"/>
          </p:nvPr>
        </p:nvSpPr>
        <p:spPr>
          <a:xfrm>
            <a:off x="6553200" y="6356350"/>
            <a:ext cx="2133600" cy="365125"/>
          </a:xfrm>
        </p:spPr>
        <p:txBody>
          <a:bodyPr/>
          <a:lstStyle/>
          <a:p>
            <a:pPr>
              <a:defRPr/>
            </a:pPr>
            <a:fld id="{8DE1F212-E36A-6C44-B33E-31147482829D}" type="slidenum">
              <a:rPr lang="en-US" sz="2000" smtClean="0">
                <a:solidFill>
                  <a:schemeClr val="tx1"/>
                </a:solidFill>
                <a:latin typeface="Arial" pitchFamily="34" charset="0"/>
                <a:cs typeface="Arial" pitchFamily="34" charset="0"/>
              </a:rPr>
              <a:pPr>
                <a:defRPr/>
              </a:pPr>
              <a:t>12</a:t>
            </a:fld>
            <a:endParaRPr lang="en-US" sz="2000" dirty="0">
              <a:solidFill>
                <a:schemeClr val="tx1"/>
              </a:solidFill>
              <a:latin typeface="Arial" pitchFamily="34" charset="0"/>
              <a:cs typeface="Arial" pitchFamily="34" charset="0"/>
            </a:endParaRPr>
          </a:p>
        </p:txBody>
      </p:sp>
      <p:pic>
        <p:nvPicPr>
          <p:cNvPr id="4" name="Picture 3">
            <a:extLst>
              <a:ext uri="{FF2B5EF4-FFF2-40B4-BE49-F238E27FC236}">
                <a16:creationId xmlns:a16="http://schemas.microsoft.com/office/drawing/2014/main" id="{375D1CB4-E80F-4780-9056-53B3BC2DD14F}"/>
              </a:ext>
            </a:extLst>
          </p:cNvPr>
          <p:cNvPicPr>
            <a:picLocks noChangeAspect="1"/>
          </p:cNvPicPr>
          <p:nvPr/>
        </p:nvPicPr>
        <p:blipFill>
          <a:blip r:embed="rId3"/>
          <a:stretch>
            <a:fillRect/>
          </a:stretch>
        </p:blipFill>
        <p:spPr>
          <a:xfrm>
            <a:off x="1043608" y="1527215"/>
            <a:ext cx="6780249" cy="5194260"/>
          </a:xfrm>
          <a:prstGeom prst="rect">
            <a:avLst/>
          </a:prstGeom>
        </p:spPr>
      </p:pic>
    </p:spTree>
    <p:extLst>
      <p:ext uri="{BB962C8B-B14F-4D97-AF65-F5344CB8AC3E}">
        <p14:creationId xmlns:p14="http://schemas.microsoft.com/office/powerpoint/2010/main" val="141133750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Model</a:t>
            </a:r>
            <a:endParaRPr lang="en-US" dirty="0"/>
          </a:p>
        </p:txBody>
      </p:sp>
      <p:sp>
        <p:nvSpPr>
          <p:cNvPr id="6" name="灯片编号占位符 5"/>
          <p:cNvSpPr>
            <a:spLocks noGrp="1"/>
          </p:cNvSpPr>
          <p:nvPr>
            <p:ph type="sldNum" sz="quarter" idx="12"/>
          </p:nvPr>
        </p:nvSpPr>
        <p:spPr>
          <a:xfrm>
            <a:off x="6553200" y="6356350"/>
            <a:ext cx="2133600" cy="365125"/>
          </a:xfrm>
        </p:spPr>
        <p:txBody>
          <a:bodyPr/>
          <a:lstStyle/>
          <a:p>
            <a:pPr>
              <a:defRPr/>
            </a:pPr>
            <a:fld id="{8DE1F212-E36A-6C44-B33E-31147482829D}" type="slidenum">
              <a:rPr lang="en-US" sz="2000" smtClean="0">
                <a:solidFill>
                  <a:schemeClr val="tx1"/>
                </a:solidFill>
                <a:latin typeface="Arial" pitchFamily="34" charset="0"/>
                <a:cs typeface="Arial" pitchFamily="34" charset="0"/>
              </a:rPr>
              <a:pPr>
                <a:defRPr/>
              </a:pPr>
              <a:t>13</a:t>
            </a:fld>
            <a:endParaRPr lang="en-US" sz="2000" dirty="0">
              <a:solidFill>
                <a:schemeClr val="tx1"/>
              </a:solidFill>
              <a:latin typeface="Arial" pitchFamily="34" charset="0"/>
              <a:cs typeface="Arial" pitchFamily="34" charset="0"/>
            </a:endParaRPr>
          </a:p>
        </p:txBody>
      </p:sp>
      <p:sp>
        <p:nvSpPr>
          <p:cNvPr id="8" name="Content Placeholder 2"/>
          <p:cNvSpPr>
            <a:spLocks noGrp="1"/>
          </p:cNvSpPr>
          <p:nvPr>
            <p:ph idx="1"/>
          </p:nvPr>
        </p:nvSpPr>
        <p:spPr>
          <a:xfrm>
            <a:off x="457200" y="1951038"/>
            <a:ext cx="8507288" cy="4221162"/>
          </a:xfrm>
        </p:spPr>
        <p:txBody>
          <a:bodyPr/>
          <a:lstStyle/>
          <a:p>
            <a:r>
              <a:rPr lang="en-US" altLang="zh-CN" dirty="0"/>
              <a:t>GRU:</a:t>
            </a:r>
            <a:r>
              <a:rPr lang="zh-CN" altLang="en-US" dirty="0"/>
              <a:t> </a:t>
            </a:r>
            <a:r>
              <a:rPr lang="en-US" altLang="zh-CN" dirty="0"/>
              <a:t>Recurrent</a:t>
            </a:r>
            <a:r>
              <a:rPr lang="zh-CN" altLang="en-US" dirty="0"/>
              <a:t> </a:t>
            </a:r>
            <a:r>
              <a:rPr lang="en-US" altLang="zh-CN" dirty="0"/>
              <a:t>Neural</a:t>
            </a:r>
            <a:r>
              <a:rPr lang="zh-CN" altLang="en-US" dirty="0"/>
              <a:t> </a:t>
            </a:r>
            <a:r>
              <a:rPr lang="en-US" altLang="zh-CN" dirty="0"/>
              <a:t>Network</a:t>
            </a:r>
            <a:r>
              <a:rPr lang="zh-CN" altLang="en-US" dirty="0"/>
              <a:t> </a:t>
            </a:r>
            <a:r>
              <a:rPr lang="en-US" altLang="zh-CN" dirty="0"/>
              <a:t>with</a:t>
            </a:r>
            <a:r>
              <a:rPr lang="zh-CN" altLang="en-US" dirty="0"/>
              <a:t> </a:t>
            </a:r>
            <a:r>
              <a:rPr lang="en-US" altLang="zh-CN" dirty="0"/>
              <a:t>Mitigated</a:t>
            </a:r>
            <a:r>
              <a:rPr lang="zh-CN" altLang="en-US" dirty="0"/>
              <a:t> </a:t>
            </a:r>
            <a:r>
              <a:rPr lang="en-US" altLang="zh-CN" dirty="0"/>
              <a:t>Vanishing</a:t>
            </a:r>
            <a:r>
              <a:rPr lang="zh-CN" altLang="en-US" dirty="0"/>
              <a:t> </a:t>
            </a:r>
            <a:r>
              <a:rPr lang="en-US" altLang="zh-CN" dirty="0"/>
              <a:t>Gradient</a:t>
            </a:r>
            <a:r>
              <a:rPr lang="zh-CN" altLang="en-US" dirty="0"/>
              <a:t> </a:t>
            </a:r>
            <a:r>
              <a:rPr lang="en-US" altLang="zh-CN" dirty="0"/>
              <a:t>Problem</a:t>
            </a:r>
            <a:endParaRPr lang="en-US" altLang="zh-CN" sz="3200" dirty="0"/>
          </a:p>
        </p:txBody>
      </p:sp>
      <p:pic>
        <p:nvPicPr>
          <p:cNvPr id="1026" name="Picture 2" descr="Image from [38]. The GRU model combines the &quot;forget&quot; gate and &quot;input&quot;... |  Download Scientific Diagram">
            <a:extLst>
              <a:ext uri="{FF2B5EF4-FFF2-40B4-BE49-F238E27FC236}">
                <a16:creationId xmlns:a16="http://schemas.microsoft.com/office/drawing/2014/main" id="{08D70CDC-1227-485B-B68D-678AF8FACC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140968"/>
            <a:ext cx="8096250"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76628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Our</a:t>
            </a:r>
            <a:r>
              <a:rPr lang="zh-CN" altLang="en-US" dirty="0"/>
              <a:t> </a:t>
            </a:r>
            <a:r>
              <a:rPr lang="en-US" altLang="zh-CN" dirty="0"/>
              <a:t>Model</a:t>
            </a:r>
            <a:r>
              <a:rPr lang="zh-CN" altLang="en-US" dirty="0"/>
              <a:t> </a:t>
            </a:r>
            <a:r>
              <a:rPr lang="en-US" altLang="zh-CN" dirty="0"/>
              <a:t>Choices</a:t>
            </a:r>
            <a:endParaRPr lang="en-US" dirty="0"/>
          </a:p>
        </p:txBody>
      </p:sp>
      <p:sp>
        <p:nvSpPr>
          <p:cNvPr id="6" name="灯片编号占位符 5"/>
          <p:cNvSpPr>
            <a:spLocks noGrp="1"/>
          </p:cNvSpPr>
          <p:nvPr>
            <p:ph type="sldNum" sz="quarter" idx="12"/>
          </p:nvPr>
        </p:nvSpPr>
        <p:spPr>
          <a:xfrm>
            <a:off x="6553200" y="6356350"/>
            <a:ext cx="2133600" cy="365125"/>
          </a:xfrm>
        </p:spPr>
        <p:txBody>
          <a:bodyPr/>
          <a:lstStyle/>
          <a:p>
            <a:pPr>
              <a:defRPr/>
            </a:pPr>
            <a:fld id="{8DE1F212-E36A-6C44-B33E-31147482829D}" type="slidenum">
              <a:rPr lang="en-US" sz="2000" smtClean="0">
                <a:solidFill>
                  <a:schemeClr val="tx1"/>
                </a:solidFill>
                <a:latin typeface="Arial" pitchFamily="34" charset="0"/>
                <a:cs typeface="Arial" pitchFamily="34" charset="0"/>
              </a:rPr>
              <a:pPr>
                <a:defRPr/>
              </a:pPr>
              <a:t>14</a:t>
            </a:fld>
            <a:endParaRPr lang="en-US" sz="2000" dirty="0">
              <a:solidFill>
                <a:schemeClr val="tx1"/>
              </a:solidFill>
              <a:latin typeface="Arial" pitchFamily="34" charset="0"/>
              <a:cs typeface="Arial" pitchFamily="34" charset="0"/>
            </a:endParaRPr>
          </a:p>
        </p:txBody>
      </p:sp>
      <p:sp>
        <p:nvSpPr>
          <p:cNvPr id="8" name="Content Placeholder 2"/>
          <p:cNvSpPr>
            <a:spLocks noGrp="1"/>
          </p:cNvSpPr>
          <p:nvPr>
            <p:ph idx="1"/>
          </p:nvPr>
        </p:nvSpPr>
        <p:spPr>
          <a:xfrm>
            <a:off x="457200" y="1951038"/>
            <a:ext cx="8507288" cy="4221162"/>
          </a:xfrm>
        </p:spPr>
        <p:txBody>
          <a:bodyPr/>
          <a:lstStyle/>
          <a:p>
            <a:r>
              <a:rPr lang="en-US" altLang="zh-CN" b="1" dirty="0">
                <a:solidFill>
                  <a:srgbClr val="C00000"/>
                </a:solidFill>
              </a:rPr>
              <a:t>Regression</a:t>
            </a:r>
            <a:r>
              <a:rPr lang="zh-CN" altLang="en-US" b="1" dirty="0"/>
              <a:t> </a:t>
            </a:r>
            <a:r>
              <a:rPr lang="en-US" altLang="zh-CN" b="1" dirty="0" err="1"/>
              <a:t>v.s</a:t>
            </a:r>
            <a:r>
              <a:rPr lang="en-US" altLang="zh-CN" b="1" dirty="0"/>
              <a:t>.</a:t>
            </a:r>
            <a:r>
              <a:rPr lang="zh-CN" altLang="en-US" b="1" dirty="0"/>
              <a:t> </a:t>
            </a:r>
            <a:r>
              <a:rPr lang="en-US" altLang="zh-CN" b="1" dirty="0"/>
              <a:t>Classification</a:t>
            </a:r>
            <a:endParaRPr lang="en-US" altLang="zh-CN" sz="3200" b="1" dirty="0"/>
          </a:p>
        </p:txBody>
      </p:sp>
      <p:grpSp>
        <p:nvGrpSpPr>
          <p:cNvPr id="3" name="Group 2">
            <a:extLst>
              <a:ext uri="{FF2B5EF4-FFF2-40B4-BE49-F238E27FC236}">
                <a16:creationId xmlns:a16="http://schemas.microsoft.com/office/drawing/2014/main" id="{CD763678-D13F-FE42-AA00-B520F21215C7}"/>
              </a:ext>
            </a:extLst>
          </p:cNvPr>
          <p:cNvGrpSpPr/>
          <p:nvPr/>
        </p:nvGrpSpPr>
        <p:grpSpPr>
          <a:xfrm>
            <a:off x="3347864" y="1625871"/>
            <a:ext cx="4622906" cy="5043489"/>
            <a:chOff x="2703176" y="1440277"/>
            <a:chExt cx="4860724" cy="5302942"/>
          </a:xfrm>
        </p:grpSpPr>
        <p:sp>
          <p:nvSpPr>
            <p:cNvPr id="89" name="Rectangle 88">
              <a:extLst>
                <a:ext uri="{FF2B5EF4-FFF2-40B4-BE49-F238E27FC236}">
                  <a16:creationId xmlns:a16="http://schemas.microsoft.com/office/drawing/2014/main" id="{2FDB5A9C-7B45-6E48-B57E-CF34C10BD767}"/>
                </a:ext>
              </a:extLst>
            </p:cNvPr>
            <p:cNvSpPr/>
            <p:nvPr/>
          </p:nvSpPr>
          <p:spPr>
            <a:xfrm>
              <a:off x="2714521" y="6140664"/>
              <a:ext cx="474164" cy="602555"/>
            </a:xfrm>
            <a:prstGeom prst="rect">
              <a:avLst/>
            </a:prstGeom>
            <a:solidFill>
              <a:srgbClr val="F6CACE"/>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x</a:t>
              </a:r>
              <a:r>
                <a:rPr lang="en-US" sz="2000" baseline="-25000" dirty="0">
                  <a:solidFill>
                    <a:schemeClr val="tx1"/>
                  </a:solidFill>
                </a:rPr>
                <a:t>1</a:t>
              </a:r>
            </a:p>
          </p:txBody>
        </p:sp>
        <p:sp>
          <p:nvSpPr>
            <p:cNvPr id="90" name="Rectangle 89">
              <a:extLst>
                <a:ext uri="{FF2B5EF4-FFF2-40B4-BE49-F238E27FC236}">
                  <a16:creationId xmlns:a16="http://schemas.microsoft.com/office/drawing/2014/main" id="{4723A8C4-0B55-2F48-B412-0577D2634C87}"/>
                </a:ext>
              </a:extLst>
            </p:cNvPr>
            <p:cNvSpPr/>
            <p:nvPr/>
          </p:nvSpPr>
          <p:spPr>
            <a:xfrm>
              <a:off x="3656332" y="6122365"/>
              <a:ext cx="474164" cy="602555"/>
            </a:xfrm>
            <a:prstGeom prst="rect">
              <a:avLst/>
            </a:prstGeom>
            <a:solidFill>
              <a:srgbClr val="F6CACE"/>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x</a:t>
              </a:r>
              <a:r>
                <a:rPr lang="en-US" sz="2000" baseline="-25000" dirty="0">
                  <a:solidFill>
                    <a:schemeClr val="tx1"/>
                  </a:solidFill>
                </a:rPr>
                <a:t>2</a:t>
              </a:r>
            </a:p>
          </p:txBody>
        </p:sp>
        <p:sp>
          <p:nvSpPr>
            <p:cNvPr id="91" name="Rectangle 90">
              <a:extLst>
                <a:ext uri="{FF2B5EF4-FFF2-40B4-BE49-F238E27FC236}">
                  <a16:creationId xmlns:a16="http://schemas.microsoft.com/office/drawing/2014/main" id="{55A9E3DD-16EE-5147-A244-506E45CE2446}"/>
                </a:ext>
              </a:extLst>
            </p:cNvPr>
            <p:cNvSpPr/>
            <p:nvPr/>
          </p:nvSpPr>
          <p:spPr>
            <a:xfrm>
              <a:off x="4579898" y="6122365"/>
              <a:ext cx="474164" cy="602555"/>
            </a:xfrm>
            <a:prstGeom prst="rect">
              <a:avLst/>
            </a:prstGeom>
            <a:solidFill>
              <a:srgbClr val="F6CACE"/>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x</a:t>
              </a:r>
              <a:r>
                <a:rPr lang="en-US" sz="2000" baseline="-25000" dirty="0">
                  <a:solidFill>
                    <a:schemeClr val="tx1"/>
                  </a:solidFill>
                </a:rPr>
                <a:t>3</a:t>
              </a:r>
            </a:p>
          </p:txBody>
        </p:sp>
        <p:sp>
          <p:nvSpPr>
            <p:cNvPr id="92" name="Rectangle 91">
              <a:extLst>
                <a:ext uri="{FF2B5EF4-FFF2-40B4-BE49-F238E27FC236}">
                  <a16:creationId xmlns:a16="http://schemas.microsoft.com/office/drawing/2014/main" id="{B13A0770-6864-F84C-997B-4BB9AE677081}"/>
                </a:ext>
              </a:extLst>
            </p:cNvPr>
            <p:cNvSpPr/>
            <p:nvPr/>
          </p:nvSpPr>
          <p:spPr>
            <a:xfrm>
              <a:off x="6332293" y="6112426"/>
              <a:ext cx="474164" cy="602555"/>
            </a:xfrm>
            <a:prstGeom prst="rect">
              <a:avLst/>
            </a:prstGeom>
            <a:solidFill>
              <a:srgbClr val="F6CACE"/>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err="1">
                  <a:solidFill>
                    <a:schemeClr val="tx1"/>
                  </a:solidFill>
                </a:rPr>
                <a:t>x</a:t>
              </a:r>
              <a:r>
                <a:rPr lang="en-US" sz="2000" i="1" baseline="-25000" dirty="0" err="1">
                  <a:solidFill>
                    <a:schemeClr val="tx1"/>
                  </a:solidFill>
                </a:rPr>
                <a:t>T</a:t>
              </a:r>
              <a:endParaRPr lang="en-US" sz="2000" i="1" baseline="-25000" dirty="0">
                <a:solidFill>
                  <a:schemeClr val="tx1"/>
                </a:solidFill>
              </a:endParaRPr>
            </a:p>
          </p:txBody>
        </p:sp>
        <p:grpSp>
          <p:nvGrpSpPr>
            <p:cNvPr id="93" name="Group 92">
              <a:extLst>
                <a:ext uri="{FF2B5EF4-FFF2-40B4-BE49-F238E27FC236}">
                  <a16:creationId xmlns:a16="http://schemas.microsoft.com/office/drawing/2014/main" id="{649D47B8-F098-7347-BE76-11006F7F51D8}"/>
                </a:ext>
              </a:extLst>
            </p:cNvPr>
            <p:cNvGrpSpPr/>
            <p:nvPr/>
          </p:nvGrpSpPr>
          <p:grpSpPr>
            <a:xfrm>
              <a:off x="2957354" y="5817772"/>
              <a:ext cx="3627184" cy="304594"/>
              <a:chOff x="6328796" y="4690705"/>
              <a:chExt cx="3627184" cy="221631"/>
            </a:xfrm>
          </p:grpSpPr>
          <p:cxnSp>
            <p:nvCxnSpPr>
              <p:cNvPr id="94" name="Straight Arrow Connector 93">
                <a:extLst>
                  <a:ext uri="{FF2B5EF4-FFF2-40B4-BE49-F238E27FC236}">
                    <a16:creationId xmlns:a16="http://schemas.microsoft.com/office/drawing/2014/main" id="{76861432-8445-3A48-A434-278BA0EE0FA6}"/>
                  </a:ext>
                </a:extLst>
              </p:cNvPr>
              <p:cNvCxnSpPr>
                <a:cxnSpLocks/>
              </p:cNvCxnSpPr>
              <p:nvPr/>
            </p:nvCxnSpPr>
            <p:spPr>
              <a:xfrm flipV="1">
                <a:off x="6328796" y="4690705"/>
                <a:ext cx="0" cy="221631"/>
              </a:xfrm>
              <a:prstGeom prst="straightConnector1">
                <a:avLst/>
              </a:prstGeom>
              <a:ln>
                <a:solidFill>
                  <a:srgbClr val="AA161D"/>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8754B5F6-3A7A-F945-9FEE-C08BA9FD4377}"/>
                  </a:ext>
                </a:extLst>
              </p:cNvPr>
              <p:cNvCxnSpPr>
                <a:cxnSpLocks/>
              </p:cNvCxnSpPr>
              <p:nvPr/>
            </p:nvCxnSpPr>
            <p:spPr>
              <a:xfrm flipV="1">
                <a:off x="7273744" y="4690705"/>
                <a:ext cx="0" cy="221631"/>
              </a:xfrm>
              <a:prstGeom prst="straightConnector1">
                <a:avLst/>
              </a:prstGeom>
              <a:ln>
                <a:solidFill>
                  <a:srgbClr val="AA161D"/>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DED96133-2DEF-194A-81B1-550207A32C1D}"/>
                  </a:ext>
                </a:extLst>
              </p:cNvPr>
              <p:cNvCxnSpPr>
                <a:cxnSpLocks/>
              </p:cNvCxnSpPr>
              <p:nvPr/>
            </p:nvCxnSpPr>
            <p:spPr>
              <a:xfrm flipV="1">
                <a:off x="8208469" y="4690705"/>
                <a:ext cx="0" cy="221631"/>
              </a:xfrm>
              <a:prstGeom prst="straightConnector1">
                <a:avLst/>
              </a:prstGeom>
              <a:ln>
                <a:solidFill>
                  <a:srgbClr val="AA161D"/>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81DAE33F-DD85-7642-83DF-6CF9488F06E0}"/>
                  </a:ext>
                </a:extLst>
              </p:cNvPr>
              <p:cNvCxnSpPr>
                <a:cxnSpLocks/>
              </p:cNvCxnSpPr>
              <p:nvPr/>
            </p:nvCxnSpPr>
            <p:spPr>
              <a:xfrm flipV="1">
                <a:off x="9955980" y="4690705"/>
                <a:ext cx="0" cy="221631"/>
              </a:xfrm>
              <a:prstGeom prst="straightConnector1">
                <a:avLst/>
              </a:prstGeom>
              <a:ln>
                <a:solidFill>
                  <a:srgbClr val="AA161D"/>
                </a:solidFill>
                <a:headEnd w="lg" len="lg"/>
                <a:tailEnd type="triangle" w="med" len="lg"/>
              </a:ln>
            </p:spPr>
            <p:style>
              <a:lnRef idx="1">
                <a:schemeClr val="accent1"/>
              </a:lnRef>
              <a:fillRef idx="0">
                <a:schemeClr val="accent1"/>
              </a:fillRef>
              <a:effectRef idx="0">
                <a:schemeClr val="accent1"/>
              </a:effectRef>
              <a:fontRef idx="minor">
                <a:schemeClr val="tx1"/>
              </a:fontRef>
            </p:style>
          </p:cxnSp>
        </p:grpSp>
        <p:sp>
          <p:nvSpPr>
            <p:cNvPr id="98" name="Rectangle 97">
              <a:extLst>
                <a:ext uri="{FF2B5EF4-FFF2-40B4-BE49-F238E27FC236}">
                  <a16:creationId xmlns:a16="http://schemas.microsoft.com/office/drawing/2014/main" id="{A99B4992-D89F-6949-A65F-690C328D9FB4}"/>
                </a:ext>
              </a:extLst>
            </p:cNvPr>
            <p:cNvSpPr/>
            <p:nvPr/>
          </p:nvSpPr>
          <p:spPr>
            <a:xfrm>
              <a:off x="6332293" y="3100469"/>
              <a:ext cx="474164" cy="641141"/>
            </a:xfrm>
            <a:prstGeom prst="rect">
              <a:avLst/>
            </a:prstGeom>
            <a:solidFill>
              <a:srgbClr val="CADAF9"/>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err="1">
                  <a:solidFill>
                    <a:schemeClr val="tx1"/>
                  </a:solidFill>
                </a:rPr>
                <a:t>y</a:t>
              </a:r>
              <a:r>
                <a:rPr lang="en-US" sz="2000" i="1" baseline="-25000" dirty="0" err="1">
                  <a:solidFill>
                    <a:schemeClr val="tx1"/>
                  </a:solidFill>
                </a:rPr>
                <a:t>T</a:t>
              </a:r>
              <a:endParaRPr lang="en-US" sz="2000" i="1" dirty="0"/>
            </a:p>
          </p:txBody>
        </p:sp>
        <p:cxnSp>
          <p:nvCxnSpPr>
            <p:cNvPr id="99" name="Straight Arrow Connector 98">
              <a:extLst>
                <a:ext uri="{FF2B5EF4-FFF2-40B4-BE49-F238E27FC236}">
                  <a16:creationId xmlns:a16="http://schemas.microsoft.com/office/drawing/2014/main" id="{FA9637C2-DDE0-9949-954D-2D3F35ABF022}"/>
                </a:ext>
              </a:extLst>
            </p:cNvPr>
            <p:cNvCxnSpPr/>
            <p:nvPr/>
          </p:nvCxnSpPr>
          <p:spPr>
            <a:xfrm flipV="1">
              <a:off x="6584538" y="3769836"/>
              <a:ext cx="0" cy="326997"/>
            </a:xfrm>
            <a:prstGeom prst="straightConnector1">
              <a:avLst/>
            </a:prstGeom>
            <a:ln>
              <a:solidFill>
                <a:srgbClr val="274FA5"/>
              </a:solidFill>
              <a:headEnd w="lg" len="lg"/>
              <a:tailEnd type="triangle" w="med" len="lg"/>
            </a:ln>
          </p:spPr>
          <p:style>
            <a:lnRef idx="1">
              <a:schemeClr val="accent1"/>
            </a:lnRef>
            <a:fillRef idx="0">
              <a:schemeClr val="accent1"/>
            </a:fillRef>
            <a:effectRef idx="0">
              <a:schemeClr val="accent1"/>
            </a:effectRef>
            <a:fontRef idx="minor">
              <a:schemeClr val="tx1"/>
            </a:fontRef>
          </p:style>
        </p:cxnSp>
        <p:grpSp>
          <p:nvGrpSpPr>
            <p:cNvPr id="100" name="Group 99">
              <a:extLst>
                <a:ext uri="{FF2B5EF4-FFF2-40B4-BE49-F238E27FC236}">
                  <a16:creationId xmlns:a16="http://schemas.microsoft.com/office/drawing/2014/main" id="{1CCA4F68-771F-784B-A668-D9DA5561E557}"/>
                </a:ext>
              </a:extLst>
            </p:cNvPr>
            <p:cNvGrpSpPr/>
            <p:nvPr/>
          </p:nvGrpSpPr>
          <p:grpSpPr>
            <a:xfrm>
              <a:off x="2714521" y="5108520"/>
              <a:ext cx="4091936" cy="668406"/>
              <a:chOff x="6085963" y="2708413"/>
              <a:chExt cx="4091936" cy="1140024"/>
            </a:xfrm>
          </p:grpSpPr>
          <p:sp>
            <p:nvSpPr>
              <p:cNvPr id="101" name="Rectangle 100">
                <a:extLst>
                  <a:ext uri="{FF2B5EF4-FFF2-40B4-BE49-F238E27FC236}">
                    <a16:creationId xmlns:a16="http://schemas.microsoft.com/office/drawing/2014/main" id="{7610E956-BC55-0E4E-B2E2-3795765E9BFB}"/>
                  </a:ext>
                </a:extLst>
              </p:cNvPr>
              <p:cNvSpPr/>
              <p:nvPr/>
            </p:nvSpPr>
            <p:spPr>
              <a:xfrm>
                <a:off x="6085963" y="2733603"/>
                <a:ext cx="474164" cy="1114834"/>
              </a:xfrm>
              <a:prstGeom prst="rect">
                <a:avLst/>
              </a:prstGeom>
              <a:solidFill>
                <a:srgbClr val="D8EBD3"/>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h</a:t>
                </a:r>
                <a:r>
                  <a:rPr lang="en-US" sz="2000" baseline="-25000" dirty="0">
                    <a:solidFill>
                      <a:schemeClr val="tx1"/>
                    </a:solidFill>
                  </a:rPr>
                  <a:t>1</a:t>
                </a:r>
              </a:p>
            </p:txBody>
          </p:sp>
          <p:sp>
            <p:nvSpPr>
              <p:cNvPr id="102" name="Rectangle 101">
                <a:extLst>
                  <a:ext uri="{FF2B5EF4-FFF2-40B4-BE49-F238E27FC236}">
                    <a16:creationId xmlns:a16="http://schemas.microsoft.com/office/drawing/2014/main" id="{51F38D3E-3B79-A444-8C71-997E51D2922B}"/>
                  </a:ext>
                </a:extLst>
              </p:cNvPr>
              <p:cNvSpPr/>
              <p:nvPr/>
            </p:nvSpPr>
            <p:spPr>
              <a:xfrm>
                <a:off x="7027774" y="2715304"/>
                <a:ext cx="474164" cy="1114834"/>
              </a:xfrm>
              <a:prstGeom prst="rect">
                <a:avLst/>
              </a:prstGeom>
              <a:solidFill>
                <a:srgbClr val="D8EBD3"/>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h</a:t>
                </a:r>
                <a:r>
                  <a:rPr lang="en-US" sz="2000" baseline="-25000" dirty="0">
                    <a:solidFill>
                      <a:schemeClr val="tx1"/>
                    </a:solidFill>
                  </a:rPr>
                  <a:t>2</a:t>
                </a:r>
              </a:p>
            </p:txBody>
          </p:sp>
          <p:sp>
            <p:nvSpPr>
              <p:cNvPr id="103" name="Rectangle 102">
                <a:extLst>
                  <a:ext uri="{FF2B5EF4-FFF2-40B4-BE49-F238E27FC236}">
                    <a16:creationId xmlns:a16="http://schemas.microsoft.com/office/drawing/2014/main" id="{93F679E6-F810-D64A-9CAC-8A91D30429A7}"/>
                  </a:ext>
                </a:extLst>
              </p:cNvPr>
              <p:cNvSpPr/>
              <p:nvPr/>
            </p:nvSpPr>
            <p:spPr>
              <a:xfrm>
                <a:off x="7951340" y="2715304"/>
                <a:ext cx="474164" cy="1114834"/>
              </a:xfrm>
              <a:prstGeom prst="rect">
                <a:avLst/>
              </a:prstGeom>
              <a:solidFill>
                <a:srgbClr val="D8EBD3"/>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h</a:t>
                </a:r>
                <a:r>
                  <a:rPr lang="en-US" sz="2000" baseline="-25000" dirty="0">
                    <a:solidFill>
                      <a:schemeClr val="tx1"/>
                    </a:solidFill>
                  </a:rPr>
                  <a:t>3</a:t>
                </a:r>
              </a:p>
            </p:txBody>
          </p:sp>
          <p:sp>
            <p:nvSpPr>
              <p:cNvPr id="104" name="Rectangle 103">
                <a:extLst>
                  <a:ext uri="{FF2B5EF4-FFF2-40B4-BE49-F238E27FC236}">
                    <a16:creationId xmlns:a16="http://schemas.microsoft.com/office/drawing/2014/main" id="{7D6FF9BF-365A-5445-8587-DEBA5767132F}"/>
                  </a:ext>
                </a:extLst>
              </p:cNvPr>
              <p:cNvSpPr/>
              <p:nvPr/>
            </p:nvSpPr>
            <p:spPr>
              <a:xfrm>
                <a:off x="9703735" y="2733603"/>
                <a:ext cx="474164" cy="1114834"/>
              </a:xfrm>
              <a:prstGeom prst="rect">
                <a:avLst/>
              </a:prstGeom>
              <a:solidFill>
                <a:srgbClr val="D8EBD3"/>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err="1">
                    <a:solidFill>
                      <a:schemeClr val="tx1"/>
                    </a:solidFill>
                  </a:rPr>
                  <a:t>h</a:t>
                </a:r>
                <a:r>
                  <a:rPr lang="en-US" sz="2000" i="1" baseline="-25000" dirty="0" err="1">
                    <a:solidFill>
                      <a:schemeClr val="tx1"/>
                    </a:solidFill>
                  </a:rPr>
                  <a:t>T</a:t>
                </a:r>
                <a:endParaRPr lang="en-US" sz="2000" i="1" baseline="-25000" dirty="0">
                  <a:solidFill>
                    <a:schemeClr val="tx1"/>
                  </a:solidFill>
                </a:endParaRPr>
              </a:p>
            </p:txBody>
          </p:sp>
          <p:cxnSp>
            <p:nvCxnSpPr>
              <p:cNvPr id="105" name="Straight Arrow Connector 104">
                <a:extLst>
                  <a:ext uri="{FF2B5EF4-FFF2-40B4-BE49-F238E27FC236}">
                    <a16:creationId xmlns:a16="http://schemas.microsoft.com/office/drawing/2014/main" id="{0B5B5B31-6B0F-3C4B-8973-01E8C6446EAC}"/>
                  </a:ext>
                </a:extLst>
              </p:cNvPr>
              <p:cNvCxnSpPr>
                <a:cxnSpLocks/>
              </p:cNvCxnSpPr>
              <p:nvPr/>
            </p:nvCxnSpPr>
            <p:spPr>
              <a:xfrm>
                <a:off x="6560127" y="3346731"/>
                <a:ext cx="440944" cy="0"/>
              </a:xfrm>
              <a:prstGeom prst="straightConnector1">
                <a:avLst/>
              </a:prstGeom>
              <a:ln>
                <a:solidFill>
                  <a:srgbClr val="586D4D"/>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DB1B497A-1E3C-2648-80D8-65BC0290E302}"/>
                  </a:ext>
                </a:extLst>
              </p:cNvPr>
              <p:cNvCxnSpPr>
                <a:cxnSpLocks/>
              </p:cNvCxnSpPr>
              <p:nvPr/>
            </p:nvCxnSpPr>
            <p:spPr>
              <a:xfrm>
                <a:off x="7501938" y="3346731"/>
                <a:ext cx="440944" cy="0"/>
              </a:xfrm>
              <a:prstGeom prst="straightConnector1">
                <a:avLst/>
              </a:prstGeom>
              <a:ln>
                <a:solidFill>
                  <a:srgbClr val="586D4D"/>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98681F39-234E-BF4E-B39C-592EAF834066}"/>
                  </a:ext>
                </a:extLst>
              </p:cNvPr>
              <p:cNvCxnSpPr>
                <a:cxnSpLocks/>
              </p:cNvCxnSpPr>
              <p:nvPr/>
            </p:nvCxnSpPr>
            <p:spPr>
              <a:xfrm>
                <a:off x="8425504" y="3336158"/>
                <a:ext cx="440944" cy="0"/>
              </a:xfrm>
              <a:prstGeom prst="straightConnector1">
                <a:avLst/>
              </a:prstGeom>
              <a:ln>
                <a:solidFill>
                  <a:srgbClr val="586D4D"/>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3A66D493-3DC5-7846-B442-BD3F7EDB4FBF}"/>
                  </a:ext>
                </a:extLst>
              </p:cNvPr>
              <p:cNvCxnSpPr>
                <a:cxnSpLocks/>
              </p:cNvCxnSpPr>
              <p:nvPr/>
            </p:nvCxnSpPr>
            <p:spPr>
              <a:xfrm>
                <a:off x="9262791" y="3336158"/>
                <a:ext cx="440944" cy="0"/>
              </a:xfrm>
              <a:prstGeom prst="straightConnector1">
                <a:avLst/>
              </a:prstGeom>
              <a:ln>
                <a:solidFill>
                  <a:srgbClr val="586D4D"/>
                </a:solidFill>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EA861A24-7A43-8F4A-B73F-4BA7CBEE0E01}"/>
                  </a:ext>
                </a:extLst>
              </p:cNvPr>
              <p:cNvSpPr txBox="1"/>
              <p:nvPr/>
            </p:nvSpPr>
            <p:spPr>
              <a:xfrm>
                <a:off x="8826425" y="2708413"/>
                <a:ext cx="507662" cy="938305"/>
              </a:xfrm>
              <a:prstGeom prst="rect">
                <a:avLst/>
              </a:prstGeom>
              <a:noFill/>
            </p:spPr>
            <p:txBody>
              <a:bodyPr wrap="none" rtlCol="0">
                <a:spAutoFit/>
              </a:bodyPr>
              <a:lstStyle/>
              <a:p>
                <a:r>
                  <a:rPr lang="en-US" sz="2800" b="1" dirty="0"/>
                  <a:t>...</a:t>
                </a:r>
              </a:p>
            </p:txBody>
          </p:sp>
        </p:grpSp>
        <p:sp>
          <p:nvSpPr>
            <p:cNvPr id="110" name="Rectangle 109">
              <a:extLst>
                <a:ext uri="{FF2B5EF4-FFF2-40B4-BE49-F238E27FC236}">
                  <a16:creationId xmlns:a16="http://schemas.microsoft.com/office/drawing/2014/main" id="{41FDB6AB-07AD-3948-879A-4FC6B377131A}"/>
                </a:ext>
              </a:extLst>
            </p:cNvPr>
            <p:cNvSpPr/>
            <p:nvPr/>
          </p:nvSpPr>
          <p:spPr>
            <a:xfrm>
              <a:off x="2847877" y="5015427"/>
              <a:ext cx="414963" cy="420693"/>
            </a:xfrm>
            <a:prstGeom prst="rect">
              <a:avLst/>
            </a:prstGeom>
          </p:spPr>
          <p:txBody>
            <a:bodyPr wrap="none">
              <a:spAutoFit/>
            </a:bodyPr>
            <a:lstStyle/>
            <a:p>
              <a:r>
                <a:rPr lang="en-US" sz="2000" baseline="-25000" dirty="0"/>
                <a:t>(1)</a:t>
              </a:r>
              <a:endParaRPr lang="en-US" sz="2000" dirty="0"/>
            </a:p>
          </p:txBody>
        </p:sp>
        <p:sp>
          <p:nvSpPr>
            <p:cNvPr id="111" name="Rectangle 110">
              <a:extLst>
                <a:ext uri="{FF2B5EF4-FFF2-40B4-BE49-F238E27FC236}">
                  <a16:creationId xmlns:a16="http://schemas.microsoft.com/office/drawing/2014/main" id="{153E8DB6-9EC6-F74A-9131-0E199BAE6654}"/>
                </a:ext>
              </a:extLst>
            </p:cNvPr>
            <p:cNvSpPr/>
            <p:nvPr/>
          </p:nvSpPr>
          <p:spPr>
            <a:xfrm>
              <a:off x="3805067" y="5014680"/>
              <a:ext cx="414963" cy="420693"/>
            </a:xfrm>
            <a:prstGeom prst="rect">
              <a:avLst/>
            </a:prstGeom>
          </p:spPr>
          <p:txBody>
            <a:bodyPr wrap="none">
              <a:spAutoFit/>
            </a:bodyPr>
            <a:lstStyle/>
            <a:p>
              <a:r>
                <a:rPr lang="en-US" sz="2000" baseline="-25000" dirty="0"/>
                <a:t>(1)</a:t>
              </a:r>
              <a:endParaRPr lang="en-US" sz="2000" dirty="0"/>
            </a:p>
          </p:txBody>
        </p:sp>
        <p:sp>
          <p:nvSpPr>
            <p:cNvPr id="112" name="Rectangle 111">
              <a:extLst>
                <a:ext uri="{FF2B5EF4-FFF2-40B4-BE49-F238E27FC236}">
                  <a16:creationId xmlns:a16="http://schemas.microsoft.com/office/drawing/2014/main" id="{C28341F2-B799-3E47-AE27-A55A028C9D34}"/>
                </a:ext>
              </a:extLst>
            </p:cNvPr>
            <p:cNvSpPr/>
            <p:nvPr/>
          </p:nvSpPr>
          <p:spPr>
            <a:xfrm>
              <a:off x="4732212" y="5015427"/>
              <a:ext cx="414963" cy="420693"/>
            </a:xfrm>
            <a:prstGeom prst="rect">
              <a:avLst/>
            </a:prstGeom>
          </p:spPr>
          <p:txBody>
            <a:bodyPr wrap="none">
              <a:spAutoFit/>
            </a:bodyPr>
            <a:lstStyle/>
            <a:p>
              <a:r>
                <a:rPr lang="en-US" sz="2000" baseline="-25000" dirty="0"/>
                <a:t>(1)</a:t>
              </a:r>
              <a:endParaRPr lang="en-US" sz="2000" dirty="0"/>
            </a:p>
          </p:txBody>
        </p:sp>
        <p:sp>
          <p:nvSpPr>
            <p:cNvPr id="113" name="Rectangle 112">
              <a:extLst>
                <a:ext uri="{FF2B5EF4-FFF2-40B4-BE49-F238E27FC236}">
                  <a16:creationId xmlns:a16="http://schemas.microsoft.com/office/drawing/2014/main" id="{755437F7-C786-E24A-857A-AA2A4B2C87EA}"/>
                </a:ext>
              </a:extLst>
            </p:cNvPr>
            <p:cNvSpPr/>
            <p:nvPr/>
          </p:nvSpPr>
          <p:spPr>
            <a:xfrm>
              <a:off x="6465649" y="5004741"/>
              <a:ext cx="414963" cy="420693"/>
            </a:xfrm>
            <a:prstGeom prst="rect">
              <a:avLst/>
            </a:prstGeom>
          </p:spPr>
          <p:txBody>
            <a:bodyPr wrap="none">
              <a:spAutoFit/>
            </a:bodyPr>
            <a:lstStyle/>
            <a:p>
              <a:r>
                <a:rPr lang="en-US" sz="2000" baseline="-25000" dirty="0"/>
                <a:t>(1)</a:t>
              </a:r>
              <a:endParaRPr lang="en-US" sz="2000" dirty="0"/>
            </a:p>
          </p:txBody>
        </p:sp>
        <p:grpSp>
          <p:nvGrpSpPr>
            <p:cNvPr id="114" name="Group 113">
              <a:extLst>
                <a:ext uri="{FF2B5EF4-FFF2-40B4-BE49-F238E27FC236}">
                  <a16:creationId xmlns:a16="http://schemas.microsoft.com/office/drawing/2014/main" id="{76937EFB-A5E7-1A4A-87D7-5DFFAFE099CD}"/>
                </a:ext>
              </a:extLst>
            </p:cNvPr>
            <p:cNvGrpSpPr/>
            <p:nvPr/>
          </p:nvGrpSpPr>
          <p:grpSpPr>
            <a:xfrm>
              <a:off x="2703176" y="4092794"/>
              <a:ext cx="4091936" cy="668406"/>
              <a:chOff x="6085963" y="2708413"/>
              <a:chExt cx="4091936" cy="1140024"/>
            </a:xfrm>
          </p:grpSpPr>
          <p:sp>
            <p:nvSpPr>
              <p:cNvPr id="115" name="Rectangle 114">
                <a:extLst>
                  <a:ext uri="{FF2B5EF4-FFF2-40B4-BE49-F238E27FC236}">
                    <a16:creationId xmlns:a16="http://schemas.microsoft.com/office/drawing/2014/main" id="{BE23A154-1B89-9546-A559-B707F90501FE}"/>
                  </a:ext>
                </a:extLst>
              </p:cNvPr>
              <p:cNvSpPr/>
              <p:nvPr/>
            </p:nvSpPr>
            <p:spPr>
              <a:xfrm>
                <a:off x="6085963" y="2733603"/>
                <a:ext cx="474164" cy="1114834"/>
              </a:xfrm>
              <a:prstGeom prst="rect">
                <a:avLst/>
              </a:prstGeom>
              <a:solidFill>
                <a:srgbClr val="D8EBD3"/>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h</a:t>
                </a:r>
                <a:r>
                  <a:rPr lang="en-US" sz="2000" baseline="-25000" dirty="0">
                    <a:solidFill>
                      <a:schemeClr val="tx1"/>
                    </a:solidFill>
                  </a:rPr>
                  <a:t>1</a:t>
                </a:r>
              </a:p>
            </p:txBody>
          </p:sp>
          <p:sp>
            <p:nvSpPr>
              <p:cNvPr id="116" name="Rectangle 115">
                <a:extLst>
                  <a:ext uri="{FF2B5EF4-FFF2-40B4-BE49-F238E27FC236}">
                    <a16:creationId xmlns:a16="http://schemas.microsoft.com/office/drawing/2014/main" id="{D78C991A-7DB5-2B43-9E5A-93EFAFCE20C5}"/>
                  </a:ext>
                </a:extLst>
              </p:cNvPr>
              <p:cNvSpPr/>
              <p:nvPr/>
            </p:nvSpPr>
            <p:spPr>
              <a:xfrm>
                <a:off x="7027774" y="2715304"/>
                <a:ext cx="474164" cy="1114834"/>
              </a:xfrm>
              <a:prstGeom prst="rect">
                <a:avLst/>
              </a:prstGeom>
              <a:solidFill>
                <a:srgbClr val="D8EBD3"/>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h</a:t>
                </a:r>
                <a:r>
                  <a:rPr lang="en-US" sz="2000" baseline="-25000" dirty="0">
                    <a:solidFill>
                      <a:schemeClr val="tx1"/>
                    </a:solidFill>
                  </a:rPr>
                  <a:t>2</a:t>
                </a:r>
              </a:p>
            </p:txBody>
          </p:sp>
          <p:sp>
            <p:nvSpPr>
              <p:cNvPr id="117" name="Rectangle 116">
                <a:extLst>
                  <a:ext uri="{FF2B5EF4-FFF2-40B4-BE49-F238E27FC236}">
                    <a16:creationId xmlns:a16="http://schemas.microsoft.com/office/drawing/2014/main" id="{37B38264-160A-C647-8729-0CEA7CB4A2DB}"/>
                  </a:ext>
                </a:extLst>
              </p:cNvPr>
              <p:cNvSpPr/>
              <p:nvPr/>
            </p:nvSpPr>
            <p:spPr>
              <a:xfrm>
                <a:off x="7951340" y="2715304"/>
                <a:ext cx="474164" cy="1114834"/>
              </a:xfrm>
              <a:prstGeom prst="rect">
                <a:avLst/>
              </a:prstGeom>
              <a:solidFill>
                <a:srgbClr val="D8EBD3"/>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h</a:t>
                </a:r>
                <a:r>
                  <a:rPr lang="en-US" sz="2000" baseline="-25000" dirty="0">
                    <a:solidFill>
                      <a:schemeClr val="tx1"/>
                    </a:solidFill>
                  </a:rPr>
                  <a:t>3</a:t>
                </a:r>
              </a:p>
            </p:txBody>
          </p:sp>
          <p:sp>
            <p:nvSpPr>
              <p:cNvPr id="118" name="Rectangle 117">
                <a:extLst>
                  <a:ext uri="{FF2B5EF4-FFF2-40B4-BE49-F238E27FC236}">
                    <a16:creationId xmlns:a16="http://schemas.microsoft.com/office/drawing/2014/main" id="{349EBFBE-BBE7-E544-A511-133A06EF9E52}"/>
                  </a:ext>
                </a:extLst>
              </p:cNvPr>
              <p:cNvSpPr/>
              <p:nvPr/>
            </p:nvSpPr>
            <p:spPr>
              <a:xfrm>
                <a:off x="9703735" y="2733603"/>
                <a:ext cx="474164" cy="1114834"/>
              </a:xfrm>
              <a:prstGeom prst="rect">
                <a:avLst/>
              </a:prstGeom>
              <a:solidFill>
                <a:srgbClr val="D8EBD3"/>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err="1">
                    <a:solidFill>
                      <a:schemeClr val="tx1"/>
                    </a:solidFill>
                  </a:rPr>
                  <a:t>h</a:t>
                </a:r>
                <a:r>
                  <a:rPr lang="en-US" sz="2000" i="1" baseline="-25000" dirty="0" err="1">
                    <a:solidFill>
                      <a:schemeClr val="tx1"/>
                    </a:solidFill>
                  </a:rPr>
                  <a:t>T</a:t>
                </a:r>
                <a:endParaRPr lang="en-US" sz="2000" i="1" baseline="-25000" dirty="0">
                  <a:solidFill>
                    <a:schemeClr val="tx1"/>
                  </a:solidFill>
                </a:endParaRPr>
              </a:p>
            </p:txBody>
          </p:sp>
          <p:cxnSp>
            <p:nvCxnSpPr>
              <p:cNvPr id="119" name="Straight Arrow Connector 118">
                <a:extLst>
                  <a:ext uri="{FF2B5EF4-FFF2-40B4-BE49-F238E27FC236}">
                    <a16:creationId xmlns:a16="http://schemas.microsoft.com/office/drawing/2014/main" id="{E4C1BB5F-000A-6A4C-8409-9C97ECD4C902}"/>
                  </a:ext>
                </a:extLst>
              </p:cNvPr>
              <p:cNvCxnSpPr>
                <a:cxnSpLocks/>
              </p:cNvCxnSpPr>
              <p:nvPr/>
            </p:nvCxnSpPr>
            <p:spPr>
              <a:xfrm>
                <a:off x="6560127" y="3346731"/>
                <a:ext cx="440944" cy="0"/>
              </a:xfrm>
              <a:prstGeom prst="straightConnector1">
                <a:avLst/>
              </a:prstGeom>
              <a:ln>
                <a:solidFill>
                  <a:srgbClr val="586D4D"/>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8CBC5847-0946-824F-9593-F0E403FD0172}"/>
                  </a:ext>
                </a:extLst>
              </p:cNvPr>
              <p:cNvCxnSpPr>
                <a:cxnSpLocks/>
              </p:cNvCxnSpPr>
              <p:nvPr/>
            </p:nvCxnSpPr>
            <p:spPr>
              <a:xfrm>
                <a:off x="7501938" y="3346731"/>
                <a:ext cx="440944" cy="0"/>
              </a:xfrm>
              <a:prstGeom prst="straightConnector1">
                <a:avLst/>
              </a:prstGeom>
              <a:ln>
                <a:solidFill>
                  <a:srgbClr val="586D4D"/>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B4E3FAD9-9C55-C647-B312-4AC148FFF444}"/>
                  </a:ext>
                </a:extLst>
              </p:cNvPr>
              <p:cNvCxnSpPr>
                <a:cxnSpLocks/>
              </p:cNvCxnSpPr>
              <p:nvPr/>
            </p:nvCxnSpPr>
            <p:spPr>
              <a:xfrm>
                <a:off x="8425504" y="3336158"/>
                <a:ext cx="440944" cy="0"/>
              </a:xfrm>
              <a:prstGeom prst="straightConnector1">
                <a:avLst/>
              </a:prstGeom>
              <a:ln>
                <a:solidFill>
                  <a:srgbClr val="586D4D"/>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34BDDACD-E963-0740-9F2F-4F2A1A3D05F7}"/>
                  </a:ext>
                </a:extLst>
              </p:cNvPr>
              <p:cNvCxnSpPr>
                <a:cxnSpLocks/>
              </p:cNvCxnSpPr>
              <p:nvPr/>
            </p:nvCxnSpPr>
            <p:spPr>
              <a:xfrm>
                <a:off x="9262791" y="3336158"/>
                <a:ext cx="440944" cy="0"/>
              </a:xfrm>
              <a:prstGeom prst="straightConnector1">
                <a:avLst/>
              </a:prstGeom>
              <a:ln>
                <a:solidFill>
                  <a:srgbClr val="586D4D"/>
                </a:solidFill>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E3C7061E-208A-A54C-9586-B54ECAFE243C}"/>
                  </a:ext>
                </a:extLst>
              </p:cNvPr>
              <p:cNvSpPr txBox="1"/>
              <p:nvPr/>
            </p:nvSpPr>
            <p:spPr>
              <a:xfrm>
                <a:off x="8826425" y="2708413"/>
                <a:ext cx="507662" cy="938305"/>
              </a:xfrm>
              <a:prstGeom prst="rect">
                <a:avLst/>
              </a:prstGeom>
              <a:noFill/>
            </p:spPr>
            <p:txBody>
              <a:bodyPr wrap="none" rtlCol="0">
                <a:spAutoFit/>
              </a:bodyPr>
              <a:lstStyle/>
              <a:p>
                <a:r>
                  <a:rPr lang="en-US" sz="2800" b="1" dirty="0"/>
                  <a:t>...</a:t>
                </a:r>
              </a:p>
            </p:txBody>
          </p:sp>
        </p:grpSp>
        <p:sp>
          <p:nvSpPr>
            <p:cNvPr id="124" name="Rectangle 123">
              <a:extLst>
                <a:ext uri="{FF2B5EF4-FFF2-40B4-BE49-F238E27FC236}">
                  <a16:creationId xmlns:a16="http://schemas.microsoft.com/office/drawing/2014/main" id="{56D9DD0E-4EF2-EE43-95E1-109B82A75424}"/>
                </a:ext>
              </a:extLst>
            </p:cNvPr>
            <p:cNvSpPr/>
            <p:nvPr/>
          </p:nvSpPr>
          <p:spPr>
            <a:xfrm>
              <a:off x="2836532" y="3999701"/>
              <a:ext cx="414963" cy="420693"/>
            </a:xfrm>
            <a:prstGeom prst="rect">
              <a:avLst/>
            </a:prstGeom>
          </p:spPr>
          <p:txBody>
            <a:bodyPr wrap="none">
              <a:spAutoFit/>
            </a:bodyPr>
            <a:lstStyle/>
            <a:p>
              <a:r>
                <a:rPr lang="en-US" sz="2000" baseline="-25000" dirty="0"/>
                <a:t>(2)</a:t>
              </a:r>
              <a:endParaRPr lang="en-US" sz="2000" dirty="0"/>
            </a:p>
          </p:txBody>
        </p:sp>
        <p:sp>
          <p:nvSpPr>
            <p:cNvPr id="125" name="Rectangle 124">
              <a:extLst>
                <a:ext uri="{FF2B5EF4-FFF2-40B4-BE49-F238E27FC236}">
                  <a16:creationId xmlns:a16="http://schemas.microsoft.com/office/drawing/2014/main" id="{176A806D-22F9-4F4E-BA87-CD3AA3DA4948}"/>
                </a:ext>
              </a:extLst>
            </p:cNvPr>
            <p:cNvSpPr/>
            <p:nvPr/>
          </p:nvSpPr>
          <p:spPr>
            <a:xfrm>
              <a:off x="3793722" y="3998954"/>
              <a:ext cx="414963" cy="420693"/>
            </a:xfrm>
            <a:prstGeom prst="rect">
              <a:avLst/>
            </a:prstGeom>
          </p:spPr>
          <p:txBody>
            <a:bodyPr wrap="none">
              <a:spAutoFit/>
            </a:bodyPr>
            <a:lstStyle/>
            <a:p>
              <a:r>
                <a:rPr lang="en-US" sz="2000" baseline="-25000" dirty="0"/>
                <a:t>(2)</a:t>
              </a:r>
              <a:endParaRPr lang="en-US" sz="2000" dirty="0"/>
            </a:p>
          </p:txBody>
        </p:sp>
        <p:sp>
          <p:nvSpPr>
            <p:cNvPr id="126" name="Rectangle 125">
              <a:extLst>
                <a:ext uri="{FF2B5EF4-FFF2-40B4-BE49-F238E27FC236}">
                  <a16:creationId xmlns:a16="http://schemas.microsoft.com/office/drawing/2014/main" id="{AF56ADBE-883B-104C-A815-91B1643B5A1A}"/>
                </a:ext>
              </a:extLst>
            </p:cNvPr>
            <p:cNvSpPr/>
            <p:nvPr/>
          </p:nvSpPr>
          <p:spPr>
            <a:xfrm>
              <a:off x="4720865" y="3999701"/>
              <a:ext cx="414963" cy="420693"/>
            </a:xfrm>
            <a:prstGeom prst="rect">
              <a:avLst/>
            </a:prstGeom>
          </p:spPr>
          <p:txBody>
            <a:bodyPr wrap="none">
              <a:spAutoFit/>
            </a:bodyPr>
            <a:lstStyle/>
            <a:p>
              <a:r>
                <a:rPr lang="en-US" sz="2000" baseline="-25000" dirty="0"/>
                <a:t>(2)</a:t>
              </a:r>
              <a:endParaRPr lang="en-US" sz="2000" dirty="0"/>
            </a:p>
          </p:txBody>
        </p:sp>
        <p:sp>
          <p:nvSpPr>
            <p:cNvPr id="127" name="Rectangle 126">
              <a:extLst>
                <a:ext uri="{FF2B5EF4-FFF2-40B4-BE49-F238E27FC236}">
                  <a16:creationId xmlns:a16="http://schemas.microsoft.com/office/drawing/2014/main" id="{D215970F-7B4E-D44A-BD62-7D13C979BCE8}"/>
                </a:ext>
              </a:extLst>
            </p:cNvPr>
            <p:cNvSpPr/>
            <p:nvPr/>
          </p:nvSpPr>
          <p:spPr>
            <a:xfrm>
              <a:off x="6454304" y="3989015"/>
              <a:ext cx="414963" cy="420693"/>
            </a:xfrm>
            <a:prstGeom prst="rect">
              <a:avLst/>
            </a:prstGeom>
          </p:spPr>
          <p:txBody>
            <a:bodyPr wrap="none">
              <a:spAutoFit/>
            </a:bodyPr>
            <a:lstStyle/>
            <a:p>
              <a:r>
                <a:rPr lang="en-US" sz="2000" baseline="-25000" dirty="0"/>
                <a:t>(2)</a:t>
              </a:r>
              <a:endParaRPr lang="en-US" sz="2000" dirty="0"/>
            </a:p>
          </p:txBody>
        </p:sp>
        <p:grpSp>
          <p:nvGrpSpPr>
            <p:cNvPr id="128" name="Group 127">
              <a:extLst>
                <a:ext uri="{FF2B5EF4-FFF2-40B4-BE49-F238E27FC236}">
                  <a16:creationId xmlns:a16="http://schemas.microsoft.com/office/drawing/2014/main" id="{95B1A5F6-A6A2-9342-925C-8B9193A363AB}"/>
                </a:ext>
              </a:extLst>
            </p:cNvPr>
            <p:cNvGrpSpPr/>
            <p:nvPr/>
          </p:nvGrpSpPr>
          <p:grpSpPr>
            <a:xfrm>
              <a:off x="2956705" y="4810629"/>
              <a:ext cx="3627184" cy="304594"/>
              <a:chOff x="6328796" y="4690705"/>
              <a:chExt cx="3627184" cy="221631"/>
            </a:xfrm>
          </p:grpSpPr>
          <p:cxnSp>
            <p:nvCxnSpPr>
              <p:cNvPr id="129" name="Straight Arrow Connector 128">
                <a:extLst>
                  <a:ext uri="{FF2B5EF4-FFF2-40B4-BE49-F238E27FC236}">
                    <a16:creationId xmlns:a16="http://schemas.microsoft.com/office/drawing/2014/main" id="{00F9E0E3-B67C-FC48-80F3-F8CB9DBFA0B0}"/>
                  </a:ext>
                </a:extLst>
              </p:cNvPr>
              <p:cNvCxnSpPr>
                <a:cxnSpLocks/>
              </p:cNvCxnSpPr>
              <p:nvPr/>
            </p:nvCxnSpPr>
            <p:spPr>
              <a:xfrm flipV="1">
                <a:off x="6328796" y="4690705"/>
                <a:ext cx="0" cy="221631"/>
              </a:xfrm>
              <a:prstGeom prst="straightConnector1">
                <a:avLst/>
              </a:prstGeom>
              <a:ln>
                <a:solidFill>
                  <a:srgbClr val="AA161D"/>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0FB81E64-4062-4C43-9077-00D31D91EB4B}"/>
                  </a:ext>
                </a:extLst>
              </p:cNvPr>
              <p:cNvCxnSpPr>
                <a:cxnSpLocks/>
              </p:cNvCxnSpPr>
              <p:nvPr/>
            </p:nvCxnSpPr>
            <p:spPr>
              <a:xfrm flipV="1">
                <a:off x="7273744" y="4690705"/>
                <a:ext cx="0" cy="221631"/>
              </a:xfrm>
              <a:prstGeom prst="straightConnector1">
                <a:avLst/>
              </a:prstGeom>
              <a:ln>
                <a:solidFill>
                  <a:srgbClr val="AA161D"/>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BD2AE524-77C1-8044-8772-59049F8E222E}"/>
                  </a:ext>
                </a:extLst>
              </p:cNvPr>
              <p:cNvCxnSpPr>
                <a:cxnSpLocks/>
              </p:cNvCxnSpPr>
              <p:nvPr/>
            </p:nvCxnSpPr>
            <p:spPr>
              <a:xfrm flipV="1">
                <a:off x="8208469" y="4690705"/>
                <a:ext cx="0" cy="221631"/>
              </a:xfrm>
              <a:prstGeom prst="straightConnector1">
                <a:avLst/>
              </a:prstGeom>
              <a:ln>
                <a:solidFill>
                  <a:srgbClr val="AA161D"/>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B4BA3AED-B827-2943-91F7-C5A9F1A3C14B}"/>
                  </a:ext>
                </a:extLst>
              </p:cNvPr>
              <p:cNvCxnSpPr>
                <a:cxnSpLocks/>
              </p:cNvCxnSpPr>
              <p:nvPr/>
            </p:nvCxnSpPr>
            <p:spPr>
              <a:xfrm flipV="1">
                <a:off x="9955980" y="4690705"/>
                <a:ext cx="0" cy="221631"/>
              </a:xfrm>
              <a:prstGeom prst="straightConnector1">
                <a:avLst/>
              </a:prstGeom>
              <a:ln>
                <a:solidFill>
                  <a:srgbClr val="AA161D"/>
                </a:solidFill>
                <a:headEnd w="lg" len="lg"/>
                <a:tailEnd type="triangle" w="med" len="lg"/>
              </a:ln>
            </p:spPr>
            <p:style>
              <a:lnRef idx="1">
                <a:schemeClr val="accent1"/>
              </a:lnRef>
              <a:fillRef idx="0">
                <a:schemeClr val="accent1"/>
              </a:fillRef>
              <a:effectRef idx="0">
                <a:schemeClr val="accent1"/>
              </a:effectRef>
              <a:fontRef idx="minor">
                <a:schemeClr val="tx1"/>
              </a:fontRef>
            </p:style>
          </p:cxnSp>
        </p:grpSp>
        <p:sp>
          <p:nvSpPr>
            <p:cNvPr id="133" name="TextBox 132">
              <a:extLst>
                <a:ext uri="{FF2B5EF4-FFF2-40B4-BE49-F238E27FC236}">
                  <a16:creationId xmlns:a16="http://schemas.microsoft.com/office/drawing/2014/main" id="{F0DBB329-5F54-5B41-B70A-62FEF6B2CD38}"/>
                </a:ext>
              </a:extLst>
            </p:cNvPr>
            <p:cNvSpPr txBox="1"/>
            <p:nvPr/>
          </p:nvSpPr>
          <p:spPr>
            <a:xfrm>
              <a:off x="5426533" y="6124245"/>
              <a:ext cx="507662" cy="550136"/>
            </a:xfrm>
            <a:prstGeom prst="rect">
              <a:avLst/>
            </a:prstGeom>
            <a:noFill/>
          </p:spPr>
          <p:txBody>
            <a:bodyPr wrap="none" rtlCol="0">
              <a:spAutoFit/>
            </a:bodyPr>
            <a:lstStyle/>
            <a:p>
              <a:r>
                <a:rPr lang="en-US" sz="2800" b="1" dirty="0"/>
                <a:t>...</a:t>
              </a:r>
            </a:p>
          </p:txBody>
        </p:sp>
        <p:sp>
          <p:nvSpPr>
            <p:cNvPr id="134" name="Rectangle 133">
              <a:extLst>
                <a:ext uri="{FF2B5EF4-FFF2-40B4-BE49-F238E27FC236}">
                  <a16:creationId xmlns:a16="http://schemas.microsoft.com/office/drawing/2014/main" id="{E0428B08-491E-6F4F-860D-7655C56F027B}"/>
                </a:ext>
              </a:extLst>
            </p:cNvPr>
            <p:cNvSpPr/>
            <p:nvPr/>
          </p:nvSpPr>
          <p:spPr>
            <a:xfrm>
              <a:off x="5580514" y="1440277"/>
              <a:ext cx="1945366" cy="420693"/>
            </a:xfrm>
            <a:prstGeom prst="rect">
              <a:avLst/>
            </a:prstGeom>
          </p:spPr>
          <p:txBody>
            <a:bodyPr wrap="none">
              <a:spAutoFit/>
            </a:bodyPr>
            <a:lstStyle/>
            <a:p>
              <a:pPr algn="ctr"/>
              <a:r>
                <a:rPr lang="en-US" sz="2000" b="1" dirty="0"/>
                <a:t>1</a:t>
              </a:r>
              <a:r>
                <a:rPr lang="en-US" sz="2000" dirty="0"/>
                <a:t>{</a:t>
              </a:r>
              <a:r>
                <a:rPr lang="en-US" sz="2000" i="1" dirty="0"/>
                <a:t>x</a:t>
              </a:r>
              <a:r>
                <a:rPr lang="en-US" sz="2000" i="1" baseline="-25000" dirty="0"/>
                <a:t>T</a:t>
              </a:r>
              <a:r>
                <a:rPr lang="en-US" sz="2000" baseline="-25000" dirty="0"/>
                <a:t>+1</a:t>
              </a:r>
              <a:r>
                <a:rPr lang="en-US" sz="2000" i="1" baseline="-25000" dirty="0"/>
                <a:t> </a:t>
              </a:r>
              <a:r>
                <a:rPr lang="en-US" sz="2000" i="1" dirty="0"/>
                <a:t>– </a:t>
              </a:r>
              <a:r>
                <a:rPr lang="en-US" sz="2000" i="1" dirty="0" err="1"/>
                <a:t>x</a:t>
              </a:r>
              <a:r>
                <a:rPr lang="en-US" sz="2000" i="1" baseline="-25000" dirty="0" err="1"/>
                <a:t>T</a:t>
              </a:r>
              <a:r>
                <a:rPr lang="en-US" sz="2000" i="1" dirty="0"/>
                <a:t> </a:t>
              </a:r>
              <a:r>
                <a:rPr lang="en-US" sz="2000" dirty="0"/>
                <a:t>&gt; 0}</a:t>
              </a:r>
            </a:p>
          </p:txBody>
        </p:sp>
        <p:cxnSp>
          <p:nvCxnSpPr>
            <p:cNvPr id="135" name="Straight Arrow Connector 134">
              <a:extLst>
                <a:ext uri="{FF2B5EF4-FFF2-40B4-BE49-F238E27FC236}">
                  <a16:creationId xmlns:a16="http://schemas.microsoft.com/office/drawing/2014/main" id="{D6F89440-F65E-6440-9867-84629724BF15}"/>
                </a:ext>
              </a:extLst>
            </p:cNvPr>
            <p:cNvCxnSpPr>
              <a:cxnSpLocks/>
            </p:cNvCxnSpPr>
            <p:nvPr/>
          </p:nvCxnSpPr>
          <p:spPr>
            <a:xfrm>
              <a:off x="6582766" y="1829218"/>
              <a:ext cx="0" cy="341170"/>
            </a:xfrm>
            <a:prstGeom prst="straightConnector1">
              <a:avLst/>
            </a:prstGeom>
            <a:ln>
              <a:solidFill>
                <a:schemeClr val="tx1"/>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B844E3BE-30EC-114C-9572-2CC474F18B10}"/>
                </a:ext>
              </a:extLst>
            </p:cNvPr>
            <p:cNvCxnSpPr>
              <a:cxnSpLocks/>
            </p:cNvCxnSpPr>
            <p:nvPr/>
          </p:nvCxnSpPr>
          <p:spPr>
            <a:xfrm flipV="1">
              <a:off x="6582766" y="2750251"/>
              <a:ext cx="0" cy="331189"/>
            </a:xfrm>
            <a:prstGeom prst="straightConnector1">
              <a:avLst/>
            </a:prstGeom>
            <a:ln>
              <a:solidFill>
                <a:schemeClr val="tx1"/>
              </a:solidFill>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37" name="Rectangle 136">
              <a:extLst>
                <a:ext uri="{FF2B5EF4-FFF2-40B4-BE49-F238E27FC236}">
                  <a16:creationId xmlns:a16="http://schemas.microsoft.com/office/drawing/2014/main" id="{721C637C-E17D-DB40-A1DF-49A4AE2C0D75}"/>
                </a:ext>
              </a:extLst>
            </p:cNvPr>
            <p:cNvSpPr/>
            <p:nvPr/>
          </p:nvSpPr>
          <p:spPr>
            <a:xfrm>
              <a:off x="5595381" y="2195581"/>
              <a:ext cx="1968519" cy="584672"/>
            </a:xfrm>
            <a:prstGeom prst="rect">
              <a:avLst/>
            </a:prstGeom>
            <a:solidFill>
              <a:srgbClr val="CCCCCC"/>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chemeClr val="tx1"/>
                  </a:solidFill>
                </a:rPr>
                <a:t>L</a:t>
              </a:r>
              <a:r>
                <a:rPr lang="en-US" baseline="-25000" dirty="0" err="1">
                  <a:solidFill>
                    <a:schemeClr val="tx1"/>
                  </a:solidFill>
                </a:rPr>
                <a:t>cross</a:t>
              </a:r>
              <a:r>
                <a:rPr lang="en-US" baseline="-25000" dirty="0">
                  <a:solidFill>
                    <a:schemeClr val="tx1"/>
                  </a:solidFill>
                </a:rPr>
                <a:t>-entropy</a:t>
              </a:r>
            </a:p>
          </p:txBody>
        </p:sp>
      </p:grpSp>
      <p:sp>
        <p:nvSpPr>
          <p:cNvPr id="4" name="Rectangle 3">
            <a:extLst>
              <a:ext uri="{FF2B5EF4-FFF2-40B4-BE49-F238E27FC236}">
                <a16:creationId xmlns:a16="http://schemas.microsoft.com/office/drawing/2014/main" id="{26CDC99F-F03A-3E4A-AC64-3A114684F0BD}"/>
              </a:ext>
            </a:extLst>
          </p:cNvPr>
          <p:cNvSpPr/>
          <p:nvPr/>
        </p:nvSpPr>
        <p:spPr>
          <a:xfrm>
            <a:off x="3239202" y="3289704"/>
            <a:ext cx="2763898" cy="461665"/>
          </a:xfrm>
          <a:prstGeom prst="rect">
            <a:avLst/>
          </a:prstGeom>
        </p:spPr>
        <p:txBody>
          <a:bodyPr wrap="none">
            <a:spAutoFit/>
          </a:bodyPr>
          <a:lstStyle/>
          <a:p>
            <a:r>
              <a:rPr lang="en-US" altLang="zh-CN" b="1" dirty="0">
                <a:solidFill>
                  <a:srgbClr val="C00000"/>
                </a:solidFill>
              </a:rPr>
              <a:t>Prediction</a:t>
            </a:r>
            <a:r>
              <a:rPr lang="zh-CN" altLang="en-US" b="1" dirty="0">
                <a:solidFill>
                  <a:srgbClr val="C00000"/>
                </a:solidFill>
              </a:rPr>
              <a:t> </a:t>
            </a:r>
            <a:r>
              <a:rPr lang="en-US" altLang="zh-CN" b="1" dirty="0">
                <a:solidFill>
                  <a:srgbClr val="C00000"/>
                </a:solidFill>
              </a:rPr>
              <a:t>of</a:t>
            </a:r>
            <a:r>
              <a:rPr lang="zh-CN" altLang="en-US" b="1" dirty="0">
                <a:solidFill>
                  <a:srgbClr val="C00000"/>
                </a:solidFill>
              </a:rPr>
              <a:t> </a:t>
            </a:r>
            <a:r>
              <a:rPr lang="en-US" b="1" i="1" dirty="0">
                <a:solidFill>
                  <a:srgbClr val="C00000"/>
                </a:solidFill>
              </a:rPr>
              <a:t>x</a:t>
            </a:r>
            <a:r>
              <a:rPr lang="en-US" b="1" i="1" baseline="-25000" dirty="0">
                <a:solidFill>
                  <a:srgbClr val="C00000"/>
                </a:solidFill>
              </a:rPr>
              <a:t>T</a:t>
            </a:r>
            <a:r>
              <a:rPr lang="en-US" b="1" baseline="-25000" dirty="0">
                <a:solidFill>
                  <a:srgbClr val="C00000"/>
                </a:solidFill>
              </a:rPr>
              <a:t>+1</a:t>
            </a:r>
            <a:r>
              <a:rPr lang="zh-CN" altLang="en-US" b="1" dirty="0">
                <a:solidFill>
                  <a:srgbClr val="C00000"/>
                </a:solidFill>
              </a:rPr>
              <a:t> </a:t>
            </a:r>
            <a:endParaRPr lang="en-US" b="1" dirty="0">
              <a:solidFill>
                <a:srgbClr val="C00000"/>
              </a:solidFill>
            </a:endParaRPr>
          </a:p>
        </p:txBody>
      </p:sp>
      <p:sp>
        <p:nvSpPr>
          <p:cNvPr id="138" name="Up Arrow 137">
            <a:extLst>
              <a:ext uri="{FF2B5EF4-FFF2-40B4-BE49-F238E27FC236}">
                <a16:creationId xmlns:a16="http://schemas.microsoft.com/office/drawing/2014/main" id="{89BBD3DA-0AD2-474A-BDB8-3A957BB71021}"/>
              </a:ext>
            </a:extLst>
          </p:cNvPr>
          <p:cNvSpPr/>
          <p:nvPr/>
        </p:nvSpPr>
        <p:spPr>
          <a:xfrm rot="16200000">
            <a:off x="6061574" y="3246582"/>
            <a:ext cx="492578" cy="631106"/>
          </a:xfrm>
          <a:prstGeom prst="upArrow">
            <a:avLst/>
          </a:prstGeom>
          <a:solidFill>
            <a:srgbClr val="0070C0"/>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139" name="Picture 138">
            <a:extLst>
              <a:ext uri="{FF2B5EF4-FFF2-40B4-BE49-F238E27FC236}">
                <a16:creationId xmlns:a16="http://schemas.microsoft.com/office/drawing/2014/main" id="{2C1EB505-7532-454B-A3BE-1E2842E531EF}"/>
              </a:ext>
            </a:extLst>
          </p:cNvPr>
          <p:cNvPicPr>
            <a:picLocks noChangeAspect="1"/>
          </p:cNvPicPr>
          <p:nvPr/>
        </p:nvPicPr>
        <p:blipFill rotWithShape="1">
          <a:blip r:embed="rId3"/>
          <a:srcRect l="46377"/>
          <a:stretch/>
        </p:blipFill>
        <p:spPr>
          <a:xfrm>
            <a:off x="1390416" y="2443323"/>
            <a:ext cx="731797" cy="708506"/>
          </a:xfrm>
          <a:prstGeom prst="rect">
            <a:avLst/>
          </a:prstGeom>
        </p:spPr>
      </p:pic>
      <p:pic>
        <p:nvPicPr>
          <p:cNvPr id="140" name="Picture 139">
            <a:extLst>
              <a:ext uri="{FF2B5EF4-FFF2-40B4-BE49-F238E27FC236}">
                <a16:creationId xmlns:a16="http://schemas.microsoft.com/office/drawing/2014/main" id="{082C6940-EC9A-CF43-943E-F5361D7EE9E5}"/>
              </a:ext>
            </a:extLst>
          </p:cNvPr>
          <p:cNvPicPr>
            <a:picLocks noChangeAspect="1"/>
          </p:cNvPicPr>
          <p:nvPr/>
        </p:nvPicPr>
        <p:blipFill rotWithShape="1">
          <a:blip r:embed="rId3"/>
          <a:srcRect r="54197" b="-9173"/>
          <a:stretch/>
        </p:blipFill>
        <p:spPr>
          <a:xfrm>
            <a:off x="4308611" y="2405796"/>
            <a:ext cx="625080" cy="773495"/>
          </a:xfrm>
          <a:prstGeom prst="rect">
            <a:avLst/>
          </a:prstGeom>
        </p:spPr>
      </p:pic>
    </p:spTree>
    <p:extLst>
      <p:ext uri="{BB962C8B-B14F-4D97-AF65-F5344CB8AC3E}">
        <p14:creationId xmlns:p14="http://schemas.microsoft.com/office/powerpoint/2010/main" val="26946155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ED0BD7-FD30-6545-8C86-0293E6CDAF0C}"/>
              </a:ext>
            </a:extLst>
          </p:cNvPr>
          <p:cNvPicPr>
            <a:picLocks noChangeAspect="1"/>
          </p:cNvPicPr>
          <p:nvPr/>
        </p:nvPicPr>
        <p:blipFill>
          <a:blip r:embed="rId3"/>
          <a:stretch>
            <a:fillRect/>
          </a:stretch>
        </p:blipFill>
        <p:spPr>
          <a:xfrm>
            <a:off x="1190476" y="3066851"/>
            <a:ext cx="6236270" cy="3653086"/>
          </a:xfrm>
          <a:prstGeom prst="rect">
            <a:avLst/>
          </a:prstGeom>
        </p:spPr>
      </p:pic>
      <p:sp>
        <p:nvSpPr>
          <p:cNvPr id="2" name="Title 1"/>
          <p:cNvSpPr>
            <a:spLocks noGrp="1"/>
          </p:cNvSpPr>
          <p:nvPr>
            <p:ph type="title"/>
          </p:nvPr>
        </p:nvSpPr>
        <p:spPr/>
        <p:txBody>
          <a:bodyPr/>
          <a:lstStyle/>
          <a:p>
            <a:r>
              <a:rPr lang="en-US" altLang="zh-CN" dirty="0"/>
              <a:t>Related</a:t>
            </a:r>
            <a:r>
              <a:rPr lang="zh-CN" altLang="en-US" dirty="0"/>
              <a:t> </a:t>
            </a:r>
            <a:r>
              <a:rPr lang="en-US" altLang="zh-CN" dirty="0"/>
              <a:t>Work</a:t>
            </a:r>
            <a:endParaRPr lang="en-US" dirty="0"/>
          </a:p>
        </p:txBody>
      </p:sp>
      <p:sp>
        <p:nvSpPr>
          <p:cNvPr id="6" name="灯片编号占位符 5"/>
          <p:cNvSpPr>
            <a:spLocks noGrp="1"/>
          </p:cNvSpPr>
          <p:nvPr>
            <p:ph type="sldNum" sz="quarter" idx="12"/>
          </p:nvPr>
        </p:nvSpPr>
        <p:spPr>
          <a:xfrm>
            <a:off x="6553200" y="6356350"/>
            <a:ext cx="2133600" cy="365125"/>
          </a:xfrm>
        </p:spPr>
        <p:txBody>
          <a:bodyPr/>
          <a:lstStyle/>
          <a:p>
            <a:pPr>
              <a:defRPr/>
            </a:pPr>
            <a:fld id="{8DE1F212-E36A-6C44-B33E-31147482829D}" type="slidenum">
              <a:rPr lang="en-US" sz="2000" smtClean="0">
                <a:solidFill>
                  <a:schemeClr val="tx1"/>
                </a:solidFill>
                <a:latin typeface="Arial" pitchFamily="34" charset="0"/>
                <a:cs typeface="Arial" pitchFamily="34" charset="0"/>
              </a:rPr>
              <a:pPr>
                <a:defRPr/>
              </a:pPr>
              <a:t>15</a:t>
            </a:fld>
            <a:endParaRPr lang="en-US" sz="2000" dirty="0">
              <a:solidFill>
                <a:schemeClr val="tx1"/>
              </a:solidFill>
              <a:latin typeface="Arial" pitchFamily="34" charset="0"/>
              <a:cs typeface="Arial" pitchFamily="34" charset="0"/>
            </a:endParaRPr>
          </a:p>
        </p:txBody>
      </p:sp>
      <p:sp>
        <p:nvSpPr>
          <p:cNvPr id="8" name="Content Placeholder 2"/>
          <p:cNvSpPr>
            <a:spLocks noGrp="1"/>
          </p:cNvSpPr>
          <p:nvPr>
            <p:ph idx="1"/>
          </p:nvPr>
        </p:nvSpPr>
        <p:spPr>
          <a:xfrm>
            <a:off x="457200" y="1951038"/>
            <a:ext cx="8507288" cy="4221162"/>
          </a:xfrm>
        </p:spPr>
        <p:txBody>
          <a:bodyPr/>
          <a:lstStyle/>
          <a:p>
            <a:r>
              <a:rPr lang="en-US" altLang="zh-CN" b="1" dirty="0">
                <a:solidFill>
                  <a:srgbClr val="C00000"/>
                </a:solidFill>
              </a:rPr>
              <a:t>Regression</a:t>
            </a:r>
            <a:r>
              <a:rPr lang="zh-CN" altLang="en-US" b="1" dirty="0"/>
              <a:t> </a:t>
            </a:r>
            <a:r>
              <a:rPr lang="en-US" altLang="zh-CN" b="1" dirty="0" err="1"/>
              <a:t>v.s</a:t>
            </a:r>
            <a:r>
              <a:rPr lang="en-US" altLang="zh-CN" b="1" dirty="0"/>
              <a:t>.</a:t>
            </a:r>
            <a:r>
              <a:rPr lang="zh-CN" altLang="en-US" b="1" dirty="0"/>
              <a:t> </a:t>
            </a:r>
            <a:r>
              <a:rPr lang="en-US" altLang="zh-CN" b="1" dirty="0"/>
              <a:t>Classification</a:t>
            </a:r>
            <a:endParaRPr lang="en-US" altLang="zh-CN" sz="3200" b="1" dirty="0"/>
          </a:p>
        </p:txBody>
      </p:sp>
      <p:pic>
        <p:nvPicPr>
          <p:cNvPr id="139" name="Picture 138">
            <a:extLst>
              <a:ext uri="{FF2B5EF4-FFF2-40B4-BE49-F238E27FC236}">
                <a16:creationId xmlns:a16="http://schemas.microsoft.com/office/drawing/2014/main" id="{2C1EB505-7532-454B-A3BE-1E2842E531EF}"/>
              </a:ext>
            </a:extLst>
          </p:cNvPr>
          <p:cNvPicPr>
            <a:picLocks noChangeAspect="1"/>
          </p:cNvPicPr>
          <p:nvPr/>
        </p:nvPicPr>
        <p:blipFill rotWithShape="1">
          <a:blip r:embed="rId4"/>
          <a:srcRect l="46377"/>
          <a:stretch/>
        </p:blipFill>
        <p:spPr>
          <a:xfrm>
            <a:off x="1390416" y="2443323"/>
            <a:ext cx="731797" cy="708506"/>
          </a:xfrm>
          <a:prstGeom prst="rect">
            <a:avLst/>
          </a:prstGeom>
        </p:spPr>
      </p:pic>
      <p:pic>
        <p:nvPicPr>
          <p:cNvPr id="140" name="Picture 139">
            <a:extLst>
              <a:ext uri="{FF2B5EF4-FFF2-40B4-BE49-F238E27FC236}">
                <a16:creationId xmlns:a16="http://schemas.microsoft.com/office/drawing/2014/main" id="{082C6940-EC9A-CF43-943E-F5361D7EE9E5}"/>
              </a:ext>
            </a:extLst>
          </p:cNvPr>
          <p:cNvPicPr>
            <a:picLocks noChangeAspect="1"/>
          </p:cNvPicPr>
          <p:nvPr/>
        </p:nvPicPr>
        <p:blipFill rotWithShape="1">
          <a:blip r:embed="rId4"/>
          <a:srcRect r="54197" b="-9173"/>
          <a:stretch/>
        </p:blipFill>
        <p:spPr>
          <a:xfrm>
            <a:off x="4308611" y="2405796"/>
            <a:ext cx="625080" cy="773495"/>
          </a:xfrm>
          <a:prstGeom prst="rect">
            <a:avLst/>
          </a:prstGeom>
        </p:spPr>
      </p:pic>
    </p:spTree>
    <p:extLst>
      <p:ext uri="{BB962C8B-B14F-4D97-AF65-F5344CB8AC3E}">
        <p14:creationId xmlns:p14="http://schemas.microsoft.com/office/powerpoint/2010/main" val="256989587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DE1F212-E36A-6C44-B33E-31147482829D}" type="slidenum">
              <a:rPr lang="en-US" smtClean="0"/>
              <a:pPr>
                <a:defRPr/>
              </a:pPr>
              <a:t>16</a:t>
            </a:fld>
            <a:endParaRPr lang="en-US" dirty="0"/>
          </a:p>
        </p:txBody>
      </p:sp>
      <p:pic>
        <p:nvPicPr>
          <p:cNvPr id="5" name="Picture 4">
            <a:extLst>
              <a:ext uri="{FF2B5EF4-FFF2-40B4-BE49-F238E27FC236}">
                <a16:creationId xmlns:a16="http://schemas.microsoft.com/office/drawing/2014/main" id="{EA52C16D-BE9B-8545-867B-18A8DFC201B7}"/>
              </a:ext>
            </a:extLst>
          </p:cNvPr>
          <p:cNvPicPr>
            <a:picLocks noChangeAspect="1"/>
          </p:cNvPicPr>
          <p:nvPr/>
        </p:nvPicPr>
        <p:blipFill rotWithShape="1">
          <a:blip r:embed="rId3"/>
          <a:srcRect r="2072"/>
          <a:stretch/>
        </p:blipFill>
        <p:spPr>
          <a:xfrm>
            <a:off x="539552" y="41034"/>
            <a:ext cx="8075240" cy="6772342"/>
          </a:xfrm>
          <a:prstGeom prst="rect">
            <a:avLst/>
          </a:prstGeom>
        </p:spPr>
      </p:pic>
    </p:spTree>
    <p:extLst>
      <p:ext uri="{BB962C8B-B14F-4D97-AF65-F5344CB8AC3E}">
        <p14:creationId xmlns:p14="http://schemas.microsoft.com/office/powerpoint/2010/main" val="4010290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Our</a:t>
            </a:r>
            <a:r>
              <a:rPr lang="zh-CN" altLang="en-US" dirty="0"/>
              <a:t> </a:t>
            </a:r>
            <a:r>
              <a:rPr lang="en-US" altLang="zh-CN" dirty="0"/>
              <a:t>Model</a:t>
            </a:r>
            <a:r>
              <a:rPr lang="zh-CN" altLang="en-US" dirty="0"/>
              <a:t> </a:t>
            </a:r>
            <a:r>
              <a:rPr lang="en-US" altLang="zh-CN" dirty="0"/>
              <a:t>Choices</a:t>
            </a:r>
            <a:endParaRPr lang="en-US" dirty="0"/>
          </a:p>
        </p:txBody>
      </p:sp>
      <p:sp>
        <p:nvSpPr>
          <p:cNvPr id="6" name="灯片编号占位符 5"/>
          <p:cNvSpPr>
            <a:spLocks noGrp="1"/>
          </p:cNvSpPr>
          <p:nvPr>
            <p:ph type="sldNum" sz="quarter" idx="12"/>
          </p:nvPr>
        </p:nvSpPr>
        <p:spPr>
          <a:xfrm>
            <a:off x="6553200" y="6356350"/>
            <a:ext cx="2133600" cy="365125"/>
          </a:xfrm>
        </p:spPr>
        <p:txBody>
          <a:bodyPr/>
          <a:lstStyle/>
          <a:p>
            <a:pPr>
              <a:defRPr/>
            </a:pPr>
            <a:fld id="{8DE1F212-E36A-6C44-B33E-31147482829D}" type="slidenum">
              <a:rPr lang="en-US" sz="2000" smtClean="0">
                <a:solidFill>
                  <a:schemeClr val="tx1"/>
                </a:solidFill>
                <a:latin typeface="Arial" pitchFamily="34" charset="0"/>
                <a:cs typeface="Arial" pitchFamily="34" charset="0"/>
              </a:rPr>
              <a:pPr>
                <a:defRPr/>
              </a:pPr>
              <a:t>17</a:t>
            </a:fld>
            <a:endParaRPr lang="en-US" sz="2000" dirty="0">
              <a:solidFill>
                <a:schemeClr val="tx1"/>
              </a:solidFill>
              <a:latin typeface="Arial" pitchFamily="34" charset="0"/>
              <a:cs typeface="Arial" pitchFamily="34" charset="0"/>
            </a:endParaRPr>
          </a:p>
        </p:txBody>
      </p:sp>
      <p:sp>
        <p:nvSpPr>
          <p:cNvPr id="8" name="Content Placeholder 2"/>
          <p:cNvSpPr>
            <a:spLocks noGrp="1"/>
          </p:cNvSpPr>
          <p:nvPr>
            <p:ph idx="1"/>
          </p:nvPr>
        </p:nvSpPr>
        <p:spPr>
          <a:xfrm>
            <a:off x="457200" y="1951038"/>
            <a:ext cx="8507288" cy="4221162"/>
          </a:xfrm>
        </p:spPr>
        <p:txBody>
          <a:bodyPr/>
          <a:lstStyle/>
          <a:p>
            <a:r>
              <a:rPr lang="en-US" altLang="zh-CN" b="1" dirty="0">
                <a:solidFill>
                  <a:srgbClr val="950001"/>
                </a:solidFill>
              </a:rPr>
              <a:t>Many-to-Many</a:t>
            </a:r>
            <a:r>
              <a:rPr lang="zh-CN" altLang="en-US" b="1" dirty="0"/>
              <a:t> </a:t>
            </a:r>
            <a:r>
              <a:rPr lang="en-US" altLang="zh-CN" b="1" dirty="0" err="1"/>
              <a:t>v.s</a:t>
            </a:r>
            <a:r>
              <a:rPr lang="en-US" altLang="zh-CN" b="1" dirty="0"/>
              <a:t>.</a:t>
            </a:r>
            <a:r>
              <a:rPr lang="zh-CN" altLang="en-US" b="1" dirty="0"/>
              <a:t> </a:t>
            </a:r>
            <a:r>
              <a:rPr lang="en-US" altLang="zh-CN" b="1" dirty="0"/>
              <a:t>Many-to-One</a:t>
            </a:r>
            <a:endParaRPr lang="en-US" altLang="zh-CN" sz="3200" b="1" dirty="0"/>
          </a:p>
        </p:txBody>
      </p:sp>
      <p:grpSp>
        <p:nvGrpSpPr>
          <p:cNvPr id="4" name="Group 3">
            <a:extLst>
              <a:ext uri="{FF2B5EF4-FFF2-40B4-BE49-F238E27FC236}">
                <a16:creationId xmlns:a16="http://schemas.microsoft.com/office/drawing/2014/main" id="{B03AE472-1579-4E40-948B-4E46E691A254}"/>
              </a:ext>
            </a:extLst>
          </p:cNvPr>
          <p:cNvGrpSpPr/>
          <p:nvPr/>
        </p:nvGrpSpPr>
        <p:grpSpPr>
          <a:xfrm>
            <a:off x="714400" y="2924944"/>
            <a:ext cx="7715200" cy="3796531"/>
            <a:chOff x="1463732" y="1295377"/>
            <a:chExt cx="8851691" cy="4962525"/>
          </a:xfrm>
        </p:grpSpPr>
        <p:sp>
          <p:nvSpPr>
            <p:cNvPr id="11" name="Rectangle 10">
              <a:extLst>
                <a:ext uri="{FF2B5EF4-FFF2-40B4-BE49-F238E27FC236}">
                  <a16:creationId xmlns:a16="http://schemas.microsoft.com/office/drawing/2014/main" id="{1E2C0F3F-35C1-5849-A8E5-763291882193}"/>
                </a:ext>
              </a:extLst>
            </p:cNvPr>
            <p:cNvSpPr/>
            <p:nvPr/>
          </p:nvSpPr>
          <p:spPr>
            <a:xfrm>
              <a:off x="1667292" y="2946804"/>
              <a:ext cx="474164" cy="1114834"/>
            </a:xfrm>
            <a:prstGeom prst="rect">
              <a:avLst/>
            </a:prstGeom>
            <a:solidFill>
              <a:srgbClr val="D8EBD3"/>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h</a:t>
              </a:r>
              <a:r>
                <a:rPr lang="en-US" sz="2000" baseline="-25000" dirty="0">
                  <a:solidFill>
                    <a:schemeClr val="tx1"/>
                  </a:solidFill>
                </a:rPr>
                <a:t>0</a:t>
              </a:r>
            </a:p>
          </p:txBody>
        </p:sp>
        <p:sp>
          <p:nvSpPr>
            <p:cNvPr id="12" name="Rectangle 11">
              <a:extLst>
                <a:ext uri="{FF2B5EF4-FFF2-40B4-BE49-F238E27FC236}">
                  <a16:creationId xmlns:a16="http://schemas.microsoft.com/office/drawing/2014/main" id="{3D321015-CBE2-984C-9565-61211DF829C7}"/>
                </a:ext>
              </a:extLst>
            </p:cNvPr>
            <p:cNvSpPr/>
            <p:nvPr/>
          </p:nvSpPr>
          <p:spPr>
            <a:xfrm>
              <a:off x="2602003" y="3164294"/>
              <a:ext cx="677724" cy="675922"/>
            </a:xfrm>
            <a:prstGeom prst="rect">
              <a:avLst/>
            </a:prstGeom>
            <a:solidFill>
              <a:srgbClr val="CCCCCC"/>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chemeClr val="tx1"/>
                  </a:solidFill>
                </a:rPr>
                <a:t>f</a:t>
              </a:r>
              <a:r>
                <a:rPr lang="en-US" baseline="-25000" dirty="0" err="1">
                  <a:solidFill>
                    <a:schemeClr val="tx1"/>
                  </a:solidFill>
                </a:rPr>
                <a:t>W</a:t>
              </a:r>
              <a:endParaRPr lang="en-US" baseline="-25000" dirty="0">
                <a:solidFill>
                  <a:schemeClr val="tx1"/>
                </a:solidFill>
              </a:endParaRPr>
            </a:p>
          </p:txBody>
        </p:sp>
        <p:sp>
          <p:nvSpPr>
            <p:cNvPr id="13" name="Rectangle 12">
              <a:extLst>
                <a:ext uri="{FF2B5EF4-FFF2-40B4-BE49-F238E27FC236}">
                  <a16:creationId xmlns:a16="http://schemas.microsoft.com/office/drawing/2014/main" id="{3577547E-7E8F-584B-93D1-CBAA9FB48EBE}"/>
                </a:ext>
              </a:extLst>
            </p:cNvPr>
            <p:cNvSpPr/>
            <p:nvPr/>
          </p:nvSpPr>
          <p:spPr>
            <a:xfrm>
              <a:off x="3714566" y="2946804"/>
              <a:ext cx="474164" cy="1114834"/>
            </a:xfrm>
            <a:prstGeom prst="rect">
              <a:avLst/>
            </a:prstGeom>
            <a:solidFill>
              <a:srgbClr val="D8EBD3"/>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h</a:t>
              </a:r>
              <a:r>
                <a:rPr lang="en-US" sz="2000" baseline="-25000" dirty="0">
                  <a:solidFill>
                    <a:schemeClr val="tx1"/>
                  </a:solidFill>
                </a:rPr>
                <a:t>1</a:t>
              </a:r>
            </a:p>
          </p:txBody>
        </p:sp>
        <p:sp>
          <p:nvSpPr>
            <p:cNvPr id="14" name="Rectangle 13">
              <a:extLst>
                <a:ext uri="{FF2B5EF4-FFF2-40B4-BE49-F238E27FC236}">
                  <a16:creationId xmlns:a16="http://schemas.microsoft.com/office/drawing/2014/main" id="{BE31D2B3-3207-564A-977D-2B4C5F3E7C44}"/>
                </a:ext>
              </a:extLst>
            </p:cNvPr>
            <p:cNvSpPr/>
            <p:nvPr/>
          </p:nvSpPr>
          <p:spPr>
            <a:xfrm>
              <a:off x="2703783" y="4360477"/>
              <a:ext cx="474164" cy="1114834"/>
            </a:xfrm>
            <a:prstGeom prst="rect">
              <a:avLst/>
            </a:prstGeom>
            <a:solidFill>
              <a:srgbClr val="F6CACE"/>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x</a:t>
              </a:r>
              <a:r>
                <a:rPr lang="en-US" sz="2000" baseline="-25000" dirty="0">
                  <a:solidFill>
                    <a:schemeClr val="tx1"/>
                  </a:solidFill>
                </a:rPr>
                <a:t>1</a:t>
              </a:r>
            </a:p>
          </p:txBody>
        </p:sp>
        <p:sp>
          <p:nvSpPr>
            <p:cNvPr id="15" name="Rectangle 14">
              <a:extLst>
                <a:ext uri="{FF2B5EF4-FFF2-40B4-BE49-F238E27FC236}">
                  <a16:creationId xmlns:a16="http://schemas.microsoft.com/office/drawing/2014/main" id="{8CA43740-CB14-784A-ADCE-15F4B54196D5}"/>
                </a:ext>
              </a:extLst>
            </p:cNvPr>
            <p:cNvSpPr/>
            <p:nvPr/>
          </p:nvSpPr>
          <p:spPr>
            <a:xfrm>
              <a:off x="3714566" y="1313676"/>
              <a:ext cx="474164" cy="1114834"/>
            </a:xfrm>
            <a:prstGeom prst="rect">
              <a:avLst/>
            </a:prstGeom>
            <a:solidFill>
              <a:srgbClr val="CADAF9"/>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solidFill>
                    <a:schemeClr val="tx1"/>
                  </a:solidFill>
                </a:rPr>
                <a:t>y</a:t>
              </a:r>
              <a:r>
                <a:rPr lang="en-US" sz="2000" baseline="-25000" dirty="0">
                  <a:solidFill>
                    <a:schemeClr val="tx1"/>
                  </a:solidFill>
                </a:rPr>
                <a:t>1</a:t>
              </a:r>
              <a:endParaRPr lang="en-US" sz="2000" dirty="0"/>
            </a:p>
          </p:txBody>
        </p:sp>
        <p:cxnSp>
          <p:nvCxnSpPr>
            <p:cNvPr id="16" name="Straight Arrow Connector 15">
              <a:extLst>
                <a:ext uri="{FF2B5EF4-FFF2-40B4-BE49-F238E27FC236}">
                  <a16:creationId xmlns:a16="http://schemas.microsoft.com/office/drawing/2014/main" id="{C9F07C16-A164-D547-A8FB-C3A1B635640B}"/>
                </a:ext>
              </a:extLst>
            </p:cNvPr>
            <p:cNvCxnSpPr>
              <a:cxnSpLocks/>
            </p:cNvCxnSpPr>
            <p:nvPr/>
          </p:nvCxnSpPr>
          <p:spPr>
            <a:xfrm>
              <a:off x="2161059" y="3485922"/>
              <a:ext cx="440944" cy="0"/>
            </a:xfrm>
            <a:prstGeom prst="straightConnector1">
              <a:avLst/>
            </a:prstGeom>
            <a:ln>
              <a:solidFill>
                <a:schemeClr val="tx1"/>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5D2395B-7225-D343-A1FA-58F5F21C6D55}"/>
                </a:ext>
              </a:extLst>
            </p:cNvPr>
            <p:cNvCxnSpPr>
              <a:cxnSpLocks/>
            </p:cNvCxnSpPr>
            <p:nvPr/>
          </p:nvCxnSpPr>
          <p:spPr>
            <a:xfrm>
              <a:off x="3279727" y="3474549"/>
              <a:ext cx="440944" cy="0"/>
            </a:xfrm>
            <a:prstGeom prst="straightConnector1">
              <a:avLst/>
            </a:prstGeom>
            <a:ln>
              <a:solidFill>
                <a:schemeClr val="tx1"/>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D256580-01FD-1C46-83C8-2CF8CAABF0FF}"/>
                </a:ext>
              </a:extLst>
            </p:cNvPr>
            <p:cNvCxnSpPr>
              <a:cxnSpLocks/>
            </p:cNvCxnSpPr>
            <p:nvPr/>
          </p:nvCxnSpPr>
          <p:spPr>
            <a:xfrm flipV="1">
              <a:off x="2943274" y="3878966"/>
              <a:ext cx="0" cy="442761"/>
            </a:xfrm>
            <a:prstGeom prst="straightConnector1">
              <a:avLst/>
            </a:prstGeom>
            <a:ln>
              <a:solidFill>
                <a:schemeClr val="tx1"/>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066729F-0114-5D4F-8F54-9663A45D5238}"/>
                </a:ext>
              </a:extLst>
            </p:cNvPr>
            <p:cNvCxnSpPr>
              <a:cxnSpLocks/>
            </p:cNvCxnSpPr>
            <p:nvPr/>
          </p:nvCxnSpPr>
          <p:spPr>
            <a:xfrm flipV="1">
              <a:off x="3951648" y="2467901"/>
              <a:ext cx="0" cy="442761"/>
            </a:xfrm>
            <a:prstGeom prst="straightConnector1">
              <a:avLst/>
            </a:prstGeom>
            <a:ln>
              <a:solidFill>
                <a:schemeClr val="tx1"/>
              </a:solidFill>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EFDFFAB0-998E-3A4E-8CD1-808077E7D859}"/>
                </a:ext>
              </a:extLst>
            </p:cNvPr>
            <p:cNvSpPr/>
            <p:nvPr/>
          </p:nvSpPr>
          <p:spPr>
            <a:xfrm>
              <a:off x="1463732" y="5012614"/>
              <a:ext cx="677724" cy="675922"/>
            </a:xfrm>
            <a:prstGeom prst="rect">
              <a:avLst/>
            </a:prstGeom>
            <a:solidFill>
              <a:srgbClr val="FCE6CD"/>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i="1" dirty="0">
                  <a:solidFill>
                    <a:schemeClr val="tx1"/>
                  </a:solidFill>
                </a:rPr>
                <a:t>W</a:t>
              </a:r>
            </a:p>
          </p:txBody>
        </p:sp>
        <p:sp>
          <p:nvSpPr>
            <p:cNvPr id="21" name="Rectangle 20">
              <a:extLst>
                <a:ext uri="{FF2B5EF4-FFF2-40B4-BE49-F238E27FC236}">
                  <a16:creationId xmlns:a16="http://schemas.microsoft.com/office/drawing/2014/main" id="{D7818A99-574E-C749-9C28-0EDB05C3AA47}"/>
                </a:ext>
              </a:extLst>
            </p:cNvPr>
            <p:cNvSpPr/>
            <p:nvPr/>
          </p:nvSpPr>
          <p:spPr>
            <a:xfrm>
              <a:off x="4644234" y="3145995"/>
              <a:ext cx="677724" cy="675922"/>
            </a:xfrm>
            <a:prstGeom prst="rect">
              <a:avLst/>
            </a:prstGeom>
            <a:solidFill>
              <a:srgbClr val="CCCCCC"/>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chemeClr val="tx1"/>
                  </a:solidFill>
                </a:rPr>
                <a:t>f</a:t>
              </a:r>
              <a:r>
                <a:rPr lang="en-US" baseline="-25000" dirty="0" err="1">
                  <a:solidFill>
                    <a:schemeClr val="tx1"/>
                  </a:solidFill>
                </a:rPr>
                <a:t>W</a:t>
              </a:r>
              <a:endParaRPr lang="en-US" baseline="-25000" dirty="0">
                <a:solidFill>
                  <a:schemeClr val="tx1"/>
                </a:solidFill>
              </a:endParaRPr>
            </a:p>
          </p:txBody>
        </p:sp>
        <p:sp>
          <p:nvSpPr>
            <p:cNvPr id="22" name="Rectangle 21">
              <a:extLst>
                <a:ext uri="{FF2B5EF4-FFF2-40B4-BE49-F238E27FC236}">
                  <a16:creationId xmlns:a16="http://schemas.microsoft.com/office/drawing/2014/main" id="{CBBF98CD-E360-C54F-977C-52AAF18317B1}"/>
                </a:ext>
              </a:extLst>
            </p:cNvPr>
            <p:cNvSpPr/>
            <p:nvPr/>
          </p:nvSpPr>
          <p:spPr>
            <a:xfrm>
              <a:off x="5756797" y="2928505"/>
              <a:ext cx="474164" cy="1114834"/>
            </a:xfrm>
            <a:prstGeom prst="rect">
              <a:avLst/>
            </a:prstGeom>
            <a:solidFill>
              <a:srgbClr val="D8EBD3"/>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h</a:t>
              </a:r>
              <a:r>
                <a:rPr lang="en-US" sz="2000" baseline="-25000" dirty="0">
                  <a:solidFill>
                    <a:schemeClr val="tx1"/>
                  </a:solidFill>
                </a:rPr>
                <a:t>2</a:t>
              </a:r>
            </a:p>
          </p:txBody>
        </p:sp>
        <p:sp>
          <p:nvSpPr>
            <p:cNvPr id="23" name="Rectangle 22">
              <a:extLst>
                <a:ext uri="{FF2B5EF4-FFF2-40B4-BE49-F238E27FC236}">
                  <a16:creationId xmlns:a16="http://schemas.microsoft.com/office/drawing/2014/main" id="{F16F1300-1D30-7441-B153-8BBC4D3CDE46}"/>
                </a:ext>
              </a:extLst>
            </p:cNvPr>
            <p:cNvSpPr/>
            <p:nvPr/>
          </p:nvSpPr>
          <p:spPr>
            <a:xfrm>
              <a:off x="4746014" y="4342178"/>
              <a:ext cx="474164" cy="1114834"/>
            </a:xfrm>
            <a:prstGeom prst="rect">
              <a:avLst/>
            </a:prstGeom>
            <a:solidFill>
              <a:srgbClr val="F6CACE"/>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x</a:t>
              </a:r>
              <a:r>
                <a:rPr lang="en-US" sz="2000" baseline="-25000" dirty="0">
                  <a:solidFill>
                    <a:schemeClr val="tx1"/>
                  </a:solidFill>
                </a:rPr>
                <a:t>2</a:t>
              </a:r>
            </a:p>
          </p:txBody>
        </p:sp>
        <p:sp>
          <p:nvSpPr>
            <p:cNvPr id="24" name="Rectangle 23">
              <a:extLst>
                <a:ext uri="{FF2B5EF4-FFF2-40B4-BE49-F238E27FC236}">
                  <a16:creationId xmlns:a16="http://schemas.microsoft.com/office/drawing/2014/main" id="{7EC692C8-EA02-B047-979F-CD541D4E6F2A}"/>
                </a:ext>
              </a:extLst>
            </p:cNvPr>
            <p:cNvSpPr/>
            <p:nvPr/>
          </p:nvSpPr>
          <p:spPr>
            <a:xfrm>
              <a:off x="5756797" y="1295377"/>
              <a:ext cx="474164" cy="1114834"/>
            </a:xfrm>
            <a:prstGeom prst="rect">
              <a:avLst/>
            </a:prstGeom>
            <a:solidFill>
              <a:srgbClr val="CADAF9"/>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solidFill>
                    <a:schemeClr val="tx1"/>
                  </a:solidFill>
                </a:rPr>
                <a:t>y</a:t>
              </a:r>
              <a:r>
                <a:rPr lang="en-US" sz="2000" baseline="-25000" dirty="0">
                  <a:solidFill>
                    <a:schemeClr val="tx1"/>
                  </a:solidFill>
                </a:rPr>
                <a:t>2</a:t>
              </a:r>
              <a:endParaRPr lang="en-US" sz="2000" dirty="0"/>
            </a:p>
          </p:txBody>
        </p:sp>
        <p:cxnSp>
          <p:nvCxnSpPr>
            <p:cNvPr id="25" name="Straight Arrow Connector 24">
              <a:extLst>
                <a:ext uri="{FF2B5EF4-FFF2-40B4-BE49-F238E27FC236}">
                  <a16:creationId xmlns:a16="http://schemas.microsoft.com/office/drawing/2014/main" id="{33CA50FC-384C-564B-93B3-38C0F7A00F4D}"/>
                </a:ext>
              </a:extLst>
            </p:cNvPr>
            <p:cNvCxnSpPr>
              <a:cxnSpLocks/>
            </p:cNvCxnSpPr>
            <p:nvPr/>
          </p:nvCxnSpPr>
          <p:spPr>
            <a:xfrm>
              <a:off x="4203290" y="3467623"/>
              <a:ext cx="440944" cy="0"/>
            </a:xfrm>
            <a:prstGeom prst="straightConnector1">
              <a:avLst/>
            </a:prstGeom>
            <a:ln>
              <a:solidFill>
                <a:schemeClr val="tx1"/>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8ACCBEC-277E-1E47-AA60-C625987A7778}"/>
                </a:ext>
              </a:extLst>
            </p:cNvPr>
            <p:cNvCxnSpPr>
              <a:cxnSpLocks/>
            </p:cNvCxnSpPr>
            <p:nvPr/>
          </p:nvCxnSpPr>
          <p:spPr>
            <a:xfrm>
              <a:off x="5321958" y="3456250"/>
              <a:ext cx="440944" cy="0"/>
            </a:xfrm>
            <a:prstGeom prst="straightConnector1">
              <a:avLst/>
            </a:prstGeom>
            <a:ln>
              <a:solidFill>
                <a:schemeClr val="tx1"/>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EF65FC5-3C96-7F4C-8134-1B9AA38A36F2}"/>
                </a:ext>
              </a:extLst>
            </p:cNvPr>
            <p:cNvCxnSpPr>
              <a:cxnSpLocks/>
            </p:cNvCxnSpPr>
            <p:nvPr/>
          </p:nvCxnSpPr>
          <p:spPr>
            <a:xfrm flipV="1">
              <a:off x="4985505" y="3860667"/>
              <a:ext cx="0" cy="442761"/>
            </a:xfrm>
            <a:prstGeom prst="straightConnector1">
              <a:avLst/>
            </a:prstGeom>
            <a:ln>
              <a:solidFill>
                <a:schemeClr val="tx1"/>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A11B285-232D-6B4C-850A-BF475B75483D}"/>
                </a:ext>
              </a:extLst>
            </p:cNvPr>
            <p:cNvCxnSpPr>
              <a:cxnSpLocks/>
            </p:cNvCxnSpPr>
            <p:nvPr/>
          </p:nvCxnSpPr>
          <p:spPr>
            <a:xfrm flipV="1">
              <a:off x="5993879" y="2449602"/>
              <a:ext cx="0" cy="442761"/>
            </a:xfrm>
            <a:prstGeom prst="straightConnector1">
              <a:avLst/>
            </a:prstGeom>
            <a:ln>
              <a:solidFill>
                <a:schemeClr val="tx1"/>
              </a:solidFill>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179C724E-7725-AF40-B63B-9FAC416C62E0}"/>
                </a:ext>
              </a:extLst>
            </p:cNvPr>
            <p:cNvSpPr/>
            <p:nvPr/>
          </p:nvSpPr>
          <p:spPr>
            <a:xfrm>
              <a:off x="6686465" y="3145995"/>
              <a:ext cx="677724" cy="675922"/>
            </a:xfrm>
            <a:prstGeom prst="rect">
              <a:avLst/>
            </a:prstGeom>
            <a:solidFill>
              <a:srgbClr val="CCCCCC"/>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chemeClr val="tx1"/>
                  </a:solidFill>
                </a:rPr>
                <a:t>f</a:t>
              </a:r>
              <a:r>
                <a:rPr lang="en-US" baseline="-25000" dirty="0" err="1">
                  <a:solidFill>
                    <a:schemeClr val="tx1"/>
                  </a:solidFill>
                </a:rPr>
                <a:t>W</a:t>
              </a:r>
              <a:endParaRPr lang="en-US" baseline="-25000" dirty="0">
                <a:solidFill>
                  <a:schemeClr val="tx1"/>
                </a:solidFill>
              </a:endParaRPr>
            </a:p>
          </p:txBody>
        </p:sp>
        <p:sp>
          <p:nvSpPr>
            <p:cNvPr id="30" name="Rectangle 29">
              <a:extLst>
                <a:ext uri="{FF2B5EF4-FFF2-40B4-BE49-F238E27FC236}">
                  <a16:creationId xmlns:a16="http://schemas.microsoft.com/office/drawing/2014/main" id="{B9585AEC-D421-C542-89E3-774A2C1C7F24}"/>
                </a:ext>
              </a:extLst>
            </p:cNvPr>
            <p:cNvSpPr/>
            <p:nvPr/>
          </p:nvSpPr>
          <p:spPr>
            <a:xfrm>
              <a:off x="7799028" y="2928505"/>
              <a:ext cx="474164" cy="1114834"/>
            </a:xfrm>
            <a:prstGeom prst="rect">
              <a:avLst/>
            </a:prstGeom>
            <a:solidFill>
              <a:srgbClr val="D8EBD3"/>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h</a:t>
              </a:r>
              <a:r>
                <a:rPr lang="en-US" sz="2000" baseline="-25000" dirty="0">
                  <a:solidFill>
                    <a:schemeClr val="tx1"/>
                  </a:solidFill>
                </a:rPr>
                <a:t>3</a:t>
              </a:r>
            </a:p>
          </p:txBody>
        </p:sp>
        <p:sp>
          <p:nvSpPr>
            <p:cNvPr id="31" name="Rectangle 30">
              <a:extLst>
                <a:ext uri="{FF2B5EF4-FFF2-40B4-BE49-F238E27FC236}">
                  <a16:creationId xmlns:a16="http://schemas.microsoft.com/office/drawing/2014/main" id="{4EFE1F6F-A6A0-7941-BB5E-23CF24A7C9EF}"/>
                </a:ext>
              </a:extLst>
            </p:cNvPr>
            <p:cNvSpPr/>
            <p:nvPr/>
          </p:nvSpPr>
          <p:spPr>
            <a:xfrm>
              <a:off x="6788245" y="4342178"/>
              <a:ext cx="474164" cy="1114834"/>
            </a:xfrm>
            <a:prstGeom prst="rect">
              <a:avLst/>
            </a:prstGeom>
            <a:solidFill>
              <a:srgbClr val="F6CACE"/>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x</a:t>
              </a:r>
              <a:r>
                <a:rPr lang="en-US" sz="2000" baseline="-25000" dirty="0">
                  <a:solidFill>
                    <a:schemeClr val="tx1"/>
                  </a:solidFill>
                </a:rPr>
                <a:t>3</a:t>
              </a:r>
            </a:p>
          </p:txBody>
        </p:sp>
        <p:sp>
          <p:nvSpPr>
            <p:cNvPr id="32" name="Rectangle 31">
              <a:extLst>
                <a:ext uri="{FF2B5EF4-FFF2-40B4-BE49-F238E27FC236}">
                  <a16:creationId xmlns:a16="http://schemas.microsoft.com/office/drawing/2014/main" id="{1B769799-13AD-4446-9F07-C2EB942CE5DE}"/>
                </a:ext>
              </a:extLst>
            </p:cNvPr>
            <p:cNvSpPr/>
            <p:nvPr/>
          </p:nvSpPr>
          <p:spPr>
            <a:xfrm>
              <a:off x="7799028" y="1295377"/>
              <a:ext cx="474164" cy="1114834"/>
            </a:xfrm>
            <a:prstGeom prst="rect">
              <a:avLst/>
            </a:prstGeom>
            <a:solidFill>
              <a:srgbClr val="CADAF9"/>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solidFill>
                    <a:schemeClr val="tx1"/>
                  </a:solidFill>
                </a:rPr>
                <a:t>y</a:t>
              </a:r>
              <a:r>
                <a:rPr lang="en-US" sz="2000" baseline="-25000" dirty="0">
                  <a:solidFill>
                    <a:schemeClr val="tx1"/>
                  </a:solidFill>
                </a:rPr>
                <a:t>3</a:t>
              </a:r>
              <a:endParaRPr lang="en-US" sz="2000" dirty="0"/>
            </a:p>
          </p:txBody>
        </p:sp>
        <p:cxnSp>
          <p:nvCxnSpPr>
            <p:cNvPr id="33" name="Straight Arrow Connector 32">
              <a:extLst>
                <a:ext uri="{FF2B5EF4-FFF2-40B4-BE49-F238E27FC236}">
                  <a16:creationId xmlns:a16="http://schemas.microsoft.com/office/drawing/2014/main" id="{5F8CDBCE-F1D1-2646-A211-81869C5B3167}"/>
                </a:ext>
              </a:extLst>
            </p:cNvPr>
            <p:cNvCxnSpPr>
              <a:cxnSpLocks/>
            </p:cNvCxnSpPr>
            <p:nvPr/>
          </p:nvCxnSpPr>
          <p:spPr>
            <a:xfrm>
              <a:off x="6245521" y="3467623"/>
              <a:ext cx="440944" cy="0"/>
            </a:xfrm>
            <a:prstGeom prst="straightConnector1">
              <a:avLst/>
            </a:prstGeom>
            <a:ln>
              <a:solidFill>
                <a:schemeClr val="tx1"/>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76C5DEF-8C23-214F-9F66-1B5B0EB7D4A9}"/>
                </a:ext>
              </a:extLst>
            </p:cNvPr>
            <p:cNvCxnSpPr>
              <a:cxnSpLocks/>
            </p:cNvCxnSpPr>
            <p:nvPr/>
          </p:nvCxnSpPr>
          <p:spPr>
            <a:xfrm>
              <a:off x="7364189" y="3456250"/>
              <a:ext cx="440944" cy="0"/>
            </a:xfrm>
            <a:prstGeom prst="straightConnector1">
              <a:avLst/>
            </a:prstGeom>
            <a:ln>
              <a:solidFill>
                <a:schemeClr val="tx1"/>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D6F0541-E899-2049-AAC9-82FD2985B478}"/>
                </a:ext>
              </a:extLst>
            </p:cNvPr>
            <p:cNvCxnSpPr>
              <a:cxnSpLocks/>
            </p:cNvCxnSpPr>
            <p:nvPr/>
          </p:nvCxnSpPr>
          <p:spPr>
            <a:xfrm flipV="1">
              <a:off x="7027736" y="3860667"/>
              <a:ext cx="0" cy="442761"/>
            </a:xfrm>
            <a:prstGeom prst="straightConnector1">
              <a:avLst/>
            </a:prstGeom>
            <a:ln>
              <a:solidFill>
                <a:schemeClr val="tx1"/>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B56BA9D-DE05-CC4A-8E96-3464A0F63BE1}"/>
                </a:ext>
              </a:extLst>
            </p:cNvPr>
            <p:cNvCxnSpPr>
              <a:cxnSpLocks/>
            </p:cNvCxnSpPr>
            <p:nvPr/>
          </p:nvCxnSpPr>
          <p:spPr>
            <a:xfrm flipV="1">
              <a:off x="8036110" y="2449602"/>
              <a:ext cx="0" cy="442761"/>
            </a:xfrm>
            <a:prstGeom prst="straightConnector1">
              <a:avLst/>
            </a:prstGeom>
            <a:ln>
              <a:solidFill>
                <a:schemeClr val="tx1"/>
              </a:solidFill>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BC4AF386-E34C-7143-BB4F-9B9B8E786C6C}"/>
                </a:ext>
              </a:extLst>
            </p:cNvPr>
            <p:cNvSpPr/>
            <p:nvPr/>
          </p:nvSpPr>
          <p:spPr>
            <a:xfrm>
              <a:off x="9841259" y="2946804"/>
              <a:ext cx="474164" cy="1114834"/>
            </a:xfrm>
            <a:prstGeom prst="rect">
              <a:avLst/>
            </a:prstGeom>
            <a:solidFill>
              <a:srgbClr val="D8EBD3"/>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err="1">
                  <a:solidFill>
                    <a:schemeClr val="tx1"/>
                  </a:solidFill>
                </a:rPr>
                <a:t>h</a:t>
              </a:r>
              <a:r>
                <a:rPr lang="en-US" sz="2000" i="1" baseline="-25000" dirty="0" err="1">
                  <a:solidFill>
                    <a:schemeClr val="tx1"/>
                  </a:solidFill>
                </a:rPr>
                <a:t>T</a:t>
              </a:r>
              <a:endParaRPr lang="en-US" sz="2000" i="1" baseline="-25000" dirty="0">
                <a:solidFill>
                  <a:schemeClr val="tx1"/>
                </a:solidFill>
              </a:endParaRPr>
            </a:p>
          </p:txBody>
        </p:sp>
        <p:sp>
          <p:nvSpPr>
            <p:cNvPr id="38" name="Rectangle 37">
              <a:extLst>
                <a:ext uri="{FF2B5EF4-FFF2-40B4-BE49-F238E27FC236}">
                  <a16:creationId xmlns:a16="http://schemas.microsoft.com/office/drawing/2014/main" id="{38850951-54FB-5F4F-9956-317121B24704}"/>
                </a:ext>
              </a:extLst>
            </p:cNvPr>
            <p:cNvSpPr/>
            <p:nvPr/>
          </p:nvSpPr>
          <p:spPr>
            <a:xfrm>
              <a:off x="9841259" y="1313676"/>
              <a:ext cx="474164" cy="1114834"/>
            </a:xfrm>
            <a:prstGeom prst="rect">
              <a:avLst/>
            </a:prstGeom>
            <a:solidFill>
              <a:srgbClr val="CADAF9"/>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err="1">
                  <a:solidFill>
                    <a:schemeClr val="tx1"/>
                  </a:solidFill>
                </a:rPr>
                <a:t>y</a:t>
              </a:r>
              <a:r>
                <a:rPr lang="en-US" sz="2000" i="1" baseline="-25000" dirty="0" err="1">
                  <a:solidFill>
                    <a:schemeClr val="tx1"/>
                  </a:solidFill>
                </a:rPr>
                <a:t>T</a:t>
              </a:r>
              <a:endParaRPr lang="en-US" sz="2000" i="1" dirty="0"/>
            </a:p>
          </p:txBody>
        </p:sp>
        <p:cxnSp>
          <p:nvCxnSpPr>
            <p:cNvPr id="39" name="Straight Arrow Connector 38">
              <a:extLst>
                <a:ext uri="{FF2B5EF4-FFF2-40B4-BE49-F238E27FC236}">
                  <a16:creationId xmlns:a16="http://schemas.microsoft.com/office/drawing/2014/main" id="{34CA1365-175C-5C47-95AD-0228F1481BED}"/>
                </a:ext>
              </a:extLst>
            </p:cNvPr>
            <p:cNvCxnSpPr>
              <a:cxnSpLocks/>
            </p:cNvCxnSpPr>
            <p:nvPr/>
          </p:nvCxnSpPr>
          <p:spPr>
            <a:xfrm>
              <a:off x="8287752" y="3485922"/>
              <a:ext cx="440944" cy="0"/>
            </a:xfrm>
            <a:prstGeom prst="straightConnector1">
              <a:avLst/>
            </a:prstGeom>
            <a:ln>
              <a:solidFill>
                <a:schemeClr val="tx1"/>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BCBD79E-569E-2A44-B0D6-D2E544769D7E}"/>
                </a:ext>
              </a:extLst>
            </p:cNvPr>
            <p:cNvCxnSpPr>
              <a:cxnSpLocks/>
            </p:cNvCxnSpPr>
            <p:nvPr/>
          </p:nvCxnSpPr>
          <p:spPr>
            <a:xfrm>
              <a:off x="9406420" y="3474549"/>
              <a:ext cx="440944" cy="0"/>
            </a:xfrm>
            <a:prstGeom prst="straightConnector1">
              <a:avLst/>
            </a:prstGeom>
            <a:ln>
              <a:solidFill>
                <a:schemeClr val="tx1"/>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066530C-041E-7547-8C8F-26590C4EF5D7}"/>
                </a:ext>
              </a:extLst>
            </p:cNvPr>
            <p:cNvCxnSpPr>
              <a:cxnSpLocks/>
            </p:cNvCxnSpPr>
            <p:nvPr/>
          </p:nvCxnSpPr>
          <p:spPr>
            <a:xfrm flipV="1">
              <a:off x="10078341" y="2467901"/>
              <a:ext cx="0" cy="442761"/>
            </a:xfrm>
            <a:prstGeom prst="straightConnector1">
              <a:avLst/>
            </a:prstGeom>
            <a:ln>
              <a:solidFill>
                <a:schemeClr val="tx1"/>
              </a:solidFill>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42" name="Freeform 41">
              <a:extLst>
                <a:ext uri="{FF2B5EF4-FFF2-40B4-BE49-F238E27FC236}">
                  <a16:creationId xmlns:a16="http://schemas.microsoft.com/office/drawing/2014/main" id="{02E94D9E-BDA9-1944-8622-01638E489CB9}"/>
                </a:ext>
              </a:extLst>
            </p:cNvPr>
            <p:cNvSpPr/>
            <p:nvPr/>
          </p:nvSpPr>
          <p:spPr>
            <a:xfrm>
              <a:off x="1828800" y="3785191"/>
              <a:ext cx="765544" cy="1233376"/>
            </a:xfrm>
            <a:custGeom>
              <a:avLst/>
              <a:gdLst>
                <a:gd name="connsiteX0" fmla="*/ 765544 w 765544"/>
                <a:gd name="connsiteY0" fmla="*/ 0 h 1233376"/>
                <a:gd name="connsiteX1" fmla="*/ 0 w 765544"/>
                <a:gd name="connsiteY1" fmla="*/ 1233376 h 1233376"/>
              </a:gdLst>
              <a:ahLst/>
              <a:cxnLst>
                <a:cxn ang="0">
                  <a:pos x="connsiteX0" y="connsiteY0"/>
                </a:cxn>
                <a:cxn ang="0">
                  <a:pos x="connsiteX1" y="connsiteY1"/>
                </a:cxn>
              </a:cxnLst>
              <a:rect l="l" t="t" r="r" b="b"/>
              <a:pathLst>
                <a:path w="765544" h="1233376">
                  <a:moveTo>
                    <a:pt x="765544" y="0"/>
                  </a:moveTo>
                  <a:cubicBezTo>
                    <a:pt x="396948" y="435934"/>
                    <a:pt x="28353" y="871869"/>
                    <a:pt x="0" y="1233376"/>
                  </a:cubicBezTo>
                </a:path>
              </a:pathLst>
            </a:custGeom>
            <a:noFill/>
            <a:ln>
              <a:head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3" name="Freeform 42">
              <a:extLst>
                <a:ext uri="{FF2B5EF4-FFF2-40B4-BE49-F238E27FC236}">
                  <a16:creationId xmlns:a16="http://schemas.microsoft.com/office/drawing/2014/main" id="{FEE6CA75-DFCD-714B-88DE-223EEEE2290F}"/>
                </a:ext>
              </a:extLst>
            </p:cNvPr>
            <p:cNvSpPr/>
            <p:nvPr/>
          </p:nvSpPr>
          <p:spPr>
            <a:xfrm>
              <a:off x="1804737" y="3850105"/>
              <a:ext cx="2875547" cy="2197571"/>
            </a:xfrm>
            <a:custGeom>
              <a:avLst/>
              <a:gdLst>
                <a:gd name="connsiteX0" fmla="*/ 0 w 2875547"/>
                <a:gd name="connsiteY0" fmla="*/ 1840832 h 2197571"/>
                <a:gd name="connsiteX1" fmla="*/ 1311442 w 2875547"/>
                <a:gd name="connsiteY1" fmla="*/ 2189748 h 2197571"/>
                <a:gd name="connsiteX2" fmla="*/ 2213810 w 2875547"/>
                <a:gd name="connsiteY2" fmla="*/ 1540042 h 2197571"/>
                <a:gd name="connsiteX3" fmla="*/ 2875547 w 2875547"/>
                <a:gd name="connsiteY3" fmla="*/ 0 h 2197571"/>
              </a:gdLst>
              <a:ahLst/>
              <a:cxnLst>
                <a:cxn ang="0">
                  <a:pos x="connsiteX0" y="connsiteY0"/>
                </a:cxn>
                <a:cxn ang="0">
                  <a:pos x="connsiteX1" y="connsiteY1"/>
                </a:cxn>
                <a:cxn ang="0">
                  <a:pos x="connsiteX2" y="connsiteY2"/>
                </a:cxn>
                <a:cxn ang="0">
                  <a:pos x="connsiteX3" y="connsiteY3"/>
                </a:cxn>
              </a:cxnLst>
              <a:rect l="l" t="t" r="r" b="b"/>
              <a:pathLst>
                <a:path w="2875547" h="2197571">
                  <a:moveTo>
                    <a:pt x="0" y="1840832"/>
                  </a:moveTo>
                  <a:cubicBezTo>
                    <a:pt x="471237" y="2040356"/>
                    <a:pt x="942474" y="2239880"/>
                    <a:pt x="1311442" y="2189748"/>
                  </a:cubicBezTo>
                  <a:cubicBezTo>
                    <a:pt x="1680410" y="2139616"/>
                    <a:pt x="1953126" y="1905000"/>
                    <a:pt x="2213810" y="1540042"/>
                  </a:cubicBezTo>
                  <a:cubicBezTo>
                    <a:pt x="2474494" y="1175084"/>
                    <a:pt x="2675020" y="587542"/>
                    <a:pt x="2875547" y="0"/>
                  </a:cubicBezTo>
                </a:path>
              </a:pathLst>
            </a:custGeom>
            <a:noFill/>
            <a:ln>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4" name="Freeform 43">
              <a:extLst>
                <a:ext uri="{FF2B5EF4-FFF2-40B4-BE49-F238E27FC236}">
                  <a16:creationId xmlns:a16="http://schemas.microsoft.com/office/drawing/2014/main" id="{10059873-D1E2-1540-BBA5-809A4DD014A2}"/>
                </a:ext>
              </a:extLst>
            </p:cNvPr>
            <p:cNvSpPr/>
            <p:nvPr/>
          </p:nvSpPr>
          <p:spPr>
            <a:xfrm>
              <a:off x="1840832" y="3862137"/>
              <a:ext cx="4908884" cy="2225973"/>
            </a:xfrm>
            <a:custGeom>
              <a:avLst/>
              <a:gdLst>
                <a:gd name="connsiteX0" fmla="*/ 0 w 4908884"/>
                <a:gd name="connsiteY0" fmla="*/ 1828800 h 2225973"/>
                <a:gd name="connsiteX1" fmla="*/ 3404936 w 4908884"/>
                <a:gd name="connsiteY1" fmla="*/ 2225842 h 2225973"/>
                <a:gd name="connsiteX2" fmla="*/ 4379494 w 4908884"/>
                <a:gd name="connsiteY2" fmla="*/ 1792705 h 2225973"/>
                <a:gd name="connsiteX3" fmla="*/ 4908884 w 4908884"/>
                <a:gd name="connsiteY3" fmla="*/ 0 h 2225973"/>
              </a:gdLst>
              <a:ahLst/>
              <a:cxnLst>
                <a:cxn ang="0">
                  <a:pos x="connsiteX0" y="connsiteY0"/>
                </a:cxn>
                <a:cxn ang="0">
                  <a:pos x="connsiteX1" y="connsiteY1"/>
                </a:cxn>
                <a:cxn ang="0">
                  <a:pos x="connsiteX2" y="connsiteY2"/>
                </a:cxn>
                <a:cxn ang="0">
                  <a:pos x="connsiteX3" y="connsiteY3"/>
                </a:cxn>
              </a:cxnLst>
              <a:rect l="l" t="t" r="r" b="b"/>
              <a:pathLst>
                <a:path w="4908884" h="2225973">
                  <a:moveTo>
                    <a:pt x="0" y="1828800"/>
                  </a:moveTo>
                  <a:cubicBezTo>
                    <a:pt x="1337510" y="2030329"/>
                    <a:pt x="2675020" y="2231858"/>
                    <a:pt x="3404936" y="2225842"/>
                  </a:cubicBezTo>
                  <a:cubicBezTo>
                    <a:pt x="4134852" y="2219826"/>
                    <a:pt x="4128836" y="2163679"/>
                    <a:pt x="4379494" y="1792705"/>
                  </a:cubicBezTo>
                  <a:cubicBezTo>
                    <a:pt x="4630152" y="1421731"/>
                    <a:pt x="4788568" y="282742"/>
                    <a:pt x="4908884" y="0"/>
                  </a:cubicBezTo>
                </a:path>
              </a:pathLst>
            </a:custGeom>
            <a:noFill/>
            <a:ln>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5" name="Freeform 44">
              <a:extLst>
                <a:ext uri="{FF2B5EF4-FFF2-40B4-BE49-F238E27FC236}">
                  <a16:creationId xmlns:a16="http://schemas.microsoft.com/office/drawing/2014/main" id="{EA2C07E0-5D8C-F64C-85C5-731BF8E7F484}"/>
                </a:ext>
              </a:extLst>
            </p:cNvPr>
            <p:cNvSpPr/>
            <p:nvPr/>
          </p:nvSpPr>
          <p:spPr>
            <a:xfrm>
              <a:off x="1864895" y="3874168"/>
              <a:ext cx="7243010" cy="2383734"/>
            </a:xfrm>
            <a:custGeom>
              <a:avLst/>
              <a:gdLst>
                <a:gd name="connsiteX0" fmla="*/ 0 w 7243010"/>
                <a:gd name="connsiteY0" fmla="*/ 1816769 h 2383734"/>
                <a:gd name="connsiteX1" fmla="*/ 5654842 w 7243010"/>
                <a:gd name="connsiteY1" fmla="*/ 2273969 h 2383734"/>
                <a:gd name="connsiteX2" fmla="*/ 7243010 w 7243010"/>
                <a:gd name="connsiteY2" fmla="*/ 0 h 2383734"/>
              </a:gdLst>
              <a:ahLst/>
              <a:cxnLst>
                <a:cxn ang="0">
                  <a:pos x="connsiteX0" y="connsiteY0"/>
                </a:cxn>
                <a:cxn ang="0">
                  <a:pos x="connsiteX1" y="connsiteY1"/>
                </a:cxn>
                <a:cxn ang="0">
                  <a:pos x="connsiteX2" y="connsiteY2"/>
                </a:cxn>
              </a:cxnLst>
              <a:rect l="l" t="t" r="r" b="b"/>
              <a:pathLst>
                <a:path w="7243010" h="2383734">
                  <a:moveTo>
                    <a:pt x="0" y="1816769"/>
                  </a:moveTo>
                  <a:cubicBezTo>
                    <a:pt x="2223837" y="2196766"/>
                    <a:pt x="4447674" y="2576764"/>
                    <a:pt x="5654842" y="2273969"/>
                  </a:cubicBezTo>
                  <a:cubicBezTo>
                    <a:pt x="6862010" y="1971174"/>
                    <a:pt x="7052510" y="985587"/>
                    <a:pt x="7243010" y="0"/>
                  </a:cubicBezTo>
                </a:path>
              </a:pathLst>
            </a:custGeom>
            <a:noFill/>
            <a:ln>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6" name="TextBox 45">
              <a:extLst>
                <a:ext uri="{FF2B5EF4-FFF2-40B4-BE49-F238E27FC236}">
                  <a16:creationId xmlns:a16="http://schemas.microsoft.com/office/drawing/2014/main" id="{24D51184-FDD3-5A47-B7EA-9F5FEC242391}"/>
                </a:ext>
              </a:extLst>
            </p:cNvPr>
            <p:cNvSpPr txBox="1"/>
            <p:nvPr/>
          </p:nvSpPr>
          <p:spPr>
            <a:xfrm>
              <a:off x="8743255" y="3095269"/>
              <a:ext cx="782000" cy="683912"/>
            </a:xfrm>
            <a:prstGeom prst="rect">
              <a:avLst/>
            </a:prstGeom>
            <a:noFill/>
          </p:spPr>
          <p:txBody>
            <a:bodyPr wrap="none" rtlCol="0">
              <a:spAutoFit/>
            </a:bodyPr>
            <a:lstStyle/>
            <a:p>
              <a:r>
                <a:rPr lang="en-US" sz="2800" b="1" dirty="0"/>
                <a:t>. . .</a:t>
              </a:r>
            </a:p>
          </p:txBody>
        </p:sp>
      </p:grpSp>
      <p:pic>
        <p:nvPicPr>
          <p:cNvPr id="47" name="Picture 46">
            <a:extLst>
              <a:ext uri="{FF2B5EF4-FFF2-40B4-BE49-F238E27FC236}">
                <a16:creationId xmlns:a16="http://schemas.microsoft.com/office/drawing/2014/main" id="{332B6C0A-852B-9B4C-9488-3D5864DE33FA}"/>
              </a:ext>
            </a:extLst>
          </p:cNvPr>
          <p:cNvPicPr>
            <a:picLocks noChangeAspect="1"/>
          </p:cNvPicPr>
          <p:nvPr/>
        </p:nvPicPr>
        <p:blipFill rotWithShape="1">
          <a:blip r:embed="rId3"/>
          <a:srcRect l="46377"/>
          <a:stretch/>
        </p:blipFill>
        <p:spPr>
          <a:xfrm>
            <a:off x="1657181" y="2443323"/>
            <a:ext cx="731797" cy="708506"/>
          </a:xfrm>
          <a:prstGeom prst="rect">
            <a:avLst/>
          </a:prstGeom>
        </p:spPr>
      </p:pic>
      <p:pic>
        <p:nvPicPr>
          <p:cNvPr id="48" name="Picture 47">
            <a:extLst>
              <a:ext uri="{FF2B5EF4-FFF2-40B4-BE49-F238E27FC236}">
                <a16:creationId xmlns:a16="http://schemas.microsoft.com/office/drawing/2014/main" id="{1CAEB809-46E5-8642-89C1-43748EE0D480}"/>
              </a:ext>
            </a:extLst>
          </p:cNvPr>
          <p:cNvPicPr>
            <a:picLocks noChangeAspect="1"/>
          </p:cNvPicPr>
          <p:nvPr/>
        </p:nvPicPr>
        <p:blipFill rotWithShape="1">
          <a:blip r:embed="rId3"/>
          <a:srcRect r="54197" b="-9173"/>
          <a:stretch/>
        </p:blipFill>
        <p:spPr>
          <a:xfrm>
            <a:off x="5375691" y="2378334"/>
            <a:ext cx="625080" cy="773495"/>
          </a:xfrm>
          <a:prstGeom prst="rect">
            <a:avLst/>
          </a:prstGeom>
        </p:spPr>
      </p:pic>
    </p:spTree>
    <p:extLst>
      <p:ext uri="{BB962C8B-B14F-4D97-AF65-F5344CB8AC3E}">
        <p14:creationId xmlns:p14="http://schemas.microsoft.com/office/powerpoint/2010/main" val="23564666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Our</a:t>
            </a:r>
            <a:r>
              <a:rPr lang="zh-CN" altLang="en-US" dirty="0"/>
              <a:t> </a:t>
            </a:r>
            <a:r>
              <a:rPr lang="en-US" altLang="zh-CN" dirty="0"/>
              <a:t>Model</a:t>
            </a:r>
            <a:r>
              <a:rPr lang="zh-CN" altLang="en-US" dirty="0"/>
              <a:t> </a:t>
            </a:r>
            <a:r>
              <a:rPr lang="en-US" altLang="zh-CN" dirty="0"/>
              <a:t>Choices</a:t>
            </a:r>
            <a:endParaRPr lang="en-US" dirty="0"/>
          </a:p>
        </p:txBody>
      </p:sp>
      <p:sp>
        <p:nvSpPr>
          <p:cNvPr id="6" name="灯片编号占位符 5"/>
          <p:cNvSpPr>
            <a:spLocks noGrp="1"/>
          </p:cNvSpPr>
          <p:nvPr>
            <p:ph type="sldNum" sz="quarter" idx="12"/>
          </p:nvPr>
        </p:nvSpPr>
        <p:spPr>
          <a:xfrm>
            <a:off x="6553200" y="6356350"/>
            <a:ext cx="2133600" cy="365125"/>
          </a:xfrm>
        </p:spPr>
        <p:txBody>
          <a:bodyPr/>
          <a:lstStyle/>
          <a:p>
            <a:pPr>
              <a:defRPr/>
            </a:pPr>
            <a:fld id="{8DE1F212-E36A-6C44-B33E-31147482829D}" type="slidenum">
              <a:rPr lang="en-US" sz="2000" smtClean="0">
                <a:solidFill>
                  <a:schemeClr val="tx1"/>
                </a:solidFill>
                <a:latin typeface="Arial" pitchFamily="34" charset="0"/>
                <a:cs typeface="Arial" pitchFamily="34" charset="0"/>
              </a:rPr>
              <a:pPr>
                <a:defRPr/>
              </a:pPr>
              <a:t>18</a:t>
            </a:fld>
            <a:endParaRPr lang="en-US" sz="2000" dirty="0">
              <a:solidFill>
                <a:schemeClr val="tx1"/>
              </a:solidFill>
              <a:latin typeface="Arial" pitchFamily="34" charset="0"/>
              <a:cs typeface="Arial" pitchFamily="34" charset="0"/>
            </a:endParaRPr>
          </a:p>
        </p:txBody>
      </p:sp>
      <p:sp>
        <p:nvSpPr>
          <p:cNvPr id="8" name="Content Placeholder 2"/>
          <p:cNvSpPr>
            <a:spLocks noGrp="1"/>
          </p:cNvSpPr>
          <p:nvPr>
            <p:ph idx="1"/>
          </p:nvPr>
        </p:nvSpPr>
        <p:spPr>
          <a:xfrm>
            <a:off x="457200" y="1951038"/>
            <a:ext cx="8507288" cy="4221162"/>
          </a:xfrm>
        </p:spPr>
        <p:txBody>
          <a:bodyPr/>
          <a:lstStyle/>
          <a:p>
            <a:r>
              <a:rPr lang="en-US" altLang="zh-CN" b="1" dirty="0">
                <a:solidFill>
                  <a:srgbClr val="950001"/>
                </a:solidFill>
              </a:rPr>
              <a:t>Many-to-Many</a:t>
            </a:r>
            <a:r>
              <a:rPr lang="zh-CN" altLang="en-US" b="1" dirty="0"/>
              <a:t> </a:t>
            </a:r>
            <a:r>
              <a:rPr lang="en-US" altLang="zh-CN" b="1" dirty="0" err="1"/>
              <a:t>v.s</a:t>
            </a:r>
            <a:r>
              <a:rPr lang="en-US" altLang="zh-CN" b="1" dirty="0"/>
              <a:t>.</a:t>
            </a:r>
            <a:r>
              <a:rPr lang="zh-CN" altLang="en-US" b="1" dirty="0"/>
              <a:t> </a:t>
            </a:r>
            <a:r>
              <a:rPr lang="en-US" altLang="zh-CN" b="1" dirty="0"/>
              <a:t>Many-to-One</a:t>
            </a:r>
            <a:endParaRPr lang="en-US" altLang="zh-CN" sz="3200" b="1" dirty="0"/>
          </a:p>
        </p:txBody>
      </p:sp>
      <p:pic>
        <p:nvPicPr>
          <p:cNvPr id="9" name="Picture 8">
            <a:extLst>
              <a:ext uri="{FF2B5EF4-FFF2-40B4-BE49-F238E27FC236}">
                <a16:creationId xmlns:a16="http://schemas.microsoft.com/office/drawing/2014/main" id="{B65ACB6F-F3F0-E94C-B589-E06036D14A20}"/>
              </a:ext>
            </a:extLst>
          </p:cNvPr>
          <p:cNvPicPr>
            <a:picLocks noChangeAspect="1"/>
          </p:cNvPicPr>
          <p:nvPr/>
        </p:nvPicPr>
        <p:blipFill rotWithShape="1">
          <a:blip r:embed="rId3"/>
          <a:srcRect l="52253"/>
          <a:stretch/>
        </p:blipFill>
        <p:spPr>
          <a:xfrm>
            <a:off x="4933020" y="2594521"/>
            <a:ext cx="3240360" cy="4166985"/>
          </a:xfrm>
          <a:prstGeom prst="rect">
            <a:avLst/>
          </a:prstGeom>
        </p:spPr>
      </p:pic>
      <p:sp>
        <p:nvSpPr>
          <p:cNvPr id="10" name="Rectangle 9">
            <a:extLst>
              <a:ext uri="{FF2B5EF4-FFF2-40B4-BE49-F238E27FC236}">
                <a16:creationId xmlns:a16="http://schemas.microsoft.com/office/drawing/2014/main" id="{C47FE3C2-8FF5-A84A-8A10-0DD97C83021C}"/>
              </a:ext>
            </a:extLst>
          </p:cNvPr>
          <p:cNvSpPr/>
          <p:nvPr/>
        </p:nvSpPr>
        <p:spPr>
          <a:xfrm>
            <a:off x="6537220" y="2132856"/>
            <a:ext cx="2427268" cy="461665"/>
          </a:xfrm>
          <a:prstGeom prst="rect">
            <a:avLst/>
          </a:prstGeom>
        </p:spPr>
        <p:txBody>
          <a:bodyPr wrap="none">
            <a:spAutoFit/>
          </a:bodyPr>
          <a:lstStyle/>
          <a:p>
            <a:r>
              <a:rPr lang="en-US" altLang="zh-CN" b="1" dirty="0">
                <a:solidFill>
                  <a:srgbClr val="C00000"/>
                </a:solidFill>
              </a:rPr>
              <a:t>Autoregressive</a:t>
            </a:r>
            <a:endParaRPr lang="en-US" b="1" dirty="0">
              <a:solidFill>
                <a:srgbClr val="C00000"/>
              </a:solidFill>
            </a:endParaRPr>
          </a:p>
        </p:txBody>
      </p:sp>
      <p:pic>
        <p:nvPicPr>
          <p:cNvPr id="11" name="Picture 10">
            <a:extLst>
              <a:ext uri="{FF2B5EF4-FFF2-40B4-BE49-F238E27FC236}">
                <a16:creationId xmlns:a16="http://schemas.microsoft.com/office/drawing/2014/main" id="{E2245B87-29F9-6E49-8AEA-4DA0F8CE5A9D}"/>
              </a:ext>
            </a:extLst>
          </p:cNvPr>
          <p:cNvPicPr>
            <a:picLocks noChangeAspect="1"/>
          </p:cNvPicPr>
          <p:nvPr/>
        </p:nvPicPr>
        <p:blipFill rotWithShape="1">
          <a:blip r:embed="rId3"/>
          <a:srcRect r="48684"/>
          <a:stretch/>
        </p:blipFill>
        <p:spPr>
          <a:xfrm>
            <a:off x="827584" y="2594520"/>
            <a:ext cx="3482516" cy="4166985"/>
          </a:xfrm>
          <a:prstGeom prst="rect">
            <a:avLst/>
          </a:prstGeom>
        </p:spPr>
      </p:pic>
    </p:spTree>
    <p:extLst>
      <p:ext uri="{BB962C8B-B14F-4D97-AF65-F5344CB8AC3E}">
        <p14:creationId xmlns:p14="http://schemas.microsoft.com/office/powerpoint/2010/main" val="28645792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Our</a:t>
            </a:r>
            <a:r>
              <a:rPr lang="zh-CN" altLang="en-US" dirty="0"/>
              <a:t> </a:t>
            </a:r>
            <a:r>
              <a:rPr lang="en-US" altLang="zh-CN" dirty="0"/>
              <a:t>Model</a:t>
            </a:r>
            <a:r>
              <a:rPr lang="zh-CN" altLang="en-US" dirty="0"/>
              <a:t> </a:t>
            </a:r>
            <a:r>
              <a:rPr lang="en-US" altLang="zh-CN" dirty="0"/>
              <a:t>Choices</a:t>
            </a:r>
            <a:endParaRPr lang="en-US" dirty="0"/>
          </a:p>
        </p:txBody>
      </p:sp>
      <p:sp>
        <p:nvSpPr>
          <p:cNvPr id="6" name="灯片编号占位符 5"/>
          <p:cNvSpPr>
            <a:spLocks noGrp="1"/>
          </p:cNvSpPr>
          <p:nvPr>
            <p:ph type="sldNum" sz="quarter" idx="12"/>
          </p:nvPr>
        </p:nvSpPr>
        <p:spPr>
          <a:xfrm>
            <a:off x="6553200" y="6356350"/>
            <a:ext cx="2133600" cy="365125"/>
          </a:xfrm>
        </p:spPr>
        <p:txBody>
          <a:bodyPr/>
          <a:lstStyle/>
          <a:p>
            <a:pPr>
              <a:defRPr/>
            </a:pPr>
            <a:fld id="{8DE1F212-E36A-6C44-B33E-31147482829D}" type="slidenum">
              <a:rPr lang="en-US" sz="2000" smtClean="0">
                <a:solidFill>
                  <a:schemeClr val="tx1"/>
                </a:solidFill>
                <a:latin typeface="Arial" pitchFamily="34" charset="0"/>
                <a:cs typeface="Arial" pitchFamily="34" charset="0"/>
              </a:rPr>
              <a:pPr>
                <a:defRPr/>
              </a:pPr>
              <a:t>19</a:t>
            </a:fld>
            <a:endParaRPr lang="en-US" sz="2000" dirty="0">
              <a:solidFill>
                <a:schemeClr val="tx1"/>
              </a:solidFill>
              <a:latin typeface="Arial" pitchFamily="34" charset="0"/>
              <a:cs typeface="Arial" pitchFamily="34" charset="0"/>
            </a:endParaRPr>
          </a:p>
        </p:txBody>
      </p:sp>
      <p:sp>
        <p:nvSpPr>
          <p:cNvPr id="8" name="Content Placeholder 2"/>
          <p:cNvSpPr>
            <a:spLocks noGrp="1"/>
          </p:cNvSpPr>
          <p:nvPr>
            <p:ph idx="1"/>
          </p:nvPr>
        </p:nvSpPr>
        <p:spPr>
          <a:xfrm>
            <a:off x="457200" y="1951038"/>
            <a:ext cx="8507288" cy="4221162"/>
          </a:xfrm>
        </p:spPr>
        <p:txBody>
          <a:bodyPr/>
          <a:lstStyle/>
          <a:p>
            <a:r>
              <a:rPr lang="en-US" altLang="zh-CN" b="1" dirty="0"/>
              <a:t>Technical</a:t>
            </a:r>
            <a:r>
              <a:rPr lang="zh-CN" altLang="en-US" b="1" dirty="0"/>
              <a:t> </a:t>
            </a:r>
            <a:r>
              <a:rPr lang="en-US" altLang="zh-CN" b="1" dirty="0"/>
              <a:t>Indicators</a:t>
            </a:r>
            <a:endParaRPr lang="en-US" altLang="zh-CN" sz="3200" b="1" dirty="0"/>
          </a:p>
        </p:txBody>
      </p:sp>
      <p:pic>
        <p:nvPicPr>
          <p:cNvPr id="5" name="Picture 4">
            <a:extLst>
              <a:ext uri="{FF2B5EF4-FFF2-40B4-BE49-F238E27FC236}">
                <a16:creationId xmlns:a16="http://schemas.microsoft.com/office/drawing/2014/main" id="{288CBC08-9082-7147-920E-8BF72E072C05}"/>
              </a:ext>
            </a:extLst>
          </p:cNvPr>
          <p:cNvPicPr>
            <a:picLocks noChangeAspect="1"/>
          </p:cNvPicPr>
          <p:nvPr/>
        </p:nvPicPr>
        <p:blipFill rotWithShape="1">
          <a:blip r:embed="rId3"/>
          <a:srcRect l="52253" b="7395"/>
          <a:stretch/>
        </p:blipFill>
        <p:spPr>
          <a:xfrm>
            <a:off x="4933020" y="2594521"/>
            <a:ext cx="3240360" cy="3858815"/>
          </a:xfrm>
          <a:prstGeom prst="rect">
            <a:avLst/>
          </a:prstGeom>
        </p:spPr>
      </p:pic>
      <p:sp>
        <p:nvSpPr>
          <p:cNvPr id="7" name="Rectangle 6">
            <a:extLst>
              <a:ext uri="{FF2B5EF4-FFF2-40B4-BE49-F238E27FC236}">
                <a16:creationId xmlns:a16="http://schemas.microsoft.com/office/drawing/2014/main" id="{9898BC9C-889A-FD46-B5F7-39D9F0587383}"/>
              </a:ext>
            </a:extLst>
          </p:cNvPr>
          <p:cNvSpPr/>
          <p:nvPr/>
        </p:nvSpPr>
        <p:spPr>
          <a:xfrm>
            <a:off x="1252212" y="1556395"/>
            <a:ext cx="6639575" cy="461665"/>
          </a:xfrm>
          <a:prstGeom prst="rect">
            <a:avLst/>
          </a:prstGeom>
        </p:spPr>
        <p:txBody>
          <a:bodyPr wrap="none">
            <a:spAutoFit/>
          </a:bodyPr>
          <a:lstStyle/>
          <a:p>
            <a:r>
              <a:rPr lang="en-US" altLang="zh-CN" b="1" dirty="0">
                <a:solidFill>
                  <a:srgbClr val="C00000"/>
                </a:solidFill>
              </a:rPr>
              <a:t>Technical</a:t>
            </a:r>
            <a:r>
              <a:rPr lang="zh-CN" altLang="en-US" b="1" dirty="0">
                <a:solidFill>
                  <a:srgbClr val="C00000"/>
                </a:solidFill>
              </a:rPr>
              <a:t> </a:t>
            </a:r>
            <a:r>
              <a:rPr lang="en-US" altLang="zh-CN" b="1" dirty="0">
                <a:solidFill>
                  <a:srgbClr val="C00000"/>
                </a:solidFill>
              </a:rPr>
              <a:t>indicators</a:t>
            </a:r>
            <a:r>
              <a:rPr lang="zh-CN" altLang="en-US" b="1" dirty="0">
                <a:solidFill>
                  <a:srgbClr val="C00000"/>
                </a:solidFill>
              </a:rPr>
              <a:t> </a:t>
            </a:r>
            <a:r>
              <a:rPr lang="en-US" altLang="zh-CN" b="1" dirty="0">
                <a:solidFill>
                  <a:srgbClr val="C00000"/>
                </a:solidFill>
              </a:rPr>
              <a:t>are</a:t>
            </a:r>
            <a:r>
              <a:rPr lang="zh-CN" altLang="en-US" b="1" dirty="0">
                <a:solidFill>
                  <a:srgbClr val="C00000"/>
                </a:solidFill>
              </a:rPr>
              <a:t> </a:t>
            </a:r>
            <a:r>
              <a:rPr lang="en-US" altLang="zh-CN" b="1" dirty="0">
                <a:solidFill>
                  <a:srgbClr val="C00000"/>
                </a:solidFill>
              </a:rPr>
              <a:t>over</a:t>
            </a:r>
            <a:r>
              <a:rPr lang="zh-CN" altLang="en-US" b="1" dirty="0">
                <a:solidFill>
                  <a:srgbClr val="C00000"/>
                </a:solidFill>
              </a:rPr>
              <a:t> </a:t>
            </a:r>
            <a:r>
              <a:rPr lang="en-US" altLang="zh-CN" b="1" dirty="0">
                <a:solidFill>
                  <a:srgbClr val="C00000"/>
                </a:solidFill>
              </a:rPr>
              <a:t>longer</a:t>
            </a:r>
            <a:r>
              <a:rPr lang="zh-CN" altLang="en-US" b="1" dirty="0">
                <a:solidFill>
                  <a:srgbClr val="C00000"/>
                </a:solidFill>
              </a:rPr>
              <a:t> </a:t>
            </a:r>
            <a:r>
              <a:rPr lang="en-US" altLang="zh-CN" b="1" dirty="0">
                <a:solidFill>
                  <a:srgbClr val="C00000"/>
                </a:solidFill>
              </a:rPr>
              <a:t>periods</a:t>
            </a:r>
            <a:endParaRPr lang="en-US" b="1" dirty="0">
              <a:solidFill>
                <a:srgbClr val="C00000"/>
              </a:solidFill>
            </a:endParaRPr>
          </a:p>
        </p:txBody>
      </p:sp>
      <p:sp>
        <p:nvSpPr>
          <p:cNvPr id="4" name="Right Brace 3">
            <a:extLst>
              <a:ext uri="{FF2B5EF4-FFF2-40B4-BE49-F238E27FC236}">
                <a16:creationId xmlns:a16="http://schemas.microsoft.com/office/drawing/2014/main" id="{DF0DFC39-6252-FA4F-8019-292DFC640B3C}"/>
              </a:ext>
            </a:extLst>
          </p:cNvPr>
          <p:cNvSpPr/>
          <p:nvPr/>
        </p:nvSpPr>
        <p:spPr>
          <a:xfrm rot="5400000">
            <a:off x="6380069" y="4953167"/>
            <a:ext cx="220154" cy="2932460"/>
          </a:xfrm>
          <a:prstGeom prst="rightBrace">
            <a:avLst>
              <a:gd name="adj1" fmla="val 84373"/>
              <a:gd name="adj2" fmla="val 50000"/>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2" name="Rectangle 11">
            <a:extLst>
              <a:ext uri="{FF2B5EF4-FFF2-40B4-BE49-F238E27FC236}">
                <a16:creationId xmlns:a16="http://schemas.microsoft.com/office/drawing/2014/main" id="{7EC8B6CF-7A71-1841-A090-CC96A8C7D715}"/>
              </a:ext>
            </a:extLst>
          </p:cNvPr>
          <p:cNvSpPr/>
          <p:nvPr/>
        </p:nvSpPr>
        <p:spPr>
          <a:xfrm>
            <a:off x="2978922" y="6381328"/>
            <a:ext cx="4474302" cy="461665"/>
          </a:xfrm>
          <a:prstGeom prst="rect">
            <a:avLst/>
          </a:prstGeom>
        </p:spPr>
        <p:txBody>
          <a:bodyPr wrap="none">
            <a:spAutoFit/>
          </a:bodyPr>
          <a:lstStyle/>
          <a:p>
            <a:r>
              <a:rPr lang="en-US" altLang="zh-CN" b="1" dirty="0">
                <a:solidFill>
                  <a:srgbClr val="C00000"/>
                </a:solidFill>
              </a:rPr>
              <a:t>Step</a:t>
            </a:r>
            <a:r>
              <a:rPr lang="zh-CN" altLang="en-US" b="1" dirty="0">
                <a:solidFill>
                  <a:srgbClr val="C00000"/>
                </a:solidFill>
              </a:rPr>
              <a:t> </a:t>
            </a:r>
            <a:r>
              <a:rPr lang="en-US" altLang="zh-CN" b="1" dirty="0">
                <a:solidFill>
                  <a:srgbClr val="C00000"/>
                </a:solidFill>
              </a:rPr>
              <a:t>length</a:t>
            </a:r>
            <a:r>
              <a:rPr lang="zh-CN" altLang="en-US" b="1" dirty="0">
                <a:solidFill>
                  <a:srgbClr val="C00000"/>
                </a:solidFill>
              </a:rPr>
              <a:t> </a:t>
            </a:r>
            <a:r>
              <a:rPr lang="en-US" altLang="zh-CN" b="1" dirty="0">
                <a:solidFill>
                  <a:srgbClr val="C00000"/>
                </a:solidFill>
              </a:rPr>
              <a:t>is</a:t>
            </a:r>
            <a:r>
              <a:rPr lang="zh-CN" altLang="en-US" b="1" dirty="0">
                <a:solidFill>
                  <a:srgbClr val="C00000"/>
                </a:solidFill>
              </a:rPr>
              <a:t> </a:t>
            </a:r>
            <a:r>
              <a:rPr lang="en-US" altLang="zh-CN" b="1" dirty="0">
                <a:solidFill>
                  <a:srgbClr val="C00000"/>
                </a:solidFill>
              </a:rPr>
              <a:t>relatively</a:t>
            </a:r>
            <a:r>
              <a:rPr lang="zh-CN" altLang="en-US" b="1" dirty="0">
                <a:solidFill>
                  <a:srgbClr val="C00000"/>
                </a:solidFill>
              </a:rPr>
              <a:t> </a:t>
            </a:r>
            <a:r>
              <a:rPr lang="en-US" altLang="zh-CN" b="1" dirty="0">
                <a:solidFill>
                  <a:srgbClr val="C00000"/>
                </a:solidFill>
              </a:rPr>
              <a:t>short</a:t>
            </a:r>
            <a:endParaRPr lang="en-US" b="1" dirty="0">
              <a:solidFill>
                <a:srgbClr val="C00000"/>
              </a:solidFill>
            </a:endParaRPr>
          </a:p>
        </p:txBody>
      </p:sp>
    </p:spTree>
    <p:extLst>
      <p:ext uri="{BB962C8B-B14F-4D97-AF65-F5344CB8AC3E}">
        <p14:creationId xmlns:p14="http://schemas.microsoft.com/office/powerpoint/2010/main" val="168653102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Target</a:t>
            </a:r>
            <a:r>
              <a:rPr lang="zh-CN" altLang="en-US" dirty="0"/>
              <a:t> </a:t>
            </a:r>
            <a:r>
              <a:rPr lang="en-US" altLang="zh-CN" dirty="0"/>
              <a:t>Problem</a:t>
            </a:r>
            <a:endParaRPr lang="en-US" dirty="0"/>
          </a:p>
        </p:txBody>
      </p:sp>
      <p:sp>
        <p:nvSpPr>
          <p:cNvPr id="6" name="灯片编号占位符 5"/>
          <p:cNvSpPr>
            <a:spLocks noGrp="1"/>
          </p:cNvSpPr>
          <p:nvPr>
            <p:ph type="sldNum" sz="quarter" idx="12"/>
          </p:nvPr>
        </p:nvSpPr>
        <p:spPr>
          <a:xfrm>
            <a:off x="6553200" y="6356350"/>
            <a:ext cx="2133600" cy="365125"/>
          </a:xfrm>
        </p:spPr>
        <p:txBody>
          <a:bodyPr/>
          <a:lstStyle/>
          <a:p>
            <a:pPr>
              <a:defRPr/>
            </a:pPr>
            <a:fld id="{8DE1F212-E36A-6C44-B33E-31147482829D}" type="slidenum">
              <a:rPr lang="en-US" sz="2000" smtClean="0">
                <a:solidFill>
                  <a:schemeClr val="tx1"/>
                </a:solidFill>
                <a:latin typeface="Arial" pitchFamily="34" charset="0"/>
                <a:cs typeface="Arial" pitchFamily="34" charset="0"/>
              </a:rPr>
              <a:pPr>
                <a:defRPr/>
              </a:pPr>
              <a:t>2</a:t>
            </a:fld>
            <a:endParaRPr lang="en-US" sz="2000" dirty="0">
              <a:solidFill>
                <a:schemeClr val="tx1"/>
              </a:solidFill>
              <a:latin typeface="Arial" pitchFamily="34" charset="0"/>
              <a:cs typeface="Arial" pitchFamily="34" charset="0"/>
            </a:endParaRPr>
          </a:p>
        </p:txBody>
      </p:sp>
      <p:sp>
        <p:nvSpPr>
          <p:cNvPr id="8" name="Content Placeholder 2"/>
          <p:cNvSpPr>
            <a:spLocks noGrp="1"/>
          </p:cNvSpPr>
          <p:nvPr>
            <p:ph idx="1"/>
          </p:nvPr>
        </p:nvSpPr>
        <p:spPr>
          <a:xfrm>
            <a:off x="457200" y="1951038"/>
            <a:ext cx="8507288" cy="4221162"/>
          </a:xfrm>
        </p:spPr>
        <p:txBody>
          <a:bodyPr/>
          <a:lstStyle/>
          <a:p>
            <a:pPr marL="228600" lvl="1" indent="0" algn="ctr">
              <a:buNone/>
            </a:pPr>
            <a:r>
              <a:rPr lang="en-US" altLang="zh-CN" sz="2800" b="1" dirty="0"/>
              <a:t>Stock Price Forecasting</a:t>
            </a:r>
          </a:p>
          <a:p>
            <a:pPr marL="228600" lvl="1" indent="0" algn="ctr">
              <a:buNone/>
            </a:pPr>
            <a:r>
              <a:rPr lang="en-US" altLang="zh-CN" sz="2800" dirty="0"/>
              <a:t>Sequential information and models</a:t>
            </a:r>
          </a:p>
          <a:p>
            <a:pPr marL="228600" lvl="1" indent="0" algn="ctr">
              <a:buNone/>
            </a:pPr>
            <a:endParaRPr lang="en-US" altLang="zh-CN" sz="2800" dirty="0"/>
          </a:p>
          <a:p>
            <a:pPr marL="228600" lvl="1" indent="0" algn="ctr">
              <a:buNone/>
            </a:pPr>
            <a:endParaRPr lang="en-US" altLang="zh-CN" sz="2800" dirty="0"/>
          </a:p>
          <a:p>
            <a:pPr marL="228600" lvl="1" indent="0" algn="ctr">
              <a:buNone/>
            </a:pPr>
            <a:endParaRPr lang="en-US" altLang="zh-CN" sz="2800" dirty="0"/>
          </a:p>
          <a:p>
            <a:pPr marL="228600" lvl="1" indent="0" algn="ctr">
              <a:buNone/>
            </a:pPr>
            <a:endParaRPr lang="en-US" altLang="zh-CN" sz="2800" dirty="0"/>
          </a:p>
        </p:txBody>
      </p:sp>
    </p:spTree>
    <p:extLst>
      <p:ext uri="{BB962C8B-B14F-4D97-AF65-F5344CB8AC3E}">
        <p14:creationId xmlns:p14="http://schemas.microsoft.com/office/powerpoint/2010/main" val="266548128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DE1F212-E36A-6C44-B33E-31147482829D}" type="slidenum">
              <a:rPr lang="en-US" smtClean="0"/>
              <a:pPr>
                <a:defRPr/>
              </a:pPr>
              <a:t>20</a:t>
            </a:fld>
            <a:endParaRPr lang="en-US" dirty="0"/>
          </a:p>
        </p:txBody>
      </p:sp>
      <p:sp>
        <p:nvSpPr>
          <p:cNvPr id="8" name="矩形 7"/>
          <p:cNvSpPr/>
          <p:nvPr/>
        </p:nvSpPr>
        <p:spPr>
          <a:xfrm>
            <a:off x="611560" y="5227459"/>
            <a:ext cx="5941640" cy="1077218"/>
          </a:xfrm>
          <a:prstGeom prst="rect">
            <a:avLst/>
          </a:prstGeom>
        </p:spPr>
        <p:txBody>
          <a:bodyPr wrap="square">
            <a:spAutoFit/>
          </a:bodyPr>
          <a:lstStyle/>
          <a:p>
            <a:r>
              <a:rPr lang="en-US" b="1" dirty="0">
                <a:latin typeface="Corbel" charset="0"/>
                <a:ea typeface="Corbel" charset="0"/>
                <a:cs typeface="Corbel" charset="0"/>
              </a:rPr>
              <a:t>Contact Info:</a:t>
            </a:r>
          </a:p>
          <a:p>
            <a:r>
              <a:rPr lang="en-US" sz="2000" dirty="0">
                <a:latin typeface="Corbel" charset="0"/>
                <a:ea typeface="Corbel" charset="0"/>
                <a:cs typeface="Corbel" charset="0"/>
              </a:rPr>
              <a:t>Email: </a:t>
            </a:r>
            <a:r>
              <a:rPr lang="en-US" sz="2000" dirty="0">
                <a:solidFill>
                  <a:schemeClr val="tx2">
                    <a:lumMod val="75000"/>
                  </a:schemeClr>
                </a:solidFill>
                <a:latin typeface="Corbel" charset="0"/>
                <a:ea typeface="Corbel" charset="0"/>
                <a:cs typeface="Corbel" charset="0"/>
                <a:hlinkClick r:id="rId3"/>
              </a:rPr>
              <a:t>yanda@</a:t>
            </a:r>
            <a:r>
              <a:rPr lang="en-US" altLang="zh-CN" sz="2000" dirty="0">
                <a:solidFill>
                  <a:schemeClr val="tx2">
                    <a:lumMod val="75000"/>
                  </a:schemeClr>
                </a:solidFill>
                <a:latin typeface="Corbel" charset="0"/>
                <a:ea typeface="Corbel" charset="0"/>
                <a:cs typeface="Corbel" charset="0"/>
                <a:hlinkClick r:id="rId3"/>
              </a:rPr>
              <a:t>uab.edu</a:t>
            </a:r>
            <a:endParaRPr lang="en-US" sz="2000" dirty="0">
              <a:solidFill>
                <a:schemeClr val="tx2">
                  <a:lumMod val="75000"/>
                </a:schemeClr>
              </a:solidFill>
              <a:latin typeface="Corbel" charset="0"/>
              <a:ea typeface="Corbel" charset="0"/>
              <a:cs typeface="Corbel" charset="0"/>
            </a:endParaRPr>
          </a:p>
          <a:p>
            <a:r>
              <a:rPr lang="en-US" sz="2000" dirty="0">
                <a:latin typeface="Corbel" panose="020B0503020204020204" pitchFamily="34" charset="0"/>
                <a:ea typeface="Corbel" charset="0"/>
                <a:cs typeface="Corbel" charset="0"/>
              </a:rPr>
              <a:t>Webpage: </a:t>
            </a:r>
            <a:r>
              <a:rPr lang="en-US" sz="2000" dirty="0">
                <a:latin typeface="Corbel" panose="020B0503020204020204" pitchFamily="34" charset="0"/>
                <a:hlinkClick r:id="rId4"/>
              </a:rPr>
              <a:t>https://yanlab19870714.github.io/yanda</a:t>
            </a:r>
            <a:endParaRPr lang="en-US" sz="2000" dirty="0">
              <a:solidFill>
                <a:schemeClr val="tx2">
                  <a:lumMod val="75000"/>
                </a:schemeClr>
              </a:solidFill>
              <a:latin typeface="Corbel" panose="020B0503020204020204" pitchFamily="34" charset="0"/>
              <a:ea typeface="Corbel" charset="0"/>
              <a:cs typeface="Corbel" charset="0"/>
            </a:endParaRPr>
          </a:p>
        </p:txBody>
      </p:sp>
      <p:sp>
        <p:nvSpPr>
          <p:cNvPr id="10" name="矩形 9"/>
          <p:cNvSpPr/>
          <p:nvPr/>
        </p:nvSpPr>
        <p:spPr>
          <a:xfrm>
            <a:off x="624800" y="4437112"/>
            <a:ext cx="1797480" cy="646331"/>
          </a:xfrm>
          <a:prstGeom prst="rect">
            <a:avLst/>
          </a:prstGeom>
        </p:spPr>
        <p:txBody>
          <a:bodyPr wrap="none">
            <a:spAutoFit/>
          </a:bodyPr>
          <a:lstStyle/>
          <a:p>
            <a:r>
              <a:rPr lang="en-US" sz="3600" dirty="0">
                <a:latin typeface="Corbel" charset="0"/>
                <a:ea typeface="Corbel" charset="0"/>
                <a:cs typeface="Corbel" charset="0"/>
              </a:rPr>
              <a:t>YAN, Da</a:t>
            </a:r>
          </a:p>
        </p:txBody>
      </p:sp>
      <p:sp>
        <p:nvSpPr>
          <p:cNvPr id="11" name="Subtitle 8"/>
          <p:cNvSpPr txBox="1">
            <a:spLocks/>
          </p:cNvSpPr>
          <p:nvPr/>
        </p:nvSpPr>
        <p:spPr bwMode="auto">
          <a:xfrm>
            <a:off x="-6936" y="2996951"/>
            <a:ext cx="9144000" cy="8177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457200" rtl="0" eaLnBrk="0" fontAlgn="base" latinLnBrk="0" hangingPunct="0">
              <a:lnSpc>
                <a:spcPct val="100000"/>
              </a:lnSpc>
              <a:spcBef>
                <a:spcPts val="200"/>
              </a:spcBef>
              <a:spcAft>
                <a:spcPct val="0"/>
              </a:spcAft>
              <a:buClrTx/>
              <a:buSzTx/>
              <a:buFontTx/>
              <a:buNone/>
              <a:tabLst/>
              <a:defRPr/>
            </a:pPr>
            <a:r>
              <a:rPr kumimoji="0" lang="en-US" sz="4800" b="1" i="0" u="none" strike="noStrike" kern="1200" cap="none" spc="0" normalizeH="0" baseline="0" noProof="0" dirty="0">
                <a:ln>
                  <a:noFill/>
                </a:ln>
                <a:solidFill>
                  <a:srgbClr val="3366FF"/>
                </a:solidFill>
                <a:effectLst/>
                <a:uLnTx/>
                <a:uFillTx/>
                <a:latin typeface="+mn-lt"/>
                <a:ea typeface="Corbel" charset="0"/>
                <a:cs typeface="Corbel" charset="0"/>
              </a:rPr>
              <a:t>Thank</a:t>
            </a:r>
            <a:r>
              <a:rPr kumimoji="0" lang="en-US" sz="4800" b="1" i="0" u="none" strike="noStrike" kern="1200" cap="none" spc="0" normalizeH="0" noProof="0" dirty="0">
                <a:ln>
                  <a:noFill/>
                </a:ln>
                <a:solidFill>
                  <a:srgbClr val="3366FF"/>
                </a:solidFill>
                <a:effectLst/>
                <a:uLnTx/>
                <a:uFillTx/>
                <a:latin typeface="+mn-lt"/>
                <a:ea typeface="Corbel" charset="0"/>
                <a:cs typeface="Corbel" charset="0"/>
              </a:rPr>
              <a:t>s !</a:t>
            </a:r>
          </a:p>
          <a:p>
            <a:pPr marL="0" marR="0" lvl="0" indent="0" algn="ctr" defTabSz="457200" rtl="0" eaLnBrk="0" fontAlgn="base" latinLnBrk="0" hangingPunct="0">
              <a:lnSpc>
                <a:spcPct val="100000"/>
              </a:lnSpc>
              <a:spcBef>
                <a:spcPts val="200"/>
              </a:spcBef>
              <a:spcAft>
                <a:spcPct val="0"/>
              </a:spcAft>
              <a:buClrTx/>
              <a:buSzTx/>
              <a:buFontTx/>
              <a:buNone/>
              <a:tabLst/>
              <a:defRPr/>
            </a:pPr>
            <a:endParaRPr lang="en-US" sz="100" b="1" i="1" baseline="0" dirty="0">
              <a:solidFill>
                <a:srgbClr val="3366FF"/>
              </a:solidFill>
              <a:latin typeface="+mn-lt"/>
              <a:ea typeface="Corbel" charset="0"/>
              <a:cs typeface="Corbel" charset="0"/>
            </a:endParaRPr>
          </a:p>
        </p:txBody>
      </p:sp>
      <p:sp>
        <p:nvSpPr>
          <p:cNvPr id="2" name="TextBox 1"/>
          <p:cNvSpPr txBox="1"/>
          <p:nvPr/>
        </p:nvSpPr>
        <p:spPr>
          <a:xfrm>
            <a:off x="2692400" y="3175000"/>
            <a:ext cx="184731" cy="461665"/>
          </a:xfrm>
          <a:prstGeom prst="rect">
            <a:avLst/>
          </a:prstGeom>
          <a:noFill/>
        </p:spPr>
        <p:txBody>
          <a:bodyPr wrap="none" rtlCol="0">
            <a:spAutoFit/>
          </a:bodyPr>
          <a:lstStyle/>
          <a:p>
            <a:endParaRPr lang="en-US" dirty="0"/>
          </a:p>
        </p:txBody>
      </p:sp>
      <p:pic>
        <p:nvPicPr>
          <p:cNvPr id="3" name="Picture 2">
            <a:extLst>
              <a:ext uri="{FF2B5EF4-FFF2-40B4-BE49-F238E27FC236}">
                <a16:creationId xmlns:a16="http://schemas.microsoft.com/office/drawing/2014/main" id="{4D358227-D5CD-6149-AD31-509DB2C532C8}"/>
              </a:ext>
            </a:extLst>
          </p:cNvPr>
          <p:cNvPicPr>
            <a:picLocks noChangeAspect="1"/>
          </p:cNvPicPr>
          <p:nvPr/>
        </p:nvPicPr>
        <p:blipFill>
          <a:blip r:embed="rId5"/>
          <a:stretch>
            <a:fillRect/>
          </a:stretch>
        </p:blipFill>
        <p:spPr>
          <a:xfrm>
            <a:off x="6327242" y="4566210"/>
            <a:ext cx="1651000" cy="1651000"/>
          </a:xfrm>
          <a:prstGeom prst="rect">
            <a:avLst/>
          </a:prstGeom>
        </p:spPr>
      </p:pic>
      <p:sp>
        <p:nvSpPr>
          <p:cNvPr id="9" name="Rectangle 8">
            <a:extLst>
              <a:ext uri="{FF2B5EF4-FFF2-40B4-BE49-F238E27FC236}">
                <a16:creationId xmlns:a16="http://schemas.microsoft.com/office/drawing/2014/main" id="{A55A500C-0DBC-8E41-995A-993676A69F5B}"/>
              </a:ext>
            </a:extLst>
          </p:cNvPr>
          <p:cNvSpPr/>
          <p:nvPr/>
        </p:nvSpPr>
        <p:spPr>
          <a:xfrm>
            <a:off x="118824" y="726262"/>
            <a:ext cx="8892480" cy="830997"/>
          </a:xfrm>
          <a:prstGeom prst="rect">
            <a:avLst/>
          </a:prstGeom>
        </p:spPr>
        <p:txBody>
          <a:bodyPr wrap="square">
            <a:spAutoFit/>
          </a:bodyPr>
          <a:lstStyle/>
          <a:p>
            <a:pPr algn="ctr"/>
            <a:r>
              <a:rPr lang="en-US" altLang="zh-CN" b="1" dirty="0">
                <a:solidFill>
                  <a:schemeClr val="tx1">
                    <a:lumMod val="65000"/>
                    <a:lumOff val="35000"/>
                  </a:schemeClr>
                </a:solidFill>
                <a:latin typeface="Corbel" charset="0"/>
                <a:ea typeface="Corbel" charset="0"/>
                <a:cs typeface="Corbel" charset="0"/>
              </a:rPr>
              <a:t>If</a:t>
            </a:r>
            <a:r>
              <a:rPr lang="zh-CN" altLang="en-US" b="1" dirty="0">
                <a:solidFill>
                  <a:schemeClr val="tx1">
                    <a:lumMod val="65000"/>
                    <a:lumOff val="35000"/>
                  </a:schemeClr>
                </a:solidFill>
                <a:latin typeface="Corbel" charset="0"/>
                <a:ea typeface="Corbel" charset="0"/>
                <a:cs typeface="Corbel" charset="0"/>
              </a:rPr>
              <a:t> </a:t>
            </a:r>
            <a:r>
              <a:rPr lang="en-US" altLang="zh-CN" b="1" dirty="0">
                <a:solidFill>
                  <a:schemeClr val="tx1">
                    <a:lumMod val="65000"/>
                    <a:lumOff val="35000"/>
                  </a:schemeClr>
                </a:solidFill>
                <a:latin typeface="Corbel" charset="0"/>
                <a:ea typeface="Corbel" charset="0"/>
                <a:cs typeface="Corbel" charset="0"/>
              </a:rPr>
              <a:t>you</a:t>
            </a:r>
            <a:r>
              <a:rPr lang="zh-CN" altLang="en-US" b="1" dirty="0">
                <a:solidFill>
                  <a:schemeClr val="tx1">
                    <a:lumMod val="65000"/>
                    <a:lumOff val="35000"/>
                  </a:schemeClr>
                </a:solidFill>
                <a:latin typeface="Corbel" charset="0"/>
                <a:ea typeface="Corbel" charset="0"/>
                <a:cs typeface="Corbel" charset="0"/>
              </a:rPr>
              <a:t> </a:t>
            </a:r>
            <a:r>
              <a:rPr lang="en-US" altLang="zh-CN" b="1" dirty="0">
                <a:solidFill>
                  <a:schemeClr val="tx1">
                    <a:lumMod val="65000"/>
                    <a:lumOff val="35000"/>
                  </a:schemeClr>
                </a:solidFill>
                <a:latin typeface="Corbel" charset="0"/>
                <a:ea typeface="Corbel" charset="0"/>
                <a:cs typeface="Corbel" charset="0"/>
              </a:rPr>
              <a:t>have</a:t>
            </a:r>
            <a:r>
              <a:rPr lang="zh-CN" altLang="en-US" b="1" dirty="0">
                <a:solidFill>
                  <a:schemeClr val="tx1">
                    <a:lumMod val="65000"/>
                    <a:lumOff val="35000"/>
                  </a:schemeClr>
                </a:solidFill>
                <a:latin typeface="Corbel" charset="0"/>
                <a:ea typeface="Corbel" charset="0"/>
                <a:cs typeface="Corbel" charset="0"/>
              </a:rPr>
              <a:t> </a:t>
            </a:r>
            <a:r>
              <a:rPr lang="en-US" altLang="zh-CN" b="1" dirty="0">
                <a:solidFill>
                  <a:schemeClr val="tx1">
                    <a:lumMod val="65000"/>
                    <a:lumOff val="35000"/>
                  </a:schemeClr>
                </a:solidFill>
                <a:latin typeface="Corbel" charset="0"/>
                <a:ea typeface="Corbel" charset="0"/>
                <a:cs typeface="Corbel" charset="0"/>
              </a:rPr>
              <a:t>any</a:t>
            </a:r>
            <a:r>
              <a:rPr lang="zh-CN" altLang="en-US" b="1" dirty="0">
                <a:solidFill>
                  <a:schemeClr val="tx1">
                    <a:lumMod val="65000"/>
                    <a:lumOff val="35000"/>
                  </a:schemeClr>
                </a:solidFill>
                <a:latin typeface="Corbel" charset="0"/>
                <a:ea typeface="Corbel" charset="0"/>
                <a:cs typeface="Corbel" charset="0"/>
              </a:rPr>
              <a:t> </a:t>
            </a:r>
            <a:r>
              <a:rPr lang="en-US" altLang="zh-CN" b="1" dirty="0">
                <a:solidFill>
                  <a:schemeClr val="tx1">
                    <a:lumMod val="65000"/>
                    <a:lumOff val="35000"/>
                  </a:schemeClr>
                </a:solidFill>
                <a:latin typeface="Corbel" charset="0"/>
                <a:ea typeface="Corbel" charset="0"/>
                <a:cs typeface="Corbel" charset="0"/>
              </a:rPr>
              <a:t>questions,</a:t>
            </a:r>
            <a:r>
              <a:rPr lang="zh-CN" altLang="en-US" b="1" dirty="0">
                <a:solidFill>
                  <a:schemeClr val="tx1">
                    <a:lumMod val="65000"/>
                    <a:lumOff val="35000"/>
                  </a:schemeClr>
                </a:solidFill>
                <a:latin typeface="Corbel" charset="0"/>
                <a:ea typeface="Corbel" charset="0"/>
                <a:cs typeface="Corbel" charset="0"/>
              </a:rPr>
              <a:t> </a:t>
            </a:r>
            <a:r>
              <a:rPr lang="en-US" altLang="zh-CN" b="1" dirty="0">
                <a:solidFill>
                  <a:schemeClr val="tx1">
                    <a:lumMod val="65000"/>
                    <a:lumOff val="35000"/>
                  </a:schemeClr>
                </a:solidFill>
                <a:latin typeface="Corbel" charset="0"/>
                <a:ea typeface="Corbel" charset="0"/>
                <a:cs typeface="Corbel" charset="0"/>
              </a:rPr>
              <a:t>please</a:t>
            </a:r>
            <a:r>
              <a:rPr lang="zh-CN" altLang="en-US" b="1" dirty="0">
                <a:solidFill>
                  <a:schemeClr val="tx1">
                    <a:lumMod val="65000"/>
                    <a:lumOff val="35000"/>
                  </a:schemeClr>
                </a:solidFill>
                <a:latin typeface="Corbel" charset="0"/>
                <a:ea typeface="Corbel" charset="0"/>
                <a:cs typeface="Corbel" charset="0"/>
              </a:rPr>
              <a:t> </a:t>
            </a:r>
            <a:r>
              <a:rPr lang="en-US" altLang="zh-CN" b="1" dirty="0">
                <a:solidFill>
                  <a:schemeClr val="tx1">
                    <a:lumMod val="65000"/>
                    <a:lumOff val="35000"/>
                  </a:schemeClr>
                </a:solidFill>
                <a:latin typeface="Corbel" charset="0"/>
                <a:ea typeface="Corbel" charset="0"/>
                <a:cs typeface="Corbel" charset="0"/>
              </a:rPr>
              <a:t>email</a:t>
            </a:r>
            <a:r>
              <a:rPr lang="zh-CN" altLang="en-US" b="1" dirty="0">
                <a:solidFill>
                  <a:schemeClr val="tx1">
                    <a:lumMod val="65000"/>
                    <a:lumOff val="35000"/>
                  </a:schemeClr>
                </a:solidFill>
                <a:latin typeface="Corbel" charset="0"/>
                <a:ea typeface="Corbel" charset="0"/>
                <a:cs typeface="Corbel" charset="0"/>
              </a:rPr>
              <a:t>  </a:t>
            </a:r>
            <a:r>
              <a:rPr lang="en-US" altLang="zh-CN" b="1" dirty="0" err="1">
                <a:solidFill>
                  <a:schemeClr val="tx1">
                    <a:lumMod val="65000"/>
                    <a:lumOff val="35000"/>
                  </a:schemeClr>
                </a:solidFill>
                <a:latin typeface="Corbel" charset="0"/>
                <a:ea typeface="Corbel" charset="0"/>
                <a:cs typeface="Corbel" charset="0"/>
              </a:rPr>
              <a:t>Yuechun</a:t>
            </a:r>
            <a:r>
              <a:rPr lang="zh-CN" altLang="en-US" b="1" dirty="0">
                <a:solidFill>
                  <a:schemeClr val="tx1">
                    <a:lumMod val="65000"/>
                    <a:lumOff val="35000"/>
                  </a:schemeClr>
                </a:solidFill>
                <a:latin typeface="Corbel" charset="0"/>
                <a:ea typeface="Corbel" charset="0"/>
                <a:cs typeface="Corbel" charset="0"/>
              </a:rPr>
              <a:t> </a:t>
            </a:r>
            <a:r>
              <a:rPr lang="en-US" altLang="zh-CN" b="1" dirty="0">
                <a:solidFill>
                  <a:schemeClr val="tx1">
                    <a:lumMod val="65000"/>
                    <a:lumOff val="35000"/>
                  </a:schemeClr>
                </a:solidFill>
                <a:latin typeface="Corbel" charset="0"/>
                <a:ea typeface="Corbel" charset="0"/>
                <a:cs typeface="Corbel" charset="0"/>
              </a:rPr>
              <a:t>Gu</a:t>
            </a:r>
            <a:r>
              <a:rPr lang="zh-CN" altLang="en-US" b="1" dirty="0">
                <a:solidFill>
                  <a:schemeClr val="tx1">
                    <a:lumMod val="65000"/>
                    <a:lumOff val="35000"/>
                  </a:schemeClr>
                </a:solidFill>
                <a:latin typeface="Corbel" charset="0"/>
                <a:ea typeface="Corbel" charset="0"/>
                <a:cs typeface="Corbel" charset="0"/>
              </a:rPr>
              <a:t> </a:t>
            </a:r>
            <a:r>
              <a:rPr lang="en-US" altLang="zh-CN" b="1" dirty="0">
                <a:solidFill>
                  <a:schemeClr val="tx1">
                    <a:lumMod val="65000"/>
                    <a:lumOff val="35000"/>
                  </a:schemeClr>
                </a:solidFill>
                <a:latin typeface="Corbel" charset="0"/>
                <a:ea typeface="Corbel" charset="0"/>
                <a:cs typeface="Corbel" charset="0"/>
              </a:rPr>
              <a:t>at</a:t>
            </a:r>
            <a:r>
              <a:rPr lang="en-US" b="1" dirty="0">
                <a:solidFill>
                  <a:schemeClr val="tx1">
                    <a:lumMod val="65000"/>
                    <a:lumOff val="35000"/>
                  </a:schemeClr>
                </a:solidFill>
                <a:latin typeface="Corbel" charset="0"/>
                <a:ea typeface="Corbel" charset="0"/>
                <a:cs typeface="Corbel" charset="0"/>
              </a:rPr>
              <a:t> </a:t>
            </a:r>
            <a:r>
              <a:rPr lang="en-US" b="1" dirty="0">
                <a:solidFill>
                  <a:schemeClr val="tx2">
                    <a:lumMod val="75000"/>
                  </a:schemeClr>
                </a:solidFill>
                <a:latin typeface="Corbel" charset="0"/>
                <a:ea typeface="Corbel" charset="0"/>
                <a:cs typeface="Corbel" charset="0"/>
                <a:hlinkClick r:id="rId6"/>
              </a:rPr>
              <a:t>329352129@qq.com</a:t>
            </a:r>
            <a:endParaRPr lang="en-US" b="1" dirty="0">
              <a:solidFill>
                <a:schemeClr val="tx1">
                  <a:lumMod val="65000"/>
                  <a:lumOff val="35000"/>
                </a:schemeClr>
              </a:solidFill>
              <a:latin typeface="Corbel" charset="0"/>
              <a:ea typeface="Corbel" charset="0"/>
              <a:cs typeface="Corbel" charset="0"/>
            </a:endParaRPr>
          </a:p>
        </p:txBody>
      </p:sp>
    </p:spTree>
    <p:extLst>
      <p:ext uri="{BB962C8B-B14F-4D97-AF65-F5344CB8AC3E}">
        <p14:creationId xmlns:p14="http://schemas.microsoft.com/office/powerpoint/2010/main" val="2107186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Target</a:t>
            </a:r>
            <a:r>
              <a:rPr lang="zh-CN" altLang="en-US" dirty="0"/>
              <a:t> </a:t>
            </a:r>
            <a:r>
              <a:rPr lang="en-US" altLang="zh-CN" dirty="0"/>
              <a:t>Problem</a:t>
            </a:r>
            <a:endParaRPr lang="en-US" dirty="0"/>
          </a:p>
        </p:txBody>
      </p:sp>
      <p:sp>
        <p:nvSpPr>
          <p:cNvPr id="6" name="灯片编号占位符 5"/>
          <p:cNvSpPr>
            <a:spLocks noGrp="1"/>
          </p:cNvSpPr>
          <p:nvPr>
            <p:ph type="sldNum" sz="quarter" idx="12"/>
          </p:nvPr>
        </p:nvSpPr>
        <p:spPr>
          <a:xfrm>
            <a:off x="6553200" y="6356350"/>
            <a:ext cx="2133600" cy="365125"/>
          </a:xfrm>
        </p:spPr>
        <p:txBody>
          <a:bodyPr/>
          <a:lstStyle/>
          <a:p>
            <a:pPr>
              <a:defRPr/>
            </a:pPr>
            <a:fld id="{8DE1F212-E36A-6C44-B33E-31147482829D}" type="slidenum">
              <a:rPr lang="en-US" sz="2000" smtClean="0">
                <a:solidFill>
                  <a:schemeClr val="tx1"/>
                </a:solidFill>
                <a:latin typeface="Arial" pitchFamily="34" charset="0"/>
                <a:cs typeface="Arial" pitchFamily="34" charset="0"/>
              </a:rPr>
              <a:pPr>
                <a:defRPr/>
              </a:pPr>
              <a:t>3</a:t>
            </a:fld>
            <a:endParaRPr lang="en-US" sz="2000" dirty="0">
              <a:solidFill>
                <a:schemeClr val="tx1"/>
              </a:solidFill>
              <a:latin typeface="Arial" pitchFamily="34" charset="0"/>
              <a:cs typeface="Arial" pitchFamily="34" charset="0"/>
            </a:endParaRPr>
          </a:p>
        </p:txBody>
      </p:sp>
      <p:sp>
        <p:nvSpPr>
          <p:cNvPr id="8" name="Content Placeholder 2"/>
          <p:cNvSpPr>
            <a:spLocks noGrp="1"/>
          </p:cNvSpPr>
          <p:nvPr>
            <p:ph idx="1"/>
          </p:nvPr>
        </p:nvSpPr>
        <p:spPr>
          <a:xfrm>
            <a:off x="457200" y="1951038"/>
            <a:ext cx="8507288" cy="4221162"/>
          </a:xfrm>
        </p:spPr>
        <p:txBody>
          <a:bodyPr/>
          <a:lstStyle/>
          <a:p>
            <a:pPr marL="228600" lvl="1" indent="0" algn="ctr">
              <a:buNone/>
            </a:pPr>
            <a:r>
              <a:rPr lang="en-US" altLang="zh-CN" sz="2800" b="1" dirty="0"/>
              <a:t>Stock Price Forecasting</a:t>
            </a:r>
          </a:p>
          <a:p>
            <a:pPr marL="228600" lvl="1" indent="0" algn="ctr">
              <a:buNone/>
            </a:pPr>
            <a:r>
              <a:rPr lang="en-US" altLang="zh-CN" sz="2800" dirty="0"/>
              <a:t>Sequential information and models</a:t>
            </a:r>
          </a:p>
          <a:p>
            <a:pPr marL="228600" lvl="1" indent="0" algn="ctr">
              <a:buNone/>
            </a:pPr>
            <a:r>
              <a:rPr lang="en-US" altLang="zh-CN" sz="2800" dirty="0"/>
              <a:t>-----------------------------------------------------------</a:t>
            </a:r>
          </a:p>
          <a:p>
            <a:pPr marL="228600" lvl="1" indent="0" algn="ctr">
              <a:buNone/>
            </a:pPr>
            <a:r>
              <a:rPr lang="en-US" altLang="zh-CN" sz="2800" dirty="0"/>
              <a:t>-----------------------------------------------------------</a:t>
            </a:r>
          </a:p>
          <a:p>
            <a:pPr marL="228600" lvl="1" indent="0" algn="ctr">
              <a:buNone/>
            </a:pPr>
            <a:endParaRPr lang="en-US" altLang="zh-CN" sz="2800" dirty="0"/>
          </a:p>
          <a:p>
            <a:pPr marL="228600" lvl="1" indent="0" algn="ctr">
              <a:buNone/>
            </a:pPr>
            <a:r>
              <a:rPr lang="en-US" altLang="zh-CN" sz="2800" dirty="0"/>
              <a:t>Relationships between stock</a:t>
            </a:r>
          </a:p>
        </p:txBody>
      </p:sp>
    </p:spTree>
    <p:extLst>
      <p:ext uri="{BB962C8B-B14F-4D97-AF65-F5344CB8AC3E}">
        <p14:creationId xmlns:p14="http://schemas.microsoft.com/office/powerpoint/2010/main" val="31363765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Target</a:t>
            </a:r>
            <a:r>
              <a:rPr lang="zh-CN" altLang="en-US" dirty="0"/>
              <a:t> </a:t>
            </a:r>
            <a:r>
              <a:rPr lang="en-US" altLang="zh-CN" dirty="0"/>
              <a:t>Problem</a:t>
            </a:r>
            <a:endParaRPr lang="en-US" dirty="0"/>
          </a:p>
        </p:txBody>
      </p:sp>
      <p:sp>
        <p:nvSpPr>
          <p:cNvPr id="6" name="灯片编号占位符 5"/>
          <p:cNvSpPr>
            <a:spLocks noGrp="1"/>
          </p:cNvSpPr>
          <p:nvPr>
            <p:ph type="sldNum" sz="quarter" idx="12"/>
          </p:nvPr>
        </p:nvSpPr>
        <p:spPr>
          <a:xfrm>
            <a:off x="6553200" y="6356350"/>
            <a:ext cx="2133600" cy="365125"/>
          </a:xfrm>
        </p:spPr>
        <p:txBody>
          <a:bodyPr/>
          <a:lstStyle/>
          <a:p>
            <a:pPr>
              <a:defRPr/>
            </a:pPr>
            <a:fld id="{8DE1F212-E36A-6C44-B33E-31147482829D}" type="slidenum">
              <a:rPr lang="en-US" sz="2000" smtClean="0">
                <a:solidFill>
                  <a:schemeClr val="tx1"/>
                </a:solidFill>
                <a:latin typeface="Arial" pitchFamily="34" charset="0"/>
                <a:cs typeface="Arial" pitchFamily="34" charset="0"/>
              </a:rPr>
              <a:pPr>
                <a:defRPr/>
              </a:pPr>
              <a:t>4</a:t>
            </a:fld>
            <a:endParaRPr lang="en-US" sz="2000" dirty="0">
              <a:solidFill>
                <a:schemeClr val="tx1"/>
              </a:solidFill>
              <a:latin typeface="Arial" pitchFamily="34" charset="0"/>
              <a:cs typeface="Arial" pitchFamily="34" charset="0"/>
            </a:endParaRPr>
          </a:p>
        </p:txBody>
      </p:sp>
      <p:pic>
        <p:nvPicPr>
          <p:cNvPr id="4" name="Content Placeholder 3">
            <a:extLst>
              <a:ext uri="{FF2B5EF4-FFF2-40B4-BE49-F238E27FC236}">
                <a16:creationId xmlns:a16="http://schemas.microsoft.com/office/drawing/2014/main" id="{AA77BCC6-776E-4E98-B94A-0E71DEF8BA13}"/>
              </a:ext>
            </a:extLst>
          </p:cNvPr>
          <p:cNvPicPr>
            <a:picLocks noGrp="1" noChangeAspect="1"/>
          </p:cNvPicPr>
          <p:nvPr>
            <p:ph idx="1"/>
          </p:nvPr>
        </p:nvPicPr>
        <p:blipFill>
          <a:blip r:embed="rId3"/>
          <a:stretch>
            <a:fillRect/>
          </a:stretch>
        </p:blipFill>
        <p:spPr>
          <a:xfrm>
            <a:off x="457200" y="2424473"/>
            <a:ext cx="8507413" cy="3274291"/>
          </a:xfrm>
        </p:spPr>
      </p:pic>
    </p:spTree>
    <p:extLst>
      <p:ext uri="{BB962C8B-B14F-4D97-AF65-F5344CB8AC3E}">
        <p14:creationId xmlns:p14="http://schemas.microsoft.com/office/powerpoint/2010/main" val="304382518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Target</a:t>
            </a:r>
            <a:r>
              <a:rPr lang="zh-CN" altLang="en-US" dirty="0"/>
              <a:t> </a:t>
            </a:r>
            <a:r>
              <a:rPr lang="en-US" altLang="zh-CN" dirty="0"/>
              <a:t>Problem</a:t>
            </a:r>
            <a:endParaRPr lang="en-US" dirty="0"/>
          </a:p>
        </p:txBody>
      </p:sp>
      <p:sp>
        <p:nvSpPr>
          <p:cNvPr id="6" name="灯片编号占位符 5"/>
          <p:cNvSpPr>
            <a:spLocks noGrp="1"/>
          </p:cNvSpPr>
          <p:nvPr>
            <p:ph type="sldNum" sz="quarter" idx="12"/>
          </p:nvPr>
        </p:nvSpPr>
        <p:spPr>
          <a:xfrm>
            <a:off x="6553200" y="6356350"/>
            <a:ext cx="2133600" cy="365125"/>
          </a:xfrm>
        </p:spPr>
        <p:txBody>
          <a:bodyPr/>
          <a:lstStyle/>
          <a:p>
            <a:pPr>
              <a:defRPr/>
            </a:pPr>
            <a:fld id="{8DE1F212-E36A-6C44-B33E-31147482829D}" type="slidenum">
              <a:rPr lang="en-US" sz="2000" smtClean="0">
                <a:solidFill>
                  <a:schemeClr val="tx1"/>
                </a:solidFill>
                <a:latin typeface="Arial" pitchFamily="34" charset="0"/>
                <a:cs typeface="Arial" pitchFamily="34" charset="0"/>
              </a:rPr>
              <a:pPr>
                <a:defRPr/>
              </a:pPr>
              <a:t>5</a:t>
            </a:fld>
            <a:endParaRPr lang="en-US" sz="2000" dirty="0">
              <a:solidFill>
                <a:schemeClr val="tx1"/>
              </a:solidFill>
              <a:latin typeface="Arial" pitchFamily="34" charset="0"/>
              <a:cs typeface="Arial" pitchFamily="34" charset="0"/>
            </a:endParaRPr>
          </a:p>
        </p:txBody>
      </p:sp>
      <p:sp>
        <p:nvSpPr>
          <p:cNvPr id="8" name="Content Placeholder 2"/>
          <p:cNvSpPr>
            <a:spLocks noGrp="1"/>
          </p:cNvSpPr>
          <p:nvPr>
            <p:ph idx="1"/>
          </p:nvPr>
        </p:nvSpPr>
        <p:spPr>
          <a:xfrm>
            <a:off x="457200" y="1951038"/>
            <a:ext cx="8507288" cy="4221162"/>
          </a:xfrm>
        </p:spPr>
        <p:txBody>
          <a:bodyPr/>
          <a:lstStyle/>
          <a:p>
            <a:pPr marL="228600" lvl="1" indent="0" algn="ctr">
              <a:buNone/>
            </a:pPr>
            <a:r>
              <a:rPr lang="en-US" altLang="zh-CN" sz="2800" b="1" dirty="0"/>
              <a:t>Stock Price Forecasting</a:t>
            </a:r>
          </a:p>
          <a:p>
            <a:pPr marL="228600" lvl="1" indent="0" algn="ctr">
              <a:buNone/>
            </a:pPr>
            <a:r>
              <a:rPr lang="en-US" altLang="zh-CN" sz="2800" dirty="0"/>
              <a:t>Sequential information and models</a:t>
            </a:r>
          </a:p>
          <a:p>
            <a:pPr marL="228600" lvl="1" indent="0" algn="ctr">
              <a:buNone/>
            </a:pPr>
            <a:endParaRPr lang="en-US" altLang="zh-CN" sz="2800" dirty="0"/>
          </a:p>
          <a:p>
            <a:pPr marL="228600" lvl="1" indent="0" algn="ctr">
              <a:buNone/>
            </a:pPr>
            <a:r>
              <a:rPr lang="en-US" altLang="zh-CN" sz="2800" dirty="0"/>
              <a:t>+</a:t>
            </a:r>
          </a:p>
          <a:p>
            <a:pPr marL="228600" lvl="1" indent="0" algn="ctr">
              <a:buNone/>
            </a:pPr>
            <a:endParaRPr lang="en-US" altLang="zh-CN" sz="2800" dirty="0"/>
          </a:p>
          <a:p>
            <a:pPr marL="228600" lvl="1" indent="0" algn="ctr">
              <a:buNone/>
            </a:pPr>
            <a:r>
              <a:rPr lang="en-US" altLang="zh-CN" sz="2800" dirty="0"/>
              <a:t>Relationships between stock</a:t>
            </a:r>
          </a:p>
        </p:txBody>
      </p:sp>
    </p:spTree>
    <p:extLst>
      <p:ext uri="{BB962C8B-B14F-4D97-AF65-F5344CB8AC3E}">
        <p14:creationId xmlns:p14="http://schemas.microsoft.com/office/powerpoint/2010/main" val="340157953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Model</a:t>
            </a:r>
            <a:endParaRPr lang="en-US" dirty="0"/>
          </a:p>
        </p:txBody>
      </p:sp>
      <p:sp>
        <p:nvSpPr>
          <p:cNvPr id="6" name="灯片编号占位符 5"/>
          <p:cNvSpPr>
            <a:spLocks noGrp="1"/>
          </p:cNvSpPr>
          <p:nvPr>
            <p:ph type="sldNum" sz="quarter" idx="12"/>
          </p:nvPr>
        </p:nvSpPr>
        <p:spPr>
          <a:xfrm>
            <a:off x="6553200" y="6356350"/>
            <a:ext cx="2133600" cy="365125"/>
          </a:xfrm>
        </p:spPr>
        <p:txBody>
          <a:bodyPr/>
          <a:lstStyle/>
          <a:p>
            <a:pPr>
              <a:defRPr/>
            </a:pPr>
            <a:fld id="{8DE1F212-E36A-6C44-B33E-31147482829D}" type="slidenum">
              <a:rPr lang="en-US" sz="2000" smtClean="0">
                <a:solidFill>
                  <a:schemeClr val="tx1"/>
                </a:solidFill>
                <a:latin typeface="Arial" pitchFamily="34" charset="0"/>
                <a:cs typeface="Arial" pitchFamily="34" charset="0"/>
              </a:rPr>
              <a:pPr>
                <a:defRPr/>
              </a:pPr>
              <a:t>6</a:t>
            </a:fld>
            <a:endParaRPr lang="en-US" sz="2000" dirty="0">
              <a:solidFill>
                <a:schemeClr val="tx1"/>
              </a:solidFill>
              <a:latin typeface="Arial" pitchFamily="34" charset="0"/>
              <a:cs typeface="Arial" pitchFamily="34" charset="0"/>
            </a:endParaRPr>
          </a:p>
        </p:txBody>
      </p:sp>
      <p:sp>
        <p:nvSpPr>
          <p:cNvPr id="8" name="Content Placeholder 2"/>
          <p:cNvSpPr>
            <a:spLocks noGrp="1"/>
          </p:cNvSpPr>
          <p:nvPr>
            <p:ph idx="1"/>
          </p:nvPr>
        </p:nvSpPr>
        <p:spPr>
          <a:xfrm>
            <a:off x="457200" y="1951038"/>
            <a:ext cx="8507288" cy="4221162"/>
          </a:xfrm>
        </p:spPr>
        <p:txBody>
          <a:bodyPr/>
          <a:lstStyle/>
          <a:p>
            <a:r>
              <a:rPr lang="en-US" altLang="zh-CN" dirty="0"/>
              <a:t>GRU:</a:t>
            </a:r>
            <a:r>
              <a:rPr lang="zh-CN" altLang="en-US" dirty="0"/>
              <a:t> </a:t>
            </a:r>
            <a:r>
              <a:rPr lang="en-US" altLang="zh-CN" dirty="0"/>
              <a:t>Recurrent</a:t>
            </a:r>
            <a:r>
              <a:rPr lang="zh-CN" altLang="en-US" dirty="0"/>
              <a:t> </a:t>
            </a:r>
            <a:r>
              <a:rPr lang="en-US" altLang="zh-CN" dirty="0"/>
              <a:t>Neural</a:t>
            </a:r>
            <a:r>
              <a:rPr lang="zh-CN" altLang="en-US" dirty="0"/>
              <a:t> </a:t>
            </a:r>
            <a:r>
              <a:rPr lang="en-US" altLang="zh-CN" dirty="0"/>
              <a:t>Network</a:t>
            </a:r>
            <a:r>
              <a:rPr lang="zh-CN" altLang="en-US" dirty="0"/>
              <a:t> </a:t>
            </a:r>
            <a:r>
              <a:rPr lang="en-US" altLang="zh-CN" dirty="0"/>
              <a:t>with</a:t>
            </a:r>
            <a:r>
              <a:rPr lang="zh-CN" altLang="en-US" dirty="0"/>
              <a:t> </a:t>
            </a:r>
            <a:r>
              <a:rPr lang="en-US" altLang="zh-CN" dirty="0"/>
              <a:t>Mitigated</a:t>
            </a:r>
            <a:r>
              <a:rPr lang="zh-CN" altLang="en-US" dirty="0"/>
              <a:t> </a:t>
            </a:r>
            <a:r>
              <a:rPr lang="en-US" altLang="zh-CN" dirty="0"/>
              <a:t>Vanishing</a:t>
            </a:r>
            <a:r>
              <a:rPr lang="zh-CN" altLang="en-US" dirty="0"/>
              <a:t> </a:t>
            </a:r>
            <a:r>
              <a:rPr lang="en-US" altLang="zh-CN" dirty="0"/>
              <a:t>Gradient</a:t>
            </a:r>
            <a:r>
              <a:rPr lang="zh-CN" altLang="en-US" dirty="0"/>
              <a:t> </a:t>
            </a:r>
            <a:r>
              <a:rPr lang="en-US" altLang="zh-CN" dirty="0"/>
              <a:t>Problem</a:t>
            </a:r>
            <a:endParaRPr lang="en-US" altLang="zh-CN" sz="3200" dirty="0"/>
          </a:p>
        </p:txBody>
      </p:sp>
      <p:pic>
        <p:nvPicPr>
          <p:cNvPr id="1026" name="Picture 2" descr="Image from [38]. The GRU model combines the &quot;forget&quot; gate and &quot;input&quot;... |  Download Scientific Diagram">
            <a:extLst>
              <a:ext uri="{FF2B5EF4-FFF2-40B4-BE49-F238E27FC236}">
                <a16:creationId xmlns:a16="http://schemas.microsoft.com/office/drawing/2014/main" id="{08D70CDC-1227-485B-B68D-678AF8FACC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140968"/>
            <a:ext cx="8096250"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80391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Target</a:t>
            </a:r>
            <a:r>
              <a:rPr lang="zh-CN" altLang="en-US" dirty="0"/>
              <a:t> </a:t>
            </a:r>
            <a:r>
              <a:rPr lang="en-US" altLang="zh-CN" dirty="0"/>
              <a:t>Problem</a:t>
            </a:r>
            <a:endParaRPr lang="en-US" dirty="0"/>
          </a:p>
        </p:txBody>
      </p:sp>
      <p:sp>
        <p:nvSpPr>
          <p:cNvPr id="6" name="灯片编号占位符 5"/>
          <p:cNvSpPr>
            <a:spLocks noGrp="1"/>
          </p:cNvSpPr>
          <p:nvPr>
            <p:ph type="sldNum" sz="quarter" idx="12"/>
          </p:nvPr>
        </p:nvSpPr>
        <p:spPr>
          <a:xfrm>
            <a:off x="6553200" y="6356350"/>
            <a:ext cx="2133600" cy="365125"/>
          </a:xfrm>
        </p:spPr>
        <p:txBody>
          <a:bodyPr/>
          <a:lstStyle/>
          <a:p>
            <a:pPr>
              <a:defRPr/>
            </a:pPr>
            <a:fld id="{8DE1F212-E36A-6C44-B33E-31147482829D}" type="slidenum">
              <a:rPr lang="en-US" sz="2000" smtClean="0">
                <a:solidFill>
                  <a:schemeClr val="tx1"/>
                </a:solidFill>
                <a:latin typeface="Arial" pitchFamily="34" charset="0"/>
                <a:cs typeface="Arial" pitchFamily="34" charset="0"/>
              </a:rPr>
              <a:pPr>
                <a:defRPr/>
              </a:pPr>
              <a:t>7</a:t>
            </a:fld>
            <a:endParaRPr lang="en-US" sz="2000" dirty="0">
              <a:solidFill>
                <a:schemeClr val="tx1"/>
              </a:solidFill>
              <a:latin typeface="Arial" pitchFamily="34" charset="0"/>
              <a:cs typeface="Arial" pitchFamily="34" charset="0"/>
            </a:endParaRPr>
          </a:p>
        </p:txBody>
      </p:sp>
      <p:pic>
        <p:nvPicPr>
          <p:cNvPr id="4" name="Picture 3">
            <a:extLst>
              <a:ext uri="{FF2B5EF4-FFF2-40B4-BE49-F238E27FC236}">
                <a16:creationId xmlns:a16="http://schemas.microsoft.com/office/drawing/2014/main" id="{A3A5B010-D13C-4986-9C96-89DBF3BEAA6B}"/>
              </a:ext>
            </a:extLst>
          </p:cNvPr>
          <p:cNvPicPr>
            <a:picLocks noChangeAspect="1"/>
          </p:cNvPicPr>
          <p:nvPr/>
        </p:nvPicPr>
        <p:blipFill>
          <a:blip r:embed="rId3"/>
          <a:stretch>
            <a:fillRect/>
          </a:stretch>
        </p:blipFill>
        <p:spPr>
          <a:xfrm>
            <a:off x="899592" y="2060848"/>
            <a:ext cx="7499176" cy="4295502"/>
          </a:xfrm>
          <a:prstGeom prst="rect">
            <a:avLst/>
          </a:prstGeom>
        </p:spPr>
      </p:pic>
    </p:spTree>
    <p:extLst>
      <p:ext uri="{BB962C8B-B14F-4D97-AF65-F5344CB8AC3E}">
        <p14:creationId xmlns:p14="http://schemas.microsoft.com/office/powerpoint/2010/main" val="104352943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DE1F212-E36A-6C44-B33E-31147482829D}" type="slidenum">
              <a:rPr lang="en-US" smtClean="0"/>
              <a:pPr>
                <a:defRPr/>
              </a:pPr>
              <a:t>8</a:t>
            </a:fld>
            <a:endParaRPr lang="en-US" dirty="0"/>
          </a:p>
        </p:txBody>
      </p:sp>
      <p:sp>
        <p:nvSpPr>
          <p:cNvPr id="18" name="Title 1">
            <a:extLst>
              <a:ext uri="{FF2B5EF4-FFF2-40B4-BE49-F238E27FC236}">
                <a16:creationId xmlns:a16="http://schemas.microsoft.com/office/drawing/2014/main" id="{F74A54B1-56BC-B54D-B3AF-84F3C3D83049}"/>
              </a:ext>
            </a:extLst>
          </p:cNvPr>
          <p:cNvSpPr>
            <a:spLocks noGrp="1"/>
          </p:cNvSpPr>
          <p:nvPr>
            <p:ph type="title"/>
          </p:nvPr>
        </p:nvSpPr>
        <p:spPr>
          <a:xfrm>
            <a:off x="457200" y="598055"/>
            <a:ext cx="8229600" cy="1143000"/>
          </a:xfrm>
        </p:spPr>
        <p:txBody>
          <a:bodyPr/>
          <a:lstStyle/>
          <a:p>
            <a:r>
              <a:rPr lang="en-US" dirty="0"/>
              <a:t>Model</a:t>
            </a:r>
          </a:p>
        </p:txBody>
      </p:sp>
      <p:pic>
        <p:nvPicPr>
          <p:cNvPr id="6" name="Picture 4" descr="Graph Convolution">
            <a:extLst>
              <a:ext uri="{FF2B5EF4-FFF2-40B4-BE49-F238E27FC236}">
                <a16:creationId xmlns:a16="http://schemas.microsoft.com/office/drawing/2014/main" id="{D9A32DA4-F920-437C-82DB-AD41DC53C5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62150"/>
            <a:ext cx="9144000"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841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DE1F212-E36A-6C44-B33E-31147482829D}" type="slidenum">
              <a:rPr lang="en-US" smtClean="0"/>
              <a:pPr>
                <a:defRPr/>
              </a:pPr>
              <a:t>9</a:t>
            </a:fld>
            <a:endParaRPr lang="en-US" dirty="0"/>
          </a:p>
        </p:txBody>
      </p:sp>
      <p:sp>
        <p:nvSpPr>
          <p:cNvPr id="18" name="Title 1">
            <a:extLst>
              <a:ext uri="{FF2B5EF4-FFF2-40B4-BE49-F238E27FC236}">
                <a16:creationId xmlns:a16="http://schemas.microsoft.com/office/drawing/2014/main" id="{F74A54B1-56BC-B54D-B3AF-84F3C3D83049}"/>
              </a:ext>
            </a:extLst>
          </p:cNvPr>
          <p:cNvSpPr>
            <a:spLocks noGrp="1"/>
          </p:cNvSpPr>
          <p:nvPr>
            <p:ph type="title"/>
          </p:nvPr>
        </p:nvSpPr>
        <p:spPr>
          <a:xfrm>
            <a:off x="457200" y="598055"/>
            <a:ext cx="8229600" cy="1143000"/>
          </a:xfrm>
        </p:spPr>
        <p:txBody>
          <a:bodyPr/>
          <a:lstStyle/>
          <a:p>
            <a:r>
              <a:rPr lang="en-US" dirty="0"/>
              <a:t>Model</a:t>
            </a:r>
          </a:p>
        </p:txBody>
      </p:sp>
      <p:pic>
        <p:nvPicPr>
          <p:cNvPr id="5" name="Picture 4">
            <a:extLst>
              <a:ext uri="{FF2B5EF4-FFF2-40B4-BE49-F238E27FC236}">
                <a16:creationId xmlns:a16="http://schemas.microsoft.com/office/drawing/2014/main" id="{AEAE1DA0-4551-45C0-A9EF-DDBA610F3DEC}"/>
              </a:ext>
            </a:extLst>
          </p:cNvPr>
          <p:cNvPicPr>
            <a:picLocks noChangeAspect="1"/>
          </p:cNvPicPr>
          <p:nvPr/>
        </p:nvPicPr>
        <p:blipFill>
          <a:blip r:embed="rId3"/>
          <a:stretch>
            <a:fillRect/>
          </a:stretch>
        </p:blipFill>
        <p:spPr>
          <a:xfrm>
            <a:off x="755576" y="1916832"/>
            <a:ext cx="2076740" cy="1981477"/>
          </a:xfrm>
          <a:prstGeom prst="rect">
            <a:avLst/>
          </a:prstGeom>
        </p:spPr>
      </p:pic>
      <p:pic>
        <p:nvPicPr>
          <p:cNvPr id="3" name="Picture 2">
            <a:extLst>
              <a:ext uri="{FF2B5EF4-FFF2-40B4-BE49-F238E27FC236}">
                <a16:creationId xmlns:a16="http://schemas.microsoft.com/office/drawing/2014/main" id="{58C6221D-989E-4BFD-B7AA-69081214F5C3}"/>
              </a:ext>
            </a:extLst>
          </p:cNvPr>
          <p:cNvPicPr>
            <a:picLocks noChangeAspect="1"/>
          </p:cNvPicPr>
          <p:nvPr/>
        </p:nvPicPr>
        <p:blipFill>
          <a:blip r:embed="rId4"/>
          <a:stretch>
            <a:fillRect/>
          </a:stretch>
        </p:blipFill>
        <p:spPr>
          <a:xfrm>
            <a:off x="3847425" y="70503"/>
            <a:ext cx="4839375" cy="6773220"/>
          </a:xfrm>
          <a:prstGeom prst="rect">
            <a:avLst/>
          </a:prstGeom>
        </p:spPr>
      </p:pic>
    </p:spTree>
    <p:extLst>
      <p:ext uri="{BB962C8B-B14F-4D97-AF65-F5344CB8AC3E}">
        <p14:creationId xmlns:p14="http://schemas.microsoft.com/office/powerpoint/2010/main" val="2088699659"/>
      </p:ext>
    </p:extLst>
  </p:cSld>
  <p:clrMapOvr>
    <a:masterClrMapping/>
  </p:clrMapOvr>
</p:sld>
</file>

<file path=ppt/theme/theme1.xml><?xml version="1.0" encoding="utf-8"?>
<a:theme xmlns:a="http://schemas.openxmlformats.org/drawingml/2006/main" name="Office Theme">
  <a:themeElements>
    <a:clrScheme name="Custom 1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80FF"/>
      </a:hlink>
      <a:folHlink>
        <a:srgbClr val="800080"/>
      </a:folHlink>
    </a:clrScheme>
    <a:fontScheme name="Exhibit">
      <a:majorFont>
        <a:latin typeface="Corbel"/>
        <a:ea typeface=""/>
        <a:cs typeface=""/>
        <a:font script="Jpan" typeface="メイリオ"/>
      </a:majorFont>
      <a:minorFont>
        <a:latin typeface="Corbel"/>
        <a:ea typeface=""/>
        <a:cs typeface=""/>
        <a:font script="Jpan" typeface="メイリオ"/>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headEnd type="none" w="med" len="med"/>
          <a:tailEnd type="none"/>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a:solidFill>
            <a:schemeClr val="tx1"/>
          </a:solidFill>
          <a:headEnd type="none" w="med" len="med"/>
          <a:tailEnd type="arrow"/>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73315</TotalTime>
  <Words>1264</Words>
  <Application>Microsoft Office PowerPoint</Application>
  <PresentationFormat>On-screen Show (4:3)</PresentationFormat>
  <Paragraphs>186</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Lucida Grande</vt:lpstr>
      <vt:lpstr>Arial</vt:lpstr>
      <vt:lpstr>Calibri</vt:lpstr>
      <vt:lpstr>Corbel</vt:lpstr>
      <vt:lpstr>Office Theme</vt:lpstr>
      <vt:lpstr>PowerPoint Presentation</vt:lpstr>
      <vt:lpstr>Target Problem</vt:lpstr>
      <vt:lpstr>Target Problem</vt:lpstr>
      <vt:lpstr>Target Problem</vt:lpstr>
      <vt:lpstr>Target Problem</vt:lpstr>
      <vt:lpstr>Model</vt:lpstr>
      <vt:lpstr>Target Problem</vt:lpstr>
      <vt:lpstr>Model</vt:lpstr>
      <vt:lpstr>Model</vt:lpstr>
      <vt:lpstr>Model</vt:lpstr>
      <vt:lpstr>Stock Data Format</vt:lpstr>
      <vt:lpstr>Result</vt:lpstr>
      <vt:lpstr>Model</vt:lpstr>
      <vt:lpstr>Our Model Choices</vt:lpstr>
      <vt:lpstr>Related Work</vt:lpstr>
      <vt:lpstr>PowerPoint Presentation</vt:lpstr>
      <vt:lpstr>Our Model Choices</vt:lpstr>
      <vt:lpstr>Our Model Choices</vt:lpstr>
      <vt:lpstr>Our Model Choices</vt:lpstr>
      <vt:lpstr>PowerPoint Presentation</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Andy Konwinski</dc:creator>
  <cp:lastModifiedBy>XK/</cp:lastModifiedBy>
  <cp:revision>5774</cp:revision>
  <dcterms:created xsi:type="dcterms:W3CDTF">2010-06-28T20:28:41Z</dcterms:created>
  <dcterms:modified xsi:type="dcterms:W3CDTF">2021-05-10T02:04:51Z</dcterms:modified>
</cp:coreProperties>
</file>