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16407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32813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49220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65626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582033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298440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14847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31253" algn="l" defTabSz="1716407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870" y="13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C79F-C898-2D47-91D6-7493EB029DAA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FF2E7-128D-364A-8FDB-A9DFD82CA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493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2986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480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5973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465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8958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451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1944" algn="l" defTabSz="32649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F2E7-128D-364A-8FDB-A9DFD82CAE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16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3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4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65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82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9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14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3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4"/>
            <a:ext cx="27980640" cy="4800599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16407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3281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492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6562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58203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29844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1484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3125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3"/>
            <a:ext cx="14538960" cy="14483081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3"/>
            <a:ext cx="14538960" cy="14483081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3" y="4912362"/>
            <a:ext cx="14544677" cy="2047239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6407" indent="0">
              <a:buNone/>
              <a:defRPr sz="7500" b="1"/>
            </a:lvl2pPr>
            <a:lvl3pPr marL="3432813" indent="0">
              <a:buNone/>
              <a:defRPr sz="6800" b="1"/>
            </a:lvl3pPr>
            <a:lvl4pPr marL="5149220" indent="0">
              <a:buNone/>
              <a:defRPr sz="6000" b="1"/>
            </a:lvl4pPr>
            <a:lvl5pPr marL="6865626" indent="0">
              <a:buNone/>
              <a:defRPr sz="6000" b="1"/>
            </a:lvl5pPr>
            <a:lvl6pPr marL="8582033" indent="0">
              <a:buNone/>
              <a:defRPr sz="6000" b="1"/>
            </a:lvl6pPr>
            <a:lvl7pPr marL="10298440" indent="0">
              <a:buNone/>
              <a:defRPr sz="6000" b="1"/>
            </a:lvl7pPr>
            <a:lvl8pPr marL="12014847" indent="0">
              <a:buNone/>
              <a:defRPr sz="6000" b="1"/>
            </a:lvl8pPr>
            <a:lvl9pPr marL="1373125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3" y="6959601"/>
            <a:ext cx="14544677" cy="12644121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9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6407" indent="0">
              <a:buNone/>
              <a:defRPr sz="7500" b="1"/>
            </a:lvl2pPr>
            <a:lvl3pPr marL="3432813" indent="0">
              <a:buNone/>
              <a:defRPr sz="6800" b="1"/>
            </a:lvl3pPr>
            <a:lvl4pPr marL="5149220" indent="0">
              <a:buNone/>
              <a:defRPr sz="6000" b="1"/>
            </a:lvl4pPr>
            <a:lvl5pPr marL="6865626" indent="0">
              <a:buNone/>
              <a:defRPr sz="6000" b="1"/>
            </a:lvl5pPr>
            <a:lvl6pPr marL="8582033" indent="0">
              <a:buNone/>
              <a:defRPr sz="6000" b="1"/>
            </a:lvl6pPr>
            <a:lvl7pPr marL="10298440" indent="0">
              <a:buNone/>
              <a:defRPr sz="6000" b="1"/>
            </a:lvl7pPr>
            <a:lvl8pPr marL="12014847" indent="0">
              <a:buNone/>
              <a:defRPr sz="6000" b="1"/>
            </a:lvl8pPr>
            <a:lvl9pPr marL="1373125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1"/>
            <a:ext cx="14550390" cy="12644121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3"/>
            <a:ext cx="18402300" cy="18729961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3"/>
            <a:ext cx="10829927" cy="15011401"/>
          </a:xfrm>
        </p:spPr>
        <p:txBody>
          <a:bodyPr/>
          <a:lstStyle>
            <a:lvl1pPr marL="0" indent="0">
              <a:buNone/>
              <a:defRPr sz="5300"/>
            </a:lvl1pPr>
            <a:lvl2pPr marL="1716407" indent="0">
              <a:buNone/>
              <a:defRPr sz="4500"/>
            </a:lvl2pPr>
            <a:lvl3pPr marL="3432813" indent="0">
              <a:buNone/>
              <a:defRPr sz="3800"/>
            </a:lvl3pPr>
            <a:lvl4pPr marL="5149220" indent="0">
              <a:buNone/>
              <a:defRPr sz="3400"/>
            </a:lvl4pPr>
            <a:lvl5pPr marL="6865626" indent="0">
              <a:buNone/>
              <a:defRPr sz="3400"/>
            </a:lvl5pPr>
            <a:lvl6pPr marL="8582033" indent="0">
              <a:buNone/>
              <a:defRPr sz="3400"/>
            </a:lvl6pPr>
            <a:lvl7pPr marL="10298440" indent="0">
              <a:buNone/>
              <a:defRPr sz="3400"/>
            </a:lvl7pPr>
            <a:lvl8pPr marL="12014847" indent="0">
              <a:buNone/>
              <a:defRPr sz="3400"/>
            </a:lvl8pPr>
            <a:lvl9pPr marL="1373125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1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2000"/>
            </a:lvl1pPr>
            <a:lvl2pPr marL="1716407" indent="0">
              <a:buNone/>
              <a:defRPr sz="10500"/>
            </a:lvl2pPr>
            <a:lvl3pPr marL="3432813" indent="0">
              <a:buNone/>
              <a:defRPr sz="9000"/>
            </a:lvl3pPr>
            <a:lvl4pPr marL="5149220" indent="0">
              <a:buNone/>
              <a:defRPr sz="7500"/>
            </a:lvl4pPr>
            <a:lvl5pPr marL="6865626" indent="0">
              <a:buNone/>
              <a:defRPr sz="7500"/>
            </a:lvl5pPr>
            <a:lvl6pPr marL="8582033" indent="0">
              <a:buNone/>
              <a:defRPr sz="7500"/>
            </a:lvl6pPr>
            <a:lvl7pPr marL="10298440" indent="0">
              <a:buNone/>
              <a:defRPr sz="7500"/>
            </a:lvl7pPr>
            <a:lvl8pPr marL="12014847" indent="0">
              <a:buNone/>
              <a:defRPr sz="7500"/>
            </a:lvl8pPr>
            <a:lvl9pPr marL="1373125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9"/>
          </a:xfrm>
        </p:spPr>
        <p:txBody>
          <a:bodyPr/>
          <a:lstStyle>
            <a:lvl1pPr marL="0" indent="0">
              <a:buNone/>
              <a:defRPr sz="5300"/>
            </a:lvl1pPr>
            <a:lvl2pPr marL="1716407" indent="0">
              <a:buNone/>
              <a:defRPr sz="4500"/>
            </a:lvl2pPr>
            <a:lvl3pPr marL="3432813" indent="0">
              <a:buNone/>
              <a:defRPr sz="3800"/>
            </a:lvl3pPr>
            <a:lvl4pPr marL="5149220" indent="0">
              <a:buNone/>
              <a:defRPr sz="3400"/>
            </a:lvl4pPr>
            <a:lvl5pPr marL="6865626" indent="0">
              <a:buNone/>
              <a:defRPr sz="3400"/>
            </a:lvl5pPr>
            <a:lvl6pPr marL="8582033" indent="0">
              <a:buNone/>
              <a:defRPr sz="3400"/>
            </a:lvl6pPr>
            <a:lvl7pPr marL="10298440" indent="0">
              <a:buNone/>
              <a:defRPr sz="3400"/>
            </a:lvl7pPr>
            <a:lvl8pPr marL="12014847" indent="0">
              <a:buNone/>
              <a:defRPr sz="3400"/>
            </a:lvl8pPr>
            <a:lvl9pPr marL="1373125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7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343281" tIns="171642" rIns="343281" bIns="1716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1"/>
          </a:xfrm>
          <a:prstGeom prst="rect">
            <a:avLst/>
          </a:prstGeom>
        </p:spPr>
        <p:txBody>
          <a:bodyPr vert="horz" lIns="343281" tIns="171642" rIns="343281" bIns="1716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343281" tIns="171642" rIns="343281" bIns="171642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F8A7-114D-5A4F-9926-668D0B65EC1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343281" tIns="171642" rIns="343281" bIns="171642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343281" tIns="171642" rIns="343281" bIns="171642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A8B9-F178-E742-BF33-EE13E3C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6407" rtl="0" eaLnBrk="1" latinLnBrk="0" hangingPunct="1"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7306" indent="-1287306" algn="l" defTabSz="1716407" rtl="0" eaLnBrk="1" latinLnBrk="0" hangingPunct="1">
        <a:spcBef>
          <a:spcPct val="20000"/>
        </a:spcBef>
        <a:buFont typeface="Arial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89160" indent="-1072754" algn="l" defTabSz="1716407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1016" indent="-858203" algn="l" defTabSz="1716407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007423" indent="-858203" algn="l" defTabSz="17164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23830" indent="-858203" algn="l" defTabSz="17164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40237" indent="-858203" algn="l" defTabSz="17164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156643" indent="-858203" algn="l" defTabSz="17164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873050" indent="-858203" algn="l" defTabSz="17164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589456" indent="-858203" algn="l" defTabSz="17164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16407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32813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49220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65626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82033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298440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14847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31253" algn="l" defTabSz="1716407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791" y="466161"/>
            <a:ext cx="32192251" cy="1020043"/>
          </a:xfrm>
          <a:prstGeom prst="rect">
            <a:avLst/>
          </a:prstGeom>
          <a:noFill/>
        </p:spPr>
        <p:txBody>
          <a:bodyPr wrap="none" lIns="65298" tIns="32649" rIns="65298" bIns="32649" rtlCol="0">
            <a:spAutoFit/>
          </a:bodyPr>
          <a:lstStyle/>
          <a:p>
            <a:pPr algn="ctr"/>
            <a:r>
              <a:rPr lang="en-US" sz="6200" b="1" u="sng" dirty="0" smtClean="0"/>
              <a:t>Group 24:</a:t>
            </a:r>
            <a:r>
              <a:rPr lang="en-US" sz="6200" b="1" dirty="0"/>
              <a:t> </a:t>
            </a:r>
            <a:r>
              <a:rPr lang="en-US" sz="6200" b="1" dirty="0" smtClean="0"/>
              <a:t>“Process </a:t>
            </a:r>
            <a:r>
              <a:rPr lang="en-US" sz="6200" b="1" dirty="0"/>
              <a:t>Oriented Traffic Simulation: Synchronized </a:t>
            </a:r>
            <a:r>
              <a:rPr lang="en-US" sz="6200" b="1" dirty="0" smtClean="0"/>
              <a:t>vs. Unsynchronized </a:t>
            </a:r>
            <a:r>
              <a:rPr lang="en-US" sz="6200" b="1" dirty="0"/>
              <a:t>Traffic </a:t>
            </a:r>
            <a:r>
              <a:rPr lang="en-US" sz="6200" b="1" dirty="0" smtClean="0"/>
              <a:t>Signals”</a:t>
            </a:r>
            <a:endParaRPr lang="en-US" sz="6200" dirty="0"/>
          </a:p>
        </p:txBody>
      </p:sp>
      <p:sp>
        <p:nvSpPr>
          <p:cNvPr id="5" name="Rectangle 4"/>
          <p:cNvSpPr/>
          <p:nvPr/>
        </p:nvSpPr>
        <p:spPr>
          <a:xfrm>
            <a:off x="336188" y="2569121"/>
            <a:ext cx="12450100" cy="7067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3626" y="1674002"/>
            <a:ext cx="7110599" cy="804599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r>
              <a:rPr lang="en-US" sz="4800" b="1" i="1" dirty="0" smtClean="0">
                <a:solidFill>
                  <a:srgbClr val="800000"/>
                </a:solidFill>
              </a:rPr>
              <a:t>Conceptual Model</a:t>
            </a:r>
            <a:endParaRPr lang="en-US" sz="48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96159" y="1674002"/>
            <a:ext cx="15498229" cy="804599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rgbClr val="800000"/>
                </a:solidFill>
              </a:rPr>
              <a:t>Synchronized , Unsynchronized &amp; Spillover-Unsynchronized </a:t>
            </a:r>
            <a:endParaRPr lang="en-US" sz="4800" b="1" i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7735" y="15682660"/>
            <a:ext cx="1863599" cy="1112376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050417" y="10700647"/>
            <a:ext cx="19396497" cy="10921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6188" y="10731080"/>
            <a:ext cx="12450100" cy="10909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45866" y="9771275"/>
            <a:ext cx="8118359" cy="804599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r>
              <a:rPr lang="en-US" sz="4800" b="1" i="1" dirty="0" smtClean="0">
                <a:solidFill>
                  <a:srgbClr val="800000"/>
                </a:solidFill>
              </a:rPr>
              <a:t>Simulation Architecture  </a:t>
            </a:r>
            <a:endParaRPr lang="en-US" sz="4800" b="1" i="1" dirty="0">
              <a:solidFill>
                <a:srgbClr val="8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1" y="2786982"/>
            <a:ext cx="11944247" cy="6849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2" y="12000543"/>
            <a:ext cx="12040272" cy="81613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948161" y="9853218"/>
            <a:ext cx="20435988" cy="804599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rgbClr val="800000"/>
                </a:solidFill>
              </a:rPr>
              <a:t>Validation, Verification &amp; Statistical Tests</a:t>
            </a:r>
            <a:endParaRPr lang="en-US" sz="4800" b="1" i="1" dirty="0">
              <a:solidFill>
                <a:srgbClr val="8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50954" y="2628923"/>
            <a:ext cx="19395960" cy="7067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649" y="3405680"/>
            <a:ext cx="5334000" cy="400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656" y="3339262"/>
            <a:ext cx="5334000" cy="400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041" y="11136249"/>
            <a:ext cx="5334000" cy="400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071" y="11064142"/>
            <a:ext cx="5334000" cy="40005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413340" y="12878538"/>
            <a:ext cx="41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Validation: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551738" y="15353510"/>
            <a:ext cx="54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Velocity: Simulation Model vs. Real data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88369" y="15375579"/>
            <a:ext cx="56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Travel time: Synchronized </a:t>
            </a:r>
            <a:r>
              <a:rPr lang="en-US" sz="2400" b="1" dirty="0" smtClean="0"/>
              <a:t>Nor</a:t>
            </a:r>
            <a:r>
              <a:rPr lang="en-US" sz="2400" b="1" dirty="0" smtClean="0"/>
              <a:t>th Bound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4343616" y="7911188"/>
            <a:ext cx="586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Average Travel time: Synchronized vs. Real Average from given data 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6917642" y="15353509"/>
            <a:ext cx="56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Travel time: Synchronized </a:t>
            </a:r>
            <a:r>
              <a:rPr lang="en-US" sz="2400" b="1" dirty="0" smtClean="0"/>
              <a:t>South </a:t>
            </a:r>
            <a:r>
              <a:rPr lang="en-US" sz="2400" b="1" dirty="0" smtClean="0"/>
              <a:t>Bound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211967" y="7880724"/>
            <a:ext cx="586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Average Travel time: Unsynchronized vs. Real Average from given data </a:t>
            </a:r>
            <a:endParaRPr lang="en-US" sz="2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056" y="11090693"/>
            <a:ext cx="5334000" cy="40005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2487653" y="17394850"/>
            <a:ext cx="4197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Hypothesis </a:t>
            </a:r>
          </a:p>
          <a:p>
            <a:pPr algn="ctr"/>
            <a:r>
              <a:rPr lang="en-US" sz="3600" b="1" dirty="0" smtClean="0"/>
              <a:t>Testing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369" y="16072581"/>
            <a:ext cx="5334000" cy="40005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1779614" y="17067398"/>
            <a:ext cx="10458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Student Two sample </a:t>
            </a:r>
            <a:r>
              <a:rPr lang="en-US" sz="3600" b="1" dirty="0" smtClean="0"/>
              <a:t>t-</a:t>
            </a:r>
            <a:r>
              <a:rPr lang="en-US" sz="3600" b="1" dirty="0" smtClean="0"/>
              <a:t>test: Reject the hypothesis that Sync. </a:t>
            </a:r>
            <a:r>
              <a:rPr lang="en-US" sz="3600" b="1" dirty="0" smtClean="0"/>
              <a:t>and </a:t>
            </a:r>
            <a:r>
              <a:rPr lang="en-US" sz="3600" b="1" dirty="0" err="1" smtClean="0"/>
              <a:t>Unsync</a:t>
            </a:r>
            <a:r>
              <a:rPr lang="en-US" sz="3600" b="1" dirty="0" smtClean="0"/>
              <a:t>. are from same distribution. </a:t>
            </a:r>
            <a:br>
              <a:rPr lang="en-US" sz="3600" b="1" dirty="0" smtClean="0"/>
            </a:br>
            <a:r>
              <a:rPr lang="en-US" sz="3600" b="1" dirty="0" smtClean="0"/>
              <a:t>95% CI:  47.8 - 48.25 </a:t>
            </a:r>
            <a:r>
              <a:rPr lang="en-US" sz="3600" b="1" dirty="0" smtClean="0"/>
              <a:t>   </a:t>
            </a:r>
            <a:endParaRPr lang="en-US" sz="36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201" y="3279654"/>
            <a:ext cx="5334000" cy="40005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6578563" y="7909506"/>
            <a:ext cx="586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Average Travel time: Spillover Unsynchronized</a:t>
            </a:r>
            <a:endParaRPr 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611877" y="20575275"/>
            <a:ext cx="41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Observations:</a:t>
            </a:r>
            <a:endParaRPr lang="en-US" sz="3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390452" y="20444195"/>
            <a:ext cx="159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800" b="1" dirty="0" smtClean="0"/>
              <a:t>Best offset value for Synchronized Signals is 4 and worst is 15</a:t>
            </a:r>
          </a:p>
          <a:p>
            <a:pPr marL="742950" indent="-742950">
              <a:buAutoNum type="arabicPeriod"/>
            </a:pPr>
            <a:r>
              <a:rPr lang="en-US" sz="2800" b="1" dirty="0" smtClean="0"/>
              <a:t>Obtained same percentage of total number of vehicles/segment and total and side turns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0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133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eBay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Khatri, Chandra</dc:creator>
  <cp:lastModifiedBy>Khatri, Chandra P</cp:lastModifiedBy>
  <cp:revision>109</cp:revision>
  <dcterms:created xsi:type="dcterms:W3CDTF">2014-07-24T20:47:38Z</dcterms:created>
  <dcterms:modified xsi:type="dcterms:W3CDTF">2015-02-20T08:56:30Z</dcterms:modified>
</cp:coreProperties>
</file>