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9" r:id="rId3"/>
    <p:sldId id="257" r:id="rId4"/>
    <p:sldId id="258" r:id="rId5"/>
    <p:sldId id="260"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DBD68-ABC9-4C33-9F61-23A6E52184F8}" type="datetimeFigureOut">
              <a:rPr lang="en-US"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85097-9955-483A-AF59-EE197650AC12}" type="slidenum">
              <a:rPr lang="en-US" smtClean="0"/>
              <a:t>‹#›</a:t>
            </a:fld>
            <a:endParaRPr lang="en-US"/>
          </a:p>
        </p:txBody>
      </p:sp>
    </p:spTree>
    <p:extLst>
      <p:ext uri="{BB962C8B-B14F-4D97-AF65-F5344CB8AC3E}">
        <p14:creationId xmlns:p14="http://schemas.microsoft.com/office/powerpoint/2010/main" val="4149818477"/>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DBD68-ABC9-4C33-9F61-23A6E52184F8}" type="datetimeFigureOut">
              <a:rPr lang="en-US" smtClean="0"/>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285097-9955-483A-AF59-EE197650AC12}" type="slidenum">
              <a:rPr lang="en-US" smtClean="0"/>
              <a:t>‹#›</a:t>
            </a:fld>
            <a:endParaRPr lang="en-US"/>
          </a:p>
        </p:txBody>
      </p:sp>
    </p:spTree>
    <p:extLst>
      <p:ext uri="{BB962C8B-B14F-4D97-AF65-F5344CB8AC3E}">
        <p14:creationId xmlns:p14="http://schemas.microsoft.com/office/powerpoint/2010/main" val="211291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2DBD68-ABC9-4C33-9F61-23A6E52184F8}" type="datetimeFigureOut">
              <a:rPr lang="en-US"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85097-9955-483A-AF59-EE197650AC12}" type="slidenum">
              <a:rPr lang="en-US" smtClean="0"/>
              <a:t>‹#›</a:t>
            </a:fld>
            <a:endParaRPr lang="en-US"/>
          </a:p>
        </p:txBody>
      </p:sp>
    </p:spTree>
    <p:extLst>
      <p:ext uri="{BB962C8B-B14F-4D97-AF65-F5344CB8AC3E}">
        <p14:creationId xmlns:p14="http://schemas.microsoft.com/office/powerpoint/2010/main" val="2952330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2DBD68-ABC9-4C33-9F61-23A6E52184F8}" type="datetimeFigureOut">
              <a:rPr lang="en-US"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85097-9955-483A-AF59-EE197650AC1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32000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2DBD68-ABC9-4C33-9F61-23A6E52184F8}" type="datetimeFigureOut">
              <a:rPr lang="en-US"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85097-9955-483A-AF59-EE197650AC12}" type="slidenum">
              <a:rPr lang="en-US" smtClean="0"/>
              <a:t>‹#›</a:t>
            </a:fld>
            <a:endParaRPr lang="en-US"/>
          </a:p>
        </p:txBody>
      </p:sp>
    </p:spTree>
    <p:extLst>
      <p:ext uri="{BB962C8B-B14F-4D97-AF65-F5344CB8AC3E}">
        <p14:creationId xmlns:p14="http://schemas.microsoft.com/office/powerpoint/2010/main" val="3077784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2DBD68-ABC9-4C33-9F61-23A6E52184F8}" type="datetimeFigureOut">
              <a:rPr lang="en-US" smtClean="0"/>
              <a:t>7/4/2018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85097-9955-483A-AF59-EE197650AC12}" type="slidenum">
              <a:rPr lang="en-US" smtClean="0"/>
              <a:t>‹#›</a:t>
            </a:fld>
            <a:endParaRPr lang="en-US"/>
          </a:p>
        </p:txBody>
      </p:sp>
    </p:spTree>
    <p:extLst>
      <p:ext uri="{BB962C8B-B14F-4D97-AF65-F5344CB8AC3E}">
        <p14:creationId xmlns:p14="http://schemas.microsoft.com/office/powerpoint/2010/main" val="3840602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2DBD68-ABC9-4C33-9F61-23A6E52184F8}" type="datetimeFigureOut">
              <a:rPr lang="en-US" smtClean="0"/>
              <a:t>7/4/2018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85097-9955-483A-AF59-EE197650AC12}" type="slidenum">
              <a:rPr lang="en-US" smtClean="0"/>
              <a:t>‹#›</a:t>
            </a:fld>
            <a:endParaRPr lang="en-US"/>
          </a:p>
        </p:txBody>
      </p:sp>
    </p:spTree>
    <p:extLst>
      <p:ext uri="{BB962C8B-B14F-4D97-AF65-F5344CB8AC3E}">
        <p14:creationId xmlns:p14="http://schemas.microsoft.com/office/powerpoint/2010/main" val="1734319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2DBD68-ABC9-4C33-9F61-23A6E52184F8}" type="datetimeFigureOut">
              <a:rPr lang="en-US"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85097-9955-483A-AF59-EE197650AC12}" type="slidenum">
              <a:rPr lang="en-US" smtClean="0"/>
              <a:t>‹#›</a:t>
            </a:fld>
            <a:endParaRPr lang="en-US"/>
          </a:p>
        </p:txBody>
      </p:sp>
    </p:spTree>
    <p:extLst>
      <p:ext uri="{BB962C8B-B14F-4D97-AF65-F5344CB8AC3E}">
        <p14:creationId xmlns:p14="http://schemas.microsoft.com/office/powerpoint/2010/main" val="28757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2DBD68-ABC9-4C33-9F61-23A6E52184F8}" type="datetimeFigureOut">
              <a:rPr lang="en-US"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85097-9955-483A-AF59-EE197650AC12}" type="slidenum">
              <a:rPr lang="en-US" smtClean="0"/>
              <a:t>‹#›</a:t>
            </a:fld>
            <a:endParaRPr lang="en-US"/>
          </a:p>
        </p:txBody>
      </p:sp>
    </p:spTree>
    <p:extLst>
      <p:ext uri="{BB962C8B-B14F-4D97-AF65-F5344CB8AC3E}">
        <p14:creationId xmlns:p14="http://schemas.microsoft.com/office/powerpoint/2010/main" val="1559168070"/>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Date Placeholder 10"/>
          <p:cNvSpPr>
            <a:spLocks noGrp="1"/>
          </p:cNvSpPr>
          <p:nvPr>
            <p:ph type="dt" sz="half" idx="10"/>
          </p:nvPr>
        </p:nvSpPr>
        <p:spPr/>
        <p:txBody>
          <a:bodyPr/>
          <a:lstStyle/>
          <a:p>
            <a:fld id="{592DBD68-ABC9-4C33-9F61-23A6E52184F8}" type="datetimeFigureOut">
              <a:rPr lang="en-US" smtClean="0"/>
              <a:t>7/5/2018</a:t>
            </a:fld>
            <a:endParaRPr lang="en-US"/>
          </a:p>
        </p:txBody>
      </p:sp>
      <p:sp>
        <p:nvSpPr>
          <p:cNvPr id="12" name="Footer Placeholder 11"/>
          <p:cNvSpPr>
            <a:spLocks noGrp="1"/>
          </p:cNvSpPr>
          <p:nvPr>
            <p:ph type="ftr" sz="quarter" idx="11"/>
          </p:nvPr>
        </p:nvSpPr>
        <p:spPr/>
        <p:txBody>
          <a:bodyPr/>
          <a:lstStyle/>
          <a:p>
            <a:endParaRPr lang="en-US"/>
          </a:p>
        </p:txBody>
      </p:sp>
      <p:sp>
        <p:nvSpPr>
          <p:cNvPr id="13" name="Slide Number Placeholder 12"/>
          <p:cNvSpPr>
            <a:spLocks noGrp="1"/>
          </p:cNvSpPr>
          <p:nvPr>
            <p:ph type="sldNum" sz="quarter" idx="12"/>
          </p:nvPr>
        </p:nvSpPr>
        <p:spPr/>
        <p:txBody>
          <a:bodyPr/>
          <a:lstStyle/>
          <a:p>
            <a:fld id="{59285097-9955-483A-AF59-EE197650AC12}" type="slidenum">
              <a:rPr lang="en-US" smtClean="0"/>
              <a:t>‹#›</a:t>
            </a:fld>
            <a:endParaRPr lang="en-US"/>
          </a:p>
        </p:txBody>
      </p:sp>
      <p:sp>
        <p:nvSpPr>
          <p:cNvPr id="14" name="Title 1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789752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2DBD68-ABC9-4C33-9F61-23A6E52184F8}" type="datetimeFigureOut">
              <a:rPr lang="en-US"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85097-9955-483A-AF59-EE197650AC12}" type="slidenum">
              <a:rPr lang="en-US" smtClean="0"/>
              <a:t>‹#›</a:t>
            </a:fld>
            <a:endParaRPr lang="en-US"/>
          </a:p>
        </p:txBody>
      </p:sp>
    </p:spTree>
    <p:extLst>
      <p:ext uri="{BB962C8B-B14F-4D97-AF65-F5344CB8AC3E}">
        <p14:creationId xmlns:p14="http://schemas.microsoft.com/office/powerpoint/2010/main" val="270365811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2DBD68-ABC9-4C33-9F61-23A6E52184F8}" type="datetimeFigureOut">
              <a:rPr lang="en-US" smtClean="0"/>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285097-9955-483A-AF59-EE197650AC12}" type="slidenum">
              <a:rPr lang="en-US" smtClean="0"/>
              <a:t>‹#›</a:t>
            </a:fld>
            <a:endParaRPr lang="en-US"/>
          </a:p>
        </p:txBody>
      </p:sp>
    </p:spTree>
    <p:extLst>
      <p:ext uri="{BB962C8B-B14F-4D97-AF65-F5344CB8AC3E}">
        <p14:creationId xmlns:p14="http://schemas.microsoft.com/office/powerpoint/2010/main" val="35205449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2DBD68-ABC9-4C33-9F61-23A6E52184F8}" type="datetimeFigureOut">
              <a:rPr lang="en-US" smtClean="0"/>
              <a:t>7/4/2018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285097-9955-483A-AF59-EE197650AC12}" type="slidenum">
              <a:rPr lang="en-US" smtClean="0"/>
              <a:t>‹#›</a:t>
            </a:fld>
            <a:endParaRPr lang="en-US"/>
          </a:p>
        </p:txBody>
      </p:sp>
    </p:spTree>
    <p:extLst>
      <p:ext uri="{BB962C8B-B14F-4D97-AF65-F5344CB8AC3E}">
        <p14:creationId xmlns:p14="http://schemas.microsoft.com/office/powerpoint/2010/main" val="42402328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92DBD68-ABC9-4C33-9F61-23A6E52184F8}" type="datetimeFigureOut">
              <a:rPr lang="en-US" smtClean="0"/>
              <a:t>7/4/2018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9285097-9955-483A-AF59-EE197650AC12}" type="slidenum">
              <a:rPr lang="en-US" smtClean="0"/>
              <a:t>‹#›</a:t>
            </a:fld>
            <a:endParaRPr lang="en-US"/>
          </a:p>
        </p:txBody>
      </p:sp>
    </p:spTree>
    <p:extLst>
      <p:ext uri="{BB962C8B-B14F-4D97-AF65-F5344CB8AC3E}">
        <p14:creationId xmlns:p14="http://schemas.microsoft.com/office/powerpoint/2010/main" val="42004556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92DBD68-ABC9-4C33-9F61-23A6E52184F8}" type="datetimeFigureOut">
              <a:rPr lang="en-US" smtClean="0"/>
              <a:t>7/4/2018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9285097-9955-483A-AF59-EE197650AC12}" type="slidenum">
              <a:rPr lang="en-US" smtClean="0"/>
              <a:t>‹#›</a:t>
            </a:fld>
            <a:endParaRPr lang="en-US"/>
          </a:p>
        </p:txBody>
      </p:sp>
    </p:spTree>
    <p:extLst>
      <p:ext uri="{BB962C8B-B14F-4D97-AF65-F5344CB8AC3E}">
        <p14:creationId xmlns:p14="http://schemas.microsoft.com/office/powerpoint/2010/main" val="77140435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92DBD68-ABC9-4C33-9F61-23A6E52184F8}" type="datetimeFigureOut">
              <a:rPr lang="en-US" smtClean="0"/>
              <a:t>7/4/2018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9285097-9955-483A-AF59-EE197650AC12}" type="slidenum">
              <a:rPr lang="en-US" smtClean="0"/>
              <a:t>‹#›</a:t>
            </a:fld>
            <a:endParaRPr lang="en-US"/>
          </a:p>
        </p:txBody>
      </p:sp>
    </p:spTree>
    <p:extLst>
      <p:ext uri="{BB962C8B-B14F-4D97-AF65-F5344CB8AC3E}">
        <p14:creationId xmlns:p14="http://schemas.microsoft.com/office/powerpoint/2010/main" val="116664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DBD68-ABC9-4C33-9F61-23A6E52184F8}" type="datetimeFigureOut">
              <a:rPr lang="en-US" smtClean="0"/>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285097-9955-483A-AF59-EE197650AC12}" type="slidenum">
              <a:rPr lang="en-US" smtClean="0"/>
              <a:t>‹#›</a:t>
            </a:fld>
            <a:endParaRPr lang="en-US"/>
          </a:p>
        </p:txBody>
      </p:sp>
    </p:spTree>
    <p:extLst>
      <p:ext uri="{BB962C8B-B14F-4D97-AF65-F5344CB8AC3E}">
        <p14:creationId xmlns:p14="http://schemas.microsoft.com/office/powerpoint/2010/main" val="250006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92DBD68-ABC9-4C33-9F61-23A6E52184F8}" type="datetimeFigureOut">
              <a:rPr lang="en-US" smtClean="0"/>
              <a:t>7/4/2018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9285097-9955-483A-AF59-EE197650AC12}" type="slidenum">
              <a:rPr lang="en-US" smtClean="0"/>
              <a:t>‹#›</a:t>
            </a:fld>
            <a:endParaRPr lang="en-US"/>
          </a:p>
        </p:txBody>
      </p:sp>
    </p:spTree>
    <p:extLst>
      <p:ext uri="{BB962C8B-B14F-4D97-AF65-F5344CB8AC3E}">
        <p14:creationId xmlns:p14="http://schemas.microsoft.com/office/powerpoint/2010/main" val="289008184"/>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iming>
    <p:tnLst>
      <p:par>
        <p:cTn id="1" dur="indefinite" restart="never" nodeType="tmRoot"/>
      </p:par>
    </p:tnLst>
  </p:timing>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Codecademy</a:t>
            </a:r>
            <a:endParaRPr lang="en-US" dirty="0"/>
          </a:p>
        </p:txBody>
      </p:sp>
      <p:sp>
        <p:nvSpPr>
          <p:cNvPr id="3" name="Subtitle 2"/>
          <p:cNvSpPr>
            <a:spLocks noGrp="1"/>
          </p:cNvSpPr>
          <p:nvPr>
            <p:ph type="subTitle" idx="1"/>
          </p:nvPr>
        </p:nvSpPr>
        <p:spPr/>
        <p:txBody>
          <a:bodyPr>
            <a:normAutofit/>
          </a:bodyPr>
          <a:lstStyle/>
          <a:p>
            <a:r>
              <a:rPr lang="en-US" dirty="0" smtClean="0"/>
              <a:t>Learn SQL </a:t>
            </a:r>
            <a:r>
              <a:rPr lang="en-US" smtClean="0"/>
              <a:t>from Scratch: Calculate churn rates</a:t>
            </a:r>
            <a:endParaRPr lang="en-US" dirty="0" smtClean="0"/>
          </a:p>
          <a:p>
            <a:r>
              <a:rPr lang="en-US" dirty="0" smtClean="0"/>
              <a:t>Taylor Jerome Hall</a:t>
            </a:r>
            <a:endParaRPr lang="en-US" dirty="0"/>
          </a:p>
        </p:txBody>
      </p:sp>
    </p:spTree>
    <p:extLst>
      <p:ext uri="{BB962C8B-B14F-4D97-AF65-F5344CB8AC3E}">
        <p14:creationId xmlns:p14="http://schemas.microsoft.com/office/powerpoint/2010/main" val="1422941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293217"/>
            <a:ext cx="4408845" cy="4195481"/>
          </a:xfrm>
        </p:spPr>
        <p:txBody>
          <a:bodyPr>
            <a:normAutofit/>
          </a:bodyPr>
          <a:lstStyle/>
          <a:p>
            <a:r>
              <a:rPr lang="en-US" sz="1600" dirty="0"/>
              <a:t>Add an </a:t>
            </a:r>
            <a:r>
              <a:rPr lang="en-US" sz="1600" dirty="0" smtClean="0"/>
              <a:t>‘</a:t>
            </a:r>
            <a:r>
              <a:rPr lang="en-US" sz="1600" dirty="0" err="1" smtClean="0"/>
              <a:t>is_canceled</a:t>
            </a:r>
            <a:r>
              <a:rPr lang="en-US" sz="1600" dirty="0" smtClean="0"/>
              <a:t>’ and an </a:t>
            </a:r>
            <a:r>
              <a:rPr lang="en-US" sz="1600" dirty="0"/>
              <a:t>column to the status temporary table. This should be 1 if the subscription is canceled during the month and 0 otherwise</a:t>
            </a:r>
            <a:r>
              <a:rPr lang="en-US" sz="1600" dirty="0" smtClean="0"/>
              <a:t>.</a:t>
            </a:r>
          </a:p>
          <a:p>
            <a:endParaRPr lang="en-US" sz="1600" dirty="0"/>
          </a:p>
        </p:txBody>
      </p:sp>
      <p:sp>
        <p:nvSpPr>
          <p:cNvPr id="5" name="Rectangle 4"/>
          <p:cNvSpPr/>
          <p:nvPr/>
        </p:nvSpPr>
        <p:spPr>
          <a:xfrm>
            <a:off x="0" y="98995"/>
            <a:ext cx="4378817" cy="5047536"/>
          </a:xfrm>
          <a:prstGeom prst="rect">
            <a:avLst/>
          </a:prstGeom>
          <a:solidFill>
            <a:schemeClr val="bg2">
              <a:lumMod val="75000"/>
            </a:schemeClr>
          </a:solidFill>
        </p:spPr>
        <p:txBody>
          <a:bodyPr wrap="square">
            <a:spAutoFit/>
          </a:bodyPr>
          <a:lstStyle/>
          <a:p>
            <a:r>
              <a:rPr lang="en-US" sz="1400" dirty="0" smtClean="0">
                <a:latin typeface="Courier New" panose="02070309020205020404" pitchFamily="49" charset="0"/>
                <a:cs typeface="Courier New" panose="02070309020205020404" pitchFamily="49" charset="0"/>
              </a:rPr>
              <a:t>cross_join </a:t>
            </a:r>
            <a:r>
              <a:rPr lang="en-US" sz="1400" dirty="0" smtClean="0">
                <a:solidFill>
                  <a:srgbClr val="0070C0"/>
                </a:solidFill>
                <a:latin typeface="Courier New" panose="02070309020205020404" pitchFamily="49" charset="0"/>
                <a:cs typeface="Courier New" panose="02070309020205020404" pitchFamily="49" charset="0"/>
              </a:rPr>
              <a:t>AS</a:t>
            </a:r>
          </a:p>
          <a:p>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solidFill>
                  <a:srgbClr val="0070C0"/>
                </a:solidFill>
                <a:latin typeface="Courier New" panose="02070309020205020404" pitchFamily="49" charset="0"/>
                <a:cs typeface="Courier New" panose="02070309020205020404" pitchFamily="49" charset="0"/>
              </a:rPr>
              <a:t>SELECT</a:t>
            </a:r>
            <a:r>
              <a:rPr lang="en-US" sz="1400" dirty="0" smtClean="0">
                <a:latin typeface="Courier New" panose="02070309020205020404" pitchFamily="49" charset="0"/>
                <a:cs typeface="Courier New" panose="02070309020205020404" pitchFamily="49" charset="0"/>
              </a:rPr>
              <a:t> *</a:t>
            </a:r>
          </a:p>
          <a:p>
            <a:r>
              <a:rPr lang="en-US" sz="1400" dirty="0" smtClean="0">
                <a:solidFill>
                  <a:srgbClr val="0070C0"/>
                </a:solidFill>
                <a:latin typeface="Courier New" panose="02070309020205020404" pitchFamily="49" charset="0"/>
                <a:cs typeface="Courier New" panose="02070309020205020404" pitchFamily="49" charset="0"/>
              </a:rPr>
              <a:t>FROM </a:t>
            </a:r>
            <a:r>
              <a:rPr lang="en-US" sz="1400" dirty="0" smtClean="0">
                <a:latin typeface="Courier New" panose="02070309020205020404" pitchFamily="49" charset="0"/>
                <a:cs typeface="Courier New" panose="02070309020205020404" pitchFamily="49" charset="0"/>
              </a:rPr>
              <a:t>subscriptions</a:t>
            </a:r>
          </a:p>
          <a:p>
            <a:r>
              <a:rPr lang="en-US" sz="1400" dirty="0" smtClean="0">
                <a:latin typeface="Courier New" panose="02070309020205020404" pitchFamily="49" charset="0"/>
                <a:cs typeface="Courier New" panose="02070309020205020404" pitchFamily="49" charset="0"/>
              </a:rPr>
              <a:t>CROSS </a:t>
            </a:r>
            <a:r>
              <a:rPr lang="en-US" sz="1400" dirty="0" smtClean="0">
                <a:solidFill>
                  <a:srgbClr val="0070C0"/>
                </a:solidFill>
                <a:latin typeface="Courier New" panose="02070309020205020404" pitchFamily="49" charset="0"/>
                <a:cs typeface="Courier New" panose="02070309020205020404" pitchFamily="49" charset="0"/>
              </a:rPr>
              <a:t>JOIN</a:t>
            </a:r>
            <a:r>
              <a:rPr lang="en-US" sz="1400" dirty="0" smtClean="0">
                <a:latin typeface="Courier New" panose="02070309020205020404" pitchFamily="49" charset="0"/>
                <a:cs typeface="Courier New" panose="02070309020205020404" pitchFamily="49" charset="0"/>
              </a:rPr>
              <a:t> months</a:t>
            </a:r>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status </a:t>
            </a:r>
            <a:r>
              <a:rPr lang="en-US" sz="1400" dirty="0" smtClean="0">
                <a:solidFill>
                  <a:srgbClr val="0070C0"/>
                </a:solidFill>
                <a:latin typeface="Courier New" panose="02070309020205020404" pitchFamily="49" charset="0"/>
                <a:cs typeface="Courier New" panose="02070309020205020404" pitchFamily="49" charset="0"/>
              </a:rPr>
              <a:t>AS</a:t>
            </a:r>
          </a:p>
          <a:p>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solidFill>
                  <a:srgbClr val="0070C0"/>
                </a:solidFill>
                <a:latin typeface="Courier New" panose="02070309020205020404" pitchFamily="49" charset="0"/>
                <a:cs typeface="Courier New" panose="02070309020205020404" pitchFamily="49" charset="0"/>
              </a:rPr>
              <a:t>SELECT</a:t>
            </a:r>
            <a:r>
              <a:rPr lang="en-US" sz="1400" dirty="0" smtClean="0">
                <a:latin typeface="Courier New" panose="02070309020205020404" pitchFamily="49" charset="0"/>
                <a:cs typeface="Courier New" panose="02070309020205020404" pitchFamily="49" charset="0"/>
              </a:rPr>
              <a:t> id, first_day </a:t>
            </a:r>
            <a:r>
              <a:rPr lang="en-US" sz="1400" dirty="0" smtClean="0">
                <a:solidFill>
                  <a:srgbClr val="0070C0"/>
                </a:solidFill>
                <a:latin typeface="Courier New" panose="02070309020205020404" pitchFamily="49" charset="0"/>
                <a:cs typeface="Courier New" panose="02070309020205020404" pitchFamily="49" charset="0"/>
              </a:rPr>
              <a:t>as</a:t>
            </a:r>
            <a:r>
              <a:rPr lang="en-US" sz="1400" dirty="0" smtClean="0">
                <a:latin typeface="Courier New" panose="02070309020205020404" pitchFamily="49" charset="0"/>
                <a:cs typeface="Courier New" panose="02070309020205020404" pitchFamily="49" charset="0"/>
              </a:rPr>
              <a:t> month, segment,</a:t>
            </a:r>
          </a:p>
          <a:p>
            <a:r>
              <a:rPr lang="en-US" sz="1400" dirty="0" smtClean="0">
                <a:latin typeface="Courier New" panose="02070309020205020404" pitchFamily="49" charset="0"/>
                <a:cs typeface="Courier New" panose="02070309020205020404" pitchFamily="49" charset="0"/>
              </a:rPr>
              <a:t>CASE</a:t>
            </a:r>
          </a:p>
          <a:p>
            <a:r>
              <a:rPr lang="en-US" sz="1400" dirty="0" smtClean="0">
                <a:latin typeface="Courier New" panose="02070309020205020404" pitchFamily="49" charset="0"/>
                <a:cs typeface="Courier New" panose="02070309020205020404" pitchFamily="49" charset="0"/>
              </a:rPr>
              <a:t>  WHEN </a:t>
            </a:r>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subscription_start &lt; first_day</a:t>
            </a:r>
            <a:r>
              <a:rPr lang="en-US" sz="1400" dirty="0" smtClean="0">
                <a:solidFill>
                  <a:srgbClr val="C00000"/>
                </a:solidFill>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0070C0"/>
                </a:solidFill>
                <a:latin typeface="Courier New" panose="02070309020205020404" pitchFamily="49" charset="0"/>
                <a:cs typeface="Courier New" panose="02070309020205020404" pitchFamily="49" charset="0"/>
              </a:rPr>
              <a:t>AND</a:t>
            </a:r>
            <a:r>
              <a:rPr lang="en-US" sz="1400" dirty="0" smtClean="0">
                <a:latin typeface="Courier New" panose="02070309020205020404" pitchFamily="49" charset="0"/>
                <a:cs typeface="Courier New" panose="02070309020205020404" pitchFamily="49" charset="0"/>
              </a:rPr>
              <a:t> </a:t>
            </a:r>
            <a:r>
              <a:rPr lang="en-US" sz="1400" dirty="0" smtClean="0">
                <a:solidFill>
                  <a:srgbClr val="C00000"/>
                </a:solidFill>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subscription_end &gt; first_day</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0070C0"/>
                </a:solidFill>
                <a:latin typeface="Courier New" panose="02070309020205020404" pitchFamily="49" charset="0"/>
                <a:cs typeface="Courier New" panose="02070309020205020404" pitchFamily="49" charset="0"/>
              </a:rPr>
              <a:t>OR</a:t>
            </a:r>
            <a:r>
              <a:rPr lang="en-US" sz="1400" dirty="0" smtClean="0">
                <a:latin typeface="Courier New" panose="02070309020205020404" pitchFamily="49" charset="0"/>
                <a:cs typeface="Courier New" panose="02070309020205020404" pitchFamily="49" charset="0"/>
              </a:rPr>
              <a:t> subscription_end </a:t>
            </a:r>
            <a:r>
              <a:rPr lang="en-US" sz="1400" dirty="0" smtClean="0">
                <a:solidFill>
                  <a:srgbClr val="0070C0"/>
                </a:solidFill>
                <a:latin typeface="Courier New" panose="02070309020205020404" pitchFamily="49" charset="0"/>
                <a:cs typeface="Courier New" panose="02070309020205020404" pitchFamily="49" charset="0"/>
              </a:rPr>
              <a:t>IS</a:t>
            </a:r>
            <a:r>
              <a:rPr lang="en-US" sz="1400" dirty="0" smtClean="0">
                <a:latin typeface="Courier New" panose="02070309020205020404" pitchFamily="49" charset="0"/>
                <a:cs typeface="Courier New" panose="02070309020205020404" pitchFamily="49" charset="0"/>
              </a:rPr>
              <a:t> </a:t>
            </a:r>
            <a:r>
              <a:rPr lang="en-US" sz="1400" dirty="0" smtClean="0">
                <a:solidFill>
                  <a:srgbClr val="7030A0"/>
                </a:solidFill>
                <a:latin typeface="Courier New" panose="02070309020205020404" pitchFamily="49" charset="0"/>
                <a:cs typeface="Courier New" panose="02070309020205020404" pitchFamily="49" charset="0"/>
              </a:rPr>
              <a:t>NULL</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THEN </a:t>
            </a:r>
            <a:r>
              <a:rPr lang="en-US" sz="1400" dirty="0" smtClean="0">
                <a:solidFill>
                  <a:srgbClr val="C00000"/>
                </a:solidFill>
                <a:latin typeface="Courier New" panose="02070309020205020404" pitchFamily="49" charset="0"/>
                <a:cs typeface="Courier New" panose="02070309020205020404" pitchFamily="49" charset="0"/>
              </a:rPr>
              <a:t>1</a:t>
            </a:r>
          </a:p>
          <a:p>
            <a:r>
              <a:rPr lang="en-US" sz="1400" dirty="0" smtClean="0">
                <a:latin typeface="Courier New" panose="02070309020205020404" pitchFamily="49" charset="0"/>
                <a:cs typeface="Courier New" panose="02070309020205020404" pitchFamily="49" charset="0"/>
              </a:rPr>
              <a:t>  ELSE </a:t>
            </a:r>
            <a:r>
              <a:rPr lang="en-US" sz="1400" dirty="0" smtClean="0">
                <a:solidFill>
                  <a:srgbClr val="C00000"/>
                </a:solidFill>
                <a:latin typeface="Courier New" panose="02070309020205020404" pitchFamily="49" charset="0"/>
                <a:cs typeface="Courier New" panose="02070309020205020404" pitchFamily="49" charset="0"/>
              </a:rPr>
              <a:t>0</a:t>
            </a:r>
          </a:p>
          <a:p>
            <a:r>
              <a:rPr lang="en-US" sz="1400" dirty="0" smtClean="0">
                <a:latin typeface="Courier New" panose="02070309020205020404" pitchFamily="49" charset="0"/>
                <a:cs typeface="Courier New" panose="02070309020205020404" pitchFamily="49" charset="0"/>
              </a:rPr>
              <a:t>END </a:t>
            </a:r>
            <a:r>
              <a:rPr lang="en-US" sz="1400" dirty="0" smtClean="0">
                <a:solidFill>
                  <a:srgbClr val="0070C0"/>
                </a:solidFill>
                <a:latin typeface="Courier New" panose="02070309020205020404" pitchFamily="49" charset="0"/>
                <a:cs typeface="Courier New" panose="02070309020205020404" pitchFamily="49" charset="0"/>
              </a:rPr>
              <a:t>as </a:t>
            </a:r>
            <a:r>
              <a:rPr lang="en-US" sz="1400" dirty="0" smtClean="0">
                <a:latin typeface="Courier New" panose="02070309020205020404" pitchFamily="49" charset="0"/>
                <a:cs typeface="Courier New" panose="02070309020205020404" pitchFamily="49" charset="0"/>
              </a:rPr>
              <a:t>is_active,</a:t>
            </a:r>
          </a:p>
          <a:p>
            <a:r>
              <a:rPr lang="en-US" sz="1400" dirty="0" smtClean="0">
                <a:latin typeface="Courier New" panose="02070309020205020404" pitchFamily="49" charset="0"/>
                <a:cs typeface="Courier New" panose="02070309020205020404" pitchFamily="49" charset="0"/>
              </a:rPr>
              <a:t> CASE </a:t>
            </a:r>
          </a:p>
          <a:p>
            <a:r>
              <a:rPr lang="en-US" sz="1400" dirty="0" smtClean="0">
                <a:latin typeface="Courier New" panose="02070309020205020404" pitchFamily="49" charset="0"/>
                <a:cs typeface="Courier New" panose="02070309020205020404" pitchFamily="49" charset="0"/>
              </a:rPr>
              <a:t>  WHEN subscription_end </a:t>
            </a:r>
            <a:r>
              <a:rPr lang="en-US" sz="1400" dirty="0" smtClean="0">
                <a:solidFill>
                  <a:srgbClr val="0070C0"/>
                </a:solidFill>
                <a:latin typeface="Courier New" panose="02070309020205020404" pitchFamily="49" charset="0"/>
                <a:cs typeface="Courier New" panose="02070309020205020404" pitchFamily="49" charset="0"/>
              </a:rPr>
              <a:t>BETWEEN</a:t>
            </a:r>
            <a:r>
              <a:rPr lang="en-US" sz="1400" dirty="0" smtClean="0">
                <a:latin typeface="Courier New" panose="02070309020205020404" pitchFamily="49" charset="0"/>
                <a:cs typeface="Courier New" panose="02070309020205020404" pitchFamily="49" charset="0"/>
              </a:rPr>
              <a:t> first_day </a:t>
            </a:r>
            <a:r>
              <a:rPr lang="en-US" sz="1400" dirty="0" smtClean="0">
                <a:solidFill>
                  <a:srgbClr val="0070C0"/>
                </a:solidFill>
                <a:latin typeface="Courier New" panose="02070309020205020404" pitchFamily="49" charset="0"/>
                <a:cs typeface="Courier New" panose="02070309020205020404" pitchFamily="49" charset="0"/>
              </a:rPr>
              <a:t>AND</a:t>
            </a:r>
            <a:r>
              <a:rPr lang="en-US" sz="1400" dirty="0" smtClean="0">
                <a:latin typeface="Courier New" panose="02070309020205020404" pitchFamily="49" charset="0"/>
                <a:cs typeface="Courier New" panose="02070309020205020404" pitchFamily="49" charset="0"/>
              </a:rPr>
              <a:t> last_day THEN </a:t>
            </a:r>
            <a:r>
              <a:rPr lang="en-US" sz="1400" dirty="0" smtClean="0">
                <a:solidFill>
                  <a:srgbClr val="C00000"/>
                </a:solidFill>
                <a:latin typeface="Courier New" panose="02070309020205020404" pitchFamily="49" charset="0"/>
                <a:cs typeface="Courier New" panose="02070309020205020404" pitchFamily="49" charset="0"/>
              </a:rPr>
              <a:t>1</a:t>
            </a:r>
          </a:p>
          <a:p>
            <a:r>
              <a:rPr lang="en-US" sz="1400" dirty="0" smtClean="0">
                <a:latin typeface="Courier New" panose="02070309020205020404" pitchFamily="49" charset="0"/>
                <a:cs typeface="Courier New" panose="02070309020205020404" pitchFamily="49" charset="0"/>
              </a:rPr>
              <a:t>  ELSE </a:t>
            </a:r>
            <a:r>
              <a:rPr lang="en-US" sz="1400" dirty="0" smtClean="0">
                <a:solidFill>
                  <a:srgbClr val="C00000"/>
                </a:solidFill>
                <a:latin typeface="Courier New" panose="02070309020205020404" pitchFamily="49" charset="0"/>
                <a:cs typeface="Courier New" panose="02070309020205020404" pitchFamily="49" charset="0"/>
              </a:rPr>
              <a:t>0</a:t>
            </a:r>
          </a:p>
          <a:p>
            <a:r>
              <a:rPr lang="en-US" sz="1400" dirty="0" smtClean="0">
                <a:latin typeface="Courier New" panose="02070309020205020404" pitchFamily="49" charset="0"/>
                <a:cs typeface="Courier New" panose="02070309020205020404" pitchFamily="49" charset="0"/>
              </a:rPr>
              <a:t>END </a:t>
            </a:r>
            <a:r>
              <a:rPr lang="en-US" sz="1400" dirty="0" smtClean="0">
                <a:solidFill>
                  <a:srgbClr val="0070C0"/>
                </a:solidFill>
                <a:latin typeface="Courier New" panose="02070309020205020404" pitchFamily="49" charset="0"/>
                <a:cs typeface="Courier New" panose="02070309020205020404" pitchFamily="49" charset="0"/>
              </a:rPr>
              <a:t>as</a:t>
            </a:r>
            <a:r>
              <a:rPr lang="en-US" sz="1400" dirty="0" smtClean="0">
                <a:latin typeface="Courier New" panose="02070309020205020404" pitchFamily="49" charset="0"/>
                <a:cs typeface="Courier New" panose="02070309020205020404" pitchFamily="49" charset="0"/>
              </a:rPr>
              <a:t> is_canceled</a:t>
            </a:r>
          </a:p>
          <a:p>
            <a:r>
              <a:rPr lang="en-US" sz="1400" dirty="0" smtClean="0">
                <a:solidFill>
                  <a:srgbClr val="0070C0"/>
                </a:solidFill>
                <a:latin typeface="Courier New" panose="02070309020205020404" pitchFamily="49" charset="0"/>
                <a:cs typeface="Courier New" panose="02070309020205020404" pitchFamily="49" charset="0"/>
              </a:rPr>
              <a:t>FROM </a:t>
            </a:r>
            <a:r>
              <a:rPr lang="en-US" sz="1400" dirty="0" smtClean="0">
                <a:latin typeface="Courier New" panose="02070309020205020404" pitchFamily="49" charset="0"/>
                <a:cs typeface="Courier New" panose="02070309020205020404" pitchFamily="49" charset="0"/>
              </a:rPr>
              <a:t>cross_join</a:t>
            </a:r>
            <a:r>
              <a:rPr lang="en-US" sz="1400" dirty="0" smtClean="0">
                <a:solidFill>
                  <a:srgbClr val="C00000"/>
                </a:solidFill>
                <a:latin typeface="Courier New" panose="02070309020205020404" pitchFamily="49" charset="0"/>
                <a:cs typeface="Courier New" panose="02070309020205020404" pitchFamily="49" charset="0"/>
              </a:rPr>
              <a:t>)</a:t>
            </a:r>
          </a:p>
          <a:p>
            <a:r>
              <a:rPr lang="en-US" sz="1400" dirty="0" smtClean="0">
                <a:solidFill>
                  <a:srgbClr val="0070C0"/>
                </a:solidFill>
                <a:latin typeface="Courier New" panose="02070309020205020404" pitchFamily="49" charset="0"/>
                <a:cs typeface="Courier New" panose="02070309020205020404" pitchFamily="49" charset="0"/>
              </a:rPr>
              <a:t>SELECT</a:t>
            </a:r>
            <a:r>
              <a:rPr lang="en-US" sz="1400" dirty="0" smtClean="0">
                <a:latin typeface="Courier New" panose="02070309020205020404" pitchFamily="49" charset="0"/>
                <a:cs typeface="Courier New" panose="02070309020205020404" pitchFamily="49" charset="0"/>
              </a:rPr>
              <a:t> *</a:t>
            </a:r>
          </a:p>
          <a:p>
            <a:r>
              <a:rPr lang="en-US" sz="1400" dirty="0" smtClean="0">
                <a:solidFill>
                  <a:srgbClr val="0070C0"/>
                </a:solidFill>
                <a:latin typeface="Courier New" panose="02070309020205020404" pitchFamily="49" charset="0"/>
                <a:cs typeface="Courier New" panose="02070309020205020404" pitchFamily="49" charset="0"/>
              </a:rPr>
              <a:t>FROM</a:t>
            </a:r>
            <a:r>
              <a:rPr lang="en-US" sz="1400" dirty="0" smtClean="0">
                <a:latin typeface="Courier New" panose="02070309020205020404" pitchFamily="49" charset="0"/>
                <a:cs typeface="Courier New" panose="02070309020205020404" pitchFamily="49" charset="0"/>
              </a:rPr>
              <a:t> status;</a:t>
            </a:r>
            <a:endParaRPr lang="en-US" sz="1400" dirty="0">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92699523"/>
              </p:ext>
            </p:extLst>
          </p:nvPr>
        </p:nvGraphicFramePr>
        <p:xfrm>
          <a:off x="4572001" y="1296730"/>
          <a:ext cx="7494075" cy="2468880"/>
        </p:xfrm>
        <a:graphic>
          <a:graphicData uri="http://schemas.openxmlformats.org/drawingml/2006/table">
            <a:tbl>
              <a:tblPr firstRow="1" bandRow="1">
                <a:tableStyleId>{5C22544A-7EE6-4342-B048-85BDC9FD1C3A}</a:tableStyleId>
              </a:tblPr>
              <a:tblGrid>
                <a:gridCol w="1498815"/>
                <a:gridCol w="1498815"/>
                <a:gridCol w="1498815"/>
                <a:gridCol w="1498815"/>
                <a:gridCol w="1498815"/>
              </a:tblGrid>
              <a:tr h="268581">
                <a:tc>
                  <a:txBody>
                    <a:bodyPr/>
                    <a:lstStyle/>
                    <a:p>
                      <a:pPr algn="ctr"/>
                      <a:r>
                        <a:rPr lang="en-US" sz="1200" dirty="0">
                          <a:solidFill>
                            <a:schemeClr val="tx1"/>
                          </a:solidFill>
                          <a:effectLst/>
                        </a:rPr>
                        <a:t>id</a:t>
                      </a:r>
                    </a:p>
                  </a:txBody>
                  <a:tcPr anchor="ctr"/>
                </a:tc>
                <a:tc>
                  <a:txBody>
                    <a:bodyPr/>
                    <a:lstStyle/>
                    <a:p>
                      <a:pPr algn="ctr"/>
                      <a:r>
                        <a:rPr lang="en-US" sz="1200" dirty="0">
                          <a:solidFill>
                            <a:schemeClr val="tx1"/>
                          </a:solidFill>
                          <a:effectLst/>
                        </a:rPr>
                        <a:t>month</a:t>
                      </a:r>
                    </a:p>
                  </a:txBody>
                  <a:tcPr anchor="ctr"/>
                </a:tc>
                <a:tc>
                  <a:txBody>
                    <a:bodyPr/>
                    <a:lstStyle/>
                    <a:p>
                      <a:pPr algn="ctr"/>
                      <a:r>
                        <a:rPr lang="en-US" sz="1200">
                          <a:solidFill>
                            <a:schemeClr val="tx1"/>
                          </a:solidFill>
                          <a:effectLst/>
                        </a:rPr>
                        <a:t>segment</a:t>
                      </a:r>
                    </a:p>
                  </a:txBody>
                  <a:tcPr anchor="ctr"/>
                </a:tc>
                <a:tc>
                  <a:txBody>
                    <a:bodyPr/>
                    <a:lstStyle/>
                    <a:p>
                      <a:pPr algn="ctr"/>
                      <a:r>
                        <a:rPr lang="en-US" sz="1200" dirty="0">
                          <a:solidFill>
                            <a:schemeClr val="tx1"/>
                          </a:solidFill>
                          <a:effectLst/>
                        </a:rPr>
                        <a:t>is_active</a:t>
                      </a:r>
                    </a:p>
                  </a:txBody>
                  <a:tcPr anchor="ctr"/>
                </a:tc>
                <a:tc>
                  <a:txBody>
                    <a:bodyPr/>
                    <a:lstStyle/>
                    <a:p>
                      <a:pPr algn="ctr"/>
                      <a:r>
                        <a:rPr lang="en-US" sz="1200" dirty="0">
                          <a:solidFill>
                            <a:schemeClr val="tx1"/>
                          </a:solidFill>
                          <a:effectLst/>
                        </a:rPr>
                        <a:t>is_canceled</a:t>
                      </a:r>
                    </a:p>
                  </a:txBody>
                  <a:tcPr anchor="ctr"/>
                </a:tc>
              </a:tr>
              <a:tr h="268581">
                <a:tc>
                  <a:txBody>
                    <a:bodyPr/>
                    <a:lstStyle/>
                    <a:p>
                      <a:pPr algn="ctr"/>
                      <a:r>
                        <a:rPr lang="en-US" sz="1200" dirty="0">
                          <a:solidFill>
                            <a:srgbClr val="525252"/>
                          </a:solidFill>
                          <a:effectLst/>
                        </a:rPr>
                        <a:t>1</a:t>
                      </a:r>
                    </a:p>
                  </a:txBody>
                  <a:tcPr anchor="ctr"/>
                </a:tc>
                <a:tc>
                  <a:txBody>
                    <a:bodyPr/>
                    <a:lstStyle/>
                    <a:p>
                      <a:pPr algn="ctr"/>
                      <a:r>
                        <a:rPr lang="en-US" sz="1200">
                          <a:solidFill>
                            <a:srgbClr val="525252"/>
                          </a:solidFill>
                          <a:effectLst/>
                        </a:rPr>
                        <a:t>2017-01-01</a:t>
                      </a:r>
                    </a:p>
                  </a:txBody>
                  <a:tcPr anchor="ctr"/>
                </a:tc>
                <a:tc>
                  <a:txBody>
                    <a:bodyPr/>
                    <a:lstStyle/>
                    <a:p>
                      <a:pPr algn="ctr"/>
                      <a:r>
                        <a:rPr lang="en-US" sz="1200" dirty="0">
                          <a:solidFill>
                            <a:srgbClr val="525252"/>
                          </a:solidFill>
                          <a:effectLst/>
                        </a:rPr>
                        <a:t>87</a:t>
                      </a:r>
                    </a:p>
                  </a:txBody>
                  <a:tcPr anchor="ctr"/>
                </a:tc>
                <a:tc>
                  <a:txBody>
                    <a:bodyPr/>
                    <a:lstStyle/>
                    <a:p>
                      <a:pPr algn="ctr"/>
                      <a:r>
                        <a:rPr lang="en-US" sz="1200">
                          <a:solidFill>
                            <a:srgbClr val="525252"/>
                          </a:solidFill>
                          <a:effectLst/>
                        </a:rPr>
                        <a:t>1</a:t>
                      </a:r>
                    </a:p>
                  </a:txBody>
                  <a:tcPr anchor="ctr"/>
                </a:tc>
                <a:tc>
                  <a:txBody>
                    <a:bodyPr/>
                    <a:lstStyle/>
                    <a:p>
                      <a:pPr algn="ctr"/>
                      <a:r>
                        <a:rPr lang="en-US" sz="1200">
                          <a:solidFill>
                            <a:srgbClr val="525252"/>
                          </a:solidFill>
                          <a:effectLst/>
                        </a:rPr>
                        <a:t>0</a:t>
                      </a:r>
                    </a:p>
                  </a:txBody>
                  <a:tcPr anchor="ctr"/>
                </a:tc>
              </a:tr>
              <a:tr h="268581">
                <a:tc>
                  <a:txBody>
                    <a:bodyPr/>
                    <a:lstStyle/>
                    <a:p>
                      <a:pPr algn="ctr"/>
                      <a:r>
                        <a:rPr lang="en-US" sz="1200">
                          <a:solidFill>
                            <a:srgbClr val="525252"/>
                          </a:solidFill>
                          <a:effectLst/>
                        </a:rPr>
                        <a:t>1</a:t>
                      </a:r>
                    </a:p>
                  </a:txBody>
                  <a:tcPr anchor="ctr"/>
                </a:tc>
                <a:tc>
                  <a:txBody>
                    <a:bodyPr/>
                    <a:lstStyle/>
                    <a:p>
                      <a:pPr algn="ctr"/>
                      <a:r>
                        <a:rPr lang="en-US" sz="1200">
                          <a:solidFill>
                            <a:srgbClr val="525252"/>
                          </a:solidFill>
                          <a:effectLst/>
                        </a:rPr>
                        <a:t>2017-02-01</a:t>
                      </a:r>
                    </a:p>
                  </a:txBody>
                  <a:tcPr anchor="ctr"/>
                </a:tc>
                <a:tc>
                  <a:txBody>
                    <a:bodyPr/>
                    <a:lstStyle/>
                    <a:p>
                      <a:pPr algn="ctr"/>
                      <a:r>
                        <a:rPr lang="en-US" sz="1200">
                          <a:solidFill>
                            <a:srgbClr val="525252"/>
                          </a:solidFill>
                          <a:effectLst/>
                        </a:rPr>
                        <a:t>87</a:t>
                      </a:r>
                    </a:p>
                  </a:txBody>
                  <a:tcPr anchor="ctr"/>
                </a:tc>
                <a:tc>
                  <a:txBody>
                    <a:bodyPr/>
                    <a:lstStyle/>
                    <a:p>
                      <a:pPr algn="ctr"/>
                      <a:r>
                        <a:rPr lang="en-US" sz="1200">
                          <a:solidFill>
                            <a:srgbClr val="525252"/>
                          </a:solidFill>
                          <a:effectLst/>
                        </a:rPr>
                        <a:t>0</a:t>
                      </a:r>
                    </a:p>
                  </a:txBody>
                  <a:tcPr anchor="ctr"/>
                </a:tc>
                <a:tc>
                  <a:txBody>
                    <a:bodyPr/>
                    <a:lstStyle/>
                    <a:p>
                      <a:pPr algn="ctr"/>
                      <a:r>
                        <a:rPr lang="en-US" sz="1200">
                          <a:solidFill>
                            <a:srgbClr val="525252"/>
                          </a:solidFill>
                          <a:effectLst/>
                        </a:rPr>
                        <a:t>1</a:t>
                      </a:r>
                    </a:p>
                  </a:txBody>
                  <a:tcPr anchor="ctr"/>
                </a:tc>
              </a:tr>
              <a:tr h="268581">
                <a:tc>
                  <a:txBody>
                    <a:bodyPr/>
                    <a:lstStyle/>
                    <a:p>
                      <a:pPr algn="ctr"/>
                      <a:r>
                        <a:rPr lang="en-US" sz="1200">
                          <a:solidFill>
                            <a:srgbClr val="525252"/>
                          </a:solidFill>
                          <a:effectLst/>
                        </a:rPr>
                        <a:t>1</a:t>
                      </a:r>
                    </a:p>
                  </a:txBody>
                  <a:tcPr anchor="ctr"/>
                </a:tc>
                <a:tc>
                  <a:txBody>
                    <a:bodyPr/>
                    <a:lstStyle/>
                    <a:p>
                      <a:pPr algn="ctr"/>
                      <a:r>
                        <a:rPr lang="en-US" sz="1200" dirty="0">
                          <a:solidFill>
                            <a:srgbClr val="525252"/>
                          </a:solidFill>
                          <a:effectLst/>
                        </a:rPr>
                        <a:t>2017-03-01</a:t>
                      </a:r>
                    </a:p>
                  </a:txBody>
                  <a:tcPr anchor="ctr"/>
                </a:tc>
                <a:tc>
                  <a:txBody>
                    <a:bodyPr/>
                    <a:lstStyle/>
                    <a:p>
                      <a:pPr algn="ctr"/>
                      <a:r>
                        <a:rPr lang="en-US" sz="1200">
                          <a:solidFill>
                            <a:srgbClr val="525252"/>
                          </a:solidFill>
                          <a:effectLst/>
                        </a:rPr>
                        <a:t>87</a:t>
                      </a:r>
                    </a:p>
                  </a:txBody>
                  <a:tcPr anchor="ctr"/>
                </a:tc>
                <a:tc>
                  <a:txBody>
                    <a:bodyPr/>
                    <a:lstStyle/>
                    <a:p>
                      <a:pPr algn="ctr"/>
                      <a:r>
                        <a:rPr lang="en-US" sz="1200">
                          <a:solidFill>
                            <a:srgbClr val="525252"/>
                          </a:solidFill>
                          <a:effectLst/>
                        </a:rPr>
                        <a:t>0</a:t>
                      </a:r>
                    </a:p>
                  </a:txBody>
                  <a:tcPr anchor="ctr"/>
                </a:tc>
                <a:tc>
                  <a:txBody>
                    <a:bodyPr/>
                    <a:lstStyle/>
                    <a:p>
                      <a:pPr algn="ctr"/>
                      <a:r>
                        <a:rPr lang="en-US" sz="1200">
                          <a:solidFill>
                            <a:srgbClr val="525252"/>
                          </a:solidFill>
                          <a:effectLst/>
                        </a:rPr>
                        <a:t>0</a:t>
                      </a:r>
                    </a:p>
                  </a:txBody>
                  <a:tcPr anchor="ctr"/>
                </a:tc>
              </a:tr>
              <a:tr h="268581">
                <a:tc>
                  <a:txBody>
                    <a:bodyPr/>
                    <a:lstStyle/>
                    <a:p>
                      <a:pPr algn="ctr"/>
                      <a:r>
                        <a:rPr lang="en-US" sz="1200">
                          <a:solidFill>
                            <a:srgbClr val="525252"/>
                          </a:solidFill>
                          <a:effectLst/>
                        </a:rPr>
                        <a:t>2</a:t>
                      </a:r>
                    </a:p>
                  </a:txBody>
                  <a:tcPr anchor="ctr"/>
                </a:tc>
                <a:tc>
                  <a:txBody>
                    <a:bodyPr/>
                    <a:lstStyle/>
                    <a:p>
                      <a:pPr algn="ctr"/>
                      <a:r>
                        <a:rPr lang="en-US" sz="1200" dirty="0">
                          <a:solidFill>
                            <a:srgbClr val="525252"/>
                          </a:solidFill>
                          <a:effectLst/>
                        </a:rPr>
                        <a:t>2017-01-01</a:t>
                      </a:r>
                    </a:p>
                  </a:txBody>
                  <a:tcPr anchor="ctr"/>
                </a:tc>
                <a:tc>
                  <a:txBody>
                    <a:bodyPr/>
                    <a:lstStyle/>
                    <a:p>
                      <a:pPr algn="ctr"/>
                      <a:r>
                        <a:rPr lang="en-US" sz="1200">
                          <a:solidFill>
                            <a:srgbClr val="525252"/>
                          </a:solidFill>
                          <a:effectLst/>
                        </a:rPr>
                        <a:t>87</a:t>
                      </a:r>
                    </a:p>
                  </a:txBody>
                  <a:tcPr anchor="ctr"/>
                </a:tc>
                <a:tc>
                  <a:txBody>
                    <a:bodyPr/>
                    <a:lstStyle/>
                    <a:p>
                      <a:pPr algn="ctr"/>
                      <a:r>
                        <a:rPr lang="en-US" sz="1200">
                          <a:solidFill>
                            <a:srgbClr val="525252"/>
                          </a:solidFill>
                          <a:effectLst/>
                        </a:rPr>
                        <a:t>1</a:t>
                      </a:r>
                    </a:p>
                  </a:txBody>
                  <a:tcPr anchor="ctr"/>
                </a:tc>
                <a:tc>
                  <a:txBody>
                    <a:bodyPr/>
                    <a:lstStyle/>
                    <a:p>
                      <a:pPr algn="ctr"/>
                      <a:r>
                        <a:rPr lang="en-US" sz="1200" dirty="0">
                          <a:solidFill>
                            <a:srgbClr val="525252"/>
                          </a:solidFill>
                          <a:effectLst/>
                        </a:rPr>
                        <a:t>1</a:t>
                      </a:r>
                    </a:p>
                  </a:txBody>
                  <a:tcPr anchor="ctr"/>
                </a:tc>
              </a:tr>
              <a:tr h="268581">
                <a:tc>
                  <a:txBody>
                    <a:bodyPr/>
                    <a:lstStyle/>
                    <a:p>
                      <a:pPr algn="ctr"/>
                      <a:r>
                        <a:rPr lang="en-US" sz="1200">
                          <a:solidFill>
                            <a:srgbClr val="525252"/>
                          </a:solidFill>
                          <a:effectLst/>
                        </a:rPr>
                        <a:t>2</a:t>
                      </a:r>
                    </a:p>
                  </a:txBody>
                  <a:tcPr anchor="ctr"/>
                </a:tc>
                <a:tc>
                  <a:txBody>
                    <a:bodyPr/>
                    <a:lstStyle/>
                    <a:p>
                      <a:pPr algn="ctr"/>
                      <a:r>
                        <a:rPr lang="en-US" sz="1200">
                          <a:solidFill>
                            <a:srgbClr val="525252"/>
                          </a:solidFill>
                          <a:effectLst/>
                        </a:rPr>
                        <a:t>2017-02-01</a:t>
                      </a:r>
                    </a:p>
                  </a:txBody>
                  <a:tcPr anchor="ctr"/>
                </a:tc>
                <a:tc>
                  <a:txBody>
                    <a:bodyPr/>
                    <a:lstStyle/>
                    <a:p>
                      <a:pPr algn="ctr"/>
                      <a:r>
                        <a:rPr lang="en-US" sz="1200">
                          <a:solidFill>
                            <a:srgbClr val="525252"/>
                          </a:solidFill>
                          <a:effectLst/>
                        </a:rPr>
                        <a:t>87</a:t>
                      </a:r>
                    </a:p>
                  </a:txBody>
                  <a:tcPr anchor="ctr"/>
                </a:tc>
                <a:tc>
                  <a:txBody>
                    <a:bodyPr/>
                    <a:lstStyle/>
                    <a:p>
                      <a:pPr algn="ctr"/>
                      <a:r>
                        <a:rPr lang="en-US" sz="1200">
                          <a:solidFill>
                            <a:srgbClr val="525252"/>
                          </a:solidFill>
                          <a:effectLst/>
                        </a:rPr>
                        <a:t>0</a:t>
                      </a:r>
                    </a:p>
                  </a:txBody>
                  <a:tcPr anchor="ctr"/>
                </a:tc>
                <a:tc>
                  <a:txBody>
                    <a:bodyPr/>
                    <a:lstStyle/>
                    <a:p>
                      <a:pPr algn="ctr"/>
                      <a:r>
                        <a:rPr lang="en-US" sz="1200">
                          <a:solidFill>
                            <a:srgbClr val="525252"/>
                          </a:solidFill>
                          <a:effectLst/>
                        </a:rPr>
                        <a:t>0</a:t>
                      </a:r>
                    </a:p>
                  </a:txBody>
                  <a:tcPr anchor="ctr"/>
                </a:tc>
              </a:tr>
              <a:tr h="268581">
                <a:tc>
                  <a:txBody>
                    <a:bodyPr/>
                    <a:lstStyle/>
                    <a:p>
                      <a:pPr algn="ctr"/>
                      <a:r>
                        <a:rPr lang="en-US" sz="1200">
                          <a:solidFill>
                            <a:srgbClr val="525252"/>
                          </a:solidFill>
                          <a:effectLst/>
                        </a:rPr>
                        <a:t>2</a:t>
                      </a:r>
                    </a:p>
                  </a:txBody>
                  <a:tcPr anchor="ctr"/>
                </a:tc>
                <a:tc>
                  <a:txBody>
                    <a:bodyPr/>
                    <a:lstStyle/>
                    <a:p>
                      <a:pPr algn="ctr"/>
                      <a:r>
                        <a:rPr lang="en-US" sz="1200">
                          <a:solidFill>
                            <a:srgbClr val="525252"/>
                          </a:solidFill>
                          <a:effectLst/>
                        </a:rPr>
                        <a:t>2017-03-01</a:t>
                      </a:r>
                    </a:p>
                  </a:txBody>
                  <a:tcPr anchor="ctr"/>
                </a:tc>
                <a:tc>
                  <a:txBody>
                    <a:bodyPr/>
                    <a:lstStyle/>
                    <a:p>
                      <a:pPr algn="ctr"/>
                      <a:r>
                        <a:rPr lang="en-US" sz="1200" dirty="0">
                          <a:solidFill>
                            <a:srgbClr val="525252"/>
                          </a:solidFill>
                          <a:effectLst/>
                        </a:rPr>
                        <a:t>87</a:t>
                      </a:r>
                    </a:p>
                  </a:txBody>
                  <a:tcPr anchor="ctr"/>
                </a:tc>
                <a:tc>
                  <a:txBody>
                    <a:bodyPr/>
                    <a:lstStyle/>
                    <a:p>
                      <a:pPr algn="ctr"/>
                      <a:r>
                        <a:rPr lang="en-US" sz="1200" dirty="0">
                          <a:solidFill>
                            <a:srgbClr val="525252"/>
                          </a:solidFill>
                          <a:effectLst/>
                        </a:rPr>
                        <a:t>0</a:t>
                      </a:r>
                    </a:p>
                  </a:txBody>
                  <a:tcPr anchor="ctr"/>
                </a:tc>
                <a:tc>
                  <a:txBody>
                    <a:bodyPr/>
                    <a:lstStyle/>
                    <a:p>
                      <a:pPr algn="ctr"/>
                      <a:r>
                        <a:rPr lang="en-US" sz="1200" dirty="0">
                          <a:solidFill>
                            <a:srgbClr val="525252"/>
                          </a:solidFill>
                          <a:effectLst/>
                        </a:rPr>
                        <a:t>0</a:t>
                      </a:r>
                    </a:p>
                  </a:txBody>
                  <a:tcPr anchor="ctr"/>
                </a:tc>
              </a:tr>
              <a:tr h="268581">
                <a:tc>
                  <a:txBody>
                    <a:bodyPr/>
                    <a:lstStyle/>
                    <a:p>
                      <a:pPr algn="ctr"/>
                      <a:r>
                        <a:rPr lang="en-US" sz="1200">
                          <a:solidFill>
                            <a:srgbClr val="525252"/>
                          </a:solidFill>
                          <a:effectLst/>
                        </a:rPr>
                        <a:t>3</a:t>
                      </a:r>
                    </a:p>
                  </a:txBody>
                  <a:tcPr anchor="ctr"/>
                </a:tc>
                <a:tc>
                  <a:txBody>
                    <a:bodyPr/>
                    <a:lstStyle/>
                    <a:p>
                      <a:pPr algn="ctr"/>
                      <a:r>
                        <a:rPr lang="en-US" sz="1200">
                          <a:solidFill>
                            <a:srgbClr val="525252"/>
                          </a:solidFill>
                          <a:effectLst/>
                        </a:rPr>
                        <a:t>2017-01-01</a:t>
                      </a:r>
                    </a:p>
                  </a:txBody>
                  <a:tcPr anchor="ctr"/>
                </a:tc>
                <a:tc>
                  <a:txBody>
                    <a:bodyPr/>
                    <a:lstStyle/>
                    <a:p>
                      <a:pPr algn="ctr"/>
                      <a:r>
                        <a:rPr lang="en-US" sz="1200">
                          <a:solidFill>
                            <a:srgbClr val="525252"/>
                          </a:solidFill>
                          <a:effectLst/>
                        </a:rPr>
                        <a:t>87</a:t>
                      </a:r>
                    </a:p>
                  </a:txBody>
                  <a:tcPr anchor="ctr"/>
                </a:tc>
                <a:tc>
                  <a:txBody>
                    <a:bodyPr/>
                    <a:lstStyle/>
                    <a:p>
                      <a:pPr algn="ctr"/>
                      <a:r>
                        <a:rPr lang="en-US" sz="1200" dirty="0">
                          <a:solidFill>
                            <a:srgbClr val="525252"/>
                          </a:solidFill>
                          <a:effectLst/>
                        </a:rPr>
                        <a:t>1</a:t>
                      </a:r>
                    </a:p>
                  </a:txBody>
                  <a:tcPr anchor="ctr"/>
                </a:tc>
                <a:tc>
                  <a:txBody>
                    <a:bodyPr/>
                    <a:lstStyle/>
                    <a:p>
                      <a:pPr algn="ctr"/>
                      <a:r>
                        <a:rPr lang="en-US" sz="1200" dirty="0">
                          <a:solidFill>
                            <a:srgbClr val="525252"/>
                          </a:solidFill>
                          <a:effectLst/>
                        </a:rPr>
                        <a:t>0</a:t>
                      </a:r>
                    </a:p>
                  </a:txBody>
                  <a:tcPr anchor="ctr"/>
                </a:tc>
              </a:tr>
              <a:tr h="268581">
                <a:tc>
                  <a:txBody>
                    <a:bodyPr/>
                    <a:lstStyle/>
                    <a:p>
                      <a:pPr algn="ctr"/>
                      <a:r>
                        <a:rPr lang="en-US" sz="1200">
                          <a:solidFill>
                            <a:srgbClr val="525252"/>
                          </a:solidFill>
                          <a:effectLst/>
                        </a:rPr>
                        <a:t>3</a:t>
                      </a:r>
                    </a:p>
                  </a:txBody>
                  <a:tcPr anchor="ctr"/>
                </a:tc>
                <a:tc>
                  <a:txBody>
                    <a:bodyPr/>
                    <a:lstStyle/>
                    <a:p>
                      <a:pPr algn="ctr"/>
                      <a:r>
                        <a:rPr lang="en-US" sz="1200">
                          <a:solidFill>
                            <a:srgbClr val="525252"/>
                          </a:solidFill>
                          <a:effectLst/>
                        </a:rPr>
                        <a:t>2017-02-01</a:t>
                      </a:r>
                    </a:p>
                  </a:txBody>
                  <a:tcPr anchor="ctr"/>
                </a:tc>
                <a:tc>
                  <a:txBody>
                    <a:bodyPr/>
                    <a:lstStyle/>
                    <a:p>
                      <a:pPr algn="ctr"/>
                      <a:r>
                        <a:rPr lang="en-US" sz="1200">
                          <a:solidFill>
                            <a:srgbClr val="525252"/>
                          </a:solidFill>
                          <a:effectLst/>
                        </a:rPr>
                        <a:t>87</a:t>
                      </a:r>
                    </a:p>
                  </a:txBody>
                  <a:tcPr anchor="ctr"/>
                </a:tc>
                <a:tc>
                  <a:txBody>
                    <a:bodyPr/>
                    <a:lstStyle/>
                    <a:p>
                      <a:pPr algn="ctr"/>
                      <a:r>
                        <a:rPr lang="en-US" sz="1200">
                          <a:solidFill>
                            <a:srgbClr val="525252"/>
                          </a:solidFill>
                          <a:effectLst/>
                        </a:rPr>
                        <a:t>1</a:t>
                      </a:r>
                    </a:p>
                  </a:txBody>
                  <a:tcPr anchor="ctr"/>
                </a:tc>
                <a:tc>
                  <a:txBody>
                    <a:bodyPr/>
                    <a:lstStyle/>
                    <a:p>
                      <a:pPr algn="ctr"/>
                      <a:r>
                        <a:rPr lang="en-US" sz="1200" dirty="0">
                          <a:solidFill>
                            <a:srgbClr val="525252"/>
                          </a:solidFill>
                          <a:effectLst/>
                        </a:rPr>
                        <a:t>0</a:t>
                      </a:r>
                    </a:p>
                  </a:txBody>
                  <a:tcPr anchor="ctr"/>
                </a:tc>
              </a:tr>
            </a:tbl>
          </a:graphicData>
        </a:graphic>
      </p:graphicFrame>
    </p:spTree>
    <p:extLst>
      <p:ext uri="{BB962C8B-B14F-4D97-AF65-F5344CB8AC3E}">
        <p14:creationId xmlns:p14="http://schemas.microsoft.com/office/powerpoint/2010/main" val="1266822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3700508" cy="4195481"/>
          </a:xfrm>
        </p:spPr>
        <p:txBody>
          <a:bodyPr/>
          <a:lstStyle/>
          <a:p>
            <a:endParaRPr lang="en-US" dirty="0"/>
          </a:p>
          <a:p>
            <a:r>
              <a:rPr lang="en-US" sz="1600" dirty="0"/>
              <a:t>Create a </a:t>
            </a:r>
            <a:r>
              <a:rPr lang="en-US" sz="1600" dirty="0" smtClean="0"/>
              <a:t>‘status_aggregate’ temporary </a:t>
            </a:r>
            <a:r>
              <a:rPr lang="en-US" sz="1600" dirty="0"/>
              <a:t>table that is a SUM of the active and canceled </a:t>
            </a:r>
            <a:r>
              <a:rPr lang="en-US" sz="1600" dirty="0" smtClean="0"/>
              <a:t>subscriptions.</a:t>
            </a:r>
            <a:endParaRPr lang="en-US" sz="1600" dirty="0"/>
          </a:p>
        </p:txBody>
      </p:sp>
      <p:sp>
        <p:nvSpPr>
          <p:cNvPr id="5" name="Rectangle 4"/>
          <p:cNvSpPr/>
          <p:nvPr/>
        </p:nvSpPr>
        <p:spPr>
          <a:xfrm>
            <a:off x="3700508" y="226273"/>
            <a:ext cx="4576293" cy="5262979"/>
          </a:xfrm>
          <a:prstGeom prst="rect">
            <a:avLst/>
          </a:prstGeom>
          <a:solidFill>
            <a:schemeClr val="bg2">
              <a:lumMod val="75000"/>
            </a:schemeClr>
          </a:solidFill>
        </p:spPr>
        <p:txBody>
          <a:bodyPr wrap="square">
            <a:spAutoFit/>
          </a:bodyPr>
          <a:lstStyle/>
          <a:p>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solidFill>
                  <a:srgbClr val="0070C0"/>
                </a:solidFill>
                <a:latin typeface="Courier New" panose="02070309020205020404" pitchFamily="49" charset="0"/>
                <a:cs typeface="Courier New" panose="02070309020205020404" pitchFamily="49" charset="0"/>
              </a:rPr>
              <a:t>SELECT</a:t>
            </a:r>
            <a:r>
              <a:rPr lang="en-US" sz="1400" dirty="0" smtClean="0">
                <a:latin typeface="Courier New" panose="02070309020205020404" pitchFamily="49" charset="0"/>
                <a:cs typeface="Courier New" panose="02070309020205020404" pitchFamily="49" charset="0"/>
              </a:rPr>
              <a:t> id, first_day </a:t>
            </a:r>
            <a:r>
              <a:rPr lang="en-US" sz="1400" dirty="0" smtClean="0">
                <a:solidFill>
                  <a:srgbClr val="0070C0"/>
                </a:solidFill>
                <a:latin typeface="Courier New" panose="02070309020205020404" pitchFamily="49" charset="0"/>
                <a:cs typeface="Courier New" panose="02070309020205020404" pitchFamily="49" charset="0"/>
              </a:rPr>
              <a:t>as</a:t>
            </a:r>
            <a:r>
              <a:rPr lang="en-US" sz="1400" dirty="0" smtClean="0">
                <a:latin typeface="Courier New" panose="02070309020205020404" pitchFamily="49" charset="0"/>
                <a:cs typeface="Courier New" panose="02070309020205020404" pitchFamily="49" charset="0"/>
              </a:rPr>
              <a:t> month, segment,</a:t>
            </a:r>
          </a:p>
          <a:p>
            <a:r>
              <a:rPr lang="en-US" sz="1400" dirty="0" smtClean="0">
                <a:latin typeface="Courier New" panose="02070309020205020404" pitchFamily="49" charset="0"/>
                <a:cs typeface="Courier New" panose="02070309020205020404" pitchFamily="49" charset="0"/>
              </a:rPr>
              <a:t>CASE</a:t>
            </a:r>
          </a:p>
          <a:p>
            <a:r>
              <a:rPr lang="en-US" sz="1400" dirty="0" smtClean="0">
                <a:latin typeface="Courier New" panose="02070309020205020404" pitchFamily="49" charset="0"/>
                <a:cs typeface="Courier New" panose="02070309020205020404" pitchFamily="49" charset="0"/>
              </a:rPr>
              <a:t>  WHEN </a:t>
            </a:r>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subscription_start &lt; first_day</a:t>
            </a:r>
            <a:r>
              <a:rPr lang="en-US" sz="1400" dirty="0" smtClean="0">
                <a:solidFill>
                  <a:srgbClr val="C00000"/>
                </a:solidFill>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0070C0"/>
                </a:solidFill>
                <a:latin typeface="Courier New" panose="02070309020205020404" pitchFamily="49" charset="0"/>
                <a:cs typeface="Courier New" panose="02070309020205020404" pitchFamily="49" charset="0"/>
              </a:rPr>
              <a:t>AND</a:t>
            </a:r>
            <a:r>
              <a:rPr lang="en-US" sz="1400" dirty="0" smtClean="0">
                <a:latin typeface="Courier New" panose="02070309020205020404" pitchFamily="49" charset="0"/>
                <a:cs typeface="Courier New" panose="02070309020205020404" pitchFamily="49" charset="0"/>
              </a:rPr>
              <a:t> </a:t>
            </a:r>
            <a:r>
              <a:rPr lang="en-US" sz="1400" dirty="0" smtClean="0">
                <a:solidFill>
                  <a:srgbClr val="C00000"/>
                </a:solidFill>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subscription_end &gt; first_day</a:t>
            </a:r>
          </a:p>
          <a:p>
            <a:r>
              <a:rPr lang="en-US" sz="1400" dirty="0" smtClean="0">
                <a:latin typeface="Courier New" panose="02070309020205020404" pitchFamily="49" charset="0"/>
                <a:cs typeface="Courier New" panose="02070309020205020404" pitchFamily="49" charset="0"/>
              </a:rPr>
              <a:t>      OR subscription_end </a:t>
            </a:r>
            <a:r>
              <a:rPr lang="en-US" sz="1400" dirty="0" smtClean="0">
                <a:solidFill>
                  <a:srgbClr val="0070C0"/>
                </a:solidFill>
                <a:latin typeface="Courier New" panose="02070309020205020404" pitchFamily="49" charset="0"/>
                <a:cs typeface="Courier New" panose="02070309020205020404" pitchFamily="49" charset="0"/>
              </a:rPr>
              <a:t>IS</a:t>
            </a:r>
            <a:r>
              <a:rPr lang="en-US" sz="1400" dirty="0" smtClean="0">
                <a:latin typeface="Courier New" panose="02070309020205020404" pitchFamily="49" charset="0"/>
                <a:cs typeface="Courier New" panose="02070309020205020404" pitchFamily="49" charset="0"/>
              </a:rPr>
              <a:t> </a:t>
            </a:r>
            <a:r>
              <a:rPr lang="en-US" sz="1400" dirty="0" smtClean="0">
                <a:solidFill>
                  <a:srgbClr val="7030A0"/>
                </a:solidFill>
                <a:latin typeface="Courier New" panose="02070309020205020404" pitchFamily="49" charset="0"/>
                <a:cs typeface="Courier New" panose="02070309020205020404" pitchFamily="49" charset="0"/>
              </a:rPr>
              <a:t>NULL</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THEN </a:t>
            </a:r>
            <a:r>
              <a:rPr lang="en-US" sz="1400" dirty="0" smtClean="0">
                <a:solidFill>
                  <a:srgbClr val="C00000"/>
                </a:solidFill>
                <a:latin typeface="Courier New" panose="02070309020205020404" pitchFamily="49" charset="0"/>
                <a:cs typeface="Courier New" panose="02070309020205020404" pitchFamily="49" charset="0"/>
              </a:rPr>
              <a:t>1</a:t>
            </a:r>
          </a:p>
          <a:p>
            <a:r>
              <a:rPr lang="en-US" sz="1400" dirty="0" smtClean="0">
                <a:latin typeface="Courier New" panose="02070309020205020404" pitchFamily="49" charset="0"/>
                <a:cs typeface="Courier New" panose="02070309020205020404" pitchFamily="49" charset="0"/>
              </a:rPr>
              <a:t>  ELSE </a:t>
            </a:r>
            <a:r>
              <a:rPr lang="en-US" sz="1400" dirty="0" smtClean="0">
                <a:solidFill>
                  <a:srgbClr val="C00000"/>
                </a:solidFill>
                <a:latin typeface="Courier New" panose="02070309020205020404" pitchFamily="49" charset="0"/>
                <a:cs typeface="Courier New" panose="02070309020205020404" pitchFamily="49" charset="0"/>
              </a:rPr>
              <a:t>0</a:t>
            </a:r>
          </a:p>
          <a:p>
            <a:r>
              <a:rPr lang="en-US" sz="1400" dirty="0" smtClean="0">
                <a:latin typeface="Courier New" panose="02070309020205020404" pitchFamily="49" charset="0"/>
                <a:cs typeface="Courier New" panose="02070309020205020404" pitchFamily="49" charset="0"/>
              </a:rPr>
              <a:t>END </a:t>
            </a:r>
            <a:r>
              <a:rPr lang="en-US" sz="1400" dirty="0" smtClean="0">
                <a:solidFill>
                  <a:srgbClr val="0070C0"/>
                </a:solidFill>
                <a:latin typeface="Courier New" panose="02070309020205020404" pitchFamily="49" charset="0"/>
                <a:cs typeface="Courier New" panose="02070309020205020404" pitchFamily="49" charset="0"/>
              </a:rPr>
              <a:t>as</a:t>
            </a:r>
            <a:r>
              <a:rPr lang="en-US" sz="1400" dirty="0" smtClean="0">
                <a:latin typeface="Courier New" panose="02070309020205020404" pitchFamily="49" charset="0"/>
                <a:cs typeface="Courier New" panose="02070309020205020404" pitchFamily="49" charset="0"/>
              </a:rPr>
              <a:t> is_active,</a:t>
            </a:r>
          </a:p>
          <a:p>
            <a:r>
              <a:rPr lang="en-US" sz="1400" dirty="0" smtClean="0">
                <a:latin typeface="Courier New" panose="02070309020205020404" pitchFamily="49" charset="0"/>
                <a:cs typeface="Courier New" panose="02070309020205020404" pitchFamily="49" charset="0"/>
              </a:rPr>
              <a:t> CASE </a:t>
            </a:r>
          </a:p>
          <a:p>
            <a:r>
              <a:rPr lang="en-US" sz="1400" dirty="0" smtClean="0">
                <a:latin typeface="Courier New" panose="02070309020205020404" pitchFamily="49" charset="0"/>
                <a:cs typeface="Courier New" panose="02070309020205020404" pitchFamily="49" charset="0"/>
              </a:rPr>
              <a:t>  WHEN subscription_end </a:t>
            </a:r>
            <a:r>
              <a:rPr lang="en-US" sz="1400" dirty="0" smtClean="0">
                <a:solidFill>
                  <a:srgbClr val="0070C0"/>
                </a:solidFill>
                <a:latin typeface="Courier New" panose="02070309020205020404" pitchFamily="49" charset="0"/>
                <a:cs typeface="Courier New" panose="02070309020205020404" pitchFamily="49" charset="0"/>
              </a:rPr>
              <a:t>BETWEEN</a:t>
            </a:r>
            <a:r>
              <a:rPr lang="en-US" sz="1400" dirty="0" smtClean="0">
                <a:latin typeface="Courier New" panose="02070309020205020404" pitchFamily="49" charset="0"/>
                <a:cs typeface="Courier New" panose="02070309020205020404" pitchFamily="49" charset="0"/>
              </a:rPr>
              <a:t> first_day </a:t>
            </a:r>
            <a:r>
              <a:rPr lang="en-US" sz="1400" dirty="0" smtClean="0">
                <a:solidFill>
                  <a:srgbClr val="0070C0"/>
                </a:solidFill>
                <a:latin typeface="Courier New" panose="02070309020205020404" pitchFamily="49" charset="0"/>
                <a:cs typeface="Courier New" panose="02070309020205020404" pitchFamily="49" charset="0"/>
              </a:rPr>
              <a:t>AND</a:t>
            </a:r>
            <a:r>
              <a:rPr lang="en-US" sz="1400" dirty="0" smtClean="0">
                <a:latin typeface="Courier New" panose="02070309020205020404" pitchFamily="49" charset="0"/>
                <a:cs typeface="Courier New" panose="02070309020205020404" pitchFamily="49" charset="0"/>
              </a:rPr>
              <a:t> last_day THEN </a:t>
            </a:r>
            <a:r>
              <a:rPr lang="en-US" sz="1400" dirty="0" smtClean="0">
                <a:solidFill>
                  <a:srgbClr val="C00000"/>
                </a:solidFill>
                <a:latin typeface="Courier New" panose="02070309020205020404" pitchFamily="49" charset="0"/>
                <a:cs typeface="Courier New" panose="02070309020205020404" pitchFamily="49" charset="0"/>
              </a:rPr>
              <a:t>1</a:t>
            </a:r>
          </a:p>
          <a:p>
            <a:r>
              <a:rPr lang="en-US" sz="1400" dirty="0" smtClean="0">
                <a:latin typeface="Courier New" panose="02070309020205020404" pitchFamily="49" charset="0"/>
                <a:cs typeface="Courier New" panose="02070309020205020404" pitchFamily="49" charset="0"/>
              </a:rPr>
              <a:t>  ELSE </a:t>
            </a:r>
            <a:r>
              <a:rPr lang="en-US" sz="1400" dirty="0" smtClean="0">
                <a:solidFill>
                  <a:srgbClr val="C00000"/>
                </a:solidFill>
                <a:latin typeface="Courier New" panose="02070309020205020404" pitchFamily="49" charset="0"/>
                <a:cs typeface="Courier New" panose="02070309020205020404" pitchFamily="49" charset="0"/>
              </a:rPr>
              <a:t>0</a:t>
            </a:r>
          </a:p>
          <a:p>
            <a:r>
              <a:rPr lang="en-US" sz="1400" dirty="0" smtClean="0">
                <a:latin typeface="Courier New" panose="02070309020205020404" pitchFamily="49" charset="0"/>
                <a:cs typeface="Courier New" panose="02070309020205020404" pitchFamily="49" charset="0"/>
              </a:rPr>
              <a:t>END </a:t>
            </a:r>
            <a:r>
              <a:rPr lang="en-US" sz="1400" dirty="0" smtClean="0">
                <a:solidFill>
                  <a:srgbClr val="0070C0"/>
                </a:solidFill>
                <a:latin typeface="Courier New" panose="02070309020205020404" pitchFamily="49" charset="0"/>
                <a:cs typeface="Courier New" panose="02070309020205020404" pitchFamily="49" charset="0"/>
              </a:rPr>
              <a:t>as</a:t>
            </a:r>
            <a:r>
              <a:rPr lang="en-US" sz="1400" dirty="0" smtClean="0">
                <a:latin typeface="Courier New" panose="02070309020205020404" pitchFamily="49" charset="0"/>
                <a:cs typeface="Courier New" panose="02070309020205020404" pitchFamily="49" charset="0"/>
              </a:rPr>
              <a:t> is_canceled</a:t>
            </a:r>
          </a:p>
          <a:p>
            <a:r>
              <a:rPr lang="en-US" sz="1400" dirty="0" smtClean="0">
                <a:solidFill>
                  <a:srgbClr val="0070C0"/>
                </a:solidFill>
                <a:latin typeface="Courier New" panose="02070309020205020404" pitchFamily="49" charset="0"/>
                <a:cs typeface="Courier New" panose="02070309020205020404" pitchFamily="49" charset="0"/>
              </a:rPr>
              <a:t>FROM </a:t>
            </a:r>
            <a:r>
              <a:rPr lang="en-US" sz="1400" dirty="0" smtClean="0">
                <a:latin typeface="Courier New" panose="02070309020205020404" pitchFamily="49" charset="0"/>
                <a:cs typeface="Courier New" panose="02070309020205020404" pitchFamily="49" charset="0"/>
              </a:rPr>
              <a:t>cross_join</a:t>
            </a:r>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status_aggregate </a:t>
            </a:r>
            <a:r>
              <a:rPr lang="en-US" sz="1400" dirty="0" smtClean="0">
                <a:solidFill>
                  <a:srgbClr val="0070C0"/>
                </a:solidFill>
                <a:latin typeface="Courier New" panose="02070309020205020404" pitchFamily="49" charset="0"/>
                <a:cs typeface="Courier New" panose="02070309020205020404" pitchFamily="49" charset="0"/>
              </a:rPr>
              <a:t>AS</a:t>
            </a:r>
          </a:p>
          <a:p>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solidFill>
                  <a:srgbClr val="0070C0"/>
                </a:solidFill>
                <a:latin typeface="Courier New" panose="02070309020205020404" pitchFamily="49" charset="0"/>
                <a:cs typeface="Courier New" panose="02070309020205020404" pitchFamily="49" charset="0"/>
              </a:rPr>
              <a:t>SELECT</a:t>
            </a:r>
          </a:p>
          <a:p>
            <a:r>
              <a:rPr lang="en-US" sz="1400" dirty="0" smtClean="0">
                <a:latin typeface="Courier New" panose="02070309020205020404" pitchFamily="49" charset="0"/>
                <a:cs typeface="Courier New" panose="02070309020205020404" pitchFamily="49" charset="0"/>
              </a:rPr>
              <a:t>  month,</a:t>
            </a:r>
          </a:p>
          <a:p>
            <a:r>
              <a:rPr lang="en-US" sz="1400" dirty="0" smtClean="0">
                <a:latin typeface="Courier New" panose="02070309020205020404" pitchFamily="49" charset="0"/>
                <a:cs typeface="Courier New" panose="02070309020205020404" pitchFamily="49" charset="0"/>
              </a:rPr>
              <a:t>  SUM</a:t>
            </a:r>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is_active</a:t>
            </a:r>
            <a:r>
              <a:rPr lang="en-US" sz="1400" dirty="0" smtClean="0">
                <a:solidFill>
                  <a:srgbClr val="C00000"/>
                </a:solidFill>
                <a:latin typeface="Courier New" panose="02070309020205020404" pitchFamily="49" charset="0"/>
                <a:cs typeface="Courier New" panose="02070309020205020404" pitchFamily="49" charset="0"/>
              </a:rPr>
              <a:t>) </a:t>
            </a:r>
            <a:r>
              <a:rPr lang="en-US" sz="1400" dirty="0" smtClean="0">
                <a:solidFill>
                  <a:srgbClr val="0070C0"/>
                </a:solidFill>
                <a:latin typeface="Courier New" panose="02070309020205020404" pitchFamily="49" charset="0"/>
                <a:cs typeface="Courier New" panose="02070309020205020404" pitchFamily="49" charset="0"/>
              </a:rPr>
              <a:t>as </a:t>
            </a:r>
            <a:r>
              <a:rPr lang="en-US" sz="1400" dirty="0" smtClean="0">
                <a:latin typeface="Courier New" panose="02070309020205020404" pitchFamily="49" charset="0"/>
                <a:cs typeface="Courier New" panose="02070309020205020404" pitchFamily="49" charset="0"/>
              </a:rPr>
              <a:t>active,</a:t>
            </a:r>
          </a:p>
          <a:p>
            <a:r>
              <a:rPr lang="en-US" sz="1400" dirty="0" smtClean="0">
                <a:latin typeface="Courier New" panose="02070309020205020404" pitchFamily="49" charset="0"/>
                <a:cs typeface="Courier New" panose="02070309020205020404" pitchFamily="49" charset="0"/>
              </a:rPr>
              <a:t>  SUM</a:t>
            </a:r>
            <a:r>
              <a:rPr lang="en-US" sz="1400" dirty="0" smtClean="0">
                <a:solidFill>
                  <a:srgbClr val="C00000"/>
                </a:solidFill>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is_canceled</a:t>
            </a:r>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t>
            </a:r>
            <a:r>
              <a:rPr lang="en-US" sz="1400" dirty="0" smtClean="0">
                <a:solidFill>
                  <a:srgbClr val="0070C0"/>
                </a:solidFill>
                <a:latin typeface="Courier New" panose="02070309020205020404" pitchFamily="49" charset="0"/>
                <a:cs typeface="Courier New" panose="02070309020205020404" pitchFamily="49" charset="0"/>
              </a:rPr>
              <a:t>as</a:t>
            </a:r>
            <a:r>
              <a:rPr lang="en-US" sz="1400" dirty="0" smtClean="0">
                <a:latin typeface="Courier New" panose="02070309020205020404" pitchFamily="49" charset="0"/>
                <a:cs typeface="Courier New" panose="02070309020205020404" pitchFamily="49" charset="0"/>
              </a:rPr>
              <a:t> canceled</a:t>
            </a:r>
          </a:p>
          <a:p>
            <a:r>
              <a:rPr lang="en-US" sz="1400" dirty="0" smtClean="0">
                <a:solidFill>
                  <a:srgbClr val="0070C0"/>
                </a:solidFill>
                <a:latin typeface="Courier New" panose="02070309020205020404" pitchFamily="49" charset="0"/>
                <a:cs typeface="Courier New" panose="02070309020205020404" pitchFamily="49" charset="0"/>
              </a:rPr>
              <a:t>FROM </a:t>
            </a:r>
            <a:r>
              <a:rPr lang="en-US" sz="1400" dirty="0" smtClean="0">
                <a:latin typeface="Courier New" panose="02070309020205020404" pitchFamily="49" charset="0"/>
                <a:cs typeface="Courier New" panose="02070309020205020404" pitchFamily="49" charset="0"/>
              </a:rPr>
              <a:t>status</a:t>
            </a:r>
          </a:p>
          <a:p>
            <a:r>
              <a:rPr lang="en-US" sz="1400" dirty="0" smtClean="0">
                <a:solidFill>
                  <a:srgbClr val="0070C0"/>
                </a:solidFill>
                <a:latin typeface="Courier New" panose="02070309020205020404" pitchFamily="49" charset="0"/>
                <a:cs typeface="Courier New" panose="02070309020205020404" pitchFamily="49" charset="0"/>
              </a:rPr>
              <a:t>GROUP BY </a:t>
            </a:r>
            <a:r>
              <a:rPr lang="en-US" sz="1400" dirty="0" smtClean="0">
                <a:latin typeface="Courier New" panose="02070309020205020404" pitchFamily="49" charset="0"/>
                <a:cs typeface="Courier New" panose="02070309020205020404" pitchFamily="49" charset="0"/>
              </a:rPr>
              <a:t>month</a:t>
            </a:r>
            <a:r>
              <a:rPr lang="en-US" sz="1400" dirty="0" smtClean="0">
                <a:solidFill>
                  <a:srgbClr val="C00000"/>
                </a:solidFill>
                <a:latin typeface="Courier New" panose="02070309020205020404" pitchFamily="49" charset="0"/>
                <a:cs typeface="Courier New" panose="02070309020205020404" pitchFamily="49" charset="0"/>
              </a:rPr>
              <a:t>)</a:t>
            </a:r>
          </a:p>
          <a:p>
            <a:r>
              <a:rPr lang="en-US" sz="1400" dirty="0" smtClean="0">
                <a:solidFill>
                  <a:srgbClr val="0070C0"/>
                </a:solidFill>
                <a:latin typeface="Courier New" panose="02070309020205020404" pitchFamily="49" charset="0"/>
                <a:cs typeface="Courier New" panose="02070309020205020404" pitchFamily="49" charset="0"/>
              </a:rPr>
              <a:t>SELECT</a:t>
            </a:r>
            <a:r>
              <a:rPr lang="en-US" sz="1400" dirty="0" smtClean="0">
                <a:latin typeface="Courier New" panose="02070309020205020404" pitchFamily="49" charset="0"/>
                <a:cs typeface="Courier New" panose="02070309020205020404" pitchFamily="49" charset="0"/>
              </a:rPr>
              <a:t> *</a:t>
            </a:r>
          </a:p>
          <a:p>
            <a:r>
              <a:rPr lang="en-US" sz="1400" dirty="0" smtClean="0">
                <a:solidFill>
                  <a:srgbClr val="0070C0"/>
                </a:solidFill>
                <a:latin typeface="Courier New" panose="02070309020205020404" pitchFamily="49" charset="0"/>
                <a:cs typeface="Courier New" panose="02070309020205020404" pitchFamily="49" charset="0"/>
              </a:rPr>
              <a:t>FROM</a:t>
            </a:r>
            <a:r>
              <a:rPr lang="en-US" sz="1400" dirty="0" smtClean="0">
                <a:latin typeface="Courier New" panose="02070309020205020404" pitchFamily="49" charset="0"/>
                <a:cs typeface="Courier New" panose="02070309020205020404" pitchFamily="49" charset="0"/>
              </a:rPr>
              <a:t> status_aggregate;</a:t>
            </a:r>
            <a:endParaRPr lang="en-US" sz="1400" dirty="0">
              <a:latin typeface="Courier New" panose="02070309020205020404" pitchFamily="49" charset="0"/>
              <a:cs typeface="Courier New" panose="02070309020205020404" pitchFamily="49"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62021476"/>
              </p:ext>
            </p:extLst>
          </p:nvPr>
        </p:nvGraphicFramePr>
        <p:xfrm>
          <a:off x="7338054" y="2815152"/>
          <a:ext cx="4853946" cy="1219200"/>
        </p:xfrm>
        <a:graphic>
          <a:graphicData uri="http://schemas.openxmlformats.org/drawingml/2006/table">
            <a:tbl>
              <a:tblPr firstRow="1" bandRow="1">
                <a:tableStyleId>{5C22544A-7EE6-4342-B048-85BDC9FD1C3A}</a:tableStyleId>
              </a:tblPr>
              <a:tblGrid>
                <a:gridCol w="1617982"/>
                <a:gridCol w="1617982"/>
                <a:gridCol w="1617982"/>
              </a:tblGrid>
              <a:tr h="246029">
                <a:tc>
                  <a:txBody>
                    <a:bodyPr/>
                    <a:lstStyle/>
                    <a:p>
                      <a:pPr algn="ctr"/>
                      <a:r>
                        <a:rPr lang="en-US" sz="1400" dirty="0">
                          <a:solidFill>
                            <a:schemeClr val="tx1"/>
                          </a:solidFill>
                          <a:effectLst/>
                        </a:rPr>
                        <a:t>month</a:t>
                      </a:r>
                    </a:p>
                  </a:txBody>
                  <a:tcPr anchor="ctr"/>
                </a:tc>
                <a:tc>
                  <a:txBody>
                    <a:bodyPr/>
                    <a:lstStyle/>
                    <a:p>
                      <a:pPr algn="ctr"/>
                      <a:r>
                        <a:rPr lang="en-US" sz="1400" dirty="0">
                          <a:solidFill>
                            <a:schemeClr val="tx1"/>
                          </a:solidFill>
                          <a:effectLst/>
                        </a:rPr>
                        <a:t>active</a:t>
                      </a:r>
                    </a:p>
                  </a:txBody>
                  <a:tcPr anchor="ctr"/>
                </a:tc>
                <a:tc>
                  <a:txBody>
                    <a:bodyPr/>
                    <a:lstStyle/>
                    <a:p>
                      <a:pPr algn="ctr"/>
                      <a:r>
                        <a:rPr lang="en-US" sz="1400" dirty="0">
                          <a:solidFill>
                            <a:schemeClr val="tx1"/>
                          </a:solidFill>
                          <a:effectLst/>
                        </a:rPr>
                        <a:t>canceled</a:t>
                      </a:r>
                    </a:p>
                  </a:txBody>
                  <a:tcPr anchor="ctr"/>
                </a:tc>
              </a:tr>
              <a:tr h="246029">
                <a:tc>
                  <a:txBody>
                    <a:bodyPr/>
                    <a:lstStyle/>
                    <a:p>
                      <a:pPr algn="ctr"/>
                      <a:r>
                        <a:rPr lang="en-US" sz="1400" dirty="0">
                          <a:solidFill>
                            <a:srgbClr val="525252"/>
                          </a:solidFill>
                          <a:effectLst/>
                        </a:rPr>
                        <a:t>2017-01-01</a:t>
                      </a:r>
                    </a:p>
                  </a:txBody>
                  <a:tcPr anchor="ctr"/>
                </a:tc>
                <a:tc>
                  <a:txBody>
                    <a:bodyPr/>
                    <a:lstStyle/>
                    <a:p>
                      <a:pPr algn="ctr"/>
                      <a:r>
                        <a:rPr lang="en-US" sz="1400" dirty="0">
                          <a:solidFill>
                            <a:srgbClr val="525252"/>
                          </a:solidFill>
                          <a:effectLst/>
                        </a:rPr>
                        <a:t>569</a:t>
                      </a:r>
                    </a:p>
                  </a:txBody>
                  <a:tcPr anchor="ctr"/>
                </a:tc>
                <a:tc>
                  <a:txBody>
                    <a:bodyPr/>
                    <a:lstStyle/>
                    <a:p>
                      <a:pPr algn="ctr"/>
                      <a:r>
                        <a:rPr lang="en-US" sz="1400">
                          <a:solidFill>
                            <a:srgbClr val="525252"/>
                          </a:solidFill>
                          <a:effectLst/>
                        </a:rPr>
                        <a:t>92</a:t>
                      </a:r>
                    </a:p>
                  </a:txBody>
                  <a:tcPr anchor="ctr"/>
                </a:tc>
              </a:tr>
              <a:tr h="246029">
                <a:tc>
                  <a:txBody>
                    <a:bodyPr/>
                    <a:lstStyle/>
                    <a:p>
                      <a:pPr algn="ctr"/>
                      <a:r>
                        <a:rPr lang="en-US" sz="1400">
                          <a:solidFill>
                            <a:srgbClr val="525252"/>
                          </a:solidFill>
                          <a:effectLst/>
                        </a:rPr>
                        <a:t>2017-02-01</a:t>
                      </a:r>
                    </a:p>
                  </a:txBody>
                  <a:tcPr anchor="ctr"/>
                </a:tc>
                <a:tc>
                  <a:txBody>
                    <a:bodyPr/>
                    <a:lstStyle/>
                    <a:p>
                      <a:pPr algn="ctr"/>
                      <a:r>
                        <a:rPr lang="en-US" sz="1400">
                          <a:solidFill>
                            <a:srgbClr val="525252"/>
                          </a:solidFill>
                          <a:effectLst/>
                        </a:rPr>
                        <a:t>980</a:t>
                      </a:r>
                    </a:p>
                  </a:txBody>
                  <a:tcPr anchor="ctr"/>
                </a:tc>
                <a:tc>
                  <a:txBody>
                    <a:bodyPr/>
                    <a:lstStyle/>
                    <a:p>
                      <a:pPr algn="ctr"/>
                      <a:r>
                        <a:rPr lang="en-US" sz="1400">
                          <a:solidFill>
                            <a:srgbClr val="525252"/>
                          </a:solidFill>
                          <a:effectLst/>
                        </a:rPr>
                        <a:t>186</a:t>
                      </a:r>
                    </a:p>
                  </a:txBody>
                  <a:tcPr anchor="ctr"/>
                </a:tc>
              </a:tr>
              <a:tr h="246029">
                <a:tc>
                  <a:txBody>
                    <a:bodyPr/>
                    <a:lstStyle/>
                    <a:p>
                      <a:pPr algn="ctr"/>
                      <a:r>
                        <a:rPr lang="en-US" sz="1400">
                          <a:solidFill>
                            <a:srgbClr val="525252"/>
                          </a:solidFill>
                          <a:effectLst/>
                        </a:rPr>
                        <a:t>2017-03-01</a:t>
                      </a:r>
                    </a:p>
                  </a:txBody>
                  <a:tcPr anchor="ctr"/>
                </a:tc>
                <a:tc>
                  <a:txBody>
                    <a:bodyPr/>
                    <a:lstStyle/>
                    <a:p>
                      <a:pPr algn="ctr"/>
                      <a:r>
                        <a:rPr lang="en-US" sz="1400">
                          <a:solidFill>
                            <a:srgbClr val="525252"/>
                          </a:solidFill>
                          <a:effectLst/>
                        </a:rPr>
                        <a:t>1247</a:t>
                      </a:r>
                    </a:p>
                  </a:txBody>
                  <a:tcPr anchor="ctr"/>
                </a:tc>
                <a:tc>
                  <a:txBody>
                    <a:bodyPr/>
                    <a:lstStyle/>
                    <a:p>
                      <a:pPr algn="ctr"/>
                      <a:r>
                        <a:rPr lang="en-US" sz="1400" dirty="0">
                          <a:solidFill>
                            <a:srgbClr val="525252"/>
                          </a:solidFill>
                          <a:effectLst/>
                        </a:rPr>
                        <a:t>342</a:t>
                      </a:r>
                    </a:p>
                  </a:txBody>
                  <a:tcPr anchor="ctr"/>
                </a:tc>
              </a:tr>
            </a:tbl>
          </a:graphicData>
        </a:graphic>
      </p:graphicFrame>
    </p:spTree>
    <p:extLst>
      <p:ext uri="{BB962C8B-B14F-4D97-AF65-F5344CB8AC3E}">
        <p14:creationId xmlns:p14="http://schemas.microsoft.com/office/powerpoint/2010/main" val="416136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56160"/>
            <a:ext cx="3249747" cy="4195481"/>
          </a:xfrm>
        </p:spPr>
        <p:txBody>
          <a:bodyPr/>
          <a:lstStyle/>
          <a:p>
            <a:r>
              <a:rPr lang="en-US" dirty="0"/>
              <a:t>Calculate the churn rates for the two segments over the three month </a:t>
            </a:r>
            <a:r>
              <a:rPr lang="en-US" dirty="0" smtClean="0"/>
              <a:t>period by </a:t>
            </a:r>
            <a:r>
              <a:rPr lang="en-US" dirty="0"/>
              <a:t>dividing the sum_canceled_ by the </a:t>
            </a:r>
            <a:r>
              <a:rPr lang="en-US" dirty="0" smtClean="0"/>
              <a:t>sum_active.</a:t>
            </a:r>
          </a:p>
          <a:p>
            <a:pPr lvl="1"/>
            <a:r>
              <a:rPr lang="en-US" dirty="0" smtClean="0"/>
              <a:t>These are the overall churn rates for January, February, and March</a:t>
            </a:r>
          </a:p>
          <a:p>
            <a:endParaRPr lang="en-US" dirty="0"/>
          </a:p>
        </p:txBody>
      </p:sp>
      <p:sp>
        <p:nvSpPr>
          <p:cNvPr id="4" name="Rectangle 3"/>
          <p:cNvSpPr/>
          <p:nvPr/>
        </p:nvSpPr>
        <p:spPr>
          <a:xfrm>
            <a:off x="3249747" y="1056160"/>
            <a:ext cx="4756598" cy="2800767"/>
          </a:xfrm>
          <a:prstGeom prst="rect">
            <a:avLst/>
          </a:prstGeom>
          <a:solidFill>
            <a:schemeClr val="bg2">
              <a:lumMod val="75000"/>
            </a:schemeClr>
          </a:solidFill>
        </p:spPr>
        <p:txBody>
          <a:bodyPr wrap="square">
            <a:spAutoFit/>
          </a:bodyPr>
          <a:lstStyle/>
          <a:p>
            <a:r>
              <a:rPr lang="en-US" sz="1600" dirty="0" smtClean="0">
                <a:latin typeface="Courier New" panose="02070309020205020404" pitchFamily="49" charset="0"/>
                <a:cs typeface="Courier New" panose="02070309020205020404" pitchFamily="49" charset="0"/>
              </a:rPr>
              <a:t>status_aggregate </a:t>
            </a:r>
            <a:r>
              <a:rPr lang="en-US" sz="1600" dirty="0" smtClean="0">
                <a:solidFill>
                  <a:srgbClr val="0070C0"/>
                </a:solidFill>
                <a:latin typeface="Courier New" panose="02070309020205020404" pitchFamily="49" charset="0"/>
                <a:cs typeface="Courier New" panose="02070309020205020404" pitchFamily="49" charset="0"/>
              </a:rPr>
              <a:t>AS</a:t>
            </a:r>
          </a:p>
          <a:p>
            <a:r>
              <a:rPr lang="en-US" sz="1600" dirty="0" smtClean="0">
                <a:solidFill>
                  <a:srgbClr val="C00000"/>
                </a:solidFill>
                <a:latin typeface="Courier New" panose="02070309020205020404" pitchFamily="49" charset="0"/>
                <a:cs typeface="Courier New" panose="02070309020205020404" pitchFamily="49" charset="0"/>
              </a:rPr>
              <a:t>(</a:t>
            </a:r>
            <a:r>
              <a:rPr lang="en-US" sz="1600" dirty="0" smtClean="0">
                <a:solidFill>
                  <a:srgbClr val="0070C0"/>
                </a:solidFill>
                <a:latin typeface="Courier New" panose="02070309020205020404" pitchFamily="49" charset="0"/>
                <a:cs typeface="Courier New" panose="02070309020205020404" pitchFamily="49" charset="0"/>
              </a:rPr>
              <a:t>SELECT</a:t>
            </a:r>
          </a:p>
          <a:p>
            <a:r>
              <a:rPr lang="en-US" sz="1600" dirty="0" smtClean="0">
                <a:latin typeface="Courier New" panose="02070309020205020404" pitchFamily="49" charset="0"/>
                <a:cs typeface="Courier New" panose="02070309020205020404" pitchFamily="49" charset="0"/>
              </a:rPr>
              <a:t>  month,</a:t>
            </a:r>
          </a:p>
          <a:p>
            <a:r>
              <a:rPr lang="en-US" sz="1600" dirty="0" smtClean="0">
                <a:latin typeface="Courier New" panose="02070309020205020404" pitchFamily="49" charset="0"/>
                <a:cs typeface="Courier New" panose="02070309020205020404" pitchFamily="49" charset="0"/>
              </a:rPr>
              <a:t>  SUM</a:t>
            </a:r>
            <a:r>
              <a:rPr lang="en-US" sz="1600" dirty="0" smtClean="0">
                <a:solidFill>
                  <a:srgbClr val="C00000"/>
                </a:solidFill>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is_active</a:t>
            </a:r>
            <a:r>
              <a:rPr lang="en-US" sz="1600" dirty="0" smtClean="0">
                <a:solidFill>
                  <a:srgbClr val="C00000"/>
                </a:solidFill>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 </a:t>
            </a:r>
            <a:r>
              <a:rPr lang="en-US" sz="1600" dirty="0" smtClean="0">
                <a:solidFill>
                  <a:srgbClr val="0070C0"/>
                </a:solidFill>
                <a:latin typeface="Courier New" panose="02070309020205020404" pitchFamily="49" charset="0"/>
                <a:cs typeface="Courier New" panose="02070309020205020404" pitchFamily="49" charset="0"/>
              </a:rPr>
              <a:t>as</a:t>
            </a:r>
            <a:r>
              <a:rPr lang="en-US" sz="1600" dirty="0" smtClean="0">
                <a:latin typeface="Courier New" panose="02070309020205020404" pitchFamily="49" charset="0"/>
                <a:cs typeface="Courier New" panose="02070309020205020404" pitchFamily="49" charset="0"/>
              </a:rPr>
              <a:t> active,</a:t>
            </a:r>
          </a:p>
          <a:p>
            <a:r>
              <a:rPr lang="en-US" sz="1600" dirty="0" smtClean="0">
                <a:latin typeface="Courier New" panose="02070309020205020404" pitchFamily="49" charset="0"/>
                <a:cs typeface="Courier New" panose="02070309020205020404" pitchFamily="49" charset="0"/>
              </a:rPr>
              <a:t>  SUM</a:t>
            </a:r>
            <a:r>
              <a:rPr lang="en-US" sz="1600" dirty="0" smtClean="0">
                <a:solidFill>
                  <a:srgbClr val="C00000"/>
                </a:solidFill>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is_canceled</a:t>
            </a:r>
            <a:r>
              <a:rPr lang="en-US" sz="1600" dirty="0" smtClean="0">
                <a:solidFill>
                  <a:srgbClr val="C00000"/>
                </a:solidFill>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 </a:t>
            </a:r>
            <a:r>
              <a:rPr lang="en-US" sz="1600" dirty="0" smtClean="0">
                <a:solidFill>
                  <a:srgbClr val="0070C0"/>
                </a:solidFill>
                <a:latin typeface="Courier New" panose="02070309020205020404" pitchFamily="49" charset="0"/>
                <a:cs typeface="Courier New" panose="02070309020205020404" pitchFamily="49" charset="0"/>
              </a:rPr>
              <a:t>as</a:t>
            </a:r>
            <a:r>
              <a:rPr lang="en-US" sz="1600" dirty="0" smtClean="0">
                <a:latin typeface="Courier New" panose="02070309020205020404" pitchFamily="49" charset="0"/>
                <a:cs typeface="Courier New" panose="02070309020205020404" pitchFamily="49" charset="0"/>
              </a:rPr>
              <a:t> canceled</a:t>
            </a:r>
          </a:p>
          <a:p>
            <a:r>
              <a:rPr lang="en-US" sz="1600" dirty="0" smtClean="0">
                <a:solidFill>
                  <a:srgbClr val="0070C0"/>
                </a:solidFill>
                <a:latin typeface="Courier New" panose="02070309020205020404" pitchFamily="49" charset="0"/>
                <a:cs typeface="Courier New" panose="02070309020205020404" pitchFamily="49" charset="0"/>
              </a:rPr>
              <a:t>FROM</a:t>
            </a:r>
            <a:r>
              <a:rPr lang="en-US" sz="1600" dirty="0" smtClean="0">
                <a:latin typeface="Courier New" panose="02070309020205020404" pitchFamily="49" charset="0"/>
                <a:cs typeface="Courier New" panose="02070309020205020404" pitchFamily="49" charset="0"/>
              </a:rPr>
              <a:t> status</a:t>
            </a:r>
          </a:p>
          <a:p>
            <a:r>
              <a:rPr lang="en-US" sz="1600" dirty="0" smtClean="0">
                <a:solidFill>
                  <a:srgbClr val="0070C0"/>
                </a:solidFill>
                <a:latin typeface="Courier New" panose="02070309020205020404" pitchFamily="49" charset="0"/>
                <a:cs typeface="Courier New" panose="02070309020205020404" pitchFamily="49" charset="0"/>
              </a:rPr>
              <a:t>GROUP BY </a:t>
            </a:r>
            <a:r>
              <a:rPr lang="en-US" sz="1600" dirty="0" smtClean="0">
                <a:latin typeface="Courier New" panose="02070309020205020404" pitchFamily="49" charset="0"/>
                <a:cs typeface="Courier New" panose="02070309020205020404" pitchFamily="49" charset="0"/>
              </a:rPr>
              <a:t>month</a:t>
            </a:r>
            <a:r>
              <a:rPr lang="en-US" sz="1600" dirty="0" smtClean="0">
                <a:solidFill>
                  <a:srgbClr val="C00000"/>
                </a:solidFill>
                <a:latin typeface="Courier New" panose="02070309020205020404" pitchFamily="49" charset="0"/>
                <a:cs typeface="Courier New" panose="02070309020205020404" pitchFamily="49" charset="0"/>
              </a:rPr>
              <a:t>)</a:t>
            </a:r>
          </a:p>
          <a:p>
            <a:r>
              <a:rPr lang="en-US" sz="1600" dirty="0" smtClean="0">
                <a:solidFill>
                  <a:srgbClr val="0070C0"/>
                </a:solidFill>
                <a:latin typeface="Courier New" panose="02070309020205020404" pitchFamily="49" charset="0"/>
                <a:cs typeface="Courier New" panose="02070309020205020404" pitchFamily="49" charset="0"/>
              </a:rPr>
              <a:t>SELECT</a:t>
            </a:r>
          </a:p>
          <a:p>
            <a:r>
              <a:rPr lang="en-US" sz="1600" dirty="0" smtClean="0">
                <a:latin typeface="Courier New" panose="02070309020205020404" pitchFamily="49" charset="0"/>
                <a:cs typeface="Courier New" panose="02070309020205020404" pitchFamily="49" charset="0"/>
              </a:rPr>
              <a:t>  month,</a:t>
            </a:r>
          </a:p>
          <a:p>
            <a:r>
              <a:rPr lang="en-US" sz="1600" dirty="0" smtClean="0">
                <a:latin typeface="Courier New" panose="02070309020205020404" pitchFamily="49" charset="0"/>
                <a:cs typeface="Courier New" panose="02070309020205020404" pitchFamily="49" charset="0"/>
              </a:rPr>
              <a:t>  </a:t>
            </a:r>
            <a:r>
              <a:rPr lang="en-US" sz="1600" dirty="0" smtClean="0">
                <a:solidFill>
                  <a:srgbClr val="C00000"/>
                </a:solidFill>
                <a:latin typeface="Courier New" panose="02070309020205020404" pitchFamily="49" charset="0"/>
                <a:cs typeface="Courier New" panose="02070309020205020404" pitchFamily="49" charset="0"/>
              </a:rPr>
              <a:t>1.0</a:t>
            </a:r>
            <a:r>
              <a:rPr lang="en-US" sz="1600" dirty="0" smtClean="0">
                <a:latin typeface="Courier New" panose="02070309020205020404" pitchFamily="49" charset="0"/>
                <a:cs typeface="Courier New" panose="02070309020205020404" pitchFamily="49" charset="0"/>
              </a:rPr>
              <a:t> * canceled/active </a:t>
            </a:r>
            <a:r>
              <a:rPr lang="en-US" sz="1600" dirty="0" smtClean="0">
                <a:solidFill>
                  <a:srgbClr val="0070C0"/>
                </a:solidFill>
                <a:latin typeface="Courier New" panose="02070309020205020404" pitchFamily="49" charset="0"/>
                <a:cs typeface="Courier New" panose="02070309020205020404" pitchFamily="49" charset="0"/>
              </a:rPr>
              <a:t>AS</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churn_rate</a:t>
            </a:r>
            <a:endParaRPr lang="en-US" sz="1600" dirty="0" smtClean="0">
              <a:latin typeface="Courier New" panose="02070309020205020404" pitchFamily="49" charset="0"/>
              <a:cs typeface="Courier New" panose="02070309020205020404" pitchFamily="49" charset="0"/>
            </a:endParaRPr>
          </a:p>
          <a:p>
            <a:r>
              <a:rPr lang="en-US" sz="1600" dirty="0" smtClean="0">
                <a:solidFill>
                  <a:srgbClr val="0070C0"/>
                </a:solidFill>
                <a:latin typeface="Courier New" panose="02070309020205020404" pitchFamily="49" charset="0"/>
                <a:cs typeface="Courier New" panose="02070309020205020404" pitchFamily="49" charset="0"/>
              </a:rPr>
              <a:t>FROM</a:t>
            </a:r>
            <a:r>
              <a:rPr lang="en-US" sz="1600" dirty="0" smtClean="0">
                <a:latin typeface="Courier New" panose="02070309020205020404" pitchFamily="49" charset="0"/>
                <a:cs typeface="Courier New" panose="02070309020205020404" pitchFamily="49" charset="0"/>
              </a:rPr>
              <a:t> status_aggregate;</a:t>
            </a:r>
            <a:endParaRPr lang="en-US" sz="1600" dirty="0">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445793995"/>
              </p:ext>
            </p:extLst>
          </p:nvPr>
        </p:nvGraphicFramePr>
        <p:xfrm>
          <a:off x="2996484" y="4145446"/>
          <a:ext cx="8128000" cy="148336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US" dirty="0">
                          <a:solidFill>
                            <a:schemeClr val="tx1"/>
                          </a:solidFill>
                          <a:effectLst/>
                        </a:rPr>
                        <a:t>month</a:t>
                      </a:r>
                    </a:p>
                  </a:txBody>
                  <a:tcPr anchor="ctr"/>
                </a:tc>
                <a:tc>
                  <a:txBody>
                    <a:bodyPr/>
                    <a:lstStyle/>
                    <a:p>
                      <a:pPr algn="ctr"/>
                      <a:r>
                        <a:rPr lang="en-US" dirty="0" err="1">
                          <a:solidFill>
                            <a:schemeClr val="tx1"/>
                          </a:solidFill>
                          <a:effectLst/>
                        </a:rPr>
                        <a:t>churn_rate</a:t>
                      </a:r>
                      <a:endParaRPr lang="en-US" dirty="0">
                        <a:solidFill>
                          <a:schemeClr val="tx1"/>
                        </a:solidFill>
                        <a:effectLst/>
                      </a:endParaRPr>
                    </a:p>
                  </a:txBody>
                  <a:tcPr anchor="ctr"/>
                </a:tc>
              </a:tr>
              <a:tr h="370840">
                <a:tc>
                  <a:txBody>
                    <a:bodyPr/>
                    <a:lstStyle/>
                    <a:p>
                      <a:pPr algn="ctr"/>
                      <a:r>
                        <a:rPr lang="en-US">
                          <a:solidFill>
                            <a:srgbClr val="525252"/>
                          </a:solidFill>
                          <a:effectLst/>
                        </a:rPr>
                        <a:t>2017-01-01</a:t>
                      </a:r>
                    </a:p>
                  </a:txBody>
                  <a:tcPr anchor="ctr"/>
                </a:tc>
                <a:tc>
                  <a:txBody>
                    <a:bodyPr/>
                    <a:lstStyle/>
                    <a:p>
                      <a:pPr algn="ctr"/>
                      <a:r>
                        <a:rPr lang="en-US" dirty="0">
                          <a:solidFill>
                            <a:srgbClr val="525252"/>
                          </a:solidFill>
                          <a:effectLst/>
                        </a:rPr>
                        <a:t>0.161687170474517</a:t>
                      </a:r>
                    </a:p>
                  </a:txBody>
                  <a:tcPr anchor="ctr"/>
                </a:tc>
              </a:tr>
              <a:tr h="370840">
                <a:tc>
                  <a:txBody>
                    <a:bodyPr/>
                    <a:lstStyle/>
                    <a:p>
                      <a:pPr algn="ctr"/>
                      <a:r>
                        <a:rPr lang="en-US">
                          <a:solidFill>
                            <a:srgbClr val="525252"/>
                          </a:solidFill>
                          <a:effectLst/>
                        </a:rPr>
                        <a:t>2017-02-01</a:t>
                      </a:r>
                    </a:p>
                  </a:txBody>
                  <a:tcPr anchor="ctr"/>
                </a:tc>
                <a:tc>
                  <a:txBody>
                    <a:bodyPr/>
                    <a:lstStyle/>
                    <a:p>
                      <a:pPr algn="ctr"/>
                      <a:r>
                        <a:rPr lang="en-US">
                          <a:solidFill>
                            <a:srgbClr val="525252"/>
                          </a:solidFill>
                          <a:effectLst/>
                        </a:rPr>
                        <a:t>0.189795918367347</a:t>
                      </a:r>
                    </a:p>
                  </a:txBody>
                  <a:tcPr anchor="ctr"/>
                </a:tc>
              </a:tr>
              <a:tr h="370840">
                <a:tc>
                  <a:txBody>
                    <a:bodyPr/>
                    <a:lstStyle/>
                    <a:p>
                      <a:pPr algn="ctr"/>
                      <a:r>
                        <a:rPr lang="en-US">
                          <a:solidFill>
                            <a:srgbClr val="525252"/>
                          </a:solidFill>
                          <a:effectLst/>
                        </a:rPr>
                        <a:t>2017-03-01</a:t>
                      </a:r>
                    </a:p>
                  </a:txBody>
                  <a:tcPr anchor="ctr"/>
                </a:tc>
                <a:tc>
                  <a:txBody>
                    <a:bodyPr/>
                    <a:lstStyle/>
                    <a:p>
                      <a:pPr algn="ctr"/>
                      <a:r>
                        <a:rPr lang="en-US" dirty="0">
                          <a:solidFill>
                            <a:srgbClr val="525252"/>
                          </a:solidFill>
                          <a:effectLst/>
                        </a:rPr>
                        <a:t>0.274258219727346</a:t>
                      </a:r>
                    </a:p>
                  </a:txBody>
                  <a:tcPr anchor="ctr"/>
                </a:tc>
              </a:tr>
            </a:tbl>
          </a:graphicData>
        </a:graphic>
      </p:graphicFrame>
    </p:spTree>
    <p:extLst>
      <p:ext uri="{BB962C8B-B14F-4D97-AF65-F5344CB8AC3E}">
        <p14:creationId xmlns:p14="http://schemas.microsoft.com/office/powerpoint/2010/main" val="1074018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ext uri="{D42A27DB-BD31-4B8C-83A1-F6EECF244321}">
                <p14:modId xmlns:p14="http://schemas.microsoft.com/office/powerpoint/2010/main" val="3177913569"/>
              </p:ext>
            </p:extLst>
          </p:nvPr>
        </p:nvGraphicFramePr>
        <p:xfrm>
          <a:off x="6100548" y="1853248"/>
          <a:ext cx="6091452" cy="1854200"/>
        </p:xfrm>
        <a:graphic>
          <a:graphicData uri="http://schemas.openxmlformats.org/drawingml/2006/table">
            <a:tbl>
              <a:tblPr firstRow="1" bandRow="1">
                <a:tableStyleId>{5C22544A-7EE6-4342-B048-85BDC9FD1C3A}</a:tableStyleId>
              </a:tblPr>
              <a:tblGrid>
                <a:gridCol w="3045726"/>
                <a:gridCol w="3045726"/>
              </a:tblGrid>
              <a:tr h="370840">
                <a:tc gridSpan="2">
                  <a:txBody>
                    <a:bodyPr/>
                    <a:lstStyle/>
                    <a:p>
                      <a:pPr algn="ctr"/>
                      <a:r>
                        <a:rPr lang="en-US" dirty="0" smtClean="0"/>
                        <a:t>Churn</a:t>
                      </a:r>
                      <a:r>
                        <a:rPr lang="en-US" baseline="0" dirty="0" smtClean="0"/>
                        <a:t> Rates for segment_87</a:t>
                      </a:r>
                      <a:endParaRPr lang="en-US" dirty="0"/>
                    </a:p>
                  </a:txBody>
                  <a:tcPr marL="197285" marR="197285"/>
                </a:tc>
                <a:tc hMerge="1">
                  <a:txBody>
                    <a:bodyPr/>
                    <a:lstStyle/>
                    <a:p>
                      <a:endParaRPr lang="en-US" dirty="0"/>
                    </a:p>
                  </a:txBody>
                  <a:tcPr/>
                </a:tc>
              </a:tr>
              <a:tr h="370840">
                <a:tc>
                  <a:txBody>
                    <a:bodyPr/>
                    <a:lstStyle/>
                    <a:p>
                      <a:pPr algn="ctr"/>
                      <a:r>
                        <a:rPr lang="en-US" dirty="0" smtClean="0">
                          <a:solidFill>
                            <a:schemeClr val="tx1"/>
                          </a:solidFill>
                        </a:rPr>
                        <a:t>month</a:t>
                      </a:r>
                      <a:endParaRPr lang="en-US" dirty="0">
                        <a:solidFill>
                          <a:schemeClr val="tx1"/>
                        </a:solidFill>
                      </a:endParaRPr>
                    </a:p>
                  </a:txBody>
                  <a:tcPr marL="197285" marR="197285">
                    <a:solidFill>
                      <a:schemeClr val="accent1"/>
                    </a:solidFill>
                  </a:tcPr>
                </a:tc>
                <a:tc>
                  <a:txBody>
                    <a:bodyPr/>
                    <a:lstStyle/>
                    <a:p>
                      <a:pPr algn="ctr"/>
                      <a:r>
                        <a:rPr lang="en-US" dirty="0" err="1" smtClean="0">
                          <a:solidFill>
                            <a:schemeClr val="tx1"/>
                          </a:solidFill>
                        </a:rPr>
                        <a:t>churn_rate</a:t>
                      </a:r>
                      <a:endParaRPr lang="en-US" dirty="0">
                        <a:solidFill>
                          <a:schemeClr val="tx1"/>
                        </a:solidFill>
                      </a:endParaRPr>
                    </a:p>
                  </a:txBody>
                  <a:tcPr marL="197285" marR="197285">
                    <a:solidFill>
                      <a:schemeClr val="accent1"/>
                    </a:solidFill>
                  </a:tcPr>
                </a:tc>
              </a:tr>
              <a:tr h="370840">
                <a:tc>
                  <a:txBody>
                    <a:bodyPr/>
                    <a:lstStyle/>
                    <a:p>
                      <a:pPr algn="ctr"/>
                      <a:r>
                        <a:rPr lang="en-US" dirty="0">
                          <a:solidFill>
                            <a:srgbClr val="525252"/>
                          </a:solidFill>
                          <a:effectLst/>
                        </a:rPr>
                        <a:t>2017-01-01</a:t>
                      </a:r>
                    </a:p>
                  </a:txBody>
                  <a:tcPr marL="197285" marR="197285" anchor="ctr"/>
                </a:tc>
                <a:tc>
                  <a:txBody>
                    <a:bodyPr/>
                    <a:lstStyle/>
                    <a:p>
                      <a:pPr algn="ctr"/>
                      <a:r>
                        <a:rPr lang="en-US" dirty="0">
                          <a:solidFill>
                            <a:srgbClr val="525252"/>
                          </a:solidFill>
                          <a:effectLst/>
                        </a:rPr>
                        <a:t>0.251798561151079</a:t>
                      </a:r>
                    </a:p>
                  </a:txBody>
                  <a:tcPr marL="197285" marR="197285" anchor="ctr"/>
                </a:tc>
              </a:tr>
              <a:tr h="370840">
                <a:tc>
                  <a:txBody>
                    <a:bodyPr/>
                    <a:lstStyle/>
                    <a:p>
                      <a:pPr algn="ctr"/>
                      <a:r>
                        <a:rPr lang="en-US" dirty="0">
                          <a:solidFill>
                            <a:srgbClr val="525252"/>
                          </a:solidFill>
                          <a:effectLst/>
                        </a:rPr>
                        <a:t>2017-02-01</a:t>
                      </a:r>
                    </a:p>
                  </a:txBody>
                  <a:tcPr marL="197285" marR="197285" anchor="ctr"/>
                </a:tc>
                <a:tc>
                  <a:txBody>
                    <a:bodyPr/>
                    <a:lstStyle/>
                    <a:p>
                      <a:pPr algn="ctr"/>
                      <a:r>
                        <a:rPr lang="en-US">
                          <a:solidFill>
                            <a:srgbClr val="525252"/>
                          </a:solidFill>
                          <a:effectLst/>
                        </a:rPr>
                        <a:t>0.32034632034632</a:t>
                      </a:r>
                    </a:p>
                  </a:txBody>
                  <a:tcPr marL="197285" marR="197285" anchor="ctr"/>
                </a:tc>
              </a:tr>
              <a:tr h="370840">
                <a:tc>
                  <a:txBody>
                    <a:bodyPr/>
                    <a:lstStyle/>
                    <a:p>
                      <a:pPr algn="ctr"/>
                      <a:r>
                        <a:rPr lang="en-US" dirty="0">
                          <a:solidFill>
                            <a:srgbClr val="525252"/>
                          </a:solidFill>
                          <a:effectLst/>
                        </a:rPr>
                        <a:t>2017-03-01</a:t>
                      </a:r>
                    </a:p>
                  </a:txBody>
                  <a:tcPr marL="197285" marR="197285" anchor="ctr"/>
                </a:tc>
                <a:tc>
                  <a:txBody>
                    <a:bodyPr/>
                    <a:lstStyle/>
                    <a:p>
                      <a:pPr algn="ctr"/>
                      <a:r>
                        <a:rPr lang="en-US" dirty="0">
                          <a:solidFill>
                            <a:srgbClr val="525252"/>
                          </a:solidFill>
                          <a:effectLst/>
                        </a:rPr>
                        <a:t>0.485875706214689</a:t>
                      </a:r>
                    </a:p>
                  </a:txBody>
                  <a:tcPr marL="197285" marR="197285" anchor="ctr"/>
                </a:tc>
              </a:tr>
            </a:tbl>
          </a:graphicData>
        </a:graphic>
      </p:graphicFrame>
      <p:sp>
        <p:nvSpPr>
          <p:cNvPr id="4" name="Title 3"/>
          <p:cNvSpPr>
            <a:spLocks noGrp="1"/>
          </p:cNvSpPr>
          <p:nvPr>
            <p:ph type="title"/>
          </p:nvPr>
        </p:nvSpPr>
        <p:spPr/>
        <p:txBody>
          <a:bodyPr/>
          <a:lstStyle/>
          <a:p>
            <a:r>
              <a:rPr lang="en-US" dirty="0"/>
              <a:t>Compare the churn rates between user segments.</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601277748"/>
              </p:ext>
            </p:extLst>
          </p:nvPr>
        </p:nvGraphicFramePr>
        <p:xfrm>
          <a:off x="6100548" y="4180878"/>
          <a:ext cx="6091452" cy="1854200"/>
        </p:xfrm>
        <a:graphic>
          <a:graphicData uri="http://schemas.openxmlformats.org/drawingml/2006/table">
            <a:tbl>
              <a:tblPr firstRow="1" bandRow="1">
                <a:tableStyleId>{5C22544A-7EE6-4342-B048-85BDC9FD1C3A}</a:tableStyleId>
              </a:tblPr>
              <a:tblGrid>
                <a:gridCol w="3045726"/>
                <a:gridCol w="3045726"/>
              </a:tblGrid>
              <a:tr h="370840">
                <a:tc gridSpan="2">
                  <a:txBody>
                    <a:bodyPr/>
                    <a:lstStyle/>
                    <a:p>
                      <a:pPr algn="ctr"/>
                      <a:r>
                        <a:rPr lang="en-US" dirty="0" smtClean="0"/>
                        <a:t>Churn</a:t>
                      </a:r>
                      <a:r>
                        <a:rPr lang="en-US" baseline="0" dirty="0" smtClean="0"/>
                        <a:t> rates for segment_30</a:t>
                      </a:r>
                      <a:endParaRPr lang="en-US" dirty="0"/>
                    </a:p>
                  </a:txBody>
                  <a:tcPr/>
                </a:tc>
                <a:tc hMerge="1">
                  <a:txBody>
                    <a:bodyPr/>
                    <a:lstStyle/>
                    <a:p>
                      <a:endParaRPr lang="en-US" dirty="0"/>
                    </a:p>
                  </a:txBody>
                  <a:tcPr/>
                </a:tc>
              </a:tr>
              <a:tr h="370840">
                <a:tc>
                  <a:txBody>
                    <a:bodyPr/>
                    <a:lstStyle/>
                    <a:p>
                      <a:pPr algn="ctr"/>
                      <a:r>
                        <a:rPr lang="en-US" dirty="0" smtClean="0">
                          <a:solidFill>
                            <a:schemeClr val="tx1"/>
                          </a:solidFill>
                        </a:rPr>
                        <a:t>month</a:t>
                      </a:r>
                      <a:endParaRPr lang="en-US" dirty="0">
                        <a:solidFill>
                          <a:schemeClr val="tx1"/>
                        </a:solidFill>
                      </a:endParaRPr>
                    </a:p>
                  </a:txBody>
                  <a:tcPr>
                    <a:solidFill>
                      <a:schemeClr val="accent1"/>
                    </a:solidFill>
                  </a:tcPr>
                </a:tc>
                <a:tc>
                  <a:txBody>
                    <a:bodyPr/>
                    <a:lstStyle/>
                    <a:p>
                      <a:pPr algn="ctr"/>
                      <a:r>
                        <a:rPr lang="en-US" dirty="0" err="1" smtClean="0">
                          <a:solidFill>
                            <a:schemeClr val="tx1"/>
                          </a:solidFill>
                        </a:rPr>
                        <a:t>churn_rate</a:t>
                      </a:r>
                      <a:endParaRPr lang="en-US" dirty="0">
                        <a:solidFill>
                          <a:schemeClr val="tx1"/>
                        </a:solidFill>
                      </a:endParaRPr>
                    </a:p>
                  </a:txBody>
                  <a:tcPr>
                    <a:solidFill>
                      <a:schemeClr val="accent1"/>
                    </a:solidFill>
                  </a:tcPr>
                </a:tc>
              </a:tr>
              <a:tr h="370840">
                <a:tc>
                  <a:txBody>
                    <a:bodyPr/>
                    <a:lstStyle/>
                    <a:p>
                      <a:pPr algn="ctr"/>
                      <a:r>
                        <a:rPr lang="en-US" dirty="0">
                          <a:solidFill>
                            <a:srgbClr val="525252"/>
                          </a:solidFill>
                          <a:effectLst/>
                        </a:rPr>
                        <a:t>2017-01-01</a:t>
                      </a:r>
                    </a:p>
                  </a:txBody>
                  <a:tcPr anchor="ctr"/>
                </a:tc>
                <a:tc>
                  <a:txBody>
                    <a:bodyPr/>
                    <a:lstStyle/>
                    <a:p>
                      <a:pPr algn="ctr"/>
                      <a:r>
                        <a:rPr lang="en-US">
                          <a:solidFill>
                            <a:srgbClr val="525252"/>
                          </a:solidFill>
                          <a:effectLst/>
                        </a:rPr>
                        <a:t>0.0756013745704467</a:t>
                      </a:r>
                    </a:p>
                  </a:txBody>
                  <a:tcPr anchor="ctr"/>
                </a:tc>
              </a:tr>
              <a:tr h="370840">
                <a:tc>
                  <a:txBody>
                    <a:bodyPr/>
                    <a:lstStyle/>
                    <a:p>
                      <a:pPr algn="ctr"/>
                      <a:r>
                        <a:rPr lang="en-US">
                          <a:solidFill>
                            <a:srgbClr val="525252"/>
                          </a:solidFill>
                          <a:effectLst/>
                        </a:rPr>
                        <a:t>2017-02-01</a:t>
                      </a:r>
                    </a:p>
                  </a:txBody>
                  <a:tcPr anchor="ctr"/>
                </a:tc>
                <a:tc>
                  <a:txBody>
                    <a:bodyPr/>
                    <a:lstStyle/>
                    <a:p>
                      <a:pPr algn="ctr"/>
                      <a:r>
                        <a:rPr lang="en-US">
                          <a:solidFill>
                            <a:srgbClr val="525252"/>
                          </a:solidFill>
                          <a:effectLst/>
                        </a:rPr>
                        <a:t>0.0733590733590734</a:t>
                      </a:r>
                    </a:p>
                  </a:txBody>
                  <a:tcPr anchor="ctr"/>
                </a:tc>
              </a:tr>
              <a:tr h="370840">
                <a:tc>
                  <a:txBody>
                    <a:bodyPr/>
                    <a:lstStyle/>
                    <a:p>
                      <a:pPr algn="ctr"/>
                      <a:r>
                        <a:rPr lang="en-US">
                          <a:solidFill>
                            <a:srgbClr val="525252"/>
                          </a:solidFill>
                          <a:effectLst/>
                        </a:rPr>
                        <a:t>2017-03-01</a:t>
                      </a:r>
                    </a:p>
                  </a:txBody>
                  <a:tcPr anchor="ctr"/>
                </a:tc>
                <a:tc>
                  <a:txBody>
                    <a:bodyPr/>
                    <a:lstStyle/>
                    <a:p>
                      <a:pPr algn="ctr"/>
                      <a:r>
                        <a:rPr lang="en-US" dirty="0">
                          <a:solidFill>
                            <a:srgbClr val="525252"/>
                          </a:solidFill>
                          <a:effectLst/>
                        </a:rPr>
                        <a:t>0.11731843575419</a:t>
                      </a:r>
                    </a:p>
                  </a:txBody>
                  <a:tcPr anchor="ctr"/>
                </a:tc>
              </a:tr>
            </a:tbl>
          </a:graphicData>
        </a:graphic>
      </p:graphicFrame>
      <p:sp>
        <p:nvSpPr>
          <p:cNvPr id="13" name="Rectangle 12"/>
          <p:cNvSpPr/>
          <p:nvPr/>
        </p:nvSpPr>
        <p:spPr>
          <a:xfrm>
            <a:off x="325330" y="1853248"/>
            <a:ext cx="5775218" cy="2585323"/>
          </a:xfrm>
          <a:prstGeom prst="rect">
            <a:avLst/>
          </a:prstGeom>
        </p:spPr>
        <p:txBody>
          <a:bodyPr wrap="square">
            <a:spAutoFit/>
          </a:bodyPr>
          <a:lstStyle/>
          <a:p>
            <a:pPr marL="285750" indent="-285750">
              <a:buFont typeface="Arial" panose="020B0604020202020204" pitchFamily="34" charset="0"/>
              <a:buChar char="•"/>
            </a:pPr>
            <a:r>
              <a:rPr lang="en-US" dirty="0" smtClean="0"/>
              <a:t>Which segment of users should the company focus on expanding?</a:t>
            </a:r>
          </a:p>
          <a:p>
            <a:pPr marL="285750" indent="-285750">
              <a:buFont typeface="Arial" panose="020B0604020202020204" pitchFamily="34" charset="0"/>
              <a:buChar char="•"/>
            </a:pPr>
            <a:r>
              <a:rPr lang="en-US" dirty="0"/>
              <a:t>	</a:t>
            </a:r>
            <a:r>
              <a:rPr lang="en-US" dirty="0" smtClean="0"/>
              <a:t>Based on this data, </a:t>
            </a:r>
            <a:r>
              <a:rPr lang="en-US" dirty="0" err="1" smtClean="0"/>
              <a:t>Codeflix</a:t>
            </a:r>
            <a:r>
              <a:rPr lang="en-US" dirty="0" smtClean="0"/>
              <a:t> should 	expand on Segment 30. This segment has  	lower churn rates than segment 87, 	meaning that there are a less amount of 	users cancelling their subscriptions than 	segment 87.</a:t>
            </a:r>
          </a:p>
          <a:p>
            <a:r>
              <a:rPr lang="en-US" dirty="0"/>
              <a:t>	</a:t>
            </a:r>
          </a:p>
        </p:txBody>
      </p:sp>
    </p:spTree>
    <p:extLst>
      <p:ext uri="{BB962C8B-B14F-4D97-AF65-F5344CB8AC3E}">
        <p14:creationId xmlns:p14="http://schemas.microsoft.com/office/powerpoint/2010/main" val="3972857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95140"/>
            <a:ext cx="9404723" cy="1400530"/>
          </a:xfrm>
        </p:spPr>
        <p:txBody>
          <a:bodyPr/>
          <a:lstStyle/>
          <a:p>
            <a:r>
              <a:rPr lang="en-US" dirty="0" smtClean="0"/>
              <a:t>What is a churn rate?</a:t>
            </a:r>
            <a:endParaRPr lang="en-US" dirty="0"/>
          </a:p>
        </p:txBody>
      </p:sp>
      <p:sp>
        <p:nvSpPr>
          <p:cNvPr id="3" name="Content Placeholder 2"/>
          <p:cNvSpPr>
            <a:spLocks noGrp="1"/>
          </p:cNvSpPr>
          <p:nvPr>
            <p:ph idx="1"/>
          </p:nvPr>
        </p:nvSpPr>
        <p:spPr>
          <a:xfrm>
            <a:off x="1103312" y="1190034"/>
            <a:ext cx="8946541" cy="4195481"/>
          </a:xfrm>
        </p:spPr>
        <p:txBody>
          <a:bodyPr/>
          <a:lstStyle/>
          <a:p>
            <a:r>
              <a:rPr lang="en-US" b="1" dirty="0"/>
              <a:t>Churn rate</a:t>
            </a:r>
            <a:r>
              <a:rPr lang="en-US" dirty="0"/>
              <a:t> is the percent of subscribers that have canceled within a certain period, usually a month. For a user base to grow, the churn rate must be less than the new subscriber rate for the same period</a:t>
            </a:r>
            <a:r>
              <a:rPr lang="en-US" dirty="0" smtClean="0"/>
              <a:t>.</a:t>
            </a:r>
          </a:p>
          <a:p>
            <a:r>
              <a:rPr lang="en-US" dirty="0"/>
              <a:t>To calculate the churn rate, we only will be considering users who are subscribed at the beginning of the month. The churn rate is the number of these users who cancel during the month divided by the total number:</a:t>
            </a:r>
          </a:p>
          <a:p>
            <a:r>
              <a:rPr lang="en-US" dirty="0" smtClean="0"/>
              <a:t>Churn Rate = cancellations / total subscribers</a:t>
            </a:r>
            <a:endParaRPr lang="en-US" dirty="0"/>
          </a:p>
          <a:p>
            <a:pPr marL="0" indent="0">
              <a:buNone/>
            </a:pPr>
            <a:endParaRPr lang="en-US" dirty="0"/>
          </a:p>
        </p:txBody>
      </p:sp>
    </p:spTree>
    <p:extLst>
      <p:ext uri="{BB962C8B-B14F-4D97-AF65-F5344CB8AC3E}">
        <p14:creationId xmlns:p14="http://schemas.microsoft.com/office/powerpoint/2010/main" val="15759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fontAlgn="base"/>
            <a:r>
              <a:rPr lang="en-US" dirty="0" smtClean="0"/>
              <a:t>1. Get familiar with the company.</a:t>
            </a:r>
          </a:p>
          <a:p>
            <a:pPr lvl="1" fontAlgn="base"/>
            <a:r>
              <a:rPr lang="en-US" dirty="0" smtClean="0"/>
              <a:t>How </a:t>
            </a:r>
            <a:r>
              <a:rPr lang="en-US" dirty="0"/>
              <a:t>many months has the company been operating? Which months do you have enough information to calculate a churn rate?</a:t>
            </a:r>
          </a:p>
          <a:p>
            <a:pPr lvl="1" fontAlgn="base"/>
            <a:r>
              <a:rPr lang="en-US" dirty="0"/>
              <a:t>What segments of users exist?</a:t>
            </a:r>
          </a:p>
          <a:p>
            <a:pPr fontAlgn="base"/>
            <a:r>
              <a:rPr lang="en-US" dirty="0"/>
              <a:t>2. What is the overall churn trend since the company started?</a:t>
            </a:r>
          </a:p>
          <a:p>
            <a:pPr fontAlgn="base"/>
            <a:r>
              <a:rPr lang="en-US" dirty="0"/>
              <a:t>3. Compare the churn rates between user segments.</a:t>
            </a:r>
          </a:p>
          <a:p>
            <a:pPr lvl="1" fontAlgn="base"/>
            <a:r>
              <a:rPr lang="en-US" dirty="0"/>
              <a:t>Which segment of users should the company focus on expanding?</a:t>
            </a:r>
          </a:p>
          <a:p>
            <a:endParaRPr lang="en-US" dirty="0"/>
          </a:p>
        </p:txBody>
      </p:sp>
    </p:spTree>
    <p:extLst>
      <p:ext uri="{BB962C8B-B14F-4D97-AF65-F5344CB8AC3E}">
        <p14:creationId xmlns:p14="http://schemas.microsoft.com/office/powerpoint/2010/main" val="1616916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0"/>
            <a:ext cx="10515600" cy="1325563"/>
          </a:xfrm>
        </p:spPr>
        <p:txBody>
          <a:bodyPr/>
          <a:lstStyle/>
          <a:p>
            <a:r>
              <a:rPr lang="en-US" dirty="0" smtClean="0"/>
              <a:t>Get familiar with the </a:t>
            </a:r>
            <a:r>
              <a:rPr lang="en-US" dirty="0" err="1" smtClean="0"/>
              <a:t>Codeflix</a:t>
            </a:r>
            <a:r>
              <a:rPr lang="en-US" dirty="0" smtClean="0"/>
              <a:t>.</a:t>
            </a:r>
            <a:endParaRPr lang="en-US" dirty="0"/>
          </a:p>
        </p:txBody>
      </p:sp>
      <p:sp>
        <p:nvSpPr>
          <p:cNvPr id="3" name="Content Placeholder 2"/>
          <p:cNvSpPr>
            <a:spLocks noGrp="1"/>
          </p:cNvSpPr>
          <p:nvPr>
            <p:ph idx="1"/>
          </p:nvPr>
        </p:nvSpPr>
        <p:spPr>
          <a:xfrm>
            <a:off x="1073" y="1835329"/>
            <a:ext cx="3695164" cy="4351338"/>
          </a:xfrm>
        </p:spPr>
        <p:txBody>
          <a:bodyPr/>
          <a:lstStyle/>
          <a:p>
            <a:r>
              <a:rPr lang="en-US" sz="2000" dirty="0" smtClean="0"/>
              <a:t>How many months has </a:t>
            </a:r>
            <a:r>
              <a:rPr lang="en-US" sz="2000" dirty="0" err="1" smtClean="0"/>
              <a:t>Codeflix</a:t>
            </a:r>
            <a:r>
              <a:rPr lang="en-US" sz="2000" dirty="0" smtClean="0"/>
              <a:t> </a:t>
            </a:r>
            <a:r>
              <a:rPr lang="en-US" sz="2000" dirty="0" smtClean="0"/>
              <a:t>been operating? Which months have enough information to calculate a churn rate?</a:t>
            </a:r>
          </a:p>
          <a:p>
            <a:pPr lvl="1"/>
            <a:r>
              <a:rPr lang="en-US" sz="1800" dirty="0" err="1" smtClean="0"/>
              <a:t>Codeflix</a:t>
            </a:r>
            <a:r>
              <a:rPr lang="en-US" sz="1800" dirty="0" smtClean="0"/>
              <a:t> has been operating for 4 months, from December 1, 2016 up to March 30, 2017</a:t>
            </a:r>
          </a:p>
          <a:p>
            <a:pPr marL="457200" lvl="1" indent="0">
              <a:buNone/>
            </a:pPr>
            <a:endParaRPr lang="en-US" sz="1800" dirty="0"/>
          </a:p>
        </p:txBody>
      </p:sp>
      <p:graphicFrame>
        <p:nvGraphicFramePr>
          <p:cNvPr id="9" name="Table 8"/>
          <p:cNvGraphicFramePr>
            <a:graphicFrameLocks noGrp="1"/>
          </p:cNvGraphicFramePr>
          <p:nvPr>
            <p:extLst>
              <p:ext uri="{D42A27DB-BD31-4B8C-83A1-F6EECF244321}">
                <p14:modId xmlns:p14="http://schemas.microsoft.com/office/powerpoint/2010/main" val="3613007093"/>
              </p:ext>
            </p:extLst>
          </p:nvPr>
        </p:nvGraphicFramePr>
        <p:xfrm>
          <a:off x="7185338" y="1841858"/>
          <a:ext cx="4805252" cy="741680"/>
        </p:xfrm>
        <a:graphic>
          <a:graphicData uri="http://schemas.openxmlformats.org/drawingml/2006/table">
            <a:tbl>
              <a:tblPr firstRow="1" bandRow="1">
                <a:tableStyleId>{5C22544A-7EE6-4342-B048-85BDC9FD1C3A}</a:tableStyleId>
              </a:tblPr>
              <a:tblGrid>
                <a:gridCol w="2402626"/>
                <a:gridCol w="2402626"/>
              </a:tblGrid>
              <a:tr h="370840">
                <a:tc>
                  <a:txBody>
                    <a:bodyPr/>
                    <a:lstStyle/>
                    <a:p>
                      <a:pPr algn="ctr"/>
                      <a:r>
                        <a:rPr lang="en-US" sz="1400" dirty="0" smtClean="0"/>
                        <a:t>MIN</a:t>
                      </a:r>
                      <a:r>
                        <a:rPr lang="en-US" sz="1400" baseline="0" dirty="0" smtClean="0"/>
                        <a:t>(</a:t>
                      </a:r>
                      <a:r>
                        <a:rPr lang="en-US" sz="1400" baseline="0" dirty="0" err="1" smtClean="0"/>
                        <a:t>subscription_start</a:t>
                      </a:r>
                      <a:r>
                        <a:rPr lang="en-US" sz="1400" baseline="0" dirty="0" smtClean="0"/>
                        <a:t>)</a:t>
                      </a:r>
                      <a:endParaRPr lang="en-US" sz="1400" dirty="0"/>
                    </a:p>
                  </a:txBody>
                  <a:tcPr/>
                </a:tc>
                <a:tc>
                  <a:txBody>
                    <a:bodyPr/>
                    <a:lstStyle/>
                    <a:p>
                      <a:pPr algn="ctr"/>
                      <a:r>
                        <a:rPr lang="en-US" sz="1400" dirty="0" smtClean="0"/>
                        <a:t>MAX(</a:t>
                      </a:r>
                      <a:r>
                        <a:rPr lang="en-US" sz="1400" dirty="0" err="1" smtClean="0"/>
                        <a:t>subscription_start</a:t>
                      </a:r>
                      <a:r>
                        <a:rPr lang="en-US" sz="1400" dirty="0" smtClean="0"/>
                        <a:t>)</a:t>
                      </a:r>
                      <a:endParaRPr lang="en-US" sz="1400" dirty="0"/>
                    </a:p>
                  </a:txBody>
                  <a:tcPr/>
                </a:tc>
              </a:tr>
              <a:tr h="370840">
                <a:tc>
                  <a:txBody>
                    <a:bodyPr/>
                    <a:lstStyle/>
                    <a:p>
                      <a:pPr algn="ctr"/>
                      <a:r>
                        <a:rPr lang="en-US" dirty="0" smtClean="0"/>
                        <a:t>12-01-2016</a:t>
                      </a:r>
                      <a:endParaRPr lang="en-US" dirty="0"/>
                    </a:p>
                  </a:txBody>
                  <a:tcPr/>
                </a:tc>
                <a:tc>
                  <a:txBody>
                    <a:bodyPr/>
                    <a:lstStyle/>
                    <a:p>
                      <a:pPr algn="ctr"/>
                      <a:r>
                        <a:rPr lang="en-US" dirty="0" smtClean="0"/>
                        <a:t>03-30-2017</a:t>
                      </a:r>
                      <a:endParaRPr lang="en-US" dirty="0"/>
                    </a:p>
                  </a:txBody>
                  <a:tcPr/>
                </a:tc>
              </a:tr>
            </a:tbl>
          </a:graphicData>
        </a:graphic>
      </p:graphicFrame>
      <p:sp>
        <p:nvSpPr>
          <p:cNvPr id="10" name="Rectangle 9"/>
          <p:cNvSpPr/>
          <p:nvPr/>
        </p:nvSpPr>
        <p:spPr>
          <a:xfrm>
            <a:off x="3490174" y="1838345"/>
            <a:ext cx="3528811" cy="738664"/>
          </a:xfrm>
          <a:prstGeom prst="rect">
            <a:avLst/>
          </a:prstGeom>
          <a:solidFill>
            <a:schemeClr val="bg2">
              <a:lumMod val="75000"/>
            </a:schemeClr>
          </a:solidFill>
        </p:spPr>
        <p:txBody>
          <a:bodyPr wrap="square">
            <a:spAutoFit/>
          </a:bodyPr>
          <a:lstStyle/>
          <a:p>
            <a:r>
              <a:rPr lang="en-US" sz="1400" dirty="0" smtClean="0">
                <a:solidFill>
                  <a:srgbClr val="0070C0"/>
                </a:solidFill>
                <a:latin typeface="Courier New" panose="02070309020205020404" pitchFamily="49" charset="0"/>
                <a:cs typeface="Courier New" panose="02070309020205020404" pitchFamily="49" charset="0"/>
              </a:rPr>
              <a:t>SELECT</a:t>
            </a:r>
            <a:r>
              <a:rPr lang="en-US" sz="1400" dirty="0" smtClean="0">
                <a:latin typeface="Courier New" panose="02070309020205020404" pitchFamily="49" charset="0"/>
                <a:cs typeface="Courier New" panose="02070309020205020404" pitchFamily="49" charset="0"/>
              </a:rPr>
              <a:t> MAX</a:t>
            </a:r>
            <a:r>
              <a:rPr lang="en-US" sz="1400" dirty="0" smtClean="0">
                <a:solidFill>
                  <a:schemeClr val="accent1"/>
                </a:solidFill>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subscription_start</a:t>
            </a:r>
            <a:r>
              <a:rPr lang="en-US" sz="1400" dirty="0" smtClean="0">
                <a:solidFill>
                  <a:schemeClr val="accent1"/>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MIN</a:t>
            </a:r>
            <a:r>
              <a:rPr lang="en-US" sz="1400" dirty="0" smtClean="0">
                <a:solidFill>
                  <a:schemeClr val="accent1"/>
                </a:solidFill>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subscription_start</a:t>
            </a:r>
            <a:r>
              <a:rPr lang="en-US" sz="1400" dirty="0" smtClean="0">
                <a:solidFill>
                  <a:schemeClr val="accent1"/>
                </a:solidFill>
                <a:latin typeface="Courier New" panose="02070309020205020404" pitchFamily="49" charset="0"/>
                <a:cs typeface="Courier New" panose="02070309020205020404" pitchFamily="49" charset="0"/>
              </a:rPr>
              <a:t>)</a:t>
            </a:r>
          </a:p>
          <a:p>
            <a:r>
              <a:rPr lang="en-US" sz="1400" dirty="0" smtClean="0">
                <a:solidFill>
                  <a:srgbClr val="0070C0"/>
                </a:solidFill>
                <a:latin typeface="Courier New" panose="02070309020205020404" pitchFamily="49" charset="0"/>
                <a:cs typeface="Courier New" panose="02070309020205020404" pitchFamily="49" charset="0"/>
              </a:rPr>
              <a:t>FROM</a:t>
            </a:r>
            <a:r>
              <a:rPr lang="en-US" sz="1400" dirty="0" smtClean="0">
                <a:latin typeface="Courier New" panose="02070309020205020404" pitchFamily="49" charset="0"/>
                <a:cs typeface="Courier New" panose="02070309020205020404" pitchFamily="49" charset="0"/>
              </a:rPr>
              <a:t> subscriptions;</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96841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lstStyle/>
          <a:p>
            <a:r>
              <a:rPr lang="en-US" dirty="0"/>
              <a:t>Get familiar with the </a:t>
            </a:r>
            <a:r>
              <a:rPr lang="en-US" dirty="0" err="1" smtClean="0"/>
              <a:t>Codeflix</a:t>
            </a:r>
            <a:r>
              <a:rPr lang="en-US" dirty="0" smtClean="0"/>
              <a:t> (cont.) </a:t>
            </a:r>
            <a:endParaRPr lang="en-US" dirty="0"/>
          </a:p>
        </p:txBody>
      </p:sp>
      <p:sp>
        <p:nvSpPr>
          <p:cNvPr id="3" name="Content Placeholder 2"/>
          <p:cNvSpPr>
            <a:spLocks noGrp="1"/>
          </p:cNvSpPr>
          <p:nvPr>
            <p:ph idx="1"/>
          </p:nvPr>
        </p:nvSpPr>
        <p:spPr>
          <a:xfrm>
            <a:off x="1103313" y="2052918"/>
            <a:ext cx="3404294" cy="4195481"/>
          </a:xfrm>
        </p:spPr>
        <p:txBody>
          <a:bodyPr/>
          <a:lstStyle/>
          <a:p>
            <a:r>
              <a:rPr lang="en-US" dirty="0"/>
              <a:t>What segments of users exist?</a:t>
            </a:r>
          </a:p>
          <a:p>
            <a:pPr lvl="1"/>
            <a:r>
              <a:rPr lang="en-US" dirty="0" smtClean="0"/>
              <a:t>A simple ‘SELECT DISTINCT’ would answer this question. There are 2 segments of users: 87 and 30</a:t>
            </a:r>
            <a:endParaRPr lang="en-US" dirty="0"/>
          </a:p>
        </p:txBody>
      </p:sp>
      <p:sp>
        <p:nvSpPr>
          <p:cNvPr id="4" name="Rectangle 3"/>
          <p:cNvSpPr/>
          <p:nvPr/>
        </p:nvSpPr>
        <p:spPr>
          <a:xfrm>
            <a:off x="4142705" y="2052918"/>
            <a:ext cx="3790681" cy="646331"/>
          </a:xfrm>
          <a:prstGeom prst="rect">
            <a:avLst/>
          </a:prstGeom>
          <a:solidFill>
            <a:schemeClr val="bg2">
              <a:lumMod val="75000"/>
            </a:schemeClr>
          </a:solidFill>
        </p:spPr>
        <p:txBody>
          <a:bodyPr wrap="square">
            <a:spAutoFit/>
          </a:bodyPr>
          <a:lstStyle/>
          <a:p>
            <a:r>
              <a:rPr lang="en-US" dirty="0" smtClean="0">
                <a:solidFill>
                  <a:srgbClr val="0070C0"/>
                </a:solidFill>
                <a:latin typeface="Courier New" panose="02070309020205020404" pitchFamily="49" charset="0"/>
                <a:cs typeface="Courier New" panose="02070309020205020404" pitchFamily="49" charset="0"/>
              </a:rPr>
              <a:t>SELECT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DISTINCT</a:t>
            </a:r>
            <a:r>
              <a:rPr lang="en-US" dirty="0" smtClean="0">
                <a:latin typeface="Courier New" panose="02070309020205020404" pitchFamily="49" charset="0"/>
                <a:cs typeface="Courier New" panose="02070309020205020404" pitchFamily="49" charset="0"/>
              </a:rPr>
              <a:t> segment</a:t>
            </a:r>
          </a:p>
          <a:p>
            <a:r>
              <a:rPr lang="en-US" dirty="0" smtClean="0">
                <a:solidFill>
                  <a:srgbClr val="0070C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subscriptions;</a:t>
            </a:r>
            <a:endParaRPr lang="en-US" dirty="0">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282228437"/>
              </p:ext>
            </p:extLst>
          </p:nvPr>
        </p:nvGraphicFramePr>
        <p:xfrm>
          <a:off x="8600224" y="2052918"/>
          <a:ext cx="3235460" cy="1112520"/>
        </p:xfrm>
        <a:graphic>
          <a:graphicData uri="http://schemas.openxmlformats.org/drawingml/2006/table">
            <a:tbl>
              <a:tblPr firstRow="1" bandRow="1">
                <a:tableStyleId>{5C22544A-7EE6-4342-B048-85BDC9FD1C3A}</a:tableStyleId>
              </a:tblPr>
              <a:tblGrid>
                <a:gridCol w="3235460"/>
              </a:tblGrid>
              <a:tr h="370840">
                <a:tc>
                  <a:txBody>
                    <a:bodyPr/>
                    <a:lstStyle/>
                    <a:p>
                      <a:pPr algn="ctr"/>
                      <a:r>
                        <a:rPr lang="en-US" dirty="0" smtClean="0"/>
                        <a:t>Segment</a:t>
                      </a:r>
                      <a:endParaRPr lang="en-US" dirty="0"/>
                    </a:p>
                  </a:txBody>
                  <a:tcPr/>
                </a:tc>
              </a:tr>
              <a:tr h="370840">
                <a:tc>
                  <a:txBody>
                    <a:bodyPr/>
                    <a:lstStyle/>
                    <a:p>
                      <a:pPr algn="ctr"/>
                      <a:r>
                        <a:rPr lang="en-US" smtClean="0"/>
                        <a:t>87</a:t>
                      </a:r>
                      <a:endParaRPr lang="en-US" dirty="0"/>
                    </a:p>
                  </a:txBody>
                  <a:tcPr/>
                </a:tc>
              </a:tr>
              <a:tr h="370840">
                <a:tc>
                  <a:txBody>
                    <a:bodyPr/>
                    <a:lstStyle/>
                    <a:p>
                      <a:pPr algn="ctr"/>
                      <a:r>
                        <a:rPr lang="en-US" smtClean="0"/>
                        <a:t>30</a:t>
                      </a:r>
                      <a:endParaRPr lang="en-US" dirty="0"/>
                    </a:p>
                  </a:txBody>
                  <a:tcPr/>
                </a:tc>
              </a:tr>
            </a:tbl>
          </a:graphicData>
        </a:graphic>
      </p:graphicFrame>
    </p:spTree>
    <p:extLst>
      <p:ext uri="{BB962C8B-B14F-4D97-AF65-F5344CB8AC3E}">
        <p14:creationId xmlns:p14="http://schemas.microsoft.com/office/powerpoint/2010/main" val="2989267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lstStyle/>
          <a:p>
            <a:r>
              <a:rPr lang="en-US" dirty="0"/>
              <a:t>What is the overall churn trend since the company started</a:t>
            </a:r>
            <a:r>
              <a:rPr lang="en-US" dirty="0" smtClean="0"/>
              <a:t>?</a:t>
            </a:r>
            <a:endParaRPr lang="en-US" dirty="0"/>
          </a:p>
        </p:txBody>
      </p:sp>
      <p:sp>
        <p:nvSpPr>
          <p:cNvPr id="3" name="Content Placeholder 2"/>
          <p:cNvSpPr>
            <a:spLocks noGrp="1"/>
          </p:cNvSpPr>
          <p:nvPr>
            <p:ph idx="1"/>
          </p:nvPr>
        </p:nvSpPr>
        <p:spPr>
          <a:xfrm>
            <a:off x="1103312" y="2052918"/>
            <a:ext cx="2683077" cy="4195481"/>
          </a:xfrm>
        </p:spPr>
        <p:txBody>
          <a:bodyPr>
            <a:normAutofit/>
          </a:bodyPr>
          <a:lstStyle/>
          <a:p>
            <a:r>
              <a:rPr lang="en-US" sz="1400" dirty="0" smtClean="0"/>
              <a:t>Determine </a:t>
            </a:r>
            <a:r>
              <a:rPr lang="en-US" sz="1400" dirty="0"/>
              <a:t>the range of months of data provided. Which months will you be able to calculate churn </a:t>
            </a:r>
            <a:r>
              <a:rPr lang="en-US" sz="1400" dirty="0" smtClean="0"/>
              <a:t>for?</a:t>
            </a:r>
          </a:p>
          <a:p>
            <a:pPr lvl="1"/>
            <a:r>
              <a:rPr lang="en-US" sz="1400" dirty="0" smtClean="0"/>
              <a:t>Use MIN and MAX to examine the range of the subscription_start.</a:t>
            </a:r>
          </a:p>
          <a:p>
            <a:pPr lvl="1"/>
            <a:r>
              <a:rPr lang="en-US" sz="1400" dirty="0" smtClean="0"/>
              <a:t>We are able to calculate churn for  January, February, and March</a:t>
            </a:r>
            <a:r>
              <a:rPr lang="en-US" sz="1400" dirty="0"/>
              <a:t>. </a:t>
            </a:r>
            <a:r>
              <a:rPr lang="en-US" sz="1400" dirty="0" smtClean="0"/>
              <a:t>We </a:t>
            </a:r>
            <a:r>
              <a:rPr lang="en-US" sz="1400" dirty="0"/>
              <a:t>can't calculate it for December, since there are no subscription_end values </a:t>
            </a:r>
            <a:r>
              <a:rPr lang="en-US" sz="1400" dirty="0" smtClean="0"/>
              <a:t>yet.</a:t>
            </a:r>
          </a:p>
          <a:p>
            <a:pPr lvl="1"/>
            <a:endParaRPr lang="en-US" sz="1400" dirty="0" smtClean="0"/>
          </a:p>
        </p:txBody>
      </p:sp>
      <p:sp>
        <p:nvSpPr>
          <p:cNvPr id="9" name="Rectangle 8"/>
          <p:cNvSpPr/>
          <p:nvPr/>
        </p:nvSpPr>
        <p:spPr>
          <a:xfrm>
            <a:off x="3786389" y="2052918"/>
            <a:ext cx="3528811" cy="738664"/>
          </a:xfrm>
          <a:prstGeom prst="rect">
            <a:avLst/>
          </a:prstGeom>
          <a:solidFill>
            <a:schemeClr val="bg2">
              <a:lumMod val="75000"/>
            </a:schemeClr>
          </a:solidFill>
        </p:spPr>
        <p:txBody>
          <a:bodyPr wrap="square">
            <a:spAutoFit/>
          </a:bodyPr>
          <a:lstStyle/>
          <a:p>
            <a:r>
              <a:rPr lang="en-US" sz="1400" dirty="0" smtClean="0">
                <a:solidFill>
                  <a:srgbClr val="0070C0"/>
                </a:solidFill>
                <a:latin typeface="Courier New" panose="02070309020205020404" pitchFamily="49" charset="0"/>
                <a:cs typeface="Courier New" panose="02070309020205020404" pitchFamily="49" charset="0"/>
              </a:rPr>
              <a:t>SELECT</a:t>
            </a:r>
            <a:r>
              <a:rPr lang="en-US" sz="1400" dirty="0" smtClean="0">
                <a:latin typeface="Courier New" panose="02070309020205020404" pitchFamily="49" charset="0"/>
                <a:cs typeface="Courier New" panose="02070309020205020404" pitchFamily="49" charset="0"/>
              </a:rPr>
              <a:t> MAX</a:t>
            </a:r>
            <a:r>
              <a:rPr lang="en-US" sz="1400" dirty="0" smtClean="0">
                <a:solidFill>
                  <a:schemeClr val="accent1"/>
                </a:solidFill>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subscription_start</a:t>
            </a:r>
            <a:r>
              <a:rPr lang="en-US" sz="1400" dirty="0" smtClean="0">
                <a:solidFill>
                  <a:schemeClr val="accent1"/>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MIN</a:t>
            </a:r>
            <a:r>
              <a:rPr lang="en-US" sz="1400" dirty="0" smtClean="0">
                <a:solidFill>
                  <a:schemeClr val="accent1"/>
                </a:solidFill>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subscription_start</a:t>
            </a:r>
            <a:r>
              <a:rPr lang="en-US" sz="1400" dirty="0" smtClean="0">
                <a:solidFill>
                  <a:schemeClr val="accent1"/>
                </a:solidFill>
                <a:latin typeface="Courier New" panose="02070309020205020404" pitchFamily="49" charset="0"/>
                <a:cs typeface="Courier New" panose="02070309020205020404" pitchFamily="49" charset="0"/>
              </a:rPr>
              <a:t>)</a:t>
            </a:r>
          </a:p>
          <a:p>
            <a:r>
              <a:rPr lang="en-US" sz="1400" dirty="0" smtClean="0">
                <a:solidFill>
                  <a:srgbClr val="0070C0"/>
                </a:solidFill>
                <a:latin typeface="Courier New" panose="02070309020205020404" pitchFamily="49" charset="0"/>
                <a:cs typeface="Courier New" panose="02070309020205020404" pitchFamily="49" charset="0"/>
              </a:rPr>
              <a:t>FROM</a:t>
            </a:r>
            <a:r>
              <a:rPr lang="en-US" sz="1400" dirty="0" smtClean="0">
                <a:latin typeface="Courier New" panose="02070309020205020404" pitchFamily="49" charset="0"/>
                <a:cs typeface="Courier New" panose="02070309020205020404" pitchFamily="49" charset="0"/>
              </a:rPr>
              <a:t> subscriptions;</a:t>
            </a:r>
            <a:endParaRPr lang="en-US" sz="1400" dirty="0">
              <a:latin typeface="Courier New" panose="02070309020205020404" pitchFamily="49" charset="0"/>
              <a:cs typeface="Courier New" panose="02070309020205020404" pitchFamily="49"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525762230"/>
              </p:ext>
            </p:extLst>
          </p:nvPr>
        </p:nvGraphicFramePr>
        <p:xfrm>
          <a:off x="7630321" y="2052918"/>
          <a:ext cx="4454660" cy="741680"/>
        </p:xfrm>
        <a:graphic>
          <a:graphicData uri="http://schemas.openxmlformats.org/drawingml/2006/table">
            <a:tbl>
              <a:tblPr firstRow="1" bandRow="1">
                <a:tableStyleId>{5C22544A-7EE6-4342-B048-85BDC9FD1C3A}</a:tableStyleId>
              </a:tblPr>
              <a:tblGrid>
                <a:gridCol w="2227330"/>
                <a:gridCol w="2227330"/>
              </a:tblGrid>
              <a:tr h="370840">
                <a:tc>
                  <a:txBody>
                    <a:bodyPr/>
                    <a:lstStyle/>
                    <a:p>
                      <a:r>
                        <a:rPr lang="en-US" sz="1400" dirty="0" smtClean="0"/>
                        <a:t>MIN</a:t>
                      </a:r>
                      <a:r>
                        <a:rPr lang="en-US" sz="1400" baseline="0" dirty="0" smtClean="0"/>
                        <a:t>(</a:t>
                      </a:r>
                      <a:r>
                        <a:rPr lang="en-US" sz="1400" baseline="0" dirty="0" err="1" smtClean="0"/>
                        <a:t>subscription_start</a:t>
                      </a:r>
                      <a:r>
                        <a:rPr lang="en-US" sz="1400" baseline="0" dirty="0" smtClean="0"/>
                        <a:t>)</a:t>
                      </a:r>
                      <a:endParaRPr lang="en-US" sz="1400" dirty="0"/>
                    </a:p>
                  </a:txBody>
                  <a:tcPr/>
                </a:tc>
                <a:tc>
                  <a:txBody>
                    <a:bodyPr/>
                    <a:lstStyle/>
                    <a:p>
                      <a:r>
                        <a:rPr lang="en-US" sz="1400" dirty="0" smtClean="0"/>
                        <a:t>MAX(</a:t>
                      </a:r>
                      <a:r>
                        <a:rPr lang="en-US" sz="1400" dirty="0" err="1" smtClean="0"/>
                        <a:t>subscription_start</a:t>
                      </a:r>
                      <a:r>
                        <a:rPr lang="en-US" sz="1400" dirty="0" smtClean="0"/>
                        <a:t>)</a:t>
                      </a:r>
                      <a:endParaRPr lang="en-US" sz="1400" dirty="0"/>
                    </a:p>
                  </a:txBody>
                  <a:tcPr/>
                </a:tc>
              </a:tr>
              <a:tr h="370840">
                <a:tc>
                  <a:txBody>
                    <a:bodyPr/>
                    <a:lstStyle/>
                    <a:p>
                      <a:pPr algn="ctr"/>
                      <a:r>
                        <a:rPr lang="en-US" dirty="0" smtClean="0"/>
                        <a:t>12-01-2016</a:t>
                      </a:r>
                      <a:endParaRPr lang="en-US" dirty="0"/>
                    </a:p>
                  </a:txBody>
                  <a:tcPr/>
                </a:tc>
                <a:tc>
                  <a:txBody>
                    <a:bodyPr/>
                    <a:lstStyle/>
                    <a:p>
                      <a:pPr algn="ctr"/>
                      <a:r>
                        <a:rPr lang="en-US" dirty="0" smtClean="0"/>
                        <a:t>03-30-2017</a:t>
                      </a:r>
                      <a:endParaRPr lang="en-US"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759929029"/>
              </p:ext>
            </p:extLst>
          </p:nvPr>
        </p:nvGraphicFramePr>
        <p:xfrm>
          <a:off x="7630321" y="3210816"/>
          <a:ext cx="4454660" cy="741680"/>
        </p:xfrm>
        <a:graphic>
          <a:graphicData uri="http://schemas.openxmlformats.org/drawingml/2006/table">
            <a:tbl>
              <a:tblPr firstRow="1" bandRow="1">
                <a:tableStyleId>{5C22544A-7EE6-4342-B048-85BDC9FD1C3A}</a:tableStyleId>
              </a:tblPr>
              <a:tblGrid>
                <a:gridCol w="2227330"/>
                <a:gridCol w="2227330"/>
              </a:tblGrid>
              <a:tr h="370840">
                <a:tc>
                  <a:txBody>
                    <a:bodyPr/>
                    <a:lstStyle/>
                    <a:p>
                      <a:pPr algn="ctr"/>
                      <a:r>
                        <a:rPr lang="en-US" sz="1400" dirty="0">
                          <a:solidFill>
                            <a:schemeClr val="tx1"/>
                          </a:solidFill>
                          <a:effectLst/>
                        </a:rPr>
                        <a:t>MIN(</a:t>
                      </a:r>
                      <a:r>
                        <a:rPr lang="en-US" sz="1400" dirty="0" err="1">
                          <a:solidFill>
                            <a:schemeClr val="tx1"/>
                          </a:solidFill>
                          <a:effectLst/>
                        </a:rPr>
                        <a:t>subscription_end</a:t>
                      </a:r>
                      <a:r>
                        <a:rPr lang="en-US" sz="1400" dirty="0">
                          <a:solidFill>
                            <a:schemeClr val="tx1"/>
                          </a:solidFill>
                          <a:effectLst/>
                        </a:rPr>
                        <a:t>)</a:t>
                      </a:r>
                    </a:p>
                  </a:txBody>
                  <a:tcPr anchor="ctr"/>
                </a:tc>
                <a:tc>
                  <a:txBody>
                    <a:bodyPr/>
                    <a:lstStyle/>
                    <a:p>
                      <a:pPr algn="ctr"/>
                      <a:r>
                        <a:rPr lang="en-US" sz="1400" dirty="0">
                          <a:solidFill>
                            <a:schemeClr val="tx1"/>
                          </a:solidFill>
                          <a:effectLst/>
                        </a:rPr>
                        <a:t>MAX(</a:t>
                      </a:r>
                      <a:r>
                        <a:rPr lang="en-US" sz="1400" dirty="0" err="1">
                          <a:solidFill>
                            <a:schemeClr val="tx1"/>
                          </a:solidFill>
                          <a:effectLst/>
                        </a:rPr>
                        <a:t>subscription_end</a:t>
                      </a:r>
                      <a:r>
                        <a:rPr lang="en-US" sz="1400" dirty="0">
                          <a:solidFill>
                            <a:schemeClr val="tx1"/>
                          </a:solidFill>
                          <a:effectLst/>
                        </a:rPr>
                        <a:t>)</a:t>
                      </a:r>
                    </a:p>
                  </a:txBody>
                  <a:tcPr anchor="ctr"/>
                </a:tc>
              </a:tr>
              <a:tr h="370840">
                <a:tc>
                  <a:txBody>
                    <a:bodyPr/>
                    <a:lstStyle/>
                    <a:p>
                      <a:pPr algn="ctr"/>
                      <a:r>
                        <a:rPr lang="en-US" dirty="0">
                          <a:solidFill>
                            <a:schemeClr val="bg1"/>
                          </a:solidFill>
                          <a:effectLst/>
                        </a:rPr>
                        <a:t>2017-01-01</a:t>
                      </a:r>
                    </a:p>
                  </a:txBody>
                  <a:tcPr anchor="ctr"/>
                </a:tc>
                <a:tc>
                  <a:txBody>
                    <a:bodyPr/>
                    <a:lstStyle/>
                    <a:p>
                      <a:pPr algn="ctr"/>
                      <a:r>
                        <a:rPr lang="en-US" dirty="0">
                          <a:solidFill>
                            <a:schemeClr val="bg1"/>
                          </a:solidFill>
                          <a:effectLst/>
                        </a:rPr>
                        <a:t>2017-03-31</a:t>
                      </a:r>
                    </a:p>
                  </a:txBody>
                  <a:tcPr anchor="ctr"/>
                </a:tc>
              </a:tr>
            </a:tbl>
          </a:graphicData>
        </a:graphic>
      </p:graphicFrame>
    </p:spTree>
    <p:extLst>
      <p:ext uri="{BB962C8B-B14F-4D97-AF65-F5344CB8AC3E}">
        <p14:creationId xmlns:p14="http://schemas.microsoft.com/office/powerpoint/2010/main" val="1065826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lstStyle/>
          <a:p>
            <a:r>
              <a:rPr lang="en-US" dirty="0"/>
              <a:t>What is the overall churn trend since the company started? (cont.)</a:t>
            </a:r>
          </a:p>
        </p:txBody>
      </p:sp>
      <p:sp>
        <p:nvSpPr>
          <p:cNvPr id="3" name="Content Placeholder 2"/>
          <p:cNvSpPr>
            <a:spLocks noGrp="1"/>
          </p:cNvSpPr>
          <p:nvPr>
            <p:ph idx="1"/>
          </p:nvPr>
        </p:nvSpPr>
        <p:spPr>
          <a:xfrm>
            <a:off x="1103312" y="2052918"/>
            <a:ext cx="3339899" cy="4195481"/>
          </a:xfrm>
        </p:spPr>
        <p:txBody>
          <a:bodyPr/>
          <a:lstStyle/>
          <a:p>
            <a:r>
              <a:rPr lang="en-US" dirty="0"/>
              <a:t>Create a temporary table </a:t>
            </a:r>
            <a:r>
              <a:rPr lang="en-US" dirty="0" smtClean="0"/>
              <a:t>called ‘months’.</a:t>
            </a:r>
          </a:p>
          <a:p>
            <a:pPr lvl="1"/>
            <a:r>
              <a:rPr lang="en-US" dirty="0"/>
              <a:t>We will be using the months as a temporary table (using WITH) in the churn calculation.</a:t>
            </a:r>
          </a:p>
        </p:txBody>
      </p:sp>
      <p:sp>
        <p:nvSpPr>
          <p:cNvPr id="4" name="Rectangle 3"/>
          <p:cNvSpPr/>
          <p:nvPr/>
        </p:nvSpPr>
        <p:spPr>
          <a:xfrm>
            <a:off x="4443211" y="2052918"/>
            <a:ext cx="3219719" cy="3323987"/>
          </a:xfrm>
          <a:prstGeom prst="rect">
            <a:avLst/>
          </a:prstGeom>
          <a:solidFill>
            <a:schemeClr val="bg2">
              <a:lumMod val="75000"/>
            </a:schemeClr>
          </a:solidFill>
        </p:spPr>
        <p:txBody>
          <a:bodyPr wrap="square">
            <a:spAutoFit/>
          </a:bodyPr>
          <a:lstStyle/>
          <a:p>
            <a:r>
              <a:rPr lang="en-US" sz="1400" dirty="0" smtClean="0">
                <a:solidFill>
                  <a:srgbClr val="0070C0"/>
                </a:solidFill>
                <a:latin typeface="Courier New" panose="02070309020205020404" pitchFamily="49" charset="0"/>
                <a:cs typeface="Courier New" panose="02070309020205020404" pitchFamily="49" charset="0"/>
              </a:rPr>
              <a:t>WITH </a:t>
            </a:r>
            <a:r>
              <a:rPr lang="en-US" sz="1400" dirty="0" smtClean="0">
                <a:latin typeface="Courier New" panose="02070309020205020404" pitchFamily="49" charset="0"/>
                <a:cs typeface="Courier New" panose="02070309020205020404" pitchFamily="49" charset="0"/>
              </a:rPr>
              <a:t>months </a:t>
            </a:r>
            <a:r>
              <a:rPr lang="en-US" sz="1400" dirty="0" smtClean="0">
                <a:solidFill>
                  <a:srgbClr val="0070C0"/>
                </a:solidFill>
                <a:latin typeface="Courier New" panose="02070309020205020404" pitchFamily="49" charset="0"/>
                <a:cs typeface="Courier New" panose="02070309020205020404" pitchFamily="49" charset="0"/>
              </a:rPr>
              <a:t>as</a:t>
            </a:r>
          </a:p>
          <a:p>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solidFill>
                  <a:srgbClr val="0070C0"/>
                </a:solidFill>
                <a:latin typeface="Courier New" panose="02070309020205020404" pitchFamily="49" charset="0"/>
                <a:cs typeface="Courier New" panose="02070309020205020404" pitchFamily="49" charset="0"/>
              </a:rPr>
              <a:t>SELECT</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FFFF00"/>
                </a:solidFill>
                <a:latin typeface="Courier New" panose="02070309020205020404" pitchFamily="49" charset="0"/>
                <a:cs typeface="Courier New" panose="02070309020205020404" pitchFamily="49" charset="0"/>
              </a:rPr>
              <a:t>'2017-01-01' </a:t>
            </a:r>
            <a:r>
              <a:rPr lang="en-US" sz="1400" dirty="0" smtClean="0">
                <a:solidFill>
                  <a:srgbClr val="0070C0"/>
                </a:solidFill>
                <a:latin typeface="Courier New" panose="02070309020205020404" pitchFamily="49" charset="0"/>
                <a:cs typeface="Courier New" panose="02070309020205020404" pitchFamily="49" charset="0"/>
              </a:rPr>
              <a:t>as</a:t>
            </a:r>
            <a:r>
              <a:rPr lang="en-US" sz="1400" dirty="0" smtClean="0">
                <a:latin typeface="Courier New" panose="02070309020205020404" pitchFamily="49" charset="0"/>
                <a:cs typeface="Courier New" panose="02070309020205020404" pitchFamily="49" charset="0"/>
              </a:rPr>
              <a:t> first_day,</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FFFF00"/>
                </a:solidFill>
                <a:latin typeface="Courier New" panose="02070309020205020404" pitchFamily="49" charset="0"/>
                <a:cs typeface="Courier New" panose="02070309020205020404" pitchFamily="49" charset="0"/>
              </a:rPr>
              <a:t>'2017-01-31' </a:t>
            </a:r>
            <a:r>
              <a:rPr lang="en-US" sz="1400" dirty="0" smtClean="0">
                <a:solidFill>
                  <a:srgbClr val="0070C0"/>
                </a:solidFill>
                <a:latin typeface="Courier New" panose="02070309020205020404" pitchFamily="49" charset="0"/>
                <a:cs typeface="Courier New" panose="02070309020205020404" pitchFamily="49" charset="0"/>
              </a:rPr>
              <a:t>as</a:t>
            </a:r>
            <a:r>
              <a:rPr lang="en-US" sz="1400" dirty="0" smtClean="0">
                <a:latin typeface="Courier New" panose="02070309020205020404" pitchFamily="49" charset="0"/>
                <a:cs typeface="Courier New" panose="02070309020205020404" pitchFamily="49" charset="0"/>
              </a:rPr>
              <a:t> last_day</a:t>
            </a:r>
          </a:p>
          <a:p>
            <a:r>
              <a:rPr lang="en-US" sz="1400" dirty="0" smtClean="0">
                <a:solidFill>
                  <a:srgbClr val="0070C0"/>
                </a:solidFill>
                <a:latin typeface="Courier New" panose="02070309020205020404" pitchFamily="49" charset="0"/>
                <a:cs typeface="Courier New" panose="02070309020205020404" pitchFamily="49" charset="0"/>
              </a:rPr>
              <a:t>UNION</a:t>
            </a:r>
          </a:p>
          <a:p>
            <a:r>
              <a:rPr lang="en-US" sz="1400" dirty="0" smtClean="0">
                <a:solidFill>
                  <a:srgbClr val="0070C0"/>
                </a:solidFill>
                <a:latin typeface="Courier New" panose="02070309020205020404" pitchFamily="49" charset="0"/>
                <a:cs typeface="Courier New" panose="02070309020205020404" pitchFamily="49" charset="0"/>
              </a:rPr>
              <a:t>SELECT</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FFFF00"/>
                </a:solidFill>
                <a:latin typeface="Courier New" panose="02070309020205020404" pitchFamily="49" charset="0"/>
                <a:cs typeface="Courier New" panose="02070309020205020404" pitchFamily="49" charset="0"/>
              </a:rPr>
              <a:t>'2017-02-01' </a:t>
            </a:r>
            <a:r>
              <a:rPr lang="en-US" sz="1400" dirty="0" smtClean="0">
                <a:solidFill>
                  <a:srgbClr val="0070C0"/>
                </a:solidFill>
                <a:latin typeface="Courier New" panose="02070309020205020404" pitchFamily="49" charset="0"/>
                <a:cs typeface="Courier New" panose="02070309020205020404" pitchFamily="49" charset="0"/>
              </a:rPr>
              <a:t>as</a:t>
            </a:r>
            <a:r>
              <a:rPr lang="en-US" sz="1400" dirty="0" smtClean="0">
                <a:latin typeface="Courier New" panose="02070309020205020404" pitchFamily="49" charset="0"/>
                <a:cs typeface="Courier New" panose="02070309020205020404" pitchFamily="49" charset="0"/>
              </a:rPr>
              <a:t> first_day,</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FFFF00"/>
                </a:solidFill>
                <a:latin typeface="Courier New" panose="02070309020205020404" pitchFamily="49" charset="0"/>
                <a:cs typeface="Courier New" panose="02070309020205020404" pitchFamily="49" charset="0"/>
              </a:rPr>
              <a:t>'2017-02-28' </a:t>
            </a:r>
            <a:r>
              <a:rPr lang="en-US" sz="1400" dirty="0" smtClean="0">
                <a:solidFill>
                  <a:srgbClr val="0070C0"/>
                </a:solidFill>
                <a:latin typeface="Courier New" panose="02070309020205020404" pitchFamily="49" charset="0"/>
                <a:cs typeface="Courier New" panose="02070309020205020404" pitchFamily="49" charset="0"/>
              </a:rPr>
              <a:t>as</a:t>
            </a:r>
            <a:r>
              <a:rPr lang="en-US" sz="1400" dirty="0" smtClean="0">
                <a:latin typeface="Courier New" panose="02070309020205020404" pitchFamily="49" charset="0"/>
                <a:cs typeface="Courier New" panose="02070309020205020404" pitchFamily="49" charset="0"/>
              </a:rPr>
              <a:t> last_day</a:t>
            </a:r>
          </a:p>
          <a:p>
            <a:r>
              <a:rPr lang="en-US" sz="1400" dirty="0" smtClean="0">
                <a:solidFill>
                  <a:srgbClr val="0070C0"/>
                </a:solidFill>
                <a:latin typeface="Courier New" panose="02070309020205020404" pitchFamily="49" charset="0"/>
                <a:cs typeface="Courier New" panose="02070309020205020404" pitchFamily="49" charset="0"/>
              </a:rPr>
              <a:t>UNION</a:t>
            </a:r>
          </a:p>
          <a:p>
            <a:r>
              <a:rPr lang="en-US" sz="1400" dirty="0" smtClean="0">
                <a:solidFill>
                  <a:srgbClr val="0070C0"/>
                </a:solidFill>
                <a:latin typeface="Courier New" panose="02070309020205020404" pitchFamily="49" charset="0"/>
                <a:cs typeface="Courier New" panose="02070309020205020404" pitchFamily="49" charset="0"/>
              </a:rPr>
              <a:t>SELECT</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FFFF00"/>
                </a:solidFill>
                <a:latin typeface="Courier New" panose="02070309020205020404" pitchFamily="49" charset="0"/>
                <a:cs typeface="Courier New" panose="02070309020205020404" pitchFamily="49" charset="0"/>
              </a:rPr>
              <a:t>'2017-03-01' </a:t>
            </a:r>
            <a:r>
              <a:rPr lang="en-US" sz="1400" dirty="0" smtClean="0">
                <a:solidFill>
                  <a:srgbClr val="0070C0"/>
                </a:solidFill>
                <a:latin typeface="Courier New" panose="02070309020205020404" pitchFamily="49" charset="0"/>
                <a:cs typeface="Courier New" panose="02070309020205020404" pitchFamily="49" charset="0"/>
              </a:rPr>
              <a:t>as</a:t>
            </a:r>
            <a:r>
              <a:rPr lang="en-US" sz="1400" dirty="0" smtClean="0">
                <a:latin typeface="Courier New" panose="02070309020205020404" pitchFamily="49" charset="0"/>
                <a:cs typeface="Courier New" panose="02070309020205020404" pitchFamily="49" charset="0"/>
              </a:rPr>
              <a:t> first_day,</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FFFF00"/>
                </a:solidFill>
                <a:latin typeface="Courier New" panose="02070309020205020404" pitchFamily="49" charset="0"/>
                <a:cs typeface="Courier New" panose="02070309020205020404" pitchFamily="49" charset="0"/>
              </a:rPr>
              <a:t>'2017-03-31' </a:t>
            </a:r>
            <a:r>
              <a:rPr lang="en-US" sz="1400" dirty="0" smtClean="0">
                <a:solidFill>
                  <a:srgbClr val="0070C0"/>
                </a:solidFill>
                <a:latin typeface="Courier New" panose="02070309020205020404" pitchFamily="49" charset="0"/>
                <a:cs typeface="Courier New" panose="02070309020205020404" pitchFamily="49" charset="0"/>
              </a:rPr>
              <a:t>as</a:t>
            </a:r>
            <a:r>
              <a:rPr lang="en-US" sz="1400" dirty="0" smtClean="0">
                <a:latin typeface="Courier New" panose="02070309020205020404" pitchFamily="49" charset="0"/>
                <a:cs typeface="Courier New" panose="02070309020205020404" pitchFamily="49" charset="0"/>
              </a:rPr>
              <a:t> last_day</a:t>
            </a:r>
          </a:p>
          <a:p>
            <a:r>
              <a:rPr lang="en-US" sz="1400" dirty="0" smtClean="0">
                <a:solidFill>
                  <a:srgbClr val="C00000"/>
                </a:solidFill>
                <a:latin typeface="Courier New" panose="02070309020205020404" pitchFamily="49" charset="0"/>
                <a:cs typeface="Courier New" panose="02070309020205020404" pitchFamily="49" charset="0"/>
              </a:rPr>
              <a:t>)</a:t>
            </a:r>
          </a:p>
          <a:p>
            <a:r>
              <a:rPr lang="en-US" sz="1400" dirty="0" smtClean="0">
                <a:solidFill>
                  <a:srgbClr val="0070C0"/>
                </a:solidFill>
                <a:latin typeface="Courier New" panose="02070309020205020404" pitchFamily="49" charset="0"/>
                <a:cs typeface="Courier New" panose="02070309020205020404" pitchFamily="49" charset="0"/>
              </a:rPr>
              <a:t>SELECT</a:t>
            </a:r>
            <a:r>
              <a:rPr lang="en-US" sz="1400" dirty="0" smtClean="0">
                <a:latin typeface="Courier New" panose="02070309020205020404" pitchFamily="49" charset="0"/>
                <a:cs typeface="Courier New" panose="02070309020205020404" pitchFamily="49" charset="0"/>
              </a:rPr>
              <a:t> *</a:t>
            </a:r>
          </a:p>
          <a:p>
            <a:r>
              <a:rPr lang="en-US" sz="1400" dirty="0" smtClean="0">
                <a:solidFill>
                  <a:srgbClr val="0070C0"/>
                </a:solidFill>
                <a:latin typeface="Courier New" panose="02070309020205020404" pitchFamily="49" charset="0"/>
                <a:cs typeface="Courier New" panose="02070309020205020404" pitchFamily="49" charset="0"/>
              </a:rPr>
              <a:t>FROM </a:t>
            </a:r>
            <a:r>
              <a:rPr lang="en-US" sz="1400" dirty="0" smtClean="0">
                <a:latin typeface="Courier New" panose="02070309020205020404" pitchFamily="49" charset="0"/>
                <a:cs typeface="Courier New" panose="02070309020205020404" pitchFamily="49" charset="0"/>
              </a:rPr>
              <a:t>months;</a:t>
            </a:r>
            <a:endParaRPr lang="en-US" sz="1400" dirty="0">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6072651"/>
              </p:ext>
            </p:extLst>
          </p:nvPr>
        </p:nvGraphicFramePr>
        <p:xfrm>
          <a:off x="7881871" y="2052918"/>
          <a:ext cx="4081172" cy="1483360"/>
        </p:xfrm>
        <a:graphic>
          <a:graphicData uri="http://schemas.openxmlformats.org/drawingml/2006/table">
            <a:tbl>
              <a:tblPr firstRow="1" bandRow="1">
                <a:tableStyleId>{5C22544A-7EE6-4342-B048-85BDC9FD1C3A}</a:tableStyleId>
              </a:tblPr>
              <a:tblGrid>
                <a:gridCol w="2040586"/>
                <a:gridCol w="2040586"/>
              </a:tblGrid>
              <a:tr h="370840">
                <a:tc>
                  <a:txBody>
                    <a:bodyPr/>
                    <a:lstStyle/>
                    <a:p>
                      <a:pPr algn="ctr"/>
                      <a:r>
                        <a:rPr lang="en-US" dirty="0">
                          <a:solidFill>
                            <a:schemeClr val="tx1"/>
                          </a:solidFill>
                          <a:effectLst/>
                        </a:rPr>
                        <a:t>first_day</a:t>
                      </a:r>
                    </a:p>
                  </a:txBody>
                  <a:tcPr anchor="ctr"/>
                </a:tc>
                <a:tc>
                  <a:txBody>
                    <a:bodyPr/>
                    <a:lstStyle/>
                    <a:p>
                      <a:pPr algn="ctr"/>
                      <a:r>
                        <a:rPr lang="en-US" dirty="0">
                          <a:solidFill>
                            <a:schemeClr val="tx1"/>
                          </a:solidFill>
                          <a:effectLst/>
                        </a:rPr>
                        <a:t>last_day</a:t>
                      </a:r>
                    </a:p>
                  </a:txBody>
                  <a:tcPr anchor="ctr"/>
                </a:tc>
              </a:tr>
              <a:tr h="370840">
                <a:tc>
                  <a:txBody>
                    <a:bodyPr/>
                    <a:lstStyle/>
                    <a:p>
                      <a:pPr algn="ctr"/>
                      <a:r>
                        <a:rPr lang="en-US">
                          <a:solidFill>
                            <a:srgbClr val="525252"/>
                          </a:solidFill>
                          <a:effectLst/>
                        </a:rPr>
                        <a:t>2017-01-01</a:t>
                      </a:r>
                    </a:p>
                  </a:txBody>
                  <a:tcPr anchor="ctr"/>
                </a:tc>
                <a:tc>
                  <a:txBody>
                    <a:bodyPr/>
                    <a:lstStyle/>
                    <a:p>
                      <a:pPr algn="ctr"/>
                      <a:r>
                        <a:rPr lang="en-US">
                          <a:solidFill>
                            <a:srgbClr val="525252"/>
                          </a:solidFill>
                          <a:effectLst/>
                        </a:rPr>
                        <a:t>2017-01-31</a:t>
                      </a:r>
                    </a:p>
                  </a:txBody>
                  <a:tcPr anchor="ctr"/>
                </a:tc>
              </a:tr>
              <a:tr h="370840">
                <a:tc>
                  <a:txBody>
                    <a:bodyPr/>
                    <a:lstStyle/>
                    <a:p>
                      <a:pPr algn="ctr"/>
                      <a:r>
                        <a:rPr lang="en-US">
                          <a:solidFill>
                            <a:srgbClr val="525252"/>
                          </a:solidFill>
                          <a:effectLst/>
                        </a:rPr>
                        <a:t>2017-02-01</a:t>
                      </a:r>
                    </a:p>
                  </a:txBody>
                  <a:tcPr anchor="ctr"/>
                </a:tc>
                <a:tc>
                  <a:txBody>
                    <a:bodyPr/>
                    <a:lstStyle/>
                    <a:p>
                      <a:pPr algn="ctr"/>
                      <a:r>
                        <a:rPr lang="en-US">
                          <a:solidFill>
                            <a:srgbClr val="525252"/>
                          </a:solidFill>
                          <a:effectLst/>
                        </a:rPr>
                        <a:t>2017-02-28</a:t>
                      </a:r>
                    </a:p>
                  </a:txBody>
                  <a:tcPr anchor="ctr"/>
                </a:tc>
              </a:tr>
              <a:tr h="370840">
                <a:tc>
                  <a:txBody>
                    <a:bodyPr/>
                    <a:lstStyle/>
                    <a:p>
                      <a:pPr algn="ctr"/>
                      <a:r>
                        <a:rPr lang="en-US">
                          <a:solidFill>
                            <a:srgbClr val="525252"/>
                          </a:solidFill>
                          <a:effectLst/>
                        </a:rPr>
                        <a:t>2017-03-01</a:t>
                      </a:r>
                    </a:p>
                  </a:txBody>
                  <a:tcPr anchor="ctr"/>
                </a:tc>
                <a:tc>
                  <a:txBody>
                    <a:bodyPr/>
                    <a:lstStyle/>
                    <a:p>
                      <a:pPr algn="ctr"/>
                      <a:r>
                        <a:rPr lang="en-US" dirty="0">
                          <a:solidFill>
                            <a:srgbClr val="525252"/>
                          </a:solidFill>
                          <a:effectLst/>
                        </a:rPr>
                        <a:t>2017-03-31</a:t>
                      </a:r>
                    </a:p>
                  </a:txBody>
                  <a:tcPr anchor="ctr"/>
                </a:tc>
              </a:tr>
            </a:tbl>
          </a:graphicData>
        </a:graphic>
      </p:graphicFrame>
    </p:spTree>
    <p:extLst>
      <p:ext uri="{BB962C8B-B14F-4D97-AF65-F5344CB8AC3E}">
        <p14:creationId xmlns:p14="http://schemas.microsoft.com/office/powerpoint/2010/main" val="3633126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870" y="143626"/>
            <a:ext cx="9404723" cy="1400530"/>
          </a:xfrm>
        </p:spPr>
        <p:txBody>
          <a:bodyPr/>
          <a:lstStyle/>
          <a:p>
            <a:r>
              <a:rPr lang="en-US" sz="4000" dirty="0"/>
              <a:t>What is the overall churn trend since the company started? (cont.)</a:t>
            </a:r>
          </a:p>
        </p:txBody>
      </p:sp>
      <p:sp>
        <p:nvSpPr>
          <p:cNvPr id="3" name="Content Placeholder 2"/>
          <p:cNvSpPr>
            <a:spLocks noGrp="1"/>
          </p:cNvSpPr>
          <p:nvPr>
            <p:ph idx="1"/>
          </p:nvPr>
        </p:nvSpPr>
        <p:spPr>
          <a:xfrm>
            <a:off x="1103313" y="2052918"/>
            <a:ext cx="3108080" cy="4195481"/>
          </a:xfrm>
        </p:spPr>
        <p:txBody>
          <a:bodyPr/>
          <a:lstStyle/>
          <a:p>
            <a:r>
              <a:rPr lang="en-US" dirty="0" smtClean="0"/>
              <a:t>Create </a:t>
            </a:r>
            <a:r>
              <a:rPr lang="en-US" dirty="0"/>
              <a:t>a temporary table </a:t>
            </a:r>
            <a:r>
              <a:rPr lang="en-US" dirty="0" smtClean="0"/>
              <a:t>called ‘cross_join’ from ‘subscriptions’ and ‘months’ columns.</a:t>
            </a:r>
            <a:endParaRPr lang="en-US" dirty="0"/>
          </a:p>
        </p:txBody>
      </p:sp>
      <p:sp>
        <p:nvSpPr>
          <p:cNvPr id="4" name="Rectangle 3"/>
          <p:cNvSpPr/>
          <p:nvPr/>
        </p:nvSpPr>
        <p:spPr>
          <a:xfrm>
            <a:off x="4310130" y="2052918"/>
            <a:ext cx="3378557" cy="4185761"/>
          </a:xfrm>
          <a:prstGeom prst="rect">
            <a:avLst/>
          </a:prstGeom>
          <a:solidFill>
            <a:schemeClr val="bg2">
              <a:lumMod val="75000"/>
            </a:schemeClr>
          </a:solidFill>
        </p:spPr>
        <p:txBody>
          <a:bodyPr wrap="square">
            <a:spAutoFit/>
          </a:bodyPr>
          <a:lstStyle/>
          <a:p>
            <a:r>
              <a:rPr lang="en-US" sz="1400" dirty="0" smtClean="0">
                <a:solidFill>
                  <a:srgbClr val="0070C0"/>
                </a:solidFill>
                <a:latin typeface="Courier New" panose="02070309020205020404" pitchFamily="49" charset="0"/>
                <a:cs typeface="Courier New" panose="02070309020205020404" pitchFamily="49" charset="0"/>
              </a:rPr>
              <a:t>WITH</a:t>
            </a:r>
            <a:r>
              <a:rPr lang="en-US" sz="1400" dirty="0" smtClean="0">
                <a:latin typeface="Courier New" panose="02070309020205020404" pitchFamily="49" charset="0"/>
                <a:cs typeface="Courier New" panose="02070309020205020404" pitchFamily="49" charset="0"/>
              </a:rPr>
              <a:t> months </a:t>
            </a:r>
            <a:r>
              <a:rPr lang="en-US" sz="1400" dirty="0" smtClean="0">
                <a:solidFill>
                  <a:srgbClr val="0070C0"/>
                </a:solidFill>
                <a:latin typeface="Courier New" panose="02070309020205020404" pitchFamily="49" charset="0"/>
                <a:cs typeface="Courier New" panose="02070309020205020404" pitchFamily="49" charset="0"/>
              </a:rPr>
              <a:t>AS</a:t>
            </a:r>
          </a:p>
          <a:p>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solidFill>
                  <a:srgbClr val="0070C0"/>
                </a:solidFill>
                <a:latin typeface="Courier New" panose="02070309020205020404" pitchFamily="49" charset="0"/>
                <a:cs typeface="Courier New" panose="02070309020205020404" pitchFamily="49" charset="0"/>
              </a:rPr>
              <a:t>SELECT</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FFFF00"/>
                </a:solidFill>
                <a:latin typeface="Courier New" panose="02070309020205020404" pitchFamily="49" charset="0"/>
                <a:cs typeface="Courier New" panose="02070309020205020404" pitchFamily="49" charset="0"/>
              </a:rPr>
              <a:t>'2017-01-01' </a:t>
            </a:r>
            <a:r>
              <a:rPr lang="en-US" sz="1400" dirty="0" smtClean="0">
                <a:solidFill>
                  <a:srgbClr val="0070C0"/>
                </a:solidFill>
                <a:latin typeface="Courier New" panose="02070309020205020404" pitchFamily="49" charset="0"/>
                <a:cs typeface="Courier New" panose="02070309020205020404" pitchFamily="49" charset="0"/>
              </a:rPr>
              <a:t>as</a:t>
            </a:r>
            <a:r>
              <a:rPr lang="en-US" sz="1400" dirty="0" smtClean="0">
                <a:latin typeface="Courier New" panose="02070309020205020404" pitchFamily="49" charset="0"/>
                <a:cs typeface="Courier New" panose="02070309020205020404" pitchFamily="49" charset="0"/>
              </a:rPr>
              <a:t> first_day,</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FFFF00"/>
                </a:solidFill>
                <a:latin typeface="Courier New" panose="02070309020205020404" pitchFamily="49" charset="0"/>
                <a:cs typeface="Courier New" panose="02070309020205020404" pitchFamily="49" charset="0"/>
              </a:rPr>
              <a:t>'2017-01-31' </a:t>
            </a:r>
            <a:r>
              <a:rPr lang="en-US" sz="1400" dirty="0" smtClean="0">
                <a:solidFill>
                  <a:srgbClr val="0070C0"/>
                </a:solidFill>
                <a:latin typeface="Courier New" panose="02070309020205020404" pitchFamily="49" charset="0"/>
                <a:cs typeface="Courier New" panose="02070309020205020404" pitchFamily="49" charset="0"/>
              </a:rPr>
              <a:t>as</a:t>
            </a:r>
            <a:r>
              <a:rPr lang="en-US" sz="1400" dirty="0" smtClean="0">
                <a:latin typeface="Courier New" panose="02070309020205020404" pitchFamily="49" charset="0"/>
                <a:cs typeface="Courier New" panose="02070309020205020404" pitchFamily="49" charset="0"/>
              </a:rPr>
              <a:t> last_day</a:t>
            </a:r>
          </a:p>
          <a:p>
            <a:r>
              <a:rPr lang="en-US" sz="1400" dirty="0" smtClean="0">
                <a:solidFill>
                  <a:srgbClr val="0070C0"/>
                </a:solidFill>
                <a:latin typeface="Courier New" panose="02070309020205020404" pitchFamily="49" charset="0"/>
                <a:cs typeface="Courier New" panose="02070309020205020404" pitchFamily="49" charset="0"/>
              </a:rPr>
              <a:t>UNION</a:t>
            </a:r>
          </a:p>
          <a:p>
            <a:r>
              <a:rPr lang="en-US" sz="1400" dirty="0" smtClean="0">
                <a:solidFill>
                  <a:srgbClr val="0070C0"/>
                </a:solidFill>
                <a:latin typeface="Courier New" panose="02070309020205020404" pitchFamily="49" charset="0"/>
                <a:cs typeface="Courier New" panose="02070309020205020404" pitchFamily="49" charset="0"/>
              </a:rPr>
              <a:t>SELECT</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FFFF00"/>
                </a:solidFill>
                <a:latin typeface="Courier New" panose="02070309020205020404" pitchFamily="49" charset="0"/>
                <a:cs typeface="Courier New" panose="02070309020205020404" pitchFamily="49" charset="0"/>
              </a:rPr>
              <a:t>'2017-02-01' </a:t>
            </a:r>
            <a:r>
              <a:rPr lang="en-US" sz="1400" dirty="0" smtClean="0">
                <a:solidFill>
                  <a:srgbClr val="0070C0"/>
                </a:solidFill>
                <a:latin typeface="Courier New" panose="02070309020205020404" pitchFamily="49" charset="0"/>
                <a:cs typeface="Courier New" panose="02070309020205020404" pitchFamily="49" charset="0"/>
              </a:rPr>
              <a:t>as</a:t>
            </a:r>
            <a:r>
              <a:rPr lang="en-US" sz="1400" dirty="0" smtClean="0">
                <a:latin typeface="Courier New" panose="02070309020205020404" pitchFamily="49" charset="0"/>
                <a:cs typeface="Courier New" panose="02070309020205020404" pitchFamily="49" charset="0"/>
              </a:rPr>
              <a:t> first_day,</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FFFF00"/>
                </a:solidFill>
                <a:latin typeface="Courier New" panose="02070309020205020404" pitchFamily="49" charset="0"/>
                <a:cs typeface="Courier New" panose="02070309020205020404" pitchFamily="49" charset="0"/>
              </a:rPr>
              <a:t>'2017-02-28' </a:t>
            </a:r>
            <a:r>
              <a:rPr lang="en-US" sz="1400" dirty="0" smtClean="0">
                <a:solidFill>
                  <a:srgbClr val="0070C0"/>
                </a:solidFill>
                <a:latin typeface="Courier New" panose="02070309020205020404" pitchFamily="49" charset="0"/>
                <a:cs typeface="Courier New" panose="02070309020205020404" pitchFamily="49" charset="0"/>
              </a:rPr>
              <a:t>as </a:t>
            </a:r>
            <a:r>
              <a:rPr lang="en-US" sz="1400" dirty="0" smtClean="0">
                <a:latin typeface="Courier New" panose="02070309020205020404" pitchFamily="49" charset="0"/>
                <a:cs typeface="Courier New" panose="02070309020205020404" pitchFamily="49" charset="0"/>
              </a:rPr>
              <a:t>last_day</a:t>
            </a:r>
          </a:p>
          <a:p>
            <a:r>
              <a:rPr lang="en-US" sz="1400" dirty="0" smtClean="0">
                <a:solidFill>
                  <a:srgbClr val="0070C0"/>
                </a:solidFill>
                <a:latin typeface="Courier New" panose="02070309020205020404" pitchFamily="49" charset="0"/>
                <a:cs typeface="Courier New" panose="02070309020205020404" pitchFamily="49" charset="0"/>
              </a:rPr>
              <a:t>UNION</a:t>
            </a:r>
          </a:p>
          <a:p>
            <a:r>
              <a:rPr lang="en-US" sz="1400" dirty="0" smtClean="0">
                <a:solidFill>
                  <a:srgbClr val="0070C0"/>
                </a:solidFill>
                <a:latin typeface="Courier New" panose="02070309020205020404" pitchFamily="49" charset="0"/>
                <a:cs typeface="Courier New" panose="02070309020205020404" pitchFamily="49" charset="0"/>
              </a:rPr>
              <a:t>SELECT</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FFFF00"/>
                </a:solidFill>
                <a:latin typeface="Courier New" panose="02070309020205020404" pitchFamily="49" charset="0"/>
                <a:cs typeface="Courier New" panose="02070309020205020404" pitchFamily="49" charset="0"/>
              </a:rPr>
              <a:t>'2017-03-01' </a:t>
            </a:r>
            <a:r>
              <a:rPr lang="en-US" sz="1400" dirty="0" smtClean="0">
                <a:solidFill>
                  <a:srgbClr val="0070C0"/>
                </a:solidFill>
                <a:latin typeface="Courier New" panose="02070309020205020404" pitchFamily="49" charset="0"/>
                <a:cs typeface="Courier New" panose="02070309020205020404" pitchFamily="49" charset="0"/>
              </a:rPr>
              <a:t>as</a:t>
            </a:r>
            <a:r>
              <a:rPr lang="en-US" sz="1400" dirty="0" smtClean="0">
                <a:latin typeface="Courier New" panose="02070309020205020404" pitchFamily="49" charset="0"/>
                <a:cs typeface="Courier New" panose="02070309020205020404" pitchFamily="49" charset="0"/>
              </a:rPr>
              <a:t> first_day,</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FFFF00"/>
                </a:solidFill>
                <a:latin typeface="Courier New" panose="02070309020205020404" pitchFamily="49" charset="0"/>
                <a:cs typeface="Courier New" panose="02070309020205020404" pitchFamily="49" charset="0"/>
              </a:rPr>
              <a:t>'2017-03-31' </a:t>
            </a:r>
            <a:r>
              <a:rPr lang="en-US" sz="1400" dirty="0" smtClean="0">
                <a:solidFill>
                  <a:srgbClr val="0070C0"/>
                </a:solidFill>
                <a:latin typeface="Courier New" panose="02070309020205020404" pitchFamily="49" charset="0"/>
                <a:cs typeface="Courier New" panose="02070309020205020404" pitchFamily="49" charset="0"/>
              </a:rPr>
              <a:t>as </a:t>
            </a:r>
            <a:r>
              <a:rPr lang="en-US" sz="1400" dirty="0" smtClean="0">
                <a:latin typeface="Courier New" panose="02070309020205020404" pitchFamily="49" charset="0"/>
                <a:cs typeface="Courier New" panose="02070309020205020404" pitchFamily="49" charset="0"/>
              </a:rPr>
              <a:t>last_day</a:t>
            </a:r>
          </a:p>
          <a:p>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cross_join </a:t>
            </a:r>
            <a:r>
              <a:rPr lang="en-US" sz="1400" dirty="0" smtClean="0">
                <a:solidFill>
                  <a:srgbClr val="0070C0"/>
                </a:solidFill>
                <a:latin typeface="Courier New" panose="02070309020205020404" pitchFamily="49" charset="0"/>
                <a:cs typeface="Courier New" panose="02070309020205020404" pitchFamily="49" charset="0"/>
              </a:rPr>
              <a:t>AS</a:t>
            </a:r>
          </a:p>
          <a:p>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solidFill>
                  <a:srgbClr val="0070C0"/>
                </a:solidFill>
                <a:latin typeface="Courier New" panose="02070309020205020404" pitchFamily="49" charset="0"/>
                <a:cs typeface="Courier New" panose="02070309020205020404" pitchFamily="49" charset="0"/>
              </a:rPr>
              <a:t>SELECT</a:t>
            </a:r>
            <a:r>
              <a:rPr lang="en-US" sz="1400" dirty="0" smtClean="0">
                <a:latin typeface="Courier New" panose="02070309020205020404" pitchFamily="49" charset="0"/>
                <a:cs typeface="Courier New" panose="02070309020205020404" pitchFamily="49" charset="0"/>
              </a:rPr>
              <a:t> *</a:t>
            </a:r>
          </a:p>
          <a:p>
            <a:r>
              <a:rPr lang="en-US" sz="1400" dirty="0" smtClean="0">
                <a:solidFill>
                  <a:srgbClr val="0070C0"/>
                </a:solidFill>
                <a:latin typeface="Courier New" panose="02070309020205020404" pitchFamily="49" charset="0"/>
                <a:cs typeface="Courier New" panose="02070309020205020404" pitchFamily="49" charset="0"/>
              </a:rPr>
              <a:t>FROM</a:t>
            </a:r>
            <a:r>
              <a:rPr lang="en-US" sz="1400" dirty="0" smtClean="0">
                <a:latin typeface="Courier New" panose="02070309020205020404" pitchFamily="49" charset="0"/>
                <a:cs typeface="Courier New" panose="02070309020205020404" pitchFamily="49" charset="0"/>
              </a:rPr>
              <a:t> subscriptions</a:t>
            </a:r>
          </a:p>
          <a:p>
            <a:r>
              <a:rPr lang="en-US" sz="1400" dirty="0" smtClean="0">
                <a:latin typeface="Courier New" panose="02070309020205020404" pitchFamily="49" charset="0"/>
                <a:cs typeface="Courier New" panose="02070309020205020404" pitchFamily="49" charset="0"/>
              </a:rPr>
              <a:t>CROSS </a:t>
            </a:r>
            <a:r>
              <a:rPr lang="en-US" sz="1400" dirty="0" smtClean="0">
                <a:solidFill>
                  <a:srgbClr val="0070C0"/>
                </a:solidFill>
                <a:latin typeface="Courier New" panose="02070309020205020404" pitchFamily="49" charset="0"/>
                <a:cs typeface="Courier New" panose="02070309020205020404" pitchFamily="49" charset="0"/>
              </a:rPr>
              <a:t>JOIN</a:t>
            </a:r>
            <a:r>
              <a:rPr lang="en-US" sz="1400" dirty="0" smtClean="0">
                <a:latin typeface="Courier New" panose="02070309020205020404" pitchFamily="49" charset="0"/>
                <a:cs typeface="Courier New" panose="02070309020205020404" pitchFamily="49" charset="0"/>
              </a:rPr>
              <a:t> months</a:t>
            </a:r>
            <a:r>
              <a:rPr lang="en-US" sz="1400" dirty="0" smtClean="0">
                <a:solidFill>
                  <a:srgbClr val="C00000"/>
                </a:solidFill>
                <a:latin typeface="Courier New" panose="02070309020205020404" pitchFamily="49" charset="0"/>
                <a:cs typeface="Courier New" panose="02070309020205020404" pitchFamily="49" charset="0"/>
              </a:rPr>
              <a:t>)</a:t>
            </a:r>
          </a:p>
          <a:p>
            <a:r>
              <a:rPr lang="en-US" sz="1400" dirty="0" smtClean="0">
                <a:solidFill>
                  <a:srgbClr val="0070C0"/>
                </a:solidFill>
                <a:latin typeface="Courier New" panose="02070309020205020404" pitchFamily="49" charset="0"/>
                <a:cs typeface="Courier New" panose="02070309020205020404" pitchFamily="49" charset="0"/>
              </a:rPr>
              <a:t>SELECT</a:t>
            </a:r>
            <a:r>
              <a:rPr lang="en-US" sz="1400" dirty="0" smtClean="0">
                <a:latin typeface="Courier New" panose="02070309020205020404" pitchFamily="49" charset="0"/>
                <a:cs typeface="Courier New" panose="02070309020205020404" pitchFamily="49" charset="0"/>
              </a:rPr>
              <a:t> *</a:t>
            </a:r>
          </a:p>
          <a:p>
            <a:r>
              <a:rPr lang="en-US" sz="1400" dirty="0" smtClean="0">
                <a:solidFill>
                  <a:srgbClr val="0070C0"/>
                </a:solidFill>
                <a:latin typeface="Courier New" panose="02070309020205020404" pitchFamily="49" charset="0"/>
                <a:cs typeface="Courier New" panose="02070309020205020404" pitchFamily="49" charset="0"/>
              </a:rPr>
              <a:t>FROM</a:t>
            </a:r>
            <a:r>
              <a:rPr lang="en-US" sz="1400" dirty="0" smtClean="0">
                <a:latin typeface="Courier New" panose="02070309020205020404" pitchFamily="49" charset="0"/>
                <a:cs typeface="Courier New" panose="02070309020205020404" pitchFamily="49" charset="0"/>
              </a:rPr>
              <a:t> cross_join;</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8536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667430"/>
            <a:ext cx="3416300" cy="4195762"/>
          </a:xfrm>
        </p:spPr>
        <p:txBody>
          <a:bodyPr>
            <a:normAutofit/>
          </a:bodyPr>
          <a:lstStyle/>
          <a:p>
            <a:r>
              <a:rPr lang="en-US" sz="1400" dirty="0" smtClean="0"/>
              <a:t>Create a temporary table, status, from the cross_join table you created. This table should contain:</a:t>
            </a:r>
          </a:p>
          <a:p>
            <a:pPr lvl="1"/>
            <a:r>
              <a:rPr lang="en-US" sz="1400" dirty="0" smtClean="0"/>
              <a:t>‘Id’ selected from ‘cross_join’</a:t>
            </a:r>
          </a:p>
          <a:p>
            <a:pPr lvl="1"/>
            <a:r>
              <a:rPr lang="en-US" sz="1400" dirty="0" smtClean="0"/>
              <a:t>month as an alias of ‘first_day’</a:t>
            </a:r>
          </a:p>
          <a:p>
            <a:r>
              <a:rPr lang="en-US" sz="1500" dirty="0" smtClean="0"/>
              <a:t>‘</a:t>
            </a:r>
            <a:r>
              <a:rPr lang="en-US" sz="1500" dirty="0" err="1" smtClean="0"/>
              <a:t>is_active</a:t>
            </a:r>
            <a:r>
              <a:rPr lang="en-US" sz="1500" dirty="0" smtClean="0"/>
              <a:t>’ is created </a:t>
            </a:r>
            <a:r>
              <a:rPr lang="en-US" sz="1500" dirty="0"/>
              <a:t>using a CASE WHEN to find any </a:t>
            </a:r>
            <a:r>
              <a:rPr lang="en-US" sz="1500" dirty="0" smtClean="0"/>
              <a:t>users </a:t>
            </a:r>
            <a:r>
              <a:rPr lang="en-US" sz="1500" dirty="0"/>
              <a:t>who existed prior to the beginning of the month. This is 1 if true and 0 otherwise.</a:t>
            </a:r>
          </a:p>
        </p:txBody>
      </p:sp>
      <p:sp>
        <p:nvSpPr>
          <p:cNvPr id="5" name="Rectangle 4"/>
          <p:cNvSpPr/>
          <p:nvPr/>
        </p:nvSpPr>
        <p:spPr>
          <a:xfrm>
            <a:off x="3416300" y="667430"/>
            <a:ext cx="4447504" cy="3970318"/>
          </a:xfrm>
          <a:prstGeom prst="rect">
            <a:avLst/>
          </a:prstGeom>
          <a:solidFill>
            <a:schemeClr val="bg2">
              <a:lumMod val="75000"/>
            </a:schemeClr>
          </a:solidFill>
        </p:spPr>
        <p:txBody>
          <a:bodyPr wrap="square">
            <a:spAutoFit/>
          </a:bodyPr>
          <a:lstStyle/>
          <a:p>
            <a:r>
              <a:rPr lang="en-US" sz="1400" dirty="0" smtClean="0">
                <a:latin typeface="Courier New" panose="02070309020205020404" pitchFamily="49" charset="0"/>
                <a:cs typeface="Courier New" panose="02070309020205020404" pitchFamily="49" charset="0"/>
              </a:rPr>
              <a:t>cross_join </a:t>
            </a:r>
            <a:r>
              <a:rPr lang="en-US" sz="1400" dirty="0" smtClean="0">
                <a:solidFill>
                  <a:srgbClr val="0070C0"/>
                </a:solidFill>
                <a:latin typeface="Courier New" panose="02070309020205020404" pitchFamily="49" charset="0"/>
                <a:cs typeface="Courier New" panose="02070309020205020404" pitchFamily="49" charset="0"/>
              </a:rPr>
              <a:t>AS</a:t>
            </a:r>
          </a:p>
          <a:p>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solidFill>
                  <a:srgbClr val="0070C0"/>
                </a:solidFill>
                <a:latin typeface="Courier New" panose="02070309020205020404" pitchFamily="49" charset="0"/>
                <a:cs typeface="Courier New" panose="02070309020205020404" pitchFamily="49" charset="0"/>
              </a:rPr>
              <a:t>SELECT</a:t>
            </a:r>
            <a:r>
              <a:rPr lang="en-US" sz="1400" dirty="0" smtClean="0">
                <a:latin typeface="Courier New" panose="02070309020205020404" pitchFamily="49" charset="0"/>
                <a:cs typeface="Courier New" panose="02070309020205020404" pitchFamily="49" charset="0"/>
              </a:rPr>
              <a:t> *</a:t>
            </a:r>
          </a:p>
          <a:p>
            <a:r>
              <a:rPr lang="en-US" sz="1400" dirty="0" smtClean="0">
                <a:solidFill>
                  <a:srgbClr val="0070C0"/>
                </a:solidFill>
                <a:latin typeface="Courier New" panose="02070309020205020404" pitchFamily="49" charset="0"/>
                <a:cs typeface="Courier New" panose="02070309020205020404" pitchFamily="49" charset="0"/>
              </a:rPr>
              <a:t>FROM</a:t>
            </a:r>
            <a:r>
              <a:rPr lang="en-US" sz="1400" dirty="0" smtClean="0">
                <a:latin typeface="Courier New" panose="02070309020205020404" pitchFamily="49" charset="0"/>
                <a:cs typeface="Courier New" panose="02070309020205020404" pitchFamily="49" charset="0"/>
              </a:rPr>
              <a:t> subscriptions</a:t>
            </a:r>
          </a:p>
          <a:p>
            <a:r>
              <a:rPr lang="en-US" sz="1400" dirty="0" smtClean="0">
                <a:latin typeface="Courier New" panose="02070309020205020404" pitchFamily="49" charset="0"/>
                <a:cs typeface="Courier New" panose="02070309020205020404" pitchFamily="49" charset="0"/>
              </a:rPr>
              <a:t>CROSS </a:t>
            </a:r>
            <a:r>
              <a:rPr lang="en-US" sz="1400" dirty="0" smtClean="0">
                <a:solidFill>
                  <a:srgbClr val="0070C0"/>
                </a:solidFill>
                <a:latin typeface="Courier New" panose="02070309020205020404" pitchFamily="49" charset="0"/>
                <a:cs typeface="Courier New" panose="02070309020205020404" pitchFamily="49" charset="0"/>
              </a:rPr>
              <a:t>JOIN</a:t>
            </a:r>
            <a:r>
              <a:rPr lang="en-US" sz="1400" dirty="0" smtClean="0">
                <a:latin typeface="Courier New" panose="02070309020205020404" pitchFamily="49" charset="0"/>
                <a:cs typeface="Courier New" panose="02070309020205020404" pitchFamily="49" charset="0"/>
              </a:rPr>
              <a:t> months</a:t>
            </a:r>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status </a:t>
            </a:r>
            <a:r>
              <a:rPr lang="en-US" sz="1400" dirty="0" smtClean="0">
                <a:solidFill>
                  <a:srgbClr val="0070C0"/>
                </a:solidFill>
                <a:latin typeface="Courier New" panose="02070309020205020404" pitchFamily="49" charset="0"/>
                <a:cs typeface="Courier New" panose="02070309020205020404" pitchFamily="49" charset="0"/>
              </a:rPr>
              <a:t>AS</a:t>
            </a:r>
          </a:p>
          <a:p>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solidFill>
                  <a:srgbClr val="0070C0"/>
                </a:solidFill>
                <a:latin typeface="Courier New" panose="02070309020205020404" pitchFamily="49" charset="0"/>
                <a:cs typeface="Courier New" panose="02070309020205020404" pitchFamily="49" charset="0"/>
              </a:rPr>
              <a:t>SELECT</a:t>
            </a:r>
            <a:r>
              <a:rPr lang="en-US" sz="1400" dirty="0" smtClean="0">
                <a:latin typeface="Courier New" panose="02070309020205020404" pitchFamily="49" charset="0"/>
                <a:cs typeface="Courier New" panose="02070309020205020404" pitchFamily="49" charset="0"/>
              </a:rPr>
              <a:t> id, first_day </a:t>
            </a:r>
            <a:r>
              <a:rPr lang="en-US" sz="1400" dirty="0" smtClean="0">
                <a:solidFill>
                  <a:srgbClr val="0070C0"/>
                </a:solidFill>
                <a:latin typeface="Courier New" panose="02070309020205020404" pitchFamily="49" charset="0"/>
                <a:cs typeface="Courier New" panose="02070309020205020404" pitchFamily="49" charset="0"/>
              </a:rPr>
              <a:t>as</a:t>
            </a:r>
            <a:r>
              <a:rPr lang="en-US" sz="1400" dirty="0" smtClean="0">
                <a:latin typeface="Courier New" panose="02070309020205020404" pitchFamily="49" charset="0"/>
                <a:cs typeface="Courier New" panose="02070309020205020404" pitchFamily="49" charset="0"/>
              </a:rPr>
              <a:t> month, segment,</a:t>
            </a:r>
          </a:p>
          <a:p>
            <a:r>
              <a:rPr lang="en-US" sz="1400" dirty="0" smtClean="0">
                <a:latin typeface="Courier New" panose="02070309020205020404" pitchFamily="49" charset="0"/>
                <a:cs typeface="Courier New" panose="02070309020205020404" pitchFamily="49" charset="0"/>
              </a:rPr>
              <a:t>CASE</a:t>
            </a:r>
          </a:p>
          <a:p>
            <a:r>
              <a:rPr lang="en-US" sz="1400" dirty="0" smtClean="0">
                <a:latin typeface="Courier New" panose="02070309020205020404" pitchFamily="49" charset="0"/>
                <a:cs typeface="Courier New" panose="02070309020205020404" pitchFamily="49" charset="0"/>
              </a:rPr>
              <a:t>  WHEN (subscription_start &lt; first_day</a:t>
            </a:r>
            <a:r>
              <a:rPr lang="en-US" sz="1400" dirty="0" smtClean="0">
                <a:solidFill>
                  <a:srgbClr val="C00000"/>
                </a:solidFill>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0070C0"/>
                </a:solidFill>
                <a:latin typeface="Courier New" panose="02070309020205020404" pitchFamily="49" charset="0"/>
                <a:cs typeface="Courier New" panose="02070309020205020404" pitchFamily="49" charset="0"/>
              </a:rPr>
              <a:t>AND</a:t>
            </a:r>
            <a:r>
              <a:rPr lang="en-US" sz="1400" dirty="0" smtClean="0">
                <a:latin typeface="Courier New" panose="02070309020205020404" pitchFamily="49" charset="0"/>
                <a:cs typeface="Courier New" panose="02070309020205020404" pitchFamily="49" charset="0"/>
              </a:rPr>
              <a:t> </a:t>
            </a:r>
            <a:r>
              <a:rPr lang="en-US" sz="1400" dirty="0" smtClean="0">
                <a:solidFill>
                  <a:srgbClr val="C00000"/>
                </a:solidFill>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subscription_end &gt; first_day</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0070C0"/>
                </a:solidFill>
                <a:latin typeface="Courier New" panose="02070309020205020404" pitchFamily="49" charset="0"/>
                <a:cs typeface="Courier New" panose="02070309020205020404" pitchFamily="49" charset="0"/>
              </a:rPr>
              <a:t>OR</a:t>
            </a:r>
            <a:r>
              <a:rPr lang="en-US" sz="1400" dirty="0" smtClean="0">
                <a:latin typeface="Courier New" panose="02070309020205020404" pitchFamily="49" charset="0"/>
                <a:cs typeface="Courier New" panose="02070309020205020404" pitchFamily="49" charset="0"/>
              </a:rPr>
              <a:t> subscription_end </a:t>
            </a:r>
            <a:r>
              <a:rPr lang="en-US" sz="1400" dirty="0" smtClean="0">
                <a:solidFill>
                  <a:srgbClr val="0070C0"/>
                </a:solidFill>
                <a:latin typeface="Courier New" panose="02070309020205020404" pitchFamily="49" charset="0"/>
                <a:cs typeface="Courier New" panose="02070309020205020404" pitchFamily="49" charset="0"/>
              </a:rPr>
              <a:t>IS</a:t>
            </a:r>
            <a:r>
              <a:rPr lang="en-US" sz="1400" dirty="0" smtClean="0">
                <a:latin typeface="Courier New" panose="02070309020205020404" pitchFamily="49" charset="0"/>
                <a:cs typeface="Courier New" panose="02070309020205020404" pitchFamily="49" charset="0"/>
              </a:rPr>
              <a:t> </a:t>
            </a:r>
            <a:r>
              <a:rPr lang="en-US" sz="1400" dirty="0" smtClean="0">
                <a:solidFill>
                  <a:srgbClr val="7030A0"/>
                </a:solidFill>
                <a:latin typeface="Courier New" panose="02070309020205020404" pitchFamily="49" charset="0"/>
                <a:cs typeface="Courier New" panose="02070309020205020404" pitchFamily="49" charset="0"/>
              </a:rPr>
              <a:t>NULL</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THEN </a:t>
            </a:r>
            <a:r>
              <a:rPr lang="en-US" sz="1400" dirty="0" smtClean="0">
                <a:solidFill>
                  <a:srgbClr val="0070C0"/>
                </a:solidFill>
                <a:latin typeface="Courier New" panose="02070309020205020404" pitchFamily="49" charset="0"/>
                <a:cs typeface="Courier New" panose="02070309020205020404" pitchFamily="49" charset="0"/>
              </a:rPr>
              <a:t>1</a:t>
            </a:r>
          </a:p>
          <a:p>
            <a:r>
              <a:rPr lang="en-US" sz="1400" dirty="0" smtClean="0">
                <a:latin typeface="Courier New" panose="02070309020205020404" pitchFamily="49" charset="0"/>
                <a:cs typeface="Courier New" panose="02070309020205020404" pitchFamily="49" charset="0"/>
              </a:rPr>
              <a:t>  ELSE </a:t>
            </a:r>
            <a:r>
              <a:rPr lang="en-US" sz="1400" dirty="0" smtClean="0">
                <a:solidFill>
                  <a:srgbClr val="C00000"/>
                </a:solidFill>
                <a:latin typeface="Courier New" panose="02070309020205020404" pitchFamily="49" charset="0"/>
                <a:cs typeface="Courier New" panose="02070309020205020404" pitchFamily="49" charset="0"/>
              </a:rPr>
              <a:t>0</a:t>
            </a:r>
          </a:p>
          <a:p>
            <a:r>
              <a:rPr lang="en-US" sz="1400" dirty="0" smtClean="0">
                <a:latin typeface="Courier New" panose="02070309020205020404" pitchFamily="49" charset="0"/>
                <a:cs typeface="Courier New" panose="02070309020205020404" pitchFamily="49" charset="0"/>
              </a:rPr>
              <a:t>END </a:t>
            </a:r>
            <a:r>
              <a:rPr lang="en-US" sz="1400" dirty="0" smtClean="0">
                <a:solidFill>
                  <a:srgbClr val="0070C0"/>
                </a:solidFill>
                <a:latin typeface="Courier New" panose="02070309020205020404" pitchFamily="49" charset="0"/>
                <a:cs typeface="Courier New" panose="02070309020205020404" pitchFamily="49" charset="0"/>
              </a:rPr>
              <a:t>as</a:t>
            </a:r>
            <a:r>
              <a:rPr lang="en-US" sz="1400" dirty="0" smtClean="0">
                <a:latin typeface="Courier New" panose="02070309020205020404" pitchFamily="49" charset="0"/>
                <a:cs typeface="Courier New" panose="02070309020205020404" pitchFamily="49" charset="0"/>
              </a:rPr>
              <a:t> is_active</a:t>
            </a:r>
          </a:p>
          <a:p>
            <a:r>
              <a:rPr lang="en-US" sz="1400" dirty="0" smtClean="0">
                <a:solidFill>
                  <a:srgbClr val="0070C0"/>
                </a:solidFill>
                <a:latin typeface="Courier New" panose="02070309020205020404" pitchFamily="49" charset="0"/>
                <a:cs typeface="Courier New" panose="02070309020205020404" pitchFamily="49" charset="0"/>
              </a:rPr>
              <a:t>FROM</a:t>
            </a:r>
            <a:r>
              <a:rPr lang="en-US" sz="1400" dirty="0" smtClean="0">
                <a:latin typeface="Courier New" panose="02070309020205020404" pitchFamily="49" charset="0"/>
                <a:cs typeface="Courier New" panose="02070309020205020404" pitchFamily="49" charset="0"/>
              </a:rPr>
              <a:t> cross_join</a:t>
            </a:r>
            <a:r>
              <a:rPr lang="en-US" sz="1400" dirty="0" smtClean="0">
                <a:solidFill>
                  <a:srgbClr val="C00000"/>
                </a:solidFill>
                <a:latin typeface="Courier New" panose="02070309020205020404" pitchFamily="49" charset="0"/>
                <a:cs typeface="Courier New" panose="02070309020205020404" pitchFamily="49" charset="0"/>
              </a:rPr>
              <a:t>)</a:t>
            </a:r>
          </a:p>
          <a:p>
            <a:r>
              <a:rPr lang="en-US" sz="1400" dirty="0" smtClean="0">
                <a:solidFill>
                  <a:srgbClr val="0070C0"/>
                </a:solidFill>
                <a:latin typeface="Courier New" panose="02070309020205020404" pitchFamily="49" charset="0"/>
                <a:cs typeface="Courier New" panose="02070309020205020404" pitchFamily="49" charset="0"/>
              </a:rPr>
              <a:t>SELECT</a:t>
            </a:r>
            <a:r>
              <a:rPr lang="en-US" sz="1400" dirty="0" smtClean="0">
                <a:latin typeface="Courier New" panose="02070309020205020404" pitchFamily="49" charset="0"/>
                <a:cs typeface="Courier New" panose="02070309020205020404" pitchFamily="49" charset="0"/>
              </a:rPr>
              <a:t> *</a:t>
            </a:r>
          </a:p>
          <a:p>
            <a:r>
              <a:rPr lang="en-US" sz="1400" dirty="0" smtClean="0">
                <a:solidFill>
                  <a:srgbClr val="0070C0"/>
                </a:solidFill>
                <a:latin typeface="Courier New" panose="02070309020205020404" pitchFamily="49" charset="0"/>
                <a:cs typeface="Courier New" panose="02070309020205020404" pitchFamily="49" charset="0"/>
              </a:rPr>
              <a:t>FROM</a:t>
            </a:r>
            <a:r>
              <a:rPr lang="en-US" sz="1400" dirty="0" smtClean="0">
                <a:latin typeface="Courier New" panose="02070309020205020404" pitchFamily="49" charset="0"/>
                <a:cs typeface="Courier New" panose="02070309020205020404" pitchFamily="49" charset="0"/>
              </a:rPr>
              <a:t> status</a:t>
            </a:r>
          </a:p>
          <a:p>
            <a:r>
              <a:rPr lang="en-US" sz="1400" dirty="0" smtClean="0">
                <a:solidFill>
                  <a:srgbClr val="0070C0"/>
                </a:solidFill>
                <a:latin typeface="Courier New" panose="02070309020205020404" pitchFamily="49" charset="0"/>
                <a:cs typeface="Courier New" panose="02070309020205020404" pitchFamily="49" charset="0"/>
              </a:rPr>
              <a:t>LIMIT</a:t>
            </a:r>
            <a:r>
              <a:rPr lang="en-US" sz="1400" dirty="0" smtClean="0">
                <a:latin typeface="Courier New" panose="02070309020205020404" pitchFamily="49" charset="0"/>
                <a:cs typeface="Courier New" panose="02070309020205020404" pitchFamily="49" charset="0"/>
              </a:rPr>
              <a:t> </a:t>
            </a:r>
            <a:r>
              <a:rPr lang="en-US" sz="1400" dirty="0" smtClean="0">
                <a:solidFill>
                  <a:srgbClr val="C00000"/>
                </a:solidFill>
                <a:latin typeface="Courier New" panose="02070309020205020404" pitchFamily="49" charset="0"/>
                <a:cs typeface="Courier New" panose="02070309020205020404" pitchFamily="49" charset="0"/>
              </a:rPr>
              <a:t>100</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72549206"/>
              </p:ext>
            </p:extLst>
          </p:nvPr>
        </p:nvGraphicFramePr>
        <p:xfrm>
          <a:off x="7959142" y="824247"/>
          <a:ext cx="4082604" cy="3882128"/>
        </p:xfrm>
        <a:graphic>
          <a:graphicData uri="http://schemas.openxmlformats.org/drawingml/2006/table">
            <a:tbl>
              <a:tblPr firstRow="1" bandRow="1">
                <a:tableStyleId>{5C22544A-7EE6-4342-B048-85BDC9FD1C3A}</a:tableStyleId>
              </a:tblPr>
              <a:tblGrid>
                <a:gridCol w="1020651"/>
                <a:gridCol w="1020651"/>
                <a:gridCol w="1020651"/>
                <a:gridCol w="1020651"/>
              </a:tblGrid>
              <a:tr h="257700">
                <a:tc>
                  <a:txBody>
                    <a:bodyPr/>
                    <a:lstStyle/>
                    <a:p>
                      <a:pPr algn="ctr"/>
                      <a:r>
                        <a:rPr lang="en-US" sz="1200" dirty="0">
                          <a:solidFill>
                            <a:schemeClr val="tx1"/>
                          </a:solidFill>
                          <a:effectLst/>
                        </a:rPr>
                        <a:t>id</a:t>
                      </a:r>
                    </a:p>
                  </a:txBody>
                  <a:tcPr anchor="ctr"/>
                </a:tc>
                <a:tc>
                  <a:txBody>
                    <a:bodyPr/>
                    <a:lstStyle/>
                    <a:p>
                      <a:pPr algn="ctr"/>
                      <a:r>
                        <a:rPr lang="en-US" sz="1200">
                          <a:solidFill>
                            <a:schemeClr val="tx1"/>
                          </a:solidFill>
                          <a:effectLst/>
                        </a:rPr>
                        <a:t>month</a:t>
                      </a:r>
                    </a:p>
                  </a:txBody>
                  <a:tcPr anchor="ctr"/>
                </a:tc>
                <a:tc>
                  <a:txBody>
                    <a:bodyPr/>
                    <a:lstStyle/>
                    <a:p>
                      <a:pPr algn="ctr"/>
                      <a:r>
                        <a:rPr lang="en-US" sz="1200" dirty="0">
                          <a:solidFill>
                            <a:schemeClr val="tx1"/>
                          </a:solidFill>
                          <a:effectLst/>
                        </a:rPr>
                        <a:t>segment</a:t>
                      </a:r>
                    </a:p>
                  </a:txBody>
                  <a:tcPr anchor="ctr"/>
                </a:tc>
                <a:tc>
                  <a:txBody>
                    <a:bodyPr/>
                    <a:lstStyle/>
                    <a:p>
                      <a:pPr algn="ctr"/>
                      <a:r>
                        <a:rPr lang="en-US" sz="1200" dirty="0">
                          <a:solidFill>
                            <a:schemeClr val="tx1"/>
                          </a:solidFill>
                          <a:effectLst/>
                        </a:rPr>
                        <a:t>is_active</a:t>
                      </a:r>
                    </a:p>
                  </a:txBody>
                  <a:tcPr anchor="ctr"/>
                </a:tc>
              </a:tr>
              <a:tr h="450976">
                <a:tc>
                  <a:txBody>
                    <a:bodyPr/>
                    <a:lstStyle/>
                    <a:p>
                      <a:pPr algn="ctr"/>
                      <a:r>
                        <a:rPr lang="en-US" sz="1200">
                          <a:solidFill>
                            <a:srgbClr val="525252"/>
                          </a:solidFill>
                          <a:effectLst/>
                        </a:rPr>
                        <a:t>1</a:t>
                      </a:r>
                    </a:p>
                  </a:txBody>
                  <a:tcPr anchor="ctr"/>
                </a:tc>
                <a:tc>
                  <a:txBody>
                    <a:bodyPr/>
                    <a:lstStyle/>
                    <a:p>
                      <a:pPr algn="ctr"/>
                      <a:r>
                        <a:rPr lang="en-US" sz="1200">
                          <a:solidFill>
                            <a:srgbClr val="525252"/>
                          </a:solidFill>
                          <a:effectLst/>
                        </a:rPr>
                        <a:t>2017-01-01</a:t>
                      </a:r>
                    </a:p>
                  </a:txBody>
                  <a:tcPr anchor="ctr"/>
                </a:tc>
                <a:tc>
                  <a:txBody>
                    <a:bodyPr/>
                    <a:lstStyle/>
                    <a:p>
                      <a:pPr algn="ctr"/>
                      <a:r>
                        <a:rPr lang="en-US" sz="1200">
                          <a:solidFill>
                            <a:srgbClr val="525252"/>
                          </a:solidFill>
                          <a:effectLst/>
                        </a:rPr>
                        <a:t>87</a:t>
                      </a:r>
                    </a:p>
                  </a:txBody>
                  <a:tcPr anchor="ctr"/>
                </a:tc>
                <a:tc>
                  <a:txBody>
                    <a:bodyPr/>
                    <a:lstStyle/>
                    <a:p>
                      <a:pPr algn="ctr"/>
                      <a:r>
                        <a:rPr lang="en-US" sz="1200">
                          <a:solidFill>
                            <a:srgbClr val="525252"/>
                          </a:solidFill>
                          <a:effectLst/>
                        </a:rPr>
                        <a:t>1</a:t>
                      </a:r>
                    </a:p>
                  </a:txBody>
                  <a:tcPr anchor="ctr"/>
                </a:tc>
              </a:tr>
              <a:tr h="450976">
                <a:tc>
                  <a:txBody>
                    <a:bodyPr/>
                    <a:lstStyle/>
                    <a:p>
                      <a:pPr algn="ctr"/>
                      <a:r>
                        <a:rPr lang="en-US" sz="1200">
                          <a:solidFill>
                            <a:srgbClr val="525252"/>
                          </a:solidFill>
                          <a:effectLst/>
                        </a:rPr>
                        <a:t>1</a:t>
                      </a:r>
                    </a:p>
                  </a:txBody>
                  <a:tcPr anchor="ctr"/>
                </a:tc>
                <a:tc>
                  <a:txBody>
                    <a:bodyPr/>
                    <a:lstStyle/>
                    <a:p>
                      <a:pPr algn="ctr"/>
                      <a:r>
                        <a:rPr lang="en-US" sz="1200">
                          <a:solidFill>
                            <a:srgbClr val="525252"/>
                          </a:solidFill>
                          <a:effectLst/>
                        </a:rPr>
                        <a:t>2017-02-01</a:t>
                      </a:r>
                    </a:p>
                  </a:txBody>
                  <a:tcPr anchor="ctr"/>
                </a:tc>
                <a:tc>
                  <a:txBody>
                    <a:bodyPr/>
                    <a:lstStyle/>
                    <a:p>
                      <a:pPr algn="ctr"/>
                      <a:r>
                        <a:rPr lang="en-US" sz="1200">
                          <a:solidFill>
                            <a:srgbClr val="525252"/>
                          </a:solidFill>
                          <a:effectLst/>
                        </a:rPr>
                        <a:t>87</a:t>
                      </a:r>
                    </a:p>
                  </a:txBody>
                  <a:tcPr anchor="ctr"/>
                </a:tc>
                <a:tc>
                  <a:txBody>
                    <a:bodyPr/>
                    <a:lstStyle/>
                    <a:p>
                      <a:pPr algn="ctr"/>
                      <a:r>
                        <a:rPr lang="en-US" sz="1200">
                          <a:solidFill>
                            <a:srgbClr val="525252"/>
                          </a:solidFill>
                          <a:effectLst/>
                        </a:rPr>
                        <a:t>0</a:t>
                      </a:r>
                    </a:p>
                  </a:txBody>
                  <a:tcPr anchor="ctr"/>
                </a:tc>
              </a:tr>
              <a:tr h="450976">
                <a:tc>
                  <a:txBody>
                    <a:bodyPr/>
                    <a:lstStyle/>
                    <a:p>
                      <a:pPr algn="ctr"/>
                      <a:r>
                        <a:rPr lang="en-US" sz="1200">
                          <a:solidFill>
                            <a:srgbClr val="525252"/>
                          </a:solidFill>
                          <a:effectLst/>
                        </a:rPr>
                        <a:t>1</a:t>
                      </a:r>
                    </a:p>
                  </a:txBody>
                  <a:tcPr anchor="ctr"/>
                </a:tc>
                <a:tc>
                  <a:txBody>
                    <a:bodyPr/>
                    <a:lstStyle/>
                    <a:p>
                      <a:pPr algn="ctr"/>
                      <a:r>
                        <a:rPr lang="en-US" sz="1200">
                          <a:solidFill>
                            <a:srgbClr val="525252"/>
                          </a:solidFill>
                          <a:effectLst/>
                        </a:rPr>
                        <a:t>2017-03-01</a:t>
                      </a:r>
                    </a:p>
                  </a:txBody>
                  <a:tcPr anchor="ctr"/>
                </a:tc>
                <a:tc>
                  <a:txBody>
                    <a:bodyPr/>
                    <a:lstStyle/>
                    <a:p>
                      <a:pPr algn="ctr"/>
                      <a:r>
                        <a:rPr lang="en-US" sz="1200">
                          <a:solidFill>
                            <a:srgbClr val="525252"/>
                          </a:solidFill>
                          <a:effectLst/>
                        </a:rPr>
                        <a:t>87</a:t>
                      </a:r>
                    </a:p>
                  </a:txBody>
                  <a:tcPr anchor="ctr"/>
                </a:tc>
                <a:tc>
                  <a:txBody>
                    <a:bodyPr/>
                    <a:lstStyle/>
                    <a:p>
                      <a:pPr algn="ctr"/>
                      <a:r>
                        <a:rPr lang="en-US" sz="1200">
                          <a:solidFill>
                            <a:srgbClr val="525252"/>
                          </a:solidFill>
                          <a:effectLst/>
                        </a:rPr>
                        <a:t>0</a:t>
                      </a:r>
                    </a:p>
                  </a:txBody>
                  <a:tcPr anchor="ctr"/>
                </a:tc>
              </a:tr>
              <a:tr h="450976">
                <a:tc>
                  <a:txBody>
                    <a:bodyPr/>
                    <a:lstStyle/>
                    <a:p>
                      <a:pPr algn="ctr"/>
                      <a:r>
                        <a:rPr lang="en-US" sz="1200" dirty="0">
                          <a:solidFill>
                            <a:srgbClr val="525252"/>
                          </a:solidFill>
                          <a:effectLst/>
                        </a:rPr>
                        <a:t>2</a:t>
                      </a:r>
                    </a:p>
                  </a:txBody>
                  <a:tcPr anchor="ctr"/>
                </a:tc>
                <a:tc>
                  <a:txBody>
                    <a:bodyPr/>
                    <a:lstStyle/>
                    <a:p>
                      <a:pPr algn="ctr"/>
                      <a:r>
                        <a:rPr lang="en-US" sz="1200">
                          <a:solidFill>
                            <a:srgbClr val="525252"/>
                          </a:solidFill>
                          <a:effectLst/>
                        </a:rPr>
                        <a:t>2017-01-01</a:t>
                      </a:r>
                    </a:p>
                  </a:txBody>
                  <a:tcPr anchor="ctr"/>
                </a:tc>
                <a:tc>
                  <a:txBody>
                    <a:bodyPr/>
                    <a:lstStyle/>
                    <a:p>
                      <a:pPr algn="ctr"/>
                      <a:r>
                        <a:rPr lang="en-US" sz="1200">
                          <a:solidFill>
                            <a:srgbClr val="525252"/>
                          </a:solidFill>
                          <a:effectLst/>
                        </a:rPr>
                        <a:t>87</a:t>
                      </a:r>
                    </a:p>
                  </a:txBody>
                  <a:tcPr anchor="ctr"/>
                </a:tc>
                <a:tc>
                  <a:txBody>
                    <a:bodyPr/>
                    <a:lstStyle/>
                    <a:p>
                      <a:pPr algn="ctr"/>
                      <a:r>
                        <a:rPr lang="en-US" sz="1200">
                          <a:solidFill>
                            <a:srgbClr val="525252"/>
                          </a:solidFill>
                          <a:effectLst/>
                        </a:rPr>
                        <a:t>1</a:t>
                      </a:r>
                    </a:p>
                  </a:txBody>
                  <a:tcPr anchor="ctr"/>
                </a:tc>
              </a:tr>
              <a:tr h="450976">
                <a:tc>
                  <a:txBody>
                    <a:bodyPr/>
                    <a:lstStyle/>
                    <a:p>
                      <a:pPr algn="ctr"/>
                      <a:r>
                        <a:rPr lang="en-US" sz="1200">
                          <a:solidFill>
                            <a:srgbClr val="525252"/>
                          </a:solidFill>
                          <a:effectLst/>
                        </a:rPr>
                        <a:t>2</a:t>
                      </a:r>
                    </a:p>
                  </a:txBody>
                  <a:tcPr anchor="ctr"/>
                </a:tc>
                <a:tc>
                  <a:txBody>
                    <a:bodyPr/>
                    <a:lstStyle/>
                    <a:p>
                      <a:pPr algn="ctr"/>
                      <a:r>
                        <a:rPr lang="en-US" sz="1200">
                          <a:solidFill>
                            <a:srgbClr val="525252"/>
                          </a:solidFill>
                          <a:effectLst/>
                        </a:rPr>
                        <a:t>2017-02-01</a:t>
                      </a:r>
                    </a:p>
                  </a:txBody>
                  <a:tcPr anchor="ctr"/>
                </a:tc>
                <a:tc>
                  <a:txBody>
                    <a:bodyPr/>
                    <a:lstStyle/>
                    <a:p>
                      <a:pPr algn="ctr"/>
                      <a:r>
                        <a:rPr lang="en-US" sz="1200">
                          <a:solidFill>
                            <a:srgbClr val="525252"/>
                          </a:solidFill>
                          <a:effectLst/>
                        </a:rPr>
                        <a:t>87</a:t>
                      </a:r>
                    </a:p>
                  </a:txBody>
                  <a:tcPr anchor="ctr"/>
                </a:tc>
                <a:tc>
                  <a:txBody>
                    <a:bodyPr/>
                    <a:lstStyle/>
                    <a:p>
                      <a:pPr algn="ctr"/>
                      <a:r>
                        <a:rPr lang="en-US" sz="1200">
                          <a:solidFill>
                            <a:srgbClr val="525252"/>
                          </a:solidFill>
                          <a:effectLst/>
                        </a:rPr>
                        <a:t>0</a:t>
                      </a:r>
                    </a:p>
                  </a:txBody>
                  <a:tcPr anchor="ctr"/>
                </a:tc>
              </a:tr>
              <a:tr h="450976">
                <a:tc>
                  <a:txBody>
                    <a:bodyPr/>
                    <a:lstStyle/>
                    <a:p>
                      <a:pPr algn="ctr"/>
                      <a:r>
                        <a:rPr lang="en-US" sz="1200">
                          <a:solidFill>
                            <a:srgbClr val="525252"/>
                          </a:solidFill>
                          <a:effectLst/>
                        </a:rPr>
                        <a:t>2</a:t>
                      </a:r>
                    </a:p>
                  </a:txBody>
                  <a:tcPr anchor="ctr"/>
                </a:tc>
                <a:tc>
                  <a:txBody>
                    <a:bodyPr/>
                    <a:lstStyle/>
                    <a:p>
                      <a:pPr algn="ctr"/>
                      <a:r>
                        <a:rPr lang="en-US" sz="1200">
                          <a:solidFill>
                            <a:srgbClr val="525252"/>
                          </a:solidFill>
                          <a:effectLst/>
                        </a:rPr>
                        <a:t>2017-03-01</a:t>
                      </a:r>
                    </a:p>
                  </a:txBody>
                  <a:tcPr anchor="ctr"/>
                </a:tc>
                <a:tc>
                  <a:txBody>
                    <a:bodyPr/>
                    <a:lstStyle/>
                    <a:p>
                      <a:pPr algn="ctr"/>
                      <a:r>
                        <a:rPr lang="en-US" sz="1200">
                          <a:solidFill>
                            <a:srgbClr val="525252"/>
                          </a:solidFill>
                          <a:effectLst/>
                        </a:rPr>
                        <a:t>87</a:t>
                      </a:r>
                    </a:p>
                  </a:txBody>
                  <a:tcPr anchor="ctr"/>
                </a:tc>
                <a:tc>
                  <a:txBody>
                    <a:bodyPr/>
                    <a:lstStyle/>
                    <a:p>
                      <a:pPr algn="ctr"/>
                      <a:r>
                        <a:rPr lang="en-US" sz="1200">
                          <a:solidFill>
                            <a:srgbClr val="525252"/>
                          </a:solidFill>
                          <a:effectLst/>
                        </a:rPr>
                        <a:t>0</a:t>
                      </a:r>
                    </a:p>
                  </a:txBody>
                  <a:tcPr anchor="ctr"/>
                </a:tc>
              </a:tr>
              <a:tr h="450976">
                <a:tc>
                  <a:txBody>
                    <a:bodyPr/>
                    <a:lstStyle/>
                    <a:p>
                      <a:pPr algn="ctr"/>
                      <a:r>
                        <a:rPr lang="en-US" sz="1200">
                          <a:solidFill>
                            <a:srgbClr val="525252"/>
                          </a:solidFill>
                          <a:effectLst/>
                        </a:rPr>
                        <a:t>3</a:t>
                      </a:r>
                    </a:p>
                  </a:txBody>
                  <a:tcPr anchor="ctr"/>
                </a:tc>
                <a:tc>
                  <a:txBody>
                    <a:bodyPr/>
                    <a:lstStyle/>
                    <a:p>
                      <a:pPr algn="ctr"/>
                      <a:r>
                        <a:rPr lang="en-US" sz="1200">
                          <a:solidFill>
                            <a:srgbClr val="525252"/>
                          </a:solidFill>
                          <a:effectLst/>
                        </a:rPr>
                        <a:t>2017-01-01</a:t>
                      </a:r>
                    </a:p>
                  </a:txBody>
                  <a:tcPr anchor="ctr"/>
                </a:tc>
                <a:tc>
                  <a:txBody>
                    <a:bodyPr/>
                    <a:lstStyle/>
                    <a:p>
                      <a:pPr algn="ctr"/>
                      <a:r>
                        <a:rPr lang="en-US" sz="1200">
                          <a:solidFill>
                            <a:srgbClr val="525252"/>
                          </a:solidFill>
                          <a:effectLst/>
                        </a:rPr>
                        <a:t>87</a:t>
                      </a:r>
                    </a:p>
                  </a:txBody>
                  <a:tcPr anchor="ctr"/>
                </a:tc>
                <a:tc>
                  <a:txBody>
                    <a:bodyPr/>
                    <a:lstStyle/>
                    <a:p>
                      <a:pPr algn="ctr"/>
                      <a:r>
                        <a:rPr lang="en-US" sz="1200">
                          <a:solidFill>
                            <a:srgbClr val="525252"/>
                          </a:solidFill>
                          <a:effectLst/>
                        </a:rPr>
                        <a:t>1</a:t>
                      </a:r>
                    </a:p>
                  </a:txBody>
                  <a:tcPr anchor="ctr"/>
                </a:tc>
              </a:tr>
              <a:tr h="450976">
                <a:tc>
                  <a:txBody>
                    <a:bodyPr/>
                    <a:lstStyle/>
                    <a:p>
                      <a:pPr algn="ctr"/>
                      <a:r>
                        <a:rPr lang="en-US" sz="1200">
                          <a:solidFill>
                            <a:srgbClr val="525252"/>
                          </a:solidFill>
                          <a:effectLst/>
                        </a:rPr>
                        <a:t>3</a:t>
                      </a:r>
                    </a:p>
                  </a:txBody>
                  <a:tcPr anchor="ctr"/>
                </a:tc>
                <a:tc>
                  <a:txBody>
                    <a:bodyPr/>
                    <a:lstStyle/>
                    <a:p>
                      <a:pPr algn="ctr"/>
                      <a:r>
                        <a:rPr lang="en-US" sz="1200">
                          <a:solidFill>
                            <a:srgbClr val="525252"/>
                          </a:solidFill>
                          <a:effectLst/>
                        </a:rPr>
                        <a:t>2017-02-01</a:t>
                      </a:r>
                    </a:p>
                  </a:txBody>
                  <a:tcPr anchor="ctr"/>
                </a:tc>
                <a:tc>
                  <a:txBody>
                    <a:bodyPr/>
                    <a:lstStyle/>
                    <a:p>
                      <a:pPr algn="ctr"/>
                      <a:r>
                        <a:rPr lang="en-US" sz="1200">
                          <a:solidFill>
                            <a:srgbClr val="525252"/>
                          </a:solidFill>
                          <a:effectLst/>
                        </a:rPr>
                        <a:t>87</a:t>
                      </a:r>
                    </a:p>
                  </a:txBody>
                  <a:tcPr anchor="ctr"/>
                </a:tc>
                <a:tc>
                  <a:txBody>
                    <a:bodyPr/>
                    <a:lstStyle/>
                    <a:p>
                      <a:pPr algn="ctr"/>
                      <a:r>
                        <a:rPr lang="en-US" sz="1200" dirty="0">
                          <a:solidFill>
                            <a:srgbClr val="525252"/>
                          </a:solidFill>
                          <a:effectLst/>
                        </a:rPr>
                        <a:t>1</a:t>
                      </a:r>
                    </a:p>
                  </a:txBody>
                  <a:tcPr anchor="ctr"/>
                </a:tc>
              </a:tr>
            </a:tbl>
          </a:graphicData>
        </a:graphic>
      </p:graphicFrame>
    </p:spTree>
    <p:extLst>
      <p:ext uri="{BB962C8B-B14F-4D97-AF65-F5344CB8AC3E}">
        <p14:creationId xmlns:p14="http://schemas.microsoft.com/office/powerpoint/2010/main" val="30763733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TM10001103[[fn=Headlines]]</Template>
  <TotalTime>6774</TotalTime>
  <Words>1038</Words>
  <Application>Microsoft Office PowerPoint</Application>
  <PresentationFormat>Widescreen</PresentationFormat>
  <Paragraphs>297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Courier New</vt:lpstr>
      <vt:lpstr>Wingdings 3</vt:lpstr>
      <vt:lpstr>Ion</vt:lpstr>
      <vt:lpstr>Codecademy</vt:lpstr>
      <vt:lpstr>What is a churn rate?</vt:lpstr>
      <vt:lpstr>Table of Contents</vt:lpstr>
      <vt:lpstr>Get familiar with the Codeflix.</vt:lpstr>
      <vt:lpstr>Get familiar with the Codeflix (cont.) </vt:lpstr>
      <vt:lpstr>What is the overall churn trend since the company started?</vt:lpstr>
      <vt:lpstr>What is the overall churn trend since the company started? (cont.)</vt:lpstr>
      <vt:lpstr>What is the overall churn trend since the company started? (cont.)</vt:lpstr>
      <vt:lpstr>PowerPoint Presentation</vt:lpstr>
      <vt:lpstr>PowerPoint Presentation</vt:lpstr>
      <vt:lpstr>PowerPoint Presentation</vt:lpstr>
      <vt:lpstr>PowerPoint Presentation</vt:lpstr>
      <vt:lpstr>Compare the churn rates between user segments.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Codecademy</dc:title>
  <dc:creator>Taylor J. Hall</dc:creator>
  <cp:lastModifiedBy>Taylor J. Hall</cp:lastModifiedBy>
  <cp:revision>83</cp:revision>
  <dcterms:created xsi:type="dcterms:W3CDTF">2018-07-04T05:51:00Z</dcterms:created>
  <dcterms:modified xsi:type="dcterms:W3CDTF">2018-07-08T22:45:13Z</dcterms:modified>
</cp:coreProperties>
</file>