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Nunito Sans ExtraBold" pitchFamily="2" charset="0"/>
      <p:bold r:id="rId26"/>
      <p:boldItalic r:id="rId27"/>
    </p:embeddedFont>
    <p:embeddedFont>
      <p:font typeface="Open Sans" panose="020B0606030504020204" pitchFamily="34" charset="0"/>
      <p:regular r:id="rId28"/>
      <p:bold r:id="rId29"/>
      <p:italic r:id="rId30"/>
      <p:boldItalic r:id="rId31"/>
    </p:embeddedFont>
    <p:embeddedFont>
      <p:font typeface="Poppins"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9kDZ6gw4xzap28COQRk05DQQn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882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86cab5d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286cab5d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3" name="Google Shape;83;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6" name="Google Shape;3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3" name="Google Shape;4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1" name="Google Shape;5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2" name="Google Shape;5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3" name="Google Shape;63;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4" name="Google Shape;6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2"/>
          <p:cNvSpPr>
            <a:spLocks noGrp="1"/>
          </p:cNvSpPr>
          <p:nvPr>
            <p:ph type="pic" idx="2"/>
          </p:nvPr>
        </p:nvSpPr>
        <p:spPr>
          <a:xfrm>
            <a:off x="1792288" y="612775"/>
            <a:ext cx="5486400" cy="4114800"/>
          </a:xfrm>
          <a:prstGeom prst="rect">
            <a:avLst/>
          </a:prstGeom>
          <a:noFill/>
          <a:ln>
            <a:noFill/>
          </a:ln>
        </p:spPr>
      </p:sp>
      <p:sp>
        <p:nvSpPr>
          <p:cNvPr id="70" name="Google Shape;70;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jpg"/><Relationship Id="rId7"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www.purple-planet.com/" TargetMode="External"/><Relationship Id="rId5" Type="http://schemas.openxmlformats.org/officeDocument/2006/relationships/hyperlink" Target="https://freesound.org/" TargetMode="Externa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2" name="Picture 1">
            <a:extLst>
              <a:ext uri="{FF2B5EF4-FFF2-40B4-BE49-F238E27FC236}">
                <a16:creationId xmlns:a16="http://schemas.microsoft.com/office/drawing/2014/main" id="{2CBF78E2-D19E-426B-C305-28C365956D45}"/>
              </a:ext>
            </a:extLst>
          </p:cNvPr>
          <p:cNvPicPr>
            <a:picLocks noChangeAspect="1"/>
          </p:cNvPicPr>
          <p:nvPr/>
        </p:nvPicPr>
        <p:blipFill>
          <a:blip r:embed="rId3"/>
          <a:stretch>
            <a:fillRect/>
          </a:stretch>
        </p:blipFill>
        <p:spPr>
          <a:xfrm>
            <a:off x="0" y="0"/>
            <a:ext cx="18287999" cy="10286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987BB63-8BF1-D843-3110-DB21032ECB25}"/>
              </a:ext>
            </a:extLst>
          </p:cNvPr>
          <p:cNvPicPr>
            <a:picLocks noChangeAspect="1"/>
          </p:cNvPicPr>
          <p:nvPr/>
        </p:nvPicPr>
        <p:blipFill>
          <a:blip r:embed="rId4">
            <a:lum bright="70000" contrast="-70000"/>
          </a:blip>
          <a:stretch>
            <a:fillRect/>
          </a:stretch>
        </p:blipFill>
        <p:spPr>
          <a:xfrm>
            <a:off x="14285880" y="8243902"/>
            <a:ext cx="1354959" cy="972474"/>
          </a:xfrm>
          <a:prstGeom prst="rect">
            <a:avLst/>
          </a:prstGeom>
        </p:spPr>
      </p:pic>
      <p:pic>
        <p:nvPicPr>
          <p:cNvPr id="5" name="Google Shape;70;p3">
            <a:extLst>
              <a:ext uri="{FF2B5EF4-FFF2-40B4-BE49-F238E27FC236}">
                <a16:creationId xmlns:a16="http://schemas.microsoft.com/office/drawing/2014/main" id="{F7D65D6D-F10D-3C13-F22C-1039323DDC1F}"/>
              </a:ext>
            </a:extLst>
          </p:cNvPr>
          <p:cNvPicPr preferRelativeResize="0"/>
          <p:nvPr/>
        </p:nvPicPr>
        <p:blipFill rotWithShape="1">
          <a:blip r:embed="rId5">
            <a:alphaModFix/>
            <a:lum bright="70000" contrast="-70000"/>
          </a:blip>
          <a:srcRect/>
          <a:stretch/>
        </p:blipFill>
        <p:spPr>
          <a:xfrm>
            <a:off x="16011991" y="8730139"/>
            <a:ext cx="1354958" cy="403688"/>
          </a:xfrm>
          <a:prstGeom prst="rect">
            <a:avLst/>
          </a:prstGeom>
          <a:noFill/>
          <a:ln>
            <a:noFill/>
          </a:ln>
        </p:spPr>
      </p:pic>
      <p:sp>
        <p:nvSpPr>
          <p:cNvPr id="6" name="Google Shape;90;g27804eabe4d_0_3">
            <a:extLst>
              <a:ext uri="{FF2B5EF4-FFF2-40B4-BE49-F238E27FC236}">
                <a16:creationId xmlns:a16="http://schemas.microsoft.com/office/drawing/2014/main" id="{FE9A33C5-0A34-75A4-AA8A-3AD9D2BAE9BD}"/>
              </a:ext>
            </a:extLst>
          </p:cNvPr>
          <p:cNvSpPr txBox="1">
            <a:spLocks/>
          </p:cNvSpPr>
          <p:nvPr/>
        </p:nvSpPr>
        <p:spPr>
          <a:xfrm>
            <a:off x="4188450" y="3775650"/>
            <a:ext cx="9911100" cy="2044800"/>
          </a:xfrm>
          <a:prstGeom prst="rect">
            <a:avLst/>
          </a:prstGeom>
          <a:noFill/>
          <a:ln>
            <a:noFill/>
          </a:ln>
        </p:spPr>
        <p:txBody>
          <a:bodyPr spcFirstLastPara="1" wrap="square" lIns="102825" tIns="102825" rIns="102825" bIns="1028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FAFAFA"/>
              </a:buClr>
              <a:buSzPts val="4800"/>
              <a:buFont typeface="Nunito Sans ExtraBold"/>
              <a:buNone/>
            </a:pPr>
            <a:r>
              <a:rPr lang="en-US" sz="3600" b="1" dirty="0">
                <a:solidFill>
                  <a:schemeClr val="bg1"/>
                </a:solidFill>
              </a:rPr>
              <a:t>Introduction to Audio </a:t>
            </a:r>
            <a:br>
              <a:rPr lang="en-US" sz="5400" b="1" dirty="0">
                <a:solidFill>
                  <a:schemeClr val="bg1"/>
                </a:solidFill>
              </a:rPr>
            </a:br>
            <a:r>
              <a:rPr lang="en-US" sz="5400" b="1" dirty="0">
                <a:solidFill>
                  <a:schemeClr val="bg1"/>
                </a:solidFill>
              </a:rPr>
              <a:t>Power of Feeling </a:t>
            </a:r>
            <a:br>
              <a:rPr lang="en-US" sz="5400" b="1" dirty="0">
                <a:solidFill>
                  <a:schemeClr val="bg1"/>
                </a:solidFill>
              </a:rPr>
            </a:br>
            <a:br>
              <a:rPr lang="en-US" sz="3600" b="1" dirty="0">
                <a:solidFill>
                  <a:schemeClr val="bg1"/>
                </a:solidFill>
              </a:rPr>
            </a:br>
            <a:endParaRPr lang="en-US" sz="72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8"/>
          <p:cNvSpPr txBox="1"/>
          <p:nvPr/>
        </p:nvSpPr>
        <p:spPr>
          <a:xfrm>
            <a:off x="5599522" y="987550"/>
            <a:ext cx="5280134"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Spatial Blend</a:t>
            </a:r>
            <a:endParaRPr sz="6000" b="0" i="0" u="none" strike="noStrike" cap="none">
              <a:solidFill>
                <a:srgbClr val="000000"/>
              </a:solidFill>
              <a:latin typeface="Arial"/>
              <a:ea typeface="Arial"/>
              <a:cs typeface="Arial"/>
              <a:sym typeface="Arial"/>
            </a:endParaRPr>
          </a:p>
        </p:txBody>
      </p:sp>
      <p:sp>
        <p:nvSpPr>
          <p:cNvPr id="206" name="Google Shape;206;p8"/>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 name="Google Shape;207;p8"/>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 name="Google Shape;210;p8"/>
          <p:cNvSpPr txBox="1"/>
          <p:nvPr/>
        </p:nvSpPr>
        <p:spPr>
          <a:xfrm>
            <a:off x="514350" y="2942184"/>
            <a:ext cx="17259300" cy="498598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600" b="1" i="0" u="none" strike="noStrike" cap="none">
                <a:solidFill>
                  <a:srgbClr val="374151"/>
                </a:solidFill>
                <a:latin typeface="Arial"/>
                <a:ea typeface="Arial"/>
                <a:cs typeface="Arial"/>
                <a:sym typeface="Arial"/>
              </a:rPr>
              <a:t>2D</a:t>
            </a:r>
            <a:r>
              <a:rPr lang="en-US" sz="3600" b="0" i="0" u="none" strike="noStrike" cap="none">
                <a:solidFill>
                  <a:srgbClr val="374151"/>
                </a:solidFill>
                <a:latin typeface="Arial"/>
                <a:ea typeface="Arial"/>
                <a:cs typeface="Arial"/>
                <a:sym typeface="Arial"/>
              </a:rPr>
              <a:t> sounds are universally audible, regardless of your location within the game world. This feature is particularly useful for elements like music and player feedback, such as hit markers and narration.</a:t>
            </a:r>
            <a:endParaRPr/>
          </a:p>
          <a:p>
            <a:pPr marL="0" marR="0" lvl="0" indent="0" algn="l" rtl="0">
              <a:lnSpc>
                <a:spcPct val="100000"/>
              </a:lnSpc>
              <a:spcBef>
                <a:spcPts val="0"/>
              </a:spcBef>
              <a:spcAft>
                <a:spcPts val="0"/>
              </a:spcAft>
              <a:buNone/>
            </a:pPr>
            <a:endParaRPr sz="3600" b="0" i="0" u="none" strike="noStrike" cap="none">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r>
              <a:rPr lang="en-US" sz="3600" b="0" i="0" u="none" strike="noStrike" cap="none">
                <a:solidFill>
                  <a:srgbClr val="374151"/>
                </a:solidFill>
                <a:latin typeface="Arial"/>
                <a:ea typeface="Arial"/>
                <a:cs typeface="Arial"/>
                <a:sym typeface="Arial"/>
              </a:rPr>
              <a:t>In contrast, </a:t>
            </a:r>
            <a:r>
              <a:rPr lang="en-US" sz="3600" b="1" i="0" u="none" strike="noStrike" cap="none">
                <a:solidFill>
                  <a:srgbClr val="374151"/>
                </a:solidFill>
                <a:latin typeface="Arial"/>
                <a:ea typeface="Arial"/>
                <a:cs typeface="Arial"/>
                <a:sym typeface="Arial"/>
              </a:rPr>
              <a:t>3D</a:t>
            </a:r>
            <a:r>
              <a:rPr lang="en-US" sz="3600" b="0" i="0" u="none" strike="noStrike" cap="none">
                <a:solidFill>
                  <a:srgbClr val="374151"/>
                </a:solidFill>
                <a:latin typeface="Arial"/>
                <a:ea typeface="Arial"/>
                <a:cs typeface="Arial"/>
                <a:sym typeface="Arial"/>
              </a:rPr>
              <a:t> sounds are position-sensitive and can vary in volume based on their distance from your character. This characteristic is well-suited for 3D games that include dynamic elements like vehicles, adversaries, and bustling environments.</a:t>
            </a:r>
            <a:endParaRPr sz="3600" b="0" i="0" u="none" strike="noStrike" cap="none">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r>
              <a:rPr lang="en-US" sz="3600" b="0" i="0" u="none" strike="noStrike" cap="none">
                <a:solidFill>
                  <a:srgbClr val="FF0000"/>
                </a:solidFill>
                <a:latin typeface="Arial"/>
                <a:ea typeface="Arial"/>
                <a:cs typeface="Arial"/>
                <a:sym typeface="Arial"/>
              </a:rPr>
              <a:t>If you want to get really specific with your proximity sounds, you can tweak the </a:t>
            </a:r>
            <a:r>
              <a:rPr lang="en-US" sz="3600" b="1" i="0" u="none" strike="noStrike" cap="none">
                <a:solidFill>
                  <a:srgbClr val="FF0000"/>
                </a:solidFill>
                <a:latin typeface="Arial"/>
                <a:ea typeface="Arial"/>
                <a:cs typeface="Arial"/>
                <a:sym typeface="Arial"/>
              </a:rPr>
              <a:t>3D Sound Settings.</a:t>
            </a:r>
            <a:endParaRPr/>
          </a:p>
        </p:txBody>
      </p:sp>
      <p:pic>
        <p:nvPicPr>
          <p:cNvPr id="211" name="Google Shape;211;p8"/>
          <p:cNvPicPr preferRelativeResize="0"/>
          <p:nvPr/>
        </p:nvPicPr>
        <p:blipFill rotWithShape="1">
          <a:blip r:embed="rId5">
            <a:alphaModFix/>
          </a:blip>
          <a:srcRect/>
          <a:stretch/>
        </p:blipFill>
        <p:spPr>
          <a:xfrm>
            <a:off x="6193409" y="4187694"/>
            <a:ext cx="7289374" cy="7598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9"/>
          <p:cNvSpPr txBox="1"/>
          <p:nvPr/>
        </p:nvSpPr>
        <p:spPr>
          <a:xfrm>
            <a:off x="5109327" y="322364"/>
            <a:ext cx="7048787" cy="185281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7200" b="0" i="0" u="none" strike="noStrike" cap="none">
                <a:solidFill>
                  <a:srgbClr val="152C61"/>
                </a:solidFill>
                <a:latin typeface="Poppins"/>
                <a:ea typeface="Poppins"/>
                <a:cs typeface="Poppins"/>
                <a:sym typeface="Poppins"/>
              </a:rPr>
              <a:t>Audio Listener</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9"/>
          <p:cNvSpPr/>
          <p:nvPr/>
        </p:nvSpPr>
        <p:spPr>
          <a:xfrm>
            <a:off x="0" y="0"/>
            <a:ext cx="18165027" cy="1059611"/>
          </a:xfrm>
          <a:custGeom>
            <a:avLst/>
            <a:gdLst/>
            <a:ahLst/>
            <a:cxnLst/>
            <a:rect l="l" t="t" r="r" b="b"/>
            <a:pathLst>
              <a:path w="18165027" h="1059611" extrusionOk="0">
                <a:moveTo>
                  <a:pt x="0" y="0"/>
                </a:moveTo>
                <a:lnTo>
                  <a:pt x="18165027" y="0"/>
                </a:lnTo>
                <a:lnTo>
                  <a:pt x="18165027" y="1059611"/>
                </a:lnTo>
                <a:lnTo>
                  <a:pt x="0" y="1059611"/>
                </a:lnTo>
                <a:lnTo>
                  <a:pt x="0" y="0"/>
                </a:lnTo>
                <a:close/>
              </a:path>
            </a:pathLst>
          </a:custGeom>
          <a:blipFill rotWithShape="1">
            <a:blip r:embed="rId3">
              <a:alphaModFix/>
            </a:blip>
            <a:stretch>
              <a:fillRect t="-53142" b="-9767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 name="Google Shape;218;p9"/>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9"/>
          <p:cNvSpPr txBox="1"/>
          <p:nvPr/>
        </p:nvSpPr>
        <p:spPr>
          <a:xfrm>
            <a:off x="310660" y="1938094"/>
            <a:ext cx="17854367" cy="522604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200" b="0" i="0" u="none" strike="noStrike" cap="none">
                <a:solidFill>
                  <a:srgbClr val="292F33"/>
                </a:solidFill>
                <a:latin typeface="Arial"/>
                <a:ea typeface="Arial"/>
                <a:cs typeface="Arial"/>
                <a:sym typeface="Arial"/>
              </a:rPr>
              <a:t>The Audio Listener is the essential component that enables us to audibly experience our game. Without it, the game would be completely devoid of sound.</a:t>
            </a:r>
            <a:endParaRPr/>
          </a:p>
          <a:p>
            <a:pPr marL="0" marR="0" lvl="0" indent="0" algn="l" rtl="0">
              <a:lnSpc>
                <a:spcPct val="100000"/>
              </a:lnSpc>
              <a:spcBef>
                <a:spcPts val="0"/>
              </a:spcBef>
              <a:spcAft>
                <a:spcPts val="0"/>
              </a:spcAft>
              <a:buNone/>
            </a:pPr>
            <a:endParaRPr sz="3200" b="0" i="0" u="none" strike="noStrike" cap="none">
              <a:solidFill>
                <a:srgbClr val="292F33"/>
              </a:solidFill>
              <a:latin typeface="Arial"/>
              <a:ea typeface="Arial"/>
              <a:cs typeface="Arial"/>
              <a:sym typeface="Arial"/>
            </a:endParaRPr>
          </a:p>
          <a:p>
            <a:pPr marL="0" marR="0" lvl="0" indent="0" algn="l" rtl="0">
              <a:lnSpc>
                <a:spcPct val="100000"/>
              </a:lnSpc>
              <a:spcBef>
                <a:spcPts val="0"/>
              </a:spcBef>
              <a:spcAft>
                <a:spcPts val="0"/>
              </a:spcAft>
              <a:buNone/>
            </a:pPr>
            <a:r>
              <a:rPr lang="en-US" sz="3200" b="0" i="0" u="none" strike="noStrike" cap="none">
                <a:solidFill>
                  <a:srgbClr val="292F33"/>
                </a:solidFill>
                <a:latin typeface="Arial"/>
                <a:ea typeface="Arial"/>
                <a:cs typeface="Arial"/>
                <a:sym typeface="Arial"/>
              </a:rPr>
              <a:t>It's important to note that only one Audio Listener can exist within a scene at any given time; otherwise, Unity will prioritize one over the other. Wherever this component is placed within our scene, that's where 3D Audio Sources will have their loudest presence.</a:t>
            </a:r>
            <a:endParaRPr/>
          </a:p>
          <a:p>
            <a:pPr marL="0" marR="0" lvl="0" indent="0" algn="l" rtl="0">
              <a:lnSpc>
                <a:spcPct val="100000"/>
              </a:lnSpc>
              <a:spcBef>
                <a:spcPts val="0"/>
              </a:spcBef>
              <a:spcAft>
                <a:spcPts val="0"/>
              </a:spcAft>
              <a:buNone/>
            </a:pPr>
            <a:endParaRPr sz="3200" b="0" i="0" u="none" strike="noStrike" cap="none">
              <a:solidFill>
                <a:srgbClr val="292F33"/>
              </a:solidFill>
              <a:latin typeface="Arial"/>
              <a:ea typeface="Arial"/>
              <a:cs typeface="Arial"/>
              <a:sym typeface="Arial"/>
            </a:endParaRPr>
          </a:p>
          <a:p>
            <a:pPr marL="0" marR="0" lvl="0" indent="0" algn="l" rtl="0">
              <a:lnSpc>
                <a:spcPct val="100000"/>
              </a:lnSpc>
              <a:spcBef>
                <a:spcPts val="0"/>
              </a:spcBef>
              <a:spcAft>
                <a:spcPts val="0"/>
              </a:spcAft>
              <a:buNone/>
            </a:pPr>
            <a:r>
              <a:rPr lang="en-US" sz="3200" b="0" i="0" u="none" strike="noStrike" cap="none">
                <a:solidFill>
                  <a:srgbClr val="292F33"/>
                </a:solidFill>
                <a:latin typeface="Arial"/>
                <a:ea typeface="Arial"/>
                <a:cs typeface="Arial"/>
                <a:sym typeface="Arial"/>
              </a:rPr>
              <a:t>This component doesn't offer any configurable settings or properties in the Inspector; its sole purpose is to facilitate our ability to hear the game. However, you have the freedom to detach it from the Main Camera and attach it to a different game object if needed.</a:t>
            </a:r>
            <a:endParaRPr/>
          </a:p>
          <a:p>
            <a:pPr marL="690881" marR="0" lvl="1" indent="-142239" algn="l" rtl="0">
              <a:lnSpc>
                <a:spcPct val="140000"/>
              </a:lnSpc>
              <a:spcBef>
                <a:spcPts val="0"/>
              </a:spcBef>
              <a:spcAft>
                <a:spcPts val="0"/>
              </a:spcAft>
              <a:buClr>
                <a:srgbClr val="292F33"/>
              </a:buClr>
              <a:buSzPts val="3200"/>
              <a:buFont typeface="Arial"/>
              <a:buNone/>
            </a:pPr>
            <a:endParaRPr sz="1400" b="0" i="0" u="none" strike="noStrike" cap="none">
              <a:solidFill>
                <a:srgbClr val="000000"/>
              </a:solidFill>
              <a:latin typeface="Arial"/>
              <a:ea typeface="Arial"/>
              <a:cs typeface="Arial"/>
              <a:sym typeface="Arial"/>
            </a:endParaRPr>
          </a:p>
        </p:txBody>
      </p:sp>
      <p:pic>
        <p:nvPicPr>
          <p:cNvPr id="222" name="Google Shape;222;p9"/>
          <p:cNvPicPr preferRelativeResize="0"/>
          <p:nvPr/>
        </p:nvPicPr>
        <p:blipFill rotWithShape="1">
          <a:blip r:embed="rId5">
            <a:alphaModFix/>
          </a:blip>
          <a:srcRect/>
          <a:stretch/>
        </p:blipFill>
        <p:spPr>
          <a:xfrm>
            <a:off x="4075438" y="7394660"/>
            <a:ext cx="9116564" cy="1942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0" descr="Music Player Icon Vector Art, Icons, and Graphics for Free Download"/>
          <p:cNvPicPr preferRelativeResize="0"/>
          <p:nvPr/>
        </p:nvPicPr>
        <p:blipFill rotWithShape="1">
          <a:blip r:embed="rId3">
            <a:alphaModFix/>
          </a:blip>
          <a:srcRect/>
          <a:stretch/>
        </p:blipFill>
        <p:spPr>
          <a:xfrm>
            <a:off x="4592711" y="5769163"/>
            <a:ext cx="4402965" cy="2641779"/>
          </a:xfrm>
          <a:prstGeom prst="rect">
            <a:avLst/>
          </a:prstGeom>
          <a:noFill/>
          <a:ln>
            <a:noFill/>
          </a:ln>
        </p:spPr>
      </p:pic>
      <p:sp>
        <p:nvSpPr>
          <p:cNvPr id="228" name="Google Shape;228;p10"/>
          <p:cNvSpPr txBox="1"/>
          <p:nvPr/>
        </p:nvSpPr>
        <p:spPr>
          <a:xfrm>
            <a:off x="5983362" y="613344"/>
            <a:ext cx="6330801"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1" i="0" u="none" strike="noStrike" cap="none">
                <a:solidFill>
                  <a:srgbClr val="292F33"/>
                </a:solidFill>
                <a:latin typeface="Open Sans"/>
                <a:ea typeface="Open Sans"/>
                <a:cs typeface="Open Sans"/>
                <a:sym typeface="Open Sans"/>
              </a:rPr>
              <a:t>Coding in Audio</a:t>
            </a:r>
            <a:endParaRPr sz="1400" b="0" i="0" u="none" strike="noStrike" cap="none">
              <a:solidFill>
                <a:srgbClr val="000000"/>
              </a:solidFill>
              <a:latin typeface="Arial"/>
              <a:ea typeface="Arial"/>
              <a:cs typeface="Arial"/>
              <a:sym typeface="Arial"/>
            </a:endParaRPr>
          </a:p>
        </p:txBody>
      </p:sp>
      <p:sp>
        <p:nvSpPr>
          <p:cNvPr id="229" name="Google Shape;229;p10"/>
          <p:cNvSpPr/>
          <p:nvPr/>
        </p:nvSpPr>
        <p:spPr>
          <a:xfrm>
            <a:off x="0" y="0"/>
            <a:ext cx="18165027" cy="1174319"/>
          </a:xfrm>
          <a:custGeom>
            <a:avLst/>
            <a:gdLst/>
            <a:ahLst/>
            <a:cxnLst/>
            <a:rect l="l" t="t" r="r" b="b"/>
            <a:pathLst>
              <a:path w="18165027" h="1174319" extrusionOk="0">
                <a:moveTo>
                  <a:pt x="0" y="0"/>
                </a:moveTo>
                <a:lnTo>
                  <a:pt x="18165027" y="0"/>
                </a:lnTo>
                <a:lnTo>
                  <a:pt x="18165027" y="1174319"/>
                </a:lnTo>
                <a:lnTo>
                  <a:pt x="0" y="1174319"/>
                </a:lnTo>
                <a:lnTo>
                  <a:pt x="0" y="0"/>
                </a:lnTo>
                <a:close/>
              </a:path>
            </a:pathLst>
          </a:custGeom>
          <a:blipFill rotWithShape="1">
            <a:blip r:embed="rId4">
              <a:alphaModFix/>
            </a:blip>
            <a:stretch>
              <a:fillRect t="-47955" b="-7836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10"/>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5">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10"/>
          <p:cNvSpPr txBox="1"/>
          <p:nvPr/>
        </p:nvSpPr>
        <p:spPr>
          <a:xfrm>
            <a:off x="9139238" y="4789725"/>
            <a:ext cx="9525" cy="631350"/>
          </a:xfrm>
          <a:prstGeom prst="rect">
            <a:avLst/>
          </a:prstGeom>
          <a:noFill/>
          <a:ln>
            <a:noFill/>
          </a:ln>
        </p:spPr>
        <p:txBody>
          <a:bodyPr spcFirstLastPara="1" wrap="square" lIns="0" tIns="0" rIns="0" bIns="0" anchor="t" anchorCtr="0">
            <a:spAutoFit/>
          </a:bodyPr>
          <a:lstStyle/>
          <a:p>
            <a:pPr marL="0" marR="0" lvl="0" indent="0" algn="ctr" rtl="0">
              <a:lnSpc>
                <a:spcPct val="283388"/>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Google Shape;234;p10"/>
          <p:cNvSpPr txBox="1"/>
          <p:nvPr/>
        </p:nvSpPr>
        <p:spPr>
          <a:xfrm>
            <a:off x="216568" y="2138203"/>
            <a:ext cx="9194482" cy="2665345"/>
          </a:xfrm>
          <a:prstGeom prst="rect">
            <a:avLst/>
          </a:prstGeom>
          <a:noFill/>
          <a:ln>
            <a:noFill/>
          </a:ln>
        </p:spPr>
        <p:txBody>
          <a:bodyPr spcFirstLastPara="1" wrap="square" lIns="0" tIns="0" rIns="0" bIns="0" anchor="t" anchorCtr="0">
            <a:spAutoFit/>
          </a:bodyPr>
          <a:lstStyle/>
          <a:p>
            <a:pPr marL="802642" marR="0" lvl="1" indent="-457200" algn="l" rtl="0">
              <a:lnSpc>
                <a:spcPct val="140000"/>
              </a:lnSpc>
              <a:spcBef>
                <a:spcPts val="0"/>
              </a:spcBef>
              <a:spcAft>
                <a:spcPts val="0"/>
              </a:spcAft>
              <a:buClr>
                <a:srgbClr val="292F33"/>
              </a:buClr>
              <a:buSzPts val="3200"/>
              <a:buFont typeface="Arial"/>
              <a:buChar char="•"/>
            </a:pPr>
            <a:r>
              <a:rPr lang="en-US" sz="3200" b="0" i="0" u="none" strike="noStrike" cap="none">
                <a:solidFill>
                  <a:srgbClr val="292F33"/>
                </a:solidFill>
                <a:latin typeface="Open Sans"/>
                <a:ea typeface="Open Sans"/>
                <a:cs typeface="Open Sans"/>
                <a:sym typeface="Open Sans"/>
              </a:rPr>
              <a:t>recognize and code Audio Source variables</a:t>
            </a:r>
            <a:endParaRPr/>
          </a:p>
          <a:p>
            <a:pPr marL="345442" marR="0" lvl="1" indent="0" algn="l" rtl="0">
              <a:lnSpc>
                <a:spcPct val="140000"/>
              </a:lnSpc>
              <a:spcBef>
                <a:spcPts val="0"/>
              </a:spcBef>
              <a:spcAft>
                <a:spcPts val="0"/>
              </a:spcAft>
              <a:buNone/>
            </a:pPr>
            <a:endParaRPr sz="3200" b="0" i="0" u="none" strike="noStrike" cap="none">
              <a:solidFill>
                <a:srgbClr val="292F33"/>
              </a:solidFill>
              <a:latin typeface="Open Sans"/>
              <a:ea typeface="Open Sans"/>
              <a:cs typeface="Open Sans"/>
              <a:sym typeface="Open Sans"/>
            </a:endParaRPr>
          </a:p>
          <a:p>
            <a:pPr marL="285750" marR="0" lvl="0" indent="-285750" algn="l" rtl="0">
              <a:lnSpc>
                <a:spcPct val="100000"/>
              </a:lnSpc>
              <a:spcBef>
                <a:spcPts val="0"/>
              </a:spcBef>
              <a:spcAft>
                <a:spcPts val="0"/>
              </a:spcAft>
              <a:buClr>
                <a:srgbClr val="000000"/>
              </a:buClr>
              <a:buSzPts val="3200"/>
              <a:buFont typeface="Arial"/>
              <a:buChar char="•"/>
            </a:pPr>
            <a:r>
              <a:rPr lang="en-US" sz="3200" b="0" i="0" u="none" strike="noStrike" cap="none">
                <a:solidFill>
                  <a:srgbClr val="292F33"/>
                </a:solidFill>
                <a:latin typeface="Open Sans"/>
                <a:ea typeface="Open Sans"/>
                <a:cs typeface="Open Sans"/>
                <a:sym typeface="Open Sans"/>
              </a:rPr>
              <a:t> script Audio Sources to play, pause, and stop</a:t>
            </a:r>
            <a:endParaRPr/>
          </a:p>
          <a:p>
            <a:pPr marL="0" marR="0" lvl="0" indent="0" algn="l" rtl="0">
              <a:lnSpc>
                <a:spcPct val="100000"/>
              </a:lnSpc>
              <a:spcBef>
                <a:spcPts val="0"/>
              </a:spcBef>
              <a:spcAft>
                <a:spcPts val="0"/>
              </a:spcAft>
              <a:buNone/>
            </a:pPr>
            <a:endParaRPr sz="3200" b="0" i="0" u="none" strike="noStrike" cap="none">
              <a:solidFill>
                <a:srgbClr val="292F33"/>
              </a:solidFill>
              <a:latin typeface="Open Sans"/>
              <a:ea typeface="Open Sans"/>
              <a:cs typeface="Open Sans"/>
              <a:sym typeface="Open Sans"/>
            </a:endParaRPr>
          </a:p>
          <a:p>
            <a:pPr marL="1381761" marR="0" lvl="2" indent="-257387" algn="l" rtl="0">
              <a:lnSpc>
                <a:spcPct val="140000"/>
              </a:lnSpc>
              <a:spcBef>
                <a:spcPts val="0"/>
              </a:spcBef>
              <a:spcAft>
                <a:spcPts val="0"/>
              </a:spcAft>
              <a:buClr>
                <a:srgbClr val="292F33"/>
              </a:buClr>
              <a:buSzPts val="3200"/>
              <a:buFont typeface="Arial"/>
              <a:buNone/>
            </a:pPr>
            <a:endParaRPr sz="1400" b="0" i="0" u="none" strike="noStrike" cap="none">
              <a:solidFill>
                <a:srgbClr val="000000"/>
              </a:solidFill>
              <a:latin typeface="Arial"/>
              <a:ea typeface="Arial"/>
              <a:cs typeface="Arial"/>
              <a:sym typeface="Arial"/>
            </a:endParaRPr>
          </a:p>
        </p:txBody>
      </p:sp>
      <p:pic>
        <p:nvPicPr>
          <p:cNvPr id="235" name="Google Shape;235;p10" descr="Music player icon Audio icon Communication and media icon png download -  1234*1176 - Free Transparent Music Player Icon png Download. - CleanPNG /  KissPNG"/>
          <p:cNvPicPr preferRelativeResize="0"/>
          <p:nvPr/>
        </p:nvPicPr>
        <p:blipFill rotWithShape="1">
          <a:blip r:embed="rId6">
            <a:alphaModFix/>
          </a:blip>
          <a:srcRect/>
          <a:stretch/>
        </p:blipFill>
        <p:spPr>
          <a:xfrm>
            <a:off x="16097250" y="0"/>
            <a:ext cx="2190750" cy="2085975"/>
          </a:xfrm>
          <a:prstGeom prst="rect">
            <a:avLst/>
          </a:prstGeom>
          <a:noFill/>
          <a:ln>
            <a:noFill/>
          </a:ln>
        </p:spPr>
      </p:pic>
      <p:pic>
        <p:nvPicPr>
          <p:cNvPr id="236" name="Google Shape;236;p10" descr="Music Player Icon Vector Art, Icons, and Graphics for Free Download"/>
          <p:cNvPicPr preferRelativeResize="0"/>
          <p:nvPr/>
        </p:nvPicPr>
        <p:blipFill rotWithShape="1">
          <a:blip r:embed="rId7">
            <a:alphaModFix/>
          </a:blip>
          <a:srcRect/>
          <a:stretch/>
        </p:blipFill>
        <p:spPr>
          <a:xfrm>
            <a:off x="73109" y="4541898"/>
            <a:ext cx="5489705" cy="3293823"/>
          </a:xfrm>
          <a:prstGeom prst="rect">
            <a:avLst/>
          </a:prstGeom>
          <a:noFill/>
          <a:ln>
            <a:noFill/>
          </a:ln>
        </p:spPr>
      </p:pic>
      <p:pic>
        <p:nvPicPr>
          <p:cNvPr id="237" name="Google Shape;237;p10"/>
          <p:cNvPicPr preferRelativeResize="0"/>
          <p:nvPr/>
        </p:nvPicPr>
        <p:blipFill rotWithShape="1">
          <a:blip r:embed="rId8">
            <a:alphaModFix/>
          </a:blip>
          <a:srcRect/>
          <a:stretch/>
        </p:blipFill>
        <p:spPr>
          <a:xfrm>
            <a:off x="9579701" y="1906006"/>
            <a:ext cx="6517549" cy="78004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p:nvPr/>
        </p:nvSpPr>
        <p:spPr>
          <a:xfrm>
            <a:off x="3527670" y="440901"/>
            <a:ext cx="11574076"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000000"/>
                </a:solidFill>
                <a:latin typeface="Open Sans"/>
                <a:ea typeface="Open Sans"/>
                <a:cs typeface="Open Sans"/>
                <a:sym typeface="Open Sans"/>
              </a:rPr>
              <a:t> Coding Sound Effects</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1"/>
          <p:cNvSpPr txBox="1"/>
          <p:nvPr/>
        </p:nvSpPr>
        <p:spPr>
          <a:xfrm>
            <a:off x="9139238" y="4789725"/>
            <a:ext cx="9525" cy="631350"/>
          </a:xfrm>
          <a:prstGeom prst="rect">
            <a:avLst/>
          </a:prstGeom>
          <a:noFill/>
          <a:ln>
            <a:noFill/>
          </a:ln>
        </p:spPr>
        <p:txBody>
          <a:bodyPr spcFirstLastPara="1" wrap="square" lIns="0" tIns="0" rIns="0" bIns="0" anchor="t" anchorCtr="0">
            <a:spAutoFit/>
          </a:bodyPr>
          <a:lstStyle/>
          <a:p>
            <a:pPr marL="0" marR="0" lvl="0" indent="0" algn="ctr" rtl="0">
              <a:lnSpc>
                <a:spcPct val="283388"/>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11"/>
          <p:cNvSpPr txBox="1"/>
          <p:nvPr/>
        </p:nvSpPr>
        <p:spPr>
          <a:xfrm>
            <a:off x="691267" y="1798567"/>
            <a:ext cx="16060164" cy="6204776"/>
          </a:xfrm>
          <a:prstGeom prst="rect">
            <a:avLst/>
          </a:prstGeom>
          <a:noFill/>
          <a:ln>
            <a:noFill/>
          </a:ln>
        </p:spPr>
        <p:txBody>
          <a:bodyPr spcFirstLastPara="1" wrap="square" lIns="0" tIns="0" rIns="0" bIns="0" anchor="t" anchorCtr="0">
            <a:spAutoFit/>
          </a:bodyPr>
          <a:lstStyle/>
          <a:p>
            <a:pPr marL="345442" marR="0" lvl="1" indent="0" algn="l" rtl="0">
              <a:lnSpc>
                <a:spcPct val="140000"/>
              </a:lnSpc>
              <a:spcBef>
                <a:spcPts val="0"/>
              </a:spcBef>
              <a:spcAft>
                <a:spcPts val="0"/>
              </a:spcAft>
              <a:buNone/>
            </a:pPr>
            <a:endParaRPr sz="3200" b="0" i="0" u="none" strike="noStrike" cap="none">
              <a:solidFill>
                <a:srgbClr val="000000"/>
              </a:solidFill>
              <a:latin typeface="Open Sans"/>
              <a:ea typeface="Open Sans"/>
              <a:cs typeface="Open Sans"/>
              <a:sym typeface="Open Sans"/>
            </a:endParaRPr>
          </a:p>
          <a:p>
            <a:pPr marL="921174" marR="0" lvl="2" indent="0" algn="l" rtl="0">
              <a:lnSpc>
                <a:spcPct val="140000"/>
              </a:lnSpc>
              <a:spcBef>
                <a:spcPts val="0"/>
              </a:spcBef>
              <a:spcAft>
                <a:spcPts val="0"/>
              </a:spcAft>
              <a:buNone/>
            </a:pPr>
            <a:r>
              <a:rPr lang="en-US" sz="3200" b="1" i="0" u="none" strike="noStrike" cap="none">
                <a:solidFill>
                  <a:srgbClr val="000000"/>
                </a:solidFill>
                <a:latin typeface="Open Sans"/>
                <a:ea typeface="Open Sans"/>
                <a:cs typeface="Open Sans"/>
                <a:sym typeface="Open Sans"/>
              </a:rPr>
              <a:t>Audio Source is not just a single sound clip for us to play, it is where many different sounds can be played from on command. The Audio Clip we plugged into our Audio Source acts as the main track for that component and is mainly used for musical purposes. </a:t>
            </a:r>
            <a:endParaRPr/>
          </a:p>
          <a:p>
            <a:pPr marL="921174" marR="0" lvl="2" indent="0" algn="l" rtl="0">
              <a:lnSpc>
                <a:spcPct val="140000"/>
              </a:lnSpc>
              <a:spcBef>
                <a:spcPts val="0"/>
              </a:spcBef>
              <a:spcAft>
                <a:spcPts val="0"/>
              </a:spcAft>
              <a:buNone/>
            </a:pPr>
            <a:endParaRPr sz="3200" b="1" i="0" u="none" strike="noStrike" cap="none">
              <a:solidFill>
                <a:srgbClr val="000000"/>
              </a:solidFill>
              <a:latin typeface="Open Sans"/>
              <a:ea typeface="Open Sans"/>
              <a:cs typeface="Open Sans"/>
              <a:sym typeface="Open Sans"/>
            </a:endParaRPr>
          </a:p>
          <a:p>
            <a:pPr marL="921174" marR="0" lvl="2" indent="0" algn="l" rtl="0">
              <a:lnSpc>
                <a:spcPct val="140000"/>
              </a:lnSpc>
              <a:spcBef>
                <a:spcPts val="0"/>
              </a:spcBef>
              <a:spcAft>
                <a:spcPts val="0"/>
              </a:spcAft>
              <a:buNone/>
            </a:pPr>
            <a:endParaRPr sz="3200" b="1" i="0" u="none" strike="noStrike" cap="none">
              <a:solidFill>
                <a:srgbClr val="000000"/>
              </a:solidFill>
              <a:latin typeface="Open Sans"/>
              <a:ea typeface="Open Sans"/>
              <a:cs typeface="Open Sans"/>
              <a:sym typeface="Open Sans"/>
            </a:endParaRPr>
          </a:p>
          <a:p>
            <a:pPr marL="2072642" marR="0" lvl="3" indent="-518160" algn="l" rtl="0">
              <a:lnSpc>
                <a:spcPct val="140000"/>
              </a:lnSpc>
              <a:spcBef>
                <a:spcPts val="0"/>
              </a:spcBef>
              <a:spcAft>
                <a:spcPts val="0"/>
              </a:spcAft>
              <a:buClr>
                <a:srgbClr val="000000"/>
              </a:buClr>
              <a:buSzPts val="3200"/>
              <a:buFont typeface="Arial"/>
              <a:buChar char="￭"/>
            </a:pPr>
            <a:r>
              <a:rPr lang="en-US" sz="3200" b="1" i="0" u="none" strike="noStrike" cap="none">
                <a:solidFill>
                  <a:srgbClr val="000000"/>
                </a:solidFill>
                <a:latin typeface="Open Sans"/>
                <a:ea typeface="Open Sans"/>
                <a:cs typeface="Open Sans"/>
                <a:sym typeface="Open Sans"/>
              </a:rPr>
              <a:t>If we press our 4 key, then play our AudioClip</a:t>
            </a:r>
            <a:r>
              <a:rPr lang="en-US" sz="1400" b="0" i="0" u="none" strike="noStrike" cap="none">
                <a:solidFill>
                  <a:srgbClr val="152C61"/>
                </a:solidFill>
                <a:latin typeface="Poppins"/>
                <a:ea typeface="Poppins"/>
                <a:cs typeface="Poppins"/>
                <a:sym typeface="Poppins"/>
              </a:rPr>
              <a:t>. </a:t>
            </a:r>
            <a:endParaRPr sz="1400" b="0" i="0" u="none" strike="noStrike" cap="none">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3200"/>
              <a:buFont typeface="Arial"/>
              <a:buNone/>
            </a:pPr>
            <a:endParaRPr sz="3200" b="1" i="0" u="none" strike="noStrike" cap="none">
              <a:solidFill>
                <a:srgbClr val="000000"/>
              </a:solidFill>
              <a:latin typeface="Open Sans"/>
              <a:ea typeface="Open Sans"/>
              <a:cs typeface="Open Sans"/>
              <a:sym typeface="Open Sans"/>
            </a:endParaRPr>
          </a:p>
        </p:txBody>
      </p:sp>
      <p:sp>
        <p:nvSpPr>
          <p:cNvPr id="245" name="Google Shape;245;p11"/>
          <p:cNvSpPr/>
          <p:nvPr/>
        </p:nvSpPr>
        <p:spPr>
          <a:xfrm>
            <a:off x="0" y="0"/>
            <a:ext cx="18165027" cy="1101725"/>
          </a:xfrm>
          <a:custGeom>
            <a:avLst/>
            <a:gdLst/>
            <a:ahLst/>
            <a:cxnLst/>
            <a:rect l="l" t="t" r="r" b="b"/>
            <a:pathLst>
              <a:path w="18165027" h="1101725" extrusionOk="0">
                <a:moveTo>
                  <a:pt x="0" y="0"/>
                </a:moveTo>
                <a:lnTo>
                  <a:pt x="18165027" y="0"/>
                </a:lnTo>
                <a:lnTo>
                  <a:pt x="18165027" y="1101725"/>
                </a:lnTo>
                <a:lnTo>
                  <a:pt x="0" y="1101725"/>
                </a:lnTo>
                <a:lnTo>
                  <a:pt x="0" y="0"/>
                </a:lnTo>
                <a:close/>
              </a:path>
            </a:pathLst>
          </a:custGeom>
          <a:blipFill rotWithShape="1">
            <a:blip r:embed="rId3">
              <a:alphaModFix/>
            </a:blip>
            <a:stretch>
              <a:fillRect t="-51110" b="-9011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11"/>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49" name="Google Shape;249;p11"/>
          <p:cNvPicPr preferRelativeResize="0"/>
          <p:nvPr/>
        </p:nvPicPr>
        <p:blipFill rotWithShape="1">
          <a:blip r:embed="rId5">
            <a:alphaModFix/>
          </a:blip>
          <a:srcRect/>
          <a:stretch/>
        </p:blipFill>
        <p:spPr>
          <a:xfrm>
            <a:off x="3818034" y="7581651"/>
            <a:ext cx="7272552" cy="1594283"/>
          </a:xfrm>
          <a:prstGeom prst="rect">
            <a:avLst/>
          </a:prstGeom>
          <a:noFill/>
          <a:ln>
            <a:noFill/>
          </a:ln>
        </p:spPr>
      </p:pic>
      <p:pic>
        <p:nvPicPr>
          <p:cNvPr id="250" name="Google Shape;250;p11"/>
          <p:cNvPicPr preferRelativeResize="0"/>
          <p:nvPr/>
        </p:nvPicPr>
        <p:blipFill rotWithShape="1">
          <a:blip r:embed="rId6">
            <a:alphaModFix/>
          </a:blip>
          <a:srcRect/>
          <a:stretch/>
        </p:blipFill>
        <p:spPr>
          <a:xfrm>
            <a:off x="2466058" y="5589080"/>
            <a:ext cx="12510582" cy="8815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p:nvPr/>
        </p:nvSpPr>
        <p:spPr>
          <a:xfrm>
            <a:off x="3527670" y="440901"/>
            <a:ext cx="11574076"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000000"/>
                </a:solidFill>
                <a:latin typeface="Open Sans"/>
                <a:ea typeface="Open Sans"/>
                <a:cs typeface="Open Sans"/>
                <a:sym typeface="Open Sans"/>
              </a:rPr>
              <a:t> Think </a:t>
            </a:r>
            <a:endParaRPr sz="6000" b="1" i="0" u="none" strike="noStrike" cap="none">
              <a:solidFill>
                <a:srgbClr val="000000"/>
              </a:solidFill>
              <a:latin typeface="Open Sans"/>
              <a:ea typeface="Open Sans"/>
              <a:cs typeface="Open Sans"/>
              <a:sym typeface="Open Sans"/>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6"/>
          <p:cNvSpPr txBox="1"/>
          <p:nvPr/>
        </p:nvSpPr>
        <p:spPr>
          <a:xfrm>
            <a:off x="9139238" y="4789725"/>
            <a:ext cx="9525" cy="631350"/>
          </a:xfrm>
          <a:prstGeom prst="rect">
            <a:avLst/>
          </a:prstGeom>
          <a:noFill/>
          <a:ln>
            <a:noFill/>
          </a:ln>
        </p:spPr>
        <p:txBody>
          <a:bodyPr spcFirstLastPara="1" wrap="square" lIns="0" tIns="0" rIns="0" bIns="0" anchor="t" anchorCtr="0">
            <a:spAutoFit/>
          </a:bodyPr>
          <a:lstStyle/>
          <a:p>
            <a:pPr marL="0" marR="0" lvl="0" indent="0" algn="ctr" rtl="0">
              <a:lnSpc>
                <a:spcPct val="283388"/>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26"/>
          <p:cNvSpPr txBox="1"/>
          <p:nvPr/>
        </p:nvSpPr>
        <p:spPr>
          <a:xfrm>
            <a:off x="691267" y="1798567"/>
            <a:ext cx="16060164" cy="2068259"/>
          </a:xfrm>
          <a:prstGeom prst="rect">
            <a:avLst/>
          </a:prstGeom>
          <a:noFill/>
          <a:ln>
            <a:noFill/>
          </a:ln>
        </p:spPr>
        <p:txBody>
          <a:bodyPr spcFirstLastPara="1" wrap="square" lIns="0" tIns="0" rIns="0" bIns="0" anchor="t" anchorCtr="0">
            <a:spAutoFit/>
          </a:bodyPr>
          <a:lstStyle/>
          <a:p>
            <a:pPr marL="345442" marR="0" lvl="1" indent="0" algn="l" rtl="0">
              <a:lnSpc>
                <a:spcPct val="140000"/>
              </a:lnSpc>
              <a:spcBef>
                <a:spcPts val="0"/>
              </a:spcBef>
              <a:spcAft>
                <a:spcPts val="0"/>
              </a:spcAft>
              <a:buNone/>
            </a:pPr>
            <a:endParaRPr sz="3200" b="0" i="0" u="none" strike="noStrike" cap="none">
              <a:solidFill>
                <a:srgbClr val="000000"/>
              </a:solidFill>
              <a:latin typeface="Open Sans"/>
              <a:ea typeface="Open Sans"/>
              <a:cs typeface="Open Sans"/>
              <a:sym typeface="Open Sans"/>
            </a:endParaRPr>
          </a:p>
          <a:p>
            <a:pPr marL="921174" marR="0" lvl="2" indent="0" algn="l" rtl="0">
              <a:lnSpc>
                <a:spcPct val="140000"/>
              </a:lnSpc>
              <a:spcBef>
                <a:spcPts val="0"/>
              </a:spcBef>
              <a:spcAft>
                <a:spcPts val="0"/>
              </a:spcAft>
              <a:buNone/>
            </a:pPr>
            <a:r>
              <a:rPr lang="en-US" sz="3200" b="1" i="0" u="none" strike="noStrike" cap="none">
                <a:solidFill>
                  <a:srgbClr val="000000"/>
                </a:solidFill>
                <a:latin typeface="Open Sans"/>
                <a:ea typeface="Open Sans"/>
                <a:cs typeface="Open Sans"/>
                <a:sym typeface="Open Sans"/>
              </a:rPr>
              <a:t>What is the difference between these tow mothed ?</a:t>
            </a:r>
            <a:endParaRPr sz="1400" b="0" i="0" u="none" strike="noStrike" cap="none">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3200"/>
              <a:buFont typeface="Arial"/>
              <a:buNone/>
            </a:pPr>
            <a:endParaRPr sz="3200" b="1" i="0" u="none" strike="noStrike" cap="none">
              <a:solidFill>
                <a:srgbClr val="000000"/>
              </a:solidFill>
              <a:latin typeface="Open Sans"/>
              <a:ea typeface="Open Sans"/>
              <a:cs typeface="Open Sans"/>
              <a:sym typeface="Open Sans"/>
            </a:endParaRPr>
          </a:p>
        </p:txBody>
      </p:sp>
      <p:sp>
        <p:nvSpPr>
          <p:cNvPr id="258" name="Google Shape;258;p26"/>
          <p:cNvSpPr/>
          <p:nvPr/>
        </p:nvSpPr>
        <p:spPr>
          <a:xfrm>
            <a:off x="0" y="0"/>
            <a:ext cx="18165027" cy="1101725"/>
          </a:xfrm>
          <a:custGeom>
            <a:avLst/>
            <a:gdLst/>
            <a:ahLst/>
            <a:cxnLst/>
            <a:rect l="l" t="t" r="r" b="b"/>
            <a:pathLst>
              <a:path w="18165027" h="1101725" extrusionOk="0">
                <a:moveTo>
                  <a:pt x="0" y="0"/>
                </a:moveTo>
                <a:lnTo>
                  <a:pt x="18165027" y="0"/>
                </a:lnTo>
                <a:lnTo>
                  <a:pt x="18165027" y="1101725"/>
                </a:lnTo>
                <a:lnTo>
                  <a:pt x="0" y="1101725"/>
                </a:lnTo>
                <a:lnTo>
                  <a:pt x="0" y="0"/>
                </a:lnTo>
                <a:close/>
              </a:path>
            </a:pathLst>
          </a:custGeom>
          <a:blipFill rotWithShape="1">
            <a:blip r:embed="rId3">
              <a:alphaModFix/>
            </a:blip>
            <a:stretch>
              <a:fillRect t="-51110" b="-9011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26"/>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2" name="Google Shape;262;p26"/>
          <p:cNvPicPr preferRelativeResize="0"/>
          <p:nvPr/>
        </p:nvPicPr>
        <p:blipFill rotWithShape="1">
          <a:blip r:embed="rId5">
            <a:alphaModFix/>
          </a:blip>
          <a:srcRect/>
          <a:stretch/>
        </p:blipFill>
        <p:spPr>
          <a:xfrm>
            <a:off x="5124849" y="4204366"/>
            <a:ext cx="8379717" cy="631350"/>
          </a:xfrm>
          <a:prstGeom prst="rect">
            <a:avLst/>
          </a:prstGeom>
          <a:noFill/>
          <a:ln>
            <a:noFill/>
          </a:ln>
        </p:spPr>
      </p:pic>
      <p:pic>
        <p:nvPicPr>
          <p:cNvPr id="263" name="Google Shape;263;p26"/>
          <p:cNvPicPr preferRelativeResize="0"/>
          <p:nvPr/>
        </p:nvPicPr>
        <p:blipFill rotWithShape="1">
          <a:blip r:embed="rId6">
            <a:alphaModFix/>
          </a:blip>
          <a:srcRect/>
          <a:stretch/>
        </p:blipFill>
        <p:spPr>
          <a:xfrm>
            <a:off x="5124849" y="6780303"/>
            <a:ext cx="8284550" cy="63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p:nvPr/>
        </p:nvSpPr>
        <p:spPr>
          <a:xfrm>
            <a:off x="5601014" y="829091"/>
            <a:ext cx="7085972"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Sound Managers</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2"/>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0" name="Google Shape;270;p12"/>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2" name="Google Shape;272;p12"/>
          <p:cNvSpPr txBox="1"/>
          <p:nvPr/>
        </p:nvSpPr>
        <p:spPr>
          <a:xfrm>
            <a:off x="642200" y="1770086"/>
            <a:ext cx="17136327" cy="751526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dirty="0">
                <a:solidFill>
                  <a:srgbClr val="374151"/>
                </a:solidFill>
                <a:latin typeface="Arial"/>
                <a:ea typeface="Arial"/>
                <a:cs typeface="Arial"/>
                <a:sym typeface="Arial"/>
              </a:rPr>
            </a:br>
            <a:r>
              <a:rPr lang="en-US" sz="4400" b="0" i="0" u="none" strike="noStrike" cap="none" dirty="0">
                <a:solidFill>
                  <a:srgbClr val="374151"/>
                </a:solidFill>
                <a:latin typeface="Arial"/>
                <a:ea typeface="Arial"/>
                <a:cs typeface="Arial"/>
                <a:sym typeface="Arial"/>
              </a:rPr>
              <a:t>Returning to the topic of sound coding, Sound Managers will become your primary resource for integrating audio into your gameplay. Sound Managers are script components that store various sounds for multiple other scripts to access and trigger. Think of them as the central hub for sound-related code, where different objects and scripts can reach out to play sounds.</a:t>
            </a:r>
            <a:endParaRPr dirty="0"/>
          </a:p>
          <a:p>
            <a:pPr marL="0" marR="0" lvl="0" indent="0" algn="l" rtl="0">
              <a:lnSpc>
                <a:spcPct val="100000"/>
              </a:lnSpc>
              <a:spcBef>
                <a:spcPts val="0"/>
              </a:spcBef>
              <a:spcAft>
                <a:spcPts val="0"/>
              </a:spcAft>
              <a:buNone/>
            </a:pPr>
            <a:r>
              <a:rPr lang="en-US" sz="4400" b="0" i="0" u="none" strike="noStrike" cap="none" dirty="0">
                <a:solidFill>
                  <a:srgbClr val="374151"/>
                </a:solidFill>
                <a:latin typeface="Arial"/>
                <a:ea typeface="Arial"/>
                <a:cs typeface="Arial"/>
                <a:sym typeface="Arial"/>
              </a:rPr>
              <a:t>For instance, player sound effects, enemy sound effects, and item sound effects can all be managed and played from a single Sound Manager, eliminating the need to clutter your scene with multiple Audio Sources</a:t>
            </a:r>
            <a:endParaRPr dirty="0"/>
          </a:p>
          <a:p>
            <a:pPr marL="1491566" marR="0" lvl="2" indent="-497189" algn="just" rtl="0">
              <a:lnSpc>
                <a:spcPct val="140011"/>
              </a:lnSpc>
              <a:spcBef>
                <a:spcPts val="0"/>
              </a:spcBef>
              <a:spcAft>
                <a:spcPts val="0"/>
              </a:spcAft>
              <a:buClr>
                <a:schemeClr val="lt1"/>
              </a:buClr>
              <a:buSzPts val="3454"/>
              <a:buFont typeface="Arial"/>
              <a:buChar char="⚬"/>
            </a:pPr>
            <a:r>
              <a:rPr lang="en-US" sz="3454" b="0" i="0" u="none" strike="noStrike" cap="none" dirty="0">
                <a:solidFill>
                  <a:schemeClr val="lt1"/>
                </a:solidFill>
                <a:latin typeface="Arial"/>
                <a:ea typeface="Arial"/>
                <a:cs typeface="Arial"/>
                <a:sym typeface="Arial"/>
              </a:rPr>
              <a:t>try catch and finally</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7"/>
          <p:cNvSpPr txBox="1"/>
          <p:nvPr/>
        </p:nvSpPr>
        <p:spPr>
          <a:xfrm>
            <a:off x="5601014" y="829091"/>
            <a:ext cx="7085972"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Sound Managers</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7"/>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 name="Google Shape;280;p27"/>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 name="Google Shape;282;p27"/>
          <p:cNvSpPr txBox="1"/>
          <p:nvPr/>
        </p:nvSpPr>
        <p:spPr>
          <a:xfrm>
            <a:off x="642200" y="1770086"/>
            <a:ext cx="17136327" cy="8925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284" name="Google Shape;284;p27"/>
          <p:cNvSpPr txBox="1"/>
          <p:nvPr/>
        </p:nvSpPr>
        <p:spPr>
          <a:xfrm>
            <a:off x="254524" y="2318994"/>
            <a:ext cx="1773242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374151"/>
                </a:solidFill>
                <a:latin typeface="Arial"/>
                <a:ea typeface="Arial"/>
                <a:cs typeface="Arial"/>
                <a:sym typeface="Arial"/>
              </a:rPr>
              <a:t>Now, let's create our Sound Manager. Begin by creating an empty game object named "</a:t>
            </a:r>
            <a:r>
              <a:rPr lang="en-US" sz="3200" b="1" i="0" u="none" strike="noStrike" cap="none">
                <a:solidFill>
                  <a:schemeClr val="dk1"/>
                </a:solidFill>
                <a:latin typeface="Arial"/>
                <a:ea typeface="Arial"/>
                <a:cs typeface="Arial"/>
                <a:sym typeface="Arial"/>
              </a:rPr>
              <a:t>SoundManager</a:t>
            </a:r>
            <a:r>
              <a:rPr lang="en-US" sz="3200" b="0" i="0" u="none" strike="noStrike" cap="none">
                <a:solidFill>
                  <a:srgbClr val="374151"/>
                </a:solidFill>
                <a:latin typeface="Arial"/>
                <a:ea typeface="Arial"/>
                <a:cs typeface="Arial"/>
                <a:sym typeface="Arial"/>
              </a:rPr>
              <a:t>" and attach a new script to it, also named "</a:t>
            </a:r>
            <a:r>
              <a:rPr lang="en-US" sz="3200" b="1" i="0" u="none" strike="noStrike" cap="none">
                <a:solidFill>
                  <a:srgbClr val="374151"/>
                </a:solidFill>
                <a:latin typeface="Arial"/>
                <a:ea typeface="Arial"/>
                <a:cs typeface="Arial"/>
                <a:sym typeface="Arial"/>
              </a:rPr>
              <a:t>SoundManager</a:t>
            </a:r>
            <a:r>
              <a:rPr lang="en-US" sz="3200" b="0" i="0" u="none" strike="noStrike" cap="none">
                <a:solidFill>
                  <a:srgbClr val="374151"/>
                </a:solidFill>
                <a:latin typeface="Arial"/>
                <a:ea typeface="Arial"/>
                <a:cs typeface="Arial"/>
                <a:sym typeface="Arial"/>
              </a:rPr>
              <a:t>."</a:t>
            </a:r>
            <a:endParaRPr/>
          </a:p>
        </p:txBody>
      </p:sp>
      <p:pic>
        <p:nvPicPr>
          <p:cNvPr id="285" name="Google Shape;285;p27"/>
          <p:cNvPicPr preferRelativeResize="0"/>
          <p:nvPr/>
        </p:nvPicPr>
        <p:blipFill rotWithShape="1">
          <a:blip r:embed="rId5">
            <a:alphaModFix/>
          </a:blip>
          <a:srcRect b="62540"/>
          <a:stretch/>
        </p:blipFill>
        <p:spPr>
          <a:xfrm>
            <a:off x="5601014" y="6362447"/>
            <a:ext cx="7448512" cy="1709544"/>
          </a:xfrm>
          <a:prstGeom prst="rect">
            <a:avLst/>
          </a:prstGeom>
          <a:noFill/>
          <a:ln>
            <a:noFill/>
          </a:ln>
        </p:spPr>
      </p:pic>
      <p:pic>
        <p:nvPicPr>
          <p:cNvPr id="286" name="Google Shape;286;p27"/>
          <p:cNvPicPr preferRelativeResize="0"/>
          <p:nvPr/>
        </p:nvPicPr>
        <p:blipFill rotWithShape="1">
          <a:blip r:embed="rId6">
            <a:alphaModFix/>
          </a:blip>
          <a:srcRect/>
          <a:stretch/>
        </p:blipFill>
        <p:spPr>
          <a:xfrm>
            <a:off x="473635" y="3672253"/>
            <a:ext cx="8086593" cy="21708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p:nvPr/>
        </p:nvSpPr>
        <p:spPr>
          <a:xfrm>
            <a:off x="4556370" y="829091"/>
            <a:ext cx="7942080"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Player Jump Sound</a:t>
            </a:r>
            <a:endParaRPr/>
          </a:p>
          <a:p>
            <a:pPr marL="0" marR="0" lvl="0" indent="0" algn="ctr" rtl="0">
              <a:lnSpc>
                <a:spcPct val="14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 name="Google Shape;292;p28"/>
          <p:cNvSpPr/>
          <p:nvPr/>
        </p:nvSpPr>
        <p:spPr>
          <a:xfrm>
            <a:off x="0" y="-113122"/>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 name="Google Shape;293;p28"/>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 name="Google Shape;296;p28"/>
          <p:cNvSpPr txBox="1"/>
          <p:nvPr/>
        </p:nvSpPr>
        <p:spPr>
          <a:xfrm>
            <a:off x="254524" y="2318994"/>
            <a:ext cx="17732420" cy="40318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374151"/>
                </a:solidFill>
                <a:latin typeface="Arial"/>
                <a:ea typeface="Arial"/>
                <a:cs typeface="Arial"/>
                <a:sym typeface="Arial"/>
              </a:rPr>
              <a:t>Now that we have a Sound Manager set up, let's have our player make a sound when jumping, like that of Mario or Sonic.</a:t>
            </a:r>
            <a:endParaRPr/>
          </a:p>
          <a:p>
            <a:pPr marL="0" marR="0" lvl="0" indent="0" algn="l" rtl="0">
              <a:lnSpc>
                <a:spcPct val="100000"/>
              </a:lnSpc>
              <a:spcBef>
                <a:spcPts val="0"/>
              </a:spcBef>
              <a:spcAft>
                <a:spcPts val="0"/>
              </a:spcAft>
              <a:buNone/>
            </a:pPr>
            <a:r>
              <a:rPr lang="en-US" sz="3200" b="0" i="0" u="none" strike="noStrike" cap="none">
                <a:solidFill>
                  <a:srgbClr val="374151"/>
                </a:solidFill>
                <a:latin typeface="Arial"/>
                <a:ea typeface="Arial"/>
                <a:cs typeface="Arial"/>
                <a:sym typeface="Arial"/>
              </a:rPr>
              <a:t>Open up the </a:t>
            </a:r>
            <a:r>
              <a:rPr lang="en-US" sz="3200" b="1" i="0" u="none" strike="noStrike" cap="none">
                <a:solidFill>
                  <a:srgbClr val="374151"/>
                </a:solidFill>
                <a:latin typeface="Arial"/>
                <a:ea typeface="Arial"/>
                <a:cs typeface="Arial"/>
                <a:sym typeface="Arial"/>
              </a:rPr>
              <a:t>PlayerJump</a:t>
            </a:r>
            <a:r>
              <a:rPr lang="en-US" sz="3200" b="0" i="0" u="none" strike="noStrike" cap="none">
                <a:solidFill>
                  <a:srgbClr val="374151"/>
                </a:solidFill>
                <a:latin typeface="Arial"/>
                <a:ea typeface="Arial"/>
                <a:cs typeface="Arial"/>
                <a:sym typeface="Arial"/>
              </a:rPr>
              <a:t> script, and let's make these edits.</a:t>
            </a:r>
            <a:endParaRPr/>
          </a:p>
          <a:p>
            <a:pPr marL="0" marR="0" lvl="0" indent="0" algn="l" rtl="0">
              <a:lnSpc>
                <a:spcPct val="100000"/>
              </a:lnSpc>
              <a:spcBef>
                <a:spcPts val="0"/>
              </a:spcBef>
              <a:spcAft>
                <a:spcPts val="0"/>
              </a:spcAft>
              <a:buNone/>
            </a:pPr>
            <a:endParaRPr sz="3200" b="0" i="0" u="none" strike="noStrike" cap="none">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endParaRPr sz="3200" b="0" i="0" u="none" strike="noStrike" cap="none">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r>
              <a:rPr lang="en-US" sz="3200" b="0" i="0" u="none" strike="noStrike" cap="none">
                <a:solidFill>
                  <a:srgbClr val="374151"/>
                </a:solidFill>
                <a:latin typeface="Arial"/>
                <a:ea typeface="Arial"/>
                <a:cs typeface="Arial"/>
                <a:sym typeface="Arial"/>
              </a:rPr>
              <a:t>Where the player jumps, we reference the Sound Manager and call the method that plays the jump sound effect. </a:t>
            </a:r>
            <a:endParaRPr/>
          </a:p>
        </p:txBody>
      </p:sp>
      <p:pic>
        <p:nvPicPr>
          <p:cNvPr id="297" name="Google Shape;297;p28"/>
          <p:cNvPicPr preferRelativeResize="0"/>
          <p:nvPr/>
        </p:nvPicPr>
        <p:blipFill rotWithShape="1">
          <a:blip r:embed="rId5">
            <a:alphaModFix/>
          </a:blip>
          <a:srcRect/>
          <a:stretch/>
        </p:blipFill>
        <p:spPr>
          <a:xfrm>
            <a:off x="923144" y="4128941"/>
            <a:ext cx="11930182" cy="886119"/>
          </a:xfrm>
          <a:prstGeom prst="rect">
            <a:avLst/>
          </a:prstGeom>
          <a:noFill/>
          <a:ln>
            <a:noFill/>
          </a:ln>
        </p:spPr>
      </p:pic>
      <p:pic>
        <p:nvPicPr>
          <p:cNvPr id="298" name="Google Shape;298;p28"/>
          <p:cNvPicPr preferRelativeResize="0"/>
          <p:nvPr/>
        </p:nvPicPr>
        <p:blipFill rotWithShape="1">
          <a:blip r:embed="rId6">
            <a:alphaModFix/>
          </a:blip>
          <a:srcRect/>
          <a:stretch/>
        </p:blipFill>
        <p:spPr>
          <a:xfrm>
            <a:off x="1068452" y="6749766"/>
            <a:ext cx="9974242" cy="8883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p:nvPr/>
        </p:nvSpPr>
        <p:spPr>
          <a:xfrm>
            <a:off x="4242062" y="829091"/>
            <a:ext cx="8444924"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Player Jump Sound</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9"/>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5" name="Google Shape;305;p29"/>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 name="Google Shape;307;p29"/>
          <p:cNvSpPr txBox="1"/>
          <p:nvPr/>
        </p:nvSpPr>
        <p:spPr>
          <a:xfrm>
            <a:off x="698761" y="1544947"/>
            <a:ext cx="17136327" cy="8925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309" name="Google Shape;309;p29"/>
          <p:cNvSpPr txBox="1"/>
          <p:nvPr/>
        </p:nvSpPr>
        <p:spPr>
          <a:xfrm>
            <a:off x="216303" y="1948310"/>
            <a:ext cx="17732420"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374151"/>
                </a:solidFill>
                <a:latin typeface="Arial"/>
                <a:ea typeface="Arial"/>
                <a:cs typeface="Arial"/>
                <a:sym typeface="Arial"/>
              </a:rPr>
              <a:t> </a:t>
            </a:r>
            <a:r>
              <a:rPr lang="en-US" sz="2800" b="1" i="0" u="none" strike="noStrike" cap="none">
                <a:solidFill>
                  <a:schemeClr val="dk1"/>
                </a:solidFill>
                <a:latin typeface="Arial"/>
                <a:ea typeface="Arial"/>
                <a:cs typeface="Arial"/>
                <a:sym typeface="Arial"/>
              </a:rPr>
              <a:t>Return</a:t>
            </a:r>
            <a:r>
              <a:rPr lang="en-US" sz="2800" b="0" i="0" u="none" strike="noStrike" cap="none">
                <a:solidFill>
                  <a:srgbClr val="374151"/>
                </a:solidFill>
                <a:latin typeface="Arial"/>
                <a:ea typeface="Arial"/>
                <a:cs typeface="Arial"/>
                <a:sym typeface="Arial"/>
              </a:rPr>
              <a:t> to the Unity Editor and select your Sound Manager game object. Now look at its SoundManager script component.</a:t>
            </a:r>
            <a:endParaRPr/>
          </a:p>
          <a:p>
            <a:pPr marL="0" marR="0" lvl="0" indent="-177800" algn="l" rtl="0">
              <a:lnSpc>
                <a:spcPct val="100000"/>
              </a:lnSpc>
              <a:spcBef>
                <a:spcPts val="0"/>
              </a:spcBef>
              <a:spcAft>
                <a:spcPts val="0"/>
              </a:spcAft>
              <a:buClr>
                <a:srgbClr val="000000"/>
              </a:buClr>
              <a:buSzPts val="2800"/>
              <a:buFont typeface="Arial"/>
              <a:buAutoNum type="arabicPeriod"/>
            </a:pPr>
            <a:r>
              <a:rPr lang="en-US" sz="2800" b="0" i="0" u="none" strike="noStrike" cap="none">
                <a:solidFill>
                  <a:srgbClr val="374151"/>
                </a:solidFill>
                <a:latin typeface="Arial"/>
                <a:ea typeface="Arial"/>
                <a:cs typeface="Arial"/>
                <a:sym typeface="Arial"/>
              </a:rPr>
              <a:t>Drag and drop the </a:t>
            </a:r>
            <a:r>
              <a:rPr lang="en-US" sz="2800" b="1" i="0" u="none" strike="noStrike" cap="none">
                <a:solidFill>
                  <a:schemeClr val="dk1"/>
                </a:solidFill>
                <a:latin typeface="Arial"/>
                <a:ea typeface="Arial"/>
                <a:cs typeface="Arial"/>
                <a:sym typeface="Arial"/>
              </a:rPr>
              <a:t>SoundManager</a:t>
            </a:r>
            <a:r>
              <a:rPr lang="en-US" sz="2800" b="0" i="0" u="none" strike="noStrike" cap="none">
                <a:solidFill>
                  <a:srgbClr val="374151"/>
                </a:solidFill>
                <a:latin typeface="Arial"/>
                <a:ea typeface="Arial"/>
                <a:cs typeface="Arial"/>
                <a:sym typeface="Arial"/>
              </a:rPr>
              <a:t> game object into Audio Source. The script will recognize that this game object has an </a:t>
            </a:r>
            <a:r>
              <a:rPr lang="en-US" sz="2800" b="1" i="0" u="none" strike="noStrike" cap="none">
                <a:solidFill>
                  <a:schemeClr val="dk1"/>
                </a:solidFill>
                <a:latin typeface="Arial"/>
                <a:ea typeface="Arial"/>
                <a:cs typeface="Arial"/>
                <a:sym typeface="Arial"/>
              </a:rPr>
              <a:t>Audio Source </a:t>
            </a:r>
            <a:r>
              <a:rPr lang="en-US" sz="2800" b="0" i="0" u="none" strike="noStrike" cap="none">
                <a:solidFill>
                  <a:srgbClr val="374151"/>
                </a:solidFill>
                <a:latin typeface="Arial"/>
                <a:ea typeface="Arial"/>
                <a:cs typeface="Arial"/>
                <a:sym typeface="Arial"/>
              </a:rPr>
              <a:t>component attached to it.</a:t>
            </a:r>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374151"/>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AutoNum type="arabicPeriod"/>
            </a:pPr>
            <a:r>
              <a:rPr lang="en-US" sz="2800" b="0" i="0" u="none" strike="noStrike" cap="none">
                <a:solidFill>
                  <a:srgbClr val="374151"/>
                </a:solidFill>
                <a:latin typeface="Arial"/>
                <a:ea typeface="Arial"/>
                <a:cs typeface="Arial"/>
                <a:sym typeface="Arial"/>
              </a:rPr>
              <a:t>Drag and drop the appropriate sound file from your Project window into </a:t>
            </a:r>
            <a:r>
              <a:rPr lang="en-US" sz="2800" b="1" i="0" u="none" strike="noStrike" cap="none">
                <a:solidFill>
                  <a:schemeClr val="dk1"/>
                </a:solidFill>
                <a:latin typeface="Arial"/>
                <a:ea typeface="Arial"/>
                <a:cs typeface="Arial"/>
                <a:sym typeface="Arial"/>
              </a:rPr>
              <a:t>Player Jump</a:t>
            </a:r>
            <a:r>
              <a:rPr lang="en-US" sz="2800" b="0" i="0" u="none" strike="noStrike" cap="none">
                <a:solidFill>
                  <a:srgbClr val="374151"/>
                </a:solidFill>
                <a:latin typeface="Arial"/>
                <a:ea typeface="Arial"/>
                <a:cs typeface="Arial"/>
                <a:sym typeface="Arial"/>
              </a:rPr>
              <a:t>. This is what sound will play when we jump.</a:t>
            </a:r>
            <a:endParaRPr/>
          </a:p>
          <a:p>
            <a:pPr marL="0" marR="0" lvl="0" indent="0" algn="l" rtl="0">
              <a:lnSpc>
                <a:spcPct val="100000"/>
              </a:lnSpc>
              <a:spcBef>
                <a:spcPts val="0"/>
              </a:spcBef>
              <a:spcAft>
                <a:spcPts val="0"/>
              </a:spcAft>
              <a:buNone/>
            </a:pPr>
            <a:endParaRPr sz="2800" b="0" i="0" u="none" strike="noStrike" cap="none">
              <a:solidFill>
                <a:srgbClr val="374151"/>
              </a:solidFill>
              <a:latin typeface="Arial"/>
              <a:ea typeface="Arial"/>
              <a:cs typeface="Arial"/>
              <a:sym typeface="Arial"/>
            </a:endParaRPr>
          </a:p>
        </p:txBody>
      </p:sp>
      <p:pic>
        <p:nvPicPr>
          <p:cNvPr id="310" name="Google Shape;310;p29"/>
          <p:cNvPicPr preferRelativeResize="0"/>
          <p:nvPr/>
        </p:nvPicPr>
        <p:blipFill rotWithShape="1">
          <a:blip r:embed="rId5">
            <a:alphaModFix/>
          </a:blip>
          <a:srcRect/>
          <a:stretch/>
        </p:blipFill>
        <p:spPr>
          <a:xfrm>
            <a:off x="3527670" y="5029023"/>
            <a:ext cx="9935495" cy="30358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p:nvPr/>
        </p:nvSpPr>
        <p:spPr>
          <a:xfrm>
            <a:off x="4242062" y="829091"/>
            <a:ext cx="8444924" cy="1594283"/>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Player Jump Sound</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0"/>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7" name="Google Shape;317;p30"/>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 name="Google Shape;319;p30"/>
          <p:cNvSpPr txBox="1"/>
          <p:nvPr/>
        </p:nvSpPr>
        <p:spPr>
          <a:xfrm>
            <a:off x="642200" y="1770086"/>
            <a:ext cx="17136327" cy="8925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321" name="Google Shape;321;p30"/>
          <p:cNvSpPr txBox="1"/>
          <p:nvPr/>
        </p:nvSpPr>
        <p:spPr>
          <a:xfrm>
            <a:off x="254524" y="2318994"/>
            <a:ext cx="1773242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rgbClr val="374151"/>
                </a:solidFill>
                <a:latin typeface="Arial"/>
                <a:ea typeface="Arial"/>
                <a:cs typeface="Arial"/>
                <a:sym typeface="Arial"/>
              </a:rPr>
              <a:t>Don’t forget this ….</a:t>
            </a:r>
            <a:endParaRPr/>
          </a:p>
        </p:txBody>
      </p:sp>
      <p:pic>
        <p:nvPicPr>
          <p:cNvPr id="322" name="Google Shape;322;p30"/>
          <p:cNvPicPr preferRelativeResize="0"/>
          <p:nvPr/>
        </p:nvPicPr>
        <p:blipFill rotWithShape="1">
          <a:blip r:embed="rId5">
            <a:alphaModFix/>
          </a:blip>
          <a:srcRect/>
          <a:stretch/>
        </p:blipFill>
        <p:spPr>
          <a:xfrm>
            <a:off x="4468305" y="4254007"/>
            <a:ext cx="7814585" cy="3713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1028699" y="2818790"/>
            <a:ext cx="8756323" cy="5019003"/>
          </a:xfrm>
          <a:prstGeom prst="rect">
            <a:avLst/>
          </a:prstGeom>
          <a:noFill/>
          <a:ln>
            <a:noFill/>
          </a:ln>
        </p:spPr>
        <p:txBody>
          <a:bodyPr spcFirstLastPara="1" wrap="square" lIns="0" tIns="0" rIns="0" bIns="0" anchor="t" anchorCtr="0">
            <a:spAutoFit/>
          </a:bodyPr>
          <a:lstStyle/>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Why using sound in our projects?</a:t>
            </a:r>
            <a:endParaRPr/>
          </a:p>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How to improve your projects with Audio </a:t>
            </a:r>
            <a:endParaRPr/>
          </a:p>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Audio source.</a:t>
            </a:r>
            <a:endParaRPr/>
          </a:p>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2D Audio vs 3D Audio.</a:t>
            </a:r>
            <a:endParaRPr/>
          </a:p>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Audio listener.</a:t>
            </a:r>
            <a:endParaRPr/>
          </a:p>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Coding with Sound Effects.  </a:t>
            </a:r>
            <a:endParaRPr/>
          </a:p>
          <a:p>
            <a:pPr marL="690881" marR="0" lvl="1" indent="-345439" algn="l" rtl="0">
              <a:lnSpc>
                <a:spcPct val="108000"/>
              </a:lnSpc>
              <a:spcBef>
                <a:spcPts val="0"/>
              </a:spcBef>
              <a:spcAft>
                <a:spcPts val="0"/>
              </a:spcAft>
              <a:buClr>
                <a:srgbClr val="000000"/>
              </a:buClr>
              <a:buSzPts val="3200"/>
              <a:buFont typeface="Arial"/>
              <a:buChar char="•"/>
            </a:pPr>
            <a:r>
              <a:rPr lang="en-US" sz="3200" b="0" i="0" u="none" strike="noStrike" cap="none">
                <a:solidFill>
                  <a:srgbClr val="000000"/>
                </a:solidFill>
                <a:latin typeface="Open Sans"/>
                <a:ea typeface="Open Sans"/>
                <a:cs typeface="Open Sans"/>
                <a:sym typeface="Open Sans"/>
              </a:rPr>
              <a:t>Sound Managers.</a:t>
            </a:r>
            <a:endParaRPr/>
          </a:p>
          <a:p>
            <a:pPr marL="690881" marR="0" lvl="1" indent="-142239" algn="l" rtl="0">
              <a:lnSpc>
                <a:spcPct val="108000"/>
              </a:lnSpc>
              <a:spcBef>
                <a:spcPts val="0"/>
              </a:spcBef>
              <a:spcAft>
                <a:spcPts val="0"/>
              </a:spcAft>
              <a:buClr>
                <a:srgbClr val="000000"/>
              </a:buClr>
              <a:buSzPts val="3200"/>
              <a:buFont typeface="Arial"/>
              <a:buNone/>
            </a:pPr>
            <a:endParaRPr sz="3200" b="0" i="0" u="none" strike="noStrike" cap="none">
              <a:solidFill>
                <a:srgbClr val="000000"/>
              </a:solidFill>
              <a:latin typeface="Open Sans"/>
              <a:ea typeface="Open Sans"/>
              <a:cs typeface="Open Sans"/>
              <a:sym typeface="Open Sans"/>
            </a:endParaRPr>
          </a:p>
          <a:p>
            <a:pPr marL="690881" marR="0" lvl="1" indent="-142239" algn="l" rtl="0">
              <a:lnSpc>
                <a:spcPct val="108000"/>
              </a:lnSpc>
              <a:spcBef>
                <a:spcPts val="0"/>
              </a:spcBef>
              <a:spcAft>
                <a:spcPts val="0"/>
              </a:spcAft>
              <a:buClr>
                <a:srgbClr val="000000"/>
              </a:buClr>
              <a:buSzPts val="3200"/>
              <a:buFont typeface="Arial"/>
              <a:buNone/>
            </a:pPr>
            <a:endParaRPr sz="3200" b="0" i="0" u="none" strike="noStrike" cap="none">
              <a:solidFill>
                <a:srgbClr val="000000"/>
              </a:solidFill>
              <a:latin typeface="Open Sans"/>
              <a:ea typeface="Open Sans"/>
              <a:cs typeface="Open Sans"/>
              <a:sym typeface="Open Sans"/>
            </a:endParaRPr>
          </a:p>
          <a:p>
            <a:pPr marL="690881" marR="0" lvl="1" indent="-142239" algn="l" rtl="0">
              <a:lnSpc>
                <a:spcPct val="108000"/>
              </a:lnSpc>
              <a:spcBef>
                <a:spcPts val="0"/>
              </a:spcBef>
              <a:spcAft>
                <a:spcPts val="0"/>
              </a:spcAft>
              <a:buClr>
                <a:srgbClr val="000000"/>
              </a:buClr>
              <a:buSzPts val="32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txBox="1"/>
          <p:nvPr/>
        </p:nvSpPr>
        <p:spPr>
          <a:xfrm>
            <a:off x="7006601" y="1152400"/>
            <a:ext cx="5160900" cy="997196"/>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Clr>
                <a:srgbClr val="000000"/>
              </a:buClr>
              <a:buSzPts val="6000"/>
              <a:buFont typeface="Arial"/>
              <a:buNone/>
            </a:pPr>
            <a:r>
              <a:rPr lang="en-US" sz="6000" b="1" i="0" u="none" strike="noStrike" cap="none">
                <a:solidFill>
                  <a:srgbClr val="000000"/>
                </a:solidFill>
                <a:latin typeface="Open Sans"/>
                <a:ea typeface="Open Sans"/>
                <a:cs typeface="Open Sans"/>
                <a:sym typeface="Open Sans"/>
              </a:rPr>
              <a:t>Topic </a:t>
            </a:r>
            <a:r>
              <a:rPr lang="en-US" sz="6000" b="0" i="0" u="none" strike="noStrike" cap="none">
                <a:solidFill>
                  <a:srgbClr val="000000"/>
                </a:solidFill>
                <a:latin typeface="Open Sans"/>
                <a:ea typeface="Open Sans"/>
                <a:cs typeface="Open Sans"/>
                <a:sym typeface="Open Sans"/>
              </a:rPr>
              <a:t> </a:t>
            </a: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566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1"/>
          <p:cNvSpPr txBox="1"/>
          <p:nvPr/>
        </p:nvSpPr>
        <p:spPr>
          <a:xfrm>
            <a:off x="207816" y="1461355"/>
            <a:ext cx="15666923" cy="140961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200" b="0" i="0" u="none" strike="noStrike" cap="none">
                <a:solidFill>
                  <a:srgbClr val="152C61"/>
                </a:solidFill>
                <a:latin typeface="Poppins"/>
                <a:ea typeface="Poppins"/>
                <a:cs typeface="Poppins"/>
                <a:sym typeface="Poppins"/>
              </a:rPr>
              <a:t>Is the Sound Manager Necessary?</a:t>
            </a:r>
            <a:endParaRPr/>
          </a:p>
          <a:p>
            <a:pPr marL="0" marR="0" lvl="0" indent="0" algn="ctr"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 name="Google Shape;331;p31"/>
          <p:cNvSpPr txBox="1"/>
          <p:nvPr/>
        </p:nvSpPr>
        <p:spPr>
          <a:xfrm>
            <a:off x="509473" y="2668349"/>
            <a:ext cx="17136327" cy="8925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333" name="Google Shape;333;p31"/>
          <p:cNvSpPr txBox="1"/>
          <p:nvPr/>
        </p:nvSpPr>
        <p:spPr>
          <a:xfrm>
            <a:off x="207816" y="2817721"/>
            <a:ext cx="17732420" cy="66171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0" u="none" strike="noStrike" cap="none">
                <a:solidFill>
                  <a:srgbClr val="374151"/>
                </a:solidFill>
                <a:latin typeface="Arial"/>
                <a:ea typeface="Arial"/>
                <a:cs typeface="Arial"/>
                <a:sym typeface="Arial"/>
              </a:rPr>
              <a:t>At first glance, it might appear that we're adding unnecessary steps to play a sound effect when we could simply code and attach the Audio Source directly to the player object. However, it's essential to consider the long-term perspective here. This Sound Manager is intended to manage a multitude of distinct sound effects. To illustrate, imagine if we programmed an enemy to play sounds from its own script, but later, we decided to destroy that enemy. In such a scenario, it would be problematic because the script responsible for playing its sounds would also be destroyed.</a:t>
            </a:r>
            <a:endParaRPr/>
          </a:p>
          <a:p>
            <a:pPr marL="0" marR="0" lvl="0" indent="0" algn="l" rtl="0">
              <a:lnSpc>
                <a:spcPct val="100000"/>
              </a:lnSpc>
              <a:spcBef>
                <a:spcPts val="0"/>
              </a:spcBef>
              <a:spcAft>
                <a:spcPts val="0"/>
              </a:spcAft>
              <a:buNone/>
            </a:pPr>
            <a:r>
              <a:rPr lang="en-US" sz="3600" b="1" i="0" u="none" strike="noStrike" cap="none">
                <a:solidFill>
                  <a:srgbClr val="374151"/>
                </a:solidFill>
                <a:latin typeface="Arial"/>
                <a:ea typeface="Arial"/>
                <a:cs typeface="Arial"/>
                <a:sym typeface="Arial"/>
              </a:rPr>
              <a:t>By using Sound Managers</a:t>
            </a:r>
            <a:r>
              <a:rPr lang="en-US" sz="3600" b="0" i="0" u="none" strike="noStrike" cap="none">
                <a:solidFill>
                  <a:srgbClr val="374151"/>
                </a:solidFill>
                <a:latin typeface="Arial"/>
                <a:ea typeface="Arial"/>
                <a:cs typeface="Arial"/>
                <a:sym typeface="Arial"/>
              </a:rPr>
              <a:t>, we streamline the process and avoid potential complications in sound effect management. These managers help us circumvent tedious coding challenges that could arise when dealing with sound effects, ultimately enhancing the efficiency of our project.</a:t>
            </a:r>
            <a:endParaRPr/>
          </a:p>
          <a:p>
            <a:pPr marL="0" marR="0" lvl="0" indent="0" algn="l" rtl="0">
              <a:lnSpc>
                <a:spcPct val="100000"/>
              </a:lnSpc>
              <a:spcBef>
                <a:spcPts val="0"/>
              </a:spcBef>
              <a:spcAft>
                <a:spcPts val="0"/>
              </a:spcAft>
              <a:buNone/>
            </a:pPr>
            <a:endParaRPr sz="2800" b="0" i="0" u="none" strike="noStrike" cap="none">
              <a:solidFill>
                <a:srgbClr val="37415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2"/>
          <p:cNvSpPr txBox="1"/>
          <p:nvPr/>
        </p:nvSpPr>
        <p:spPr>
          <a:xfrm>
            <a:off x="4242062" y="829091"/>
            <a:ext cx="8444924"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 Let’s listen more </a:t>
            </a:r>
            <a:endParaRPr sz="1400" b="0" i="0" u="none" strike="noStrike" cap="none">
              <a:solidFill>
                <a:srgbClr val="000000"/>
              </a:solidFill>
              <a:latin typeface="Arial"/>
              <a:ea typeface="Arial"/>
              <a:cs typeface="Arial"/>
              <a:sym typeface="Arial"/>
            </a:endParaRPr>
          </a:p>
        </p:txBody>
      </p:sp>
      <p:sp>
        <p:nvSpPr>
          <p:cNvPr id="339" name="Google Shape;339;p32"/>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0" name="Google Shape;340;p32"/>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2" name="Google Shape;342;p32"/>
          <p:cNvSpPr txBox="1"/>
          <p:nvPr/>
        </p:nvSpPr>
        <p:spPr>
          <a:xfrm>
            <a:off x="642200" y="1770086"/>
            <a:ext cx="17136327" cy="8925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344" name="Google Shape;344;p32"/>
          <p:cNvSpPr txBox="1"/>
          <p:nvPr/>
        </p:nvSpPr>
        <p:spPr>
          <a:xfrm>
            <a:off x="480767" y="3054285"/>
            <a:ext cx="165346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0" u="none" strike="noStrike" cap="none">
                <a:solidFill>
                  <a:srgbClr val="374151"/>
                </a:solidFill>
                <a:latin typeface="Arial"/>
                <a:ea typeface="Arial"/>
                <a:cs typeface="Arial"/>
                <a:sym typeface="Arial"/>
              </a:rPr>
              <a:t>Now , we can add more Audio clip to our Sound Manager ,lets started  with win sound.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86cab5d505_0_0"/>
          <p:cNvSpPr txBox="1"/>
          <p:nvPr/>
        </p:nvSpPr>
        <p:spPr>
          <a:xfrm>
            <a:off x="4242062" y="829091"/>
            <a:ext cx="8445000" cy="923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 </a:t>
            </a:r>
            <a:r>
              <a:rPr lang="en-US" sz="4800" b="1">
                <a:solidFill>
                  <a:srgbClr val="152C61"/>
                </a:solidFill>
                <a:highlight>
                  <a:srgbClr val="FFFFFF"/>
                </a:highlight>
                <a:latin typeface="Poppins"/>
                <a:ea typeface="Poppins"/>
                <a:cs typeface="Poppins"/>
                <a:sym typeface="Poppins"/>
              </a:rPr>
              <a:t>Tips…</a:t>
            </a:r>
            <a:endParaRPr sz="3800" b="1" i="0" u="none" strike="noStrike" cap="none">
              <a:solidFill>
                <a:srgbClr val="000000"/>
              </a:solidFill>
            </a:endParaRPr>
          </a:p>
        </p:txBody>
      </p:sp>
      <p:sp>
        <p:nvSpPr>
          <p:cNvPr id="350" name="Google Shape;350;g286cab5d505_0_0"/>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7" b="-741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1" name="Google Shape;351;g286cab5d505_0_0"/>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89"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3" name="Google Shape;353;g286cab5d505_0_0"/>
          <p:cNvSpPr txBox="1"/>
          <p:nvPr/>
        </p:nvSpPr>
        <p:spPr>
          <a:xfrm>
            <a:off x="642200" y="1770086"/>
            <a:ext cx="17136300" cy="892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
        <p:nvSpPr>
          <p:cNvPr id="355" name="Google Shape;355;g286cab5d505_0_0"/>
          <p:cNvSpPr txBox="1"/>
          <p:nvPr/>
        </p:nvSpPr>
        <p:spPr>
          <a:xfrm>
            <a:off x="480767" y="3054285"/>
            <a:ext cx="16534500" cy="7798500"/>
          </a:xfrm>
          <a:prstGeom prst="rect">
            <a:avLst/>
          </a:prstGeom>
          <a:noFill/>
          <a:ln>
            <a:noFill/>
          </a:ln>
        </p:spPr>
        <p:txBody>
          <a:bodyPr spcFirstLastPara="1" wrap="square" lIns="91425" tIns="45700" rIns="91425" bIns="45700" anchor="t" anchorCtr="0">
            <a:spAutoFit/>
          </a:bodyPr>
          <a:lstStyle/>
          <a:p>
            <a:pPr marL="0" lvl="0" indent="0" algn="l" rtl="0">
              <a:lnSpc>
                <a:spcPct val="200000"/>
              </a:lnSpc>
              <a:spcBef>
                <a:spcPts val="0"/>
              </a:spcBef>
              <a:spcAft>
                <a:spcPts val="0"/>
              </a:spcAft>
              <a:buSzPts val="1100"/>
              <a:buNone/>
            </a:pPr>
            <a:r>
              <a:rPr lang="en-US" sz="1800" dirty="0">
                <a:solidFill>
                  <a:srgbClr val="152C61"/>
                </a:solidFill>
                <a:highlight>
                  <a:srgbClr val="FFFFFF"/>
                </a:highlight>
                <a:latin typeface="Poppins"/>
                <a:ea typeface="Poppins"/>
                <a:cs typeface="Poppins"/>
                <a:sym typeface="Poppins"/>
              </a:rPr>
              <a:t>Something important to note is what type of audio files we should work with in Unity. Although both WAV and MP3 files work just fine, WAV files are what you want really. WAV files are best optimized for Unity and maintain the best quality of that sound.</a:t>
            </a:r>
            <a:br>
              <a:rPr lang="en-US" sz="1800" dirty="0">
                <a:solidFill>
                  <a:srgbClr val="152C61"/>
                </a:solidFill>
                <a:highlight>
                  <a:srgbClr val="FFFFFF"/>
                </a:highlight>
                <a:latin typeface="Poppins"/>
                <a:ea typeface="Poppins"/>
                <a:cs typeface="Poppins"/>
                <a:sym typeface="Poppins"/>
              </a:rPr>
            </a:br>
            <a:r>
              <a:rPr lang="en-US" sz="1800" dirty="0">
                <a:solidFill>
                  <a:srgbClr val="152C61"/>
                </a:solidFill>
                <a:highlight>
                  <a:srgbClr val="FFFFFF"/>
                </a:highlight>
                <a:latin typeface="Poppins"/>
                <a:ea typeface="Poppins"/>
                <a:cs typeface="Poppins"/>
                <a:sym typeface="Poppins"/>
              </a:rPr>
              <a:t>Once you're actually searching and downloading sound effects, you'll know what type of audio file they are.</a:t>
            </a:r>
            <a:endParaRPr sz="18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SzPts val="1100"/>
              <a:buNone/>
            </a:pPr>
            <a:r>
              <a:rPr lang="en-US" sz="1800" dirty="0">
                <a:solidFill>
                  <a:srgbClr val="152C61"/>
                </a:solidFill>
                <a:highlight>
                  <a:srgbClr val="FFFFFF"/>
                </a:highlight>
                <a:latin typeface="Poppins"/>
                <a:ea typeface="Poppins"/>
                <a:cs typeface="Poppins"/>
                <a:sym typeface="Poppins"/>
              </a:rPr>
              <a:t>Free source website :</a:t>
            </a:r>
            <a:endParaRPr sz="18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SzPts val="1100"/>
              <a:buNone/>
            </a:pPr>
            <a:r>
              <a:rPr lang="en-US" sz="1800" u="sng" dirty="0">
                <a:solidFill>
                  <a:schemeClr val="hlink"/>
                </a:solidFill>
                <a:highlight>
                  <a:srgbClr val="FFFFFF"/>
                </a:highlight>
                <a:latin typeface="Poppins"/>
                <a:ea typeface="Poppins"/>
                <a:cs typeface="Poppins"/>
                <a:sym typeface="Poppins"/>
                <a:hlinkClick r:id="rId5"/>
              </a:rPr>
              <a:t>https://freesouwhand.org/</a:t>
            </a:r>
            <a:endParaRPr sz="18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SzPts val="1100"/>
              <a:buNone/>
            </a:pPr>
            <a:r>
              <a:rPr lang="en-US" sz="1800" u="sng" dirty="0">
                <a:solidFill>
                  <a:schemeClr val="hlink"/>
                </a:solidFill>
                <a:highlight>
                  <a:srgbClr val="FFFFFF"/>
                </a:highlight>
                <a:latin typeface="Poppins"/>
                <a:ea typeface="Poppins"/>
                <a:cs typeface="Poppins"/>
                <a:sym typeface="Poppins"/>
                <a:hlinkClick r:id="rId6"/>
              </a:rPr>
              <a:t>https://www.purple-planet.com/</a:t>
            </a:r>
            <a:endParaRPr sz="18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SzPts val="1100"/>
              <a:buNone/>
            </a:pPr>
            <a:endParaRPr sz="18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SzPts val="1100"/>
              <a:buNone/>
            </a:pPr>
            <a:r>
              <a:rPr lang="en-US" sz="1800" dirty="0">
                <a:solidFill>
                  <a:srgbClr val="152C61"/>
                </a:solidFill>
                <a:highlight>
                  <a:srgbClr val="FFFFFF"/>
                </a:highlight>
                <a:latin typeface="Poppins"/>
                <a:ea typeface="Poppins"/>
                <a:cs typeface="Poppins"/>
                <a:sym typeface="Poppins"/>
              </a:rPr>
              <a:t>take a look on </a:t>
            </a:r>
            <a:r>
              <a:rPr lang="en-US" sz="2400" dirty="0">
                <a:solidFill>
                  <a:srgbClr val="152C61"/>
                </a:solidFill>
                <a:highlight>
                  <a:srgbClr val="FFFFFF"/>
                </a:highlight>
                <a:latin typeface="Poppins"/>
                <a:ea typeface="Poppins"/>
                <a:cs typeface="Poppins"/>
                <a:sym typeface="Poppins"/>
              </a:rPr>
              <a:t>Audacity</a:t>
            </a:r>
            <a:endParaRPr sz="24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SzPts val="1100"/>
              <a:buNone/>
            </a:pPr>
            <a:endParaRPr sz="1800" dirty="0">
              <a:solidFill>
                <a:srgbClr val="152C61"/>
              </a:solidFill>
              <a:highlight>
                <a:srgbClr val="FFFFFF"/>
              </a:highlight>
              <a:latin typeface="Poppins"/>
              <a:ea typeface="Poppins"/>
              <a:cs typeface="Poppins"/>
              <a:sym typeface="Poppins"/>
            </a:endParaRPr>
          </a:p>
          <a:p>
            <a:pPr marL="0" lvl="0" indent="0" algn="l" rtl="0">
              <a:lnSpc>
                <a:spcPct val="200000"/>
              </a:lnSpc>
              <a:spcBef>
                <a:spcPts val="1200"/>
              </a:spcBef>
              <a:spcAft>
                <a:spcPts val="0"/>
              </a:spcAft>
              <a:buClr>
                <a:schemeClr val="dk1"/>
              </a:buClr>
              <a:buSzPts val="1100"/>
              <a:buFont typeface="Arial"/>
              <a:buNone/>
            </a:pPr>
            <a:endParaRPr sz="1800" dirty="0">
              <a:solidFill>
                <a:srgbClr val="152C61"/>
              </a:solidFill>
              <a:highlight>
                <a:srgbClr val="FFFFFF"/>
              </a:highlight>
              <a:latin typeface="Poppins"/>
              <a:ea typeface="Poppins"/>
              <a:cs typeface="Poppins"/>
              <a:sym typeface="Poppins"/>
            </a:endParaRPr>
          </a:p>
          <a:p>
            <a:pPr marL="0" lvl="0" indent="0" algn="l" rtl="0">
              <a:lnSpc>
                <a:spcPct val="115000"/>
              </a:lnSpc>
              <a:spcBef>
                <a:spcPts val="1200"/>
              </a:spcBef>
              <a:spcAft>
                <a:spcPts val="0"/>
              </a:spcAft>
              <a:buClr>
                <a:schemeClr val="dk1"/>
              </a:buClr>
              <a:buSzPts val="1100"/>
              <a:buFont typeface="Arial"/>
              <a:buNone/>
            </a:pPr>
            <a:endParaRPr sz="1100" dirty="0">
              <a:solidFill>
                <a:schemeClr val="dk1"/>
              </a:solidFill>
            </a:endParaRPr>
          </a:p>
          <a:p>
            <a:pPr marL="0" marR="0" lvl="0" indent="0" algn="l" rtl="0">
              <a:lnSpc>
                <a:spcPct val="100000"/>
              </a:lnSpc>
              <a:spcBef>
                <a:spcPts val="0"/>
              </a:spcBef>
              <a:spcAft>
                <a:spcPts val="0"/>
              </a:spcAft>
              <a:buNone/>
            </a:pPr>
            <a:endParaRPr sz="3600" dirty="0">
              <a:solidFill>
                <a:srgbClr val="37415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p:nvPr/>
        </p:nvSpPr>
        <p:spPr>
          <a:xfrm>
            <a:off x="4392891" y="3553437"/>
            <a:ext cx="8444924"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a:solidFill>
                  <a:srgbClr val="292F33"/>
                </a:solidFill>
                <a:latin typeface="Open Sans"/>
                <a:ea typeface="Open Sans"/>
                <a:cs typeface="Open Sans"/>
                <a:sym typeface="Open Sans"/>
              </a:rPr>
              <a:t> Any Question ! </a:t>
            </a:r>
            <a:endParaRPr sz="1400" b="0" i="0" u="none" strike="noStrike" cap="none">
              <a:solidFill>
                <a:srgbClr val="000000"/>
              </a:solidFill>
              <a:latin typeface="Arial"/>
              <a:ea typeface="Arial"/>
              <a:cs typeface="Arial"/>
              <a:sym typeface="Arial"/>
            </a:endParaRPr>
          </a:p>
        </p:txBody>
      </p:sp>
      <p:sp>
        <p:nvSpPr>
          <p:cNvPr id="361" name="Google Shape;361;p33"/>
          <p:cNvSpPr/>
          <p:nvPr/>
        </p:nvSpPr>
        <p:spPr>
          <a:xfrm>
            <a:off x="0" y="0"/>
            <a:ext cx="18165027" cy="1202894"/>
          </a:xfrm>
          <a:custGeom>
            <a:avLst/>
            <a:gdLst/>
            <a:ahLst/>
            <a:cxnLst/>
            <a:rect l="l" t="t" r="r" b="b"/>
            <a:pathLst>
              <a:path w="18165027" h="1202894" extrusionOk="0">
                <a:moveTo>
                  <a:pt x="0" y="0"/>
                </a:moveTo>
                <a:lnTo>
                  <a:pt x="18165027" y="0"/>
                </a:lnTo>
                <a:lnTo>
                  <a:pt x="18165027" y="1202894"/>
                </a:lnTo>
                <a:lnTo>
                  <a:pt x="0" y="1202894"/>
                </a:lnTo>
                <a:lnTo>
                  <a:pt x="0" y="0"/>
                </a:lnTo>
                <a:close/>
              </a:path>
            </a:pathLst>
          </a:custGeom>
          <a:blipFill rotWithShape="1">
            <a:blip r:embed="rId3">
              <a:alphaModFix/>
            </a:blip>
            <a:stretch>
              <a:fillRect t="-46808" b="-741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2" name="Google Shape;362;p33"/>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4" name="Google Shape;364;p33"/>
          <p:cNvSpPr txBox="1"/>
          <p:nvPr/>
        </p:nvSpPr>
        <p:spPr>
          <a:xfrm>
            <a:off x="642200" y="1770086"/>
            <a:ext cx="17136327" cy="8925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4400" b="0" i="0" u="none" strike="noStrike" cap="none">
                <a:solidFill>
                  <a:srgbClr val="374151"/>
                </a:solidFill>
                <a:latin typeface="Arial"/>
                <a:ea typeface="Arial"/>
                <a:cs typeface="Arial"/>
                <a:sym typeface="Arial"/>
              </a:rPr>
            </a:b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4876878" y="829091"/>
            <a:ext cx="8411270" cy="107721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5000"/>
              <a:buFont typeface="Arial"/>
              <a:buNone/>
            </a:pPr>
            <a:r>
              <a:rPr lang="en-US" sz="5000" b="0" i="0" u="none" strike="noStrike" cap="none">
                <a:solidFill>
                  <a:srgbClr val="1F212B"/>
                </a:solidFill>
                <a:latin typeface="Arial"/>
                <a:ea typeface="Arial"/>
                <a:cs typeface="Arial"/>
                <a:sym typeface="Arial"/>
              </a:rPr>
              <a:t>What benefit of using Audio? </a:t>
            </a: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2"/>
          <p:cNvSpPr txBox="1"/>
          <p:nvPr/>
        </p:nvSpPr>
        <p:spPr>
          <a:xfrm>
            <a:off x="1028700" y="2439323"/>
            <a:ext cx="15270244" cy="684495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b="0" i="0" u="none" strike="noStrike" cap="none" dirty="0">
                <a:solidFill>
                  <a:srgbClr val="374151"/>
                </a:solidFill>
                <a:latin typeface="Arial"/>
                <a:ea typeface="Arial"/>
                <a:cs typeface="Arial"/>
                <a:sym typeface="Arial"/>
              </a:rPr>
              <a:t>There exist sounds and melodies in video games that are nearly </a:t>
            </a:r>
            <a:r>
              <a:rPr lang="en-US" sz="4000" b="1" i="0" u="none" strike="noStrike" cap="none" dirty="0">
                <a:solidFill>
                  <a:srgbClr val="374151"/>
                </a:solidFill>
                <a:latin typeface="Arial"/>
                <a:ea typeface="Arial"/>
                <a:cs typeface="Arial"/>
                <a:sym typeface="Arial"/>
              </a:rPr>
              <a:t>impossible</a:t>
            </a:r>
            <a:r>
              <a:rPr lang="en-US" sz="4000" b="0" i="0" u="none" strike="noStrike" cap="none" dirty="0">
                <a:solidFill>
                  <a:srgbClr val="374151"/>
                </a:solidFill>
                <a:latin typeface="Arial"/>
                <a:ea typeface="Arial"/>
                <a:cs typeface="Arial"/>
                <a:sym typeface="Arial"/>
              </a:rPr>
              <a:t> to forget or fail to recognize, owing to the profound impact they have had on the technology experience and the industry as a whole.</a:t>
            </a:r>
            <a:endParaRPr sz="4000" b="0" i="0" u="none" strike="noStrike" cap="none" dirty="0">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endParaRPr sz="4000" b="0" i="0" u="none" strike="noStrike" cap="none" dirty="0">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r>
              <a:rPr lang="en-US" sz="4000" b="0" i="0" u="none" strike="noStrike" cap="none" dirty="0">
                <a:solidFill>
                  <a:srgbClr val="374151"/>
                </a:solidFill>
                <a:latin typeface="Arial"/>
                <a:ea typeface="Arial"/>
                <a:cs typeface="Arial"/>
                <a:sym typeface="Arial"/>
              </a:rPr>
              <a:t>Consider the familiar, everyday sounds that one can instantly discern: the approach of a nearby car on the street, a text message notification chiming from a mobile phone, the rapping of a door signaling someone's desire to enter a room or engage with the occupant. We are inherently attuned to comprehending events and forthcoming situations solely through auditory cues.</a:t>
            </a:r>
            <a:endParaRPr dirty="0"/>
          </a:p>
          <a:p>
            <a:pPr marL="0" marR="0" lvl="0" indent="0" algn="ctr" rtl="0">
              <a:lnSpc>
                <a:spcPct val="140000"/>
              </a:lnSpc>
              <a:spcBef>
                <a:spcPts val="0"/>
              </a:spcBef>
              <a:spcAft>
                <a:spcPts val="0"/>
              </a:spcAft>
              <a:buClr>
                <a:srgbClr val="000000"/>
              </a:buClr>
              <a:buSzPts val="3200"/>
              <a:buFont typeface="Arial"/>
              <a:buNone/>
            </a:pPr>
            <a:endParaRPr sz="3200" b="0" i="0" u="none" strike="noStrike" cap="none" dirty="0">
              <a:solidFill>
                <a:srgbClr val="1F212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p:nvPr/>
        </p:nvSpPr>
        <p:spPr>
          <a:xfrm>
            <a:off x="0" y="0"/>
            <a:ext cx="18165027" cy="1385914"/>
          </a:xfrm>
          <a:custGeom>
            <a:avLst/>
            <a:gdLst/>
            <a:ahLst/>
            <a:cxnLst/>
            <a:rect l="l" t="t" r="r" b="b"/>
            <a:pathLst>
              <a:path w="18165027" h="1385914" extrusionOk="0">
                <a:moveTo>
                  <a:pt x="0" y="0"/>
                </a:moveTo>
                <a:lnTo>
                  <a:pt x="18165027" y="0"/>
                </a:lnTo>
                <a:lnTo>
                  <a:pt x="18165027" y="1385914"/>
                </a:lnTo>
                <a:lnTo>
                  <a:pt x="0" y="1385914"/>
                </a:lnTo>
                <a:lnTo>
                  <a:pt x="0" y="0"/>
                </a:lnTo>
                <a:close/>
              </a:path>
            </a:pathLst>
          </a:custGeom>
          <a:blipFill rotWithShape="1">
            <a:blip r:embed="rId3">
              <a:alphaModFix/>
            </a:blip>
            <a:stretch>
              <a:fillRect t="-40632" b="-511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 name="Google Shape;118;p3"/>
          <p:cNvSpPr txBox="1"/>
          <p:nvPr/>
        </p:nvSpPr>
        <p:spPr>
          <a:xfrm>
            <a:off x="5997762" y="739583"/>
            <a:ext cx="6292476"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 Examples</a:t>
            </a:r>
            <a:endParaRPr sz="1400" b="0" i="0" u="none" strike="noStrike" cap="none">
              <a:solidFill>
                <a:srgbClr val="000000"/>
              </a:solidFill>
              <a:latin typeface="Arial"/>
              <a:ea typeface="Arial"/>
              <a:cs typeface="Arial"/>
              <a:sym typeface="Arial"/>
            </a:endParaRPr>
          </a:p>
        </p:txBody>
      </p:sp>
      <p:pic>
        <p:nvPicPr>
          <p:cNvPr id="120" name="Google Shape;120;p3" descr="Mario Party 8 - Nintendo Wii | Nintendo Wii | GameStop"/>
          <p:cNvPicPr preferRelativeResize="0"/>
          <p:nvPr/>
        </p:nvPicPr>
        <p:blipFill rotWithShape="1">
          <a:blip r:embed="rId5">
            <a:alphaModFix amt="79000"/>
          </a:blip>
          <a:srcRect/>
          <a:stretch/>
        </p:blipFill>
        <p:spPr>
          <a:xfrm>
            <a:off x="16144875" y="0"/>
            <a:ext cx="2143125" cy="2143125"/>
          </a:xfrm>
          <a:prstGeom prst="rect">
            <a:avLst/>
          </a:prstGeom>
          <a:noFill/>
          <a:ln>
            <a:noFill/>
          </a:ln>
          <a:effectLst>
            <a:outerShdw dist="50800" dir="5400000" algn="ctr" rotWithShape="0">
              <a:srgbClr val="000000">
                <a:alpha val="17647"/>
              </a:srgbClr>
            </a:outerShdw>
          </a:effectLst>
        </p:spPr>
      </p:pic>
      <p:pic>
        <p:nvPicPr>
          <p:cNvPr id="121" name="Google Shape;121;p3" descr="How Super Mario's Most Iconic Power-Up Was Inspired by Magic Mushrooms |  Den of Geek"/>
          <p:cNvPicPr preferRelativeResize="0"/>
          <p:nvPr/>
        </p:nvPicPr>
        <p:blipFill rotWithShape="1">
          <a:blip r:embed="rId6">
            <a:alphaModFix/>
          </a:blip>
          <a:srcRect/>
          <a:stretch/>
        </p:blipFill>
        <p:spPr>
          <a:xfrm>
            <a:off x="840278" y="4903202"/>
            <a:ext cx="8715675" cy="4316850"/>
          </a:xfrm>
          <a:prstGeom prst="rect">
            <a:avLst/>
          </a:prstGeom>
          <a:noFill/>
          <a:ln>
            <a:noFill/>
          </a:ln>
        </p:spPr>
      </p:pic>
      <p:grpSp>
        <p:nvGrpSpPr>
          <p:cNvPr id="122" name="Google Shape;122;p3"/>
          <p:cNvGrpSpPr/>
          <p:nvPr/>
        </p:nvGrpSpPr>
        <p:grpSpPr>
          <a:xfrm>
            <a:off x="463090" y="2667903"/>
            <a:ext cx="17212168" cy="1745093"/>
            <a:chOff x="0" y="420114"/>
            <a:chExt cx="17212168" cy="1745093"/>
          </a:xfrm>
        </p:grpSpPr>
        <p:sp>
          <p:nvSpPr>
            <p:cNvPr id="123" name="Google Shape;123;p3"/>
            <p:cNvSpPr/>
            <p:nvPr/>
          </p:nvSpPr>
          <p:spPr>
            <a:xfrm>
              <a:off x="0" y="420114"/>
              <a:ext cx="17212168" cy="775596"/>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34618" y="594624"/>
              <a:ext cx="426578" cy="426578"/>
            </a:xfrm>
            <a:prstGeom prst="rect">
              <a:avLst/>
            </a:prstGeom>
            <a:blipFill rotWithShape="1">
              <a:blip r:embed="rId7">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5814" y="420114"/>
              <a:ext cx="16316353" cy="7755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txBox="1"/>
            <p:nvPr/>
          </p:nvSpPr>
          <p:spPr>
            <a:xfrm>
              <a:off x="895814" y="420114"/>
              <a:ext cx="16316353" cy="775596"/>
            </a:xfrm>
            <a:prstGeom prst="rect">
              <a:avLst/>
            </a:prstGeom>
            <a:noFill/>
            <a:ln>
              <a:noFill/>
            </a:ln>
          </p:spPr>
          <p:txBody>
            <a:bodyPr spcFirstLastPara="1" wrap="square" lIns="82075" tIns="82075" rIns="82075" bIns="8207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The mushroom powerup sound effect in Mario games has remained virtually unchanged since its introduction in 1985, exemplifying one of many iconic game sounds recognizable even to non-gamers. </a:t>
              </a:r>
              <a:endParaRPr sz="2000" b="0" i="0" u="none" strike="noStrike" cap="none">
                <a:solidFill>
                  <a:srgbClr val="000000"/>
                </a:solidFill>
                <a:latin typeface="Arial"/>
                <a:ea typeface="Arial"/>
                <a:cs typeface="Arial"/>
                <a:sym typeface="Arial"/>
              </a:endParaRPr>
            </a:p>
          </p:txBody>
        </p:sp>
        <p:sp>
          <p:nvSpPr>
            <p:cNvPr id="127" name="Google Shape;127;p3"/>
            <p:cNvSpPr/>
            <p:nvPr/>
          </p:nvSpPr>
          <p:spPr>
            <a:xfrm>
              <a:off x="0" y="1389611"/>
              <a:ext cx="17212168" cy="775596"/>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34618" y="1564120"/>
              <a:ext cx="426578" cy="426578"/>
            </a:xfrm>
            <a:prstGeom prst="rect">
              <a:avLst/>
            </a:prstGeom>
            <a:blipFill rotWithShape="1">
              <a:blip r:embed="rId8">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95814" y="1389611"/>
              <a:ext cx="16316353" cy="7755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txBox="1"/>
            <p:nvPr/>
          </p:nvSpPr>
          <p:spPr>
            <a:xfrm>
              <a:off x="895814" y="1389611"/>
              <a:ext cx="16316353" cy="775596"/>
            </a:xfrm>
            <a:prstGeom prst="rect">
              <a:avLst/>
            </a:prstGeom>
            <a:noFill/>
            <a:ln>
              <a:noFill/>
            </a:ln>
          </p:spPr>
          <p:txBody>
            <a:bodyPr spcFirstLastPara="1" wrap="square" lIns="82075" tIns="82075" rIns="82075" bIns="8207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But why hasn't this sound evolved to suit modern technology capabilities? The reason lies in its effectiveness. Despite its origins in limited technology, this sound still effectively conveys its message. </a:t>
              </a:r>
              <a:endParaRPr sz="2000" b="0" i="0" u="none" strike="noStrike" cap="none">
                <a:solidFill>
                  <a:srgbClr val="000000"/>
                </a:solidFill>
                <a:latin typeface="Arial"/>
                <a:ea typeface="Arial"/>
                <a:cs typeface="Arial"/>
                <a:sym typeface="Arial"/>
              </a:endParaRPr>
            </a:p>
          </p:txBody>
        </p:sp>
      </p:grpSp>
      <p:pic>
        <p:nvPicPr>
          <p:cNvPr id="131" name="Google Shape;131;p3" descr="Wikipedia:Super Mario effect - Wikipedia"/>
          <p:cNvPicPr preferRelativeResize="0"/>
          <p:nvPr/>
        </p:nvPicPr>
        <p:blipFill rotWithShape="1">
          <a:blip r:embed="rId9">
            <a:alphaModFix/>
          </a:blip>
          <a:srcRect/>
          <a:stretch/>
        </p:blipFill>
        <p:spPr>
          <a:xfrm>
            <a:off x="8096250" y="5048656"/>
            <a:ext cx="2095500" cy="2095500"/>
          </a:xfrm>
          <a:prstGeom prst="rect">
            <a:avLst/>
          </a:prstGeom>
          <a:noFill/>
          <a:ln>
            <a:noFill/>
          </a:ln>
        </p:spPr>
      </p:pic>
      <p:pic>
        <p:nvPicPr>
          <p:cNvPr id="132" name="Google Shape;132;p3" descr="10 games like Super Mario run for Android and iOS but better - PhoneArena"/>
          <p:cNvPicPr preferRelativeResize="0"/>
          <p:nvPr/>
        </p:nvPicPr>
        <p:blipFill rotWithShape="1">
          <a:blip r:embed="rId10">
            <a:alphaModFix/>
          </a:blip>
          <a:srcRect/>
          <a:stretch/>
        </p:blipFill>
        <p:spPr>
          <a:xfrm>
            <a:off x="11695859" y="4889673"/>
            <a:ext cx="5751872" cy="2875936"/>
          </a:xfrm>
          <a:prstGeom prst="rect">
            <a:avLst/>
          </a:prstGeom>
          <a:noFill/>
          <a:ln>
            <a:noFill/>
          </a:ln>
        </p:spPr>
      </p:pic>
      <p:pic>
        <p:nvPicPr>
          <p:cNvPr id="133" name="Google Shape;133;p3"/>
          <p:cNvPicPr preferRelativeResize="0"/>
          <p:nvPr/>
        </p:nvPicPr>
        <p:blipFill rotWithShape="1">
          <a:blip r:embed="rId11">
            <a:alphaModFix/>
          </a:blip>
          <a:srcRect/>
          <a:stretch/>
        </p:blipFill>
        <p:spPr>
          <a:xfrm>
            <a:off x="14548482" y="7982552"/>
            <a:ext cx="304800" cy="304800"/>
          </a:xfrm>
          <a:prstGeom prst="rect">
            <a:avLst/>
          </a:prstGeom>
          <a:noFill/>
          <a:ln>
            <a:noFill/>
          </a:ln>
        </p:spPr>
      </p:pic>
      <p:pic>
        <p:nvPicPr>
          <p:cNvPr id="134" name="Google Shape;134;p3"/>
          <p:cNvPicPr preferRelativeResize="0"/>
          <p:nvPr/>
        </p:nvPicPr>
        <p:blipFill rotWithShape="1">
          <a:blip r:embed="rId11">
            <a:alphaModFix/>
          </a:blip>
          <a:srcRect/>
          <a:stretch/>
        </p:blipFill>
        <p:spPr>
          <a:xfrm>
            <a:off x="3563805" y="8039211"/>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3774"/>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
          <p:cNvSpPr txBox="1"/>
          <p:nvPr/>
        </p:nvSpPr>
        <p:spPr>
          <a:xfrm>
            <a:off x="4214142" y="914400"/>
            <a:ext cx="9736743"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sp>
        <p:nvSpPr>
          <p:cNvPr id="140" name="Google Shape;140;p4"/>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4"/>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4" name="Google Shape;144;p4"/>
          <p:cNvSpPr txBox="1"/>
          <p:nvPr/>
        </p:nvSpPr>
        <p:spPr>
          <a:xfrm>
            <a:off x="414778" y="2427559"/>
            <a:ext cx="17572165" cy="206825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400"/>
              <a:buFont typeface="Arial"/>
              <a:buNone/>
            </a:pPr>
            <a:r>
              <a:rPr lang="en-US" sz="2400" b="0" i="0" u="none" strike="noStrike" cap="none">
                <a:solidFill>
                  <a:srgbClr val="374151"/>
                </a:solidFill>
                <a:latin typeface="Arial"/>
                <a:ea typeface="Arial"/>
                <a:cs typeface="Arial"/>
                <a:sym typeface="Arial"/>
              </a:rPr>
              <a:t>The Call of Duty series excels at conveying online match status through sound, a crucial feature given the cluttered HUD in this fast-paced game. An announcer issues team call-outs for mid-game events, such as enemy power-ups, offering immediate cautionary alerts. Furthermore, intense background music signals crucial moments, prompting players to step up their efforts to secure victory or prevent the enemy team from winning.</a:t>
            </a:r>
            <a:endParaRPr sz="2400" b="0" i="0" u="none" strike="noStrike" cap="none">
              <a:solidFill>
                <a:srgbClr val="000000"/>
              </a:solidFill>
              <a:latin typeface="Arial"/>
              <a:ea typeface="Arial"/>
              <a:cs typeface="Arial"/>
              <a:sym typeface="Arial"/>
            </a:endParaRPr>
          </a:p>
        </p:txBody>
      </p:sp>
      <p:pic>
        <p:nvPicPr>
          <p:cNvPr id="145" name="Google Shape;145;p4" descr="Report: Call of Duty 2023 will be a full game set in Modern Warfare universe"/>
          <p:cNvPicPr preferRelativeResize="0"/>
          <p:nvPr/>
        </p:nvPicPr>
        <p:blipFill rotWithShape="1">
          <a:blip r:embed="rId5">
            <a:alphaModFix/>
          </a:blip>
          <a:srcRect/>
          <a:stretch/>
        </p:blipFill>
        <p:spPr>
          <a:xfrm>
            <a:off x="15430500" y="-39469"/>
            <a:ext cx="2857500" cy="1600200"/>
          </a:xfrm>
          <a:prstGeom prst="rect">
            <a:avLst/>
          </a:prstGeom>
          <a:noFill/>
          <a:ln>
            <a:noFill/>
          </a:ln>
        </p:spPr>
      </p:pic>
      <p:pic>
        <p:nvPicPr>
          <p:cNvPr id="146" name="Google Shape;146;p4" descr="Call of Duty: Mobile Shoots Past 170 Million Downloads in Its First Two  Months"/>
          <p:cNvPicPr preferRelativeResize="0"/>
          <p:nvPr/>
        </p:nvPicPr>
        <p:blipFill rotWithShape="1">
          <a:blip r:embed="rId6">
            <a:alphaModFix/>
          </a:blip>
          <a:srcRect/>
          <a:stretch/>
        </p:blipFill>
        <p:spPr>
          <a:xfrm>
            <a:off x="5632025" y="4130807"/>
            <a:ext cx="7201113" cy="4221342"/>
          </a:xfrm>
          <a:prstGeom prst="rect">
            <a:avLst/>
          </a:prstGeom>
          <a:noFill/>
          <a:ln>
            <a:noFill/>
          </a:ln>
        </p:spPr>
      </p:pic>
      <p:pic>
        <p:nvPicPr>
          <p:cNvPr id="147" name="Google Shape;147;p4"/>
          <p:cNvPicPr preferRelativeResize="0"/>
          <p:nvPr/>
        </p:nvPicPr>
        <p:blipFill rotWithShape="1">
          <a:blip r:embed="rId7">
            <a:alphaModFix/>
          </a:blip>
          <a:srcRect/>
          <a:stretch/>
        </p:blipFill>
        <p:spPr>
          <a:xfrm>
            <a:off x="3222870" y="5290344"/>
            <a:ext cx="304800" cy="304800"/>
          </a:xfrm>
          <a:prstGeom prst="rect">
            <a:avLst/>
          </a:prstGeom>
          <a:noFill/>
          <a:ln>
            <a:noFill/>
          </a:ln>
        </p:spPr>
      </p:pic>
      <p:pic>
        <p:nvPicPr>
          <p:cNvPr id="148" name="Google Shape;148;p4"/>
          <p:cNvPicPr preferRelativeResize="0"/>
          <p:nvPr/>
        </p:nvPicPr>
        <p:blipFill rotWithShape="1">
          <a:blip r:embed="rId7">
            <a:alphaModFix/>
          </a:blip>
          <a:srcRect/>
          <a:stretch/>
        </p:blipFill>
        <p:spPr>
          <a:xfrm>
            <a:off x="3222870" y="6421644"/>
            <a:ext cx="304800" cy="304800"/>
          </a:xfrm>
          <a:prstGeom prst="rect">
            <a:avLst/>
          </a:prstGeom>
          <a:noFill/>
          <a:ln>
            <a:noFill/>
          </a:ln>
        </p:spPr>
      </p:pic>
      <p:pic>
        <p:nvPicPr>
          <p:cNvPr id="149" name="Google Shape;149;p4"/>
          <p:cNvPicPr preferRelativeResize="0"/>
          <p:nvPr/>
        </p:nvPicPr>
        <p:blipFill rotWithShape="1">
          <a:blip r:embed="rId7">
            <a:alphaModFix/>
          </a:blip>
          <a:srcRect/>
          <a:stretch/>
        </p:blipFill>
        <p:spPr>
          <a:xfrm>
            <a:off x="14891456" y="5290344"/>
            <a:ext cx="304800" cy="304800"/>
          </a:xfrm>
          <a:prstGeom prst="rect">
            <a:avLst/>
          </a:prstGeom>
          <a:noFill/>
          <a:ln>
            <a:noFill/>
          </a:ln>
        </p:spPr>
      </p:pic>
      <p:pic>
        <p:nvPicPr>
          <p:cNvPr id="150" name="Google Shape;150;p4"/>
          <p:cNvPicPr preferRelativeResize="0"/>
          <p:nvPr/>
        </p:nvPicPr>
        <p:blipFill rotWithShape="1">
          <a:blip r:embed="rId7">
            <a:alphaModFix/>
          </a:blip>
          <a:srcRect/>
          <a:stretch/>
        </p:blipFill>
        <p:spPr>
          <a:xfrm>
            <a:off x="14891456" y="6421644"/>
            <a:ext cx="30480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4434"/>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p:nvPr/>
        </p:nvSpPr>
        <p:spPr>
          <a:xfrm>
            <a:off x="5845106" y="914400"/>
            <a:ext cx="582549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5"/>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5"/>
          <p:cNvSpPr txBox="1"/>
          <p:nvPr/>
        </p:nvSpPr>
        <p:spPr>
          <a:xfrm>
            <a:off x="292231" y="1928071"/>
            <a:ext cx="17694713" cy="387182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2800" b="0" i="0" u="none" strike="noStrike" cap="none">
                <a:solidFill>
                  <a:srgbClr val="374151"/>
                </a:solidFill>
                <a:latin typeface="Arial"/>
                <a:ea typeface="Arial"/>
                <a:cs typeface="Arial"/>
                <a:sym typeface="Arial"/>
              </a:rPr>
            </a:br>
            <a:r>
              <a:rPr lang="en-US" sz="3200" b="0" i="0" u="none" strike="noStrike" cap="none">
                <a:solidFill>
                  <a:srgbClr val="374151"/>
                </a:solidFill>
                <a:latin typeface="Arial"/>
                <a:ea typeface="Arial"/>
                <a:cs typeface="Arial"/>
                <a:sym typeface="Arial"/>
              </a:rPr>
              <a:t>Recognizing whether something sounds favorable or unfavorable is relatively straightforward. How do the auditory cues of acquiring health or points compare to the sound of sustaining damage from an adversary or encountering a Game Over screen?</a:t>
            </a:r>
            <a:endParaRPr/>
          </a:p>
          <a:p>
            <a:pPr marL="0" marR="0" lvl="0" indent="0" algn="l" rtl="0">
              <a:lnSpc>
                <a:spcPct val="100000"/>
              </a:lnSpc>
              <a:spcBef>
                <a:spcPts val="0"/>
              </a:spcBef>
              <a:spcAft>
                <a:spcPts val="0"/>
              </a:spcAft>
              <a:buNone/>
            </a:pPr>
            <a:br>
              <a:rPr lang="en-US" sz="3600" b="0" i="0" u="none" strike="noStrike" cap="none">
                <a:solidFill>
                  <a:srgbClr val="000000"/>
                </a:solidFill>
                <a:latin typeface="Arial"/>
                <a:ea typeface="Arial"/>
                <a:cs typeface="Arial"/>
                <a:sym typeface="Arial"/>
              </a:rPr>
            </a:br>
            <a:r>
              <a:rPr lang="en-US" sz="2400" b="0" i="0" u="none" strike="noStrike" cap="none">
                <a:solidFill>
                  <a:srgbClr val="374151"/>
                </a:solidFill>
                <a:latin typeface="Arial"/>
                <a:ea typeface="Arial"/>
                <a:cs typeface="Arial"/>
                <a:sym typeface="Arial"/>
              </a:rPr>
              <a:t>If you've played Pac-Man, you'll recognize its sound design. Losing a life is accompanied by a "disappointed" melody, conveying a sense of failure. Conversely, eating a ghost results in a powerful, rewarding note. This escalation in pitch with each subsequent ghost eaten not only signals success but also provides satisfaction, motivating players to strive for more ghost-eating feats, enhancing their gaming experience.</a:t>
            </a:r>
            <a:endParaRPr/>
          </a:p>
          <a:p>
            <a:pPr marL="345442" marR="0" lvl="1" indent="0" algn="l" rtl="0">
              <a:lnSpc>
                <a:spcPct val="14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61" name="Google Shape;161;p5" descr="Pac-Man - Simple English Wikipedia, the free encyclopedia"/>
          <p:cNvPicPr preferRelativeResize="0"/>
          <p:nvPr/>
        </p:nvPicPr>
        <p:blipFill rotWithShape="1">
          <a:blip r:embed="rId5">
            <a:alphaModFix/>
          </a:blip>
          <a:srcRect/>
          <a:stretch/>
        </p:blipFill>
        <p:spPr>
          <a:xfrm>
            <a:off x="15892106" y="0"/>
            <a:ext cx="2395894" cy="2149279"/>
          </a:xfrm>
          <a:prstGeom prst="rect">
            <a:avLst/>
          </a:prstGeom>
          <a:noFill/>
          <a:ln>
            <a:noFill/>
          </a:ln>
        </p:spPr>
      </p:pic>
      <p:pic>
        <p:nvPicPr>
          <p:cNvPr id="162" name="Google Shape;162;p5"/>
          <p:cNvPicPr preferRelativeResize="0"/>
          <p:nvPr/>
        </p:nvPicPr>
        <p:blipFill rotWithShape="1">
          <a:blip r:embed="rId6">
            <a:alphaModFix/>
          </a:blip>
          <a:srcRect/>
          <a:stretch/>
        </p:blipFill>
        <p:spPr>
          <a:xfrm>
            <a:off x="12569071" y="6733107"/>
            <a:ext cx="304800" cy="304800"/>
          </a:xfrm>
          <a:prstGeom prst="rect">
            <a:avLst/>
          </a:prstGeom>
          <a:noFill/>
          <a:ln>
            <a:noFill/>
          </a:ln>
        </p:spPr>
      </p:pic>
      <p:pic>
        <p:nvPicPr>
          <p:cNvPr id="163" name="Google Shape;163;p5" descr="Pac-Man turns 40 - Science Museum Blog"/>
          <p:cNvPicPr preferRelativeResize="0"/>
          <p:nvPr/>
        </p:nvPicPr>
        <p:blipFill rotWithShape="1">
          <a:blip r:embed="rId7">
            <a:alphaModFix/>
          </a:blip>
          <a:srcRect/>
          <a:stretch/>
        </p:blipFill>
        <p:spPr>
          <a:xfrm>
            <a:off x="1145552" y="5716626"/>
            <a:ext cx="5679453" cy="353965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p:nvPr/>
        </p:nvSpPr>
        <p:spPr>
          <a:xfrm>
            <a:off x="5845106" y="914400"/>
            <a:ext cx="582549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000000"/>
                </a:solidFill>
                <a:latin typeface="Arial"/>
                <a:ea typeface="Arial"/>
                <a:cs typeface="Arial"/>
                <a:sym typeface="Arial"/>
              </a:rPr>
              <a:t>Feeling </a:t>
            </a:r>
            <a:endParaRPr sz="1400" b="0" i="0" u="none" strike="noStrike" cap="none">
              <a:solidFill>
                <a:srgbClr val="000000"/>
              </a:solidFill>
              <a:latin typeface="Arial"/>
              <a:ea typeface="Arial"/>
              <a:cs typeface="Arial"/>
              <a:sym typeface="Arial"/>
            </a:endParaRPr>
          </a:p>
        </p:txBody>
      </p:sp>
      <p:sp>
        <p:nvSpPr>
          <p:cNvPr id="169" name="Google Shape;169;p25"/>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25"/>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25"/>
          <p:cNvSpPr txBox="1"/>
          <p:nvPr/>
        </p:nvSpPr>
        <p:spPr>
          <a:xfrm>
            <a:off x="235156" y="1928071"/>
            <a:ext cx="17694713" cy="34163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br>
              <a:rPr lang="en-US" sz="2800" b="0" i="0" u="none" strike="noStrike" cap="none">
                <a:solidFill>
                  <a:srgbClr val="374151"/>
                </a:solidFill>
                <a:latin typeface="Arial"/>
                <a:ea typeface="Arial"/>
                <a:cs typeface="Arial"/>
                <a:sym typeface="Arial"/>
              </a:rPr>
            </a:br>
            <a:r>
              <a:rPr lang="en-US" sz="3600" b="0" i="0" u="none" strike="noStrike" cap="none">
                <a:solidFill>
                  <a:srgbClr val="152C61"/>
                </a:solidFill>
                <a:latin typeface="Poppins"/>
                <a:ea typeface="Poppins"/>
                <a:cs typeface="Poppins"/>
                <a:sym typeface="Poppins"/>
              </a:rPr>
              <a:t>Music should also be used to create a feeling within the player, whether there is a story involved or not. Am I adventuring through a brightly lit jungle filled with whimsical creatures to battle and interact with, or am I fighting for survival in a run-down city taken over by zombies? Use music to complement the tone of your gameplay and setting to create a mood for the player.</a:t>
            </a:r>
            <a:br>
              <a:rPr lang="en-US" sz="36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6"/>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6"/>
          <p:cNvSpPr txBox="1"/>
          <p:nvPr/>
        </p:nvSpPr>
        <p:spPr>
          <a:xfrm>
            <a:off x="5845105" y="914400"/>
            <a:ext cx="6551141" cy="110799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200" b="0" i="0" u="none" strike="noStrike" cap="none">
                <a:solidFill>
                  <a:srgbClr val="000000"/>
                </a:solidFill>
                <a:latin typeface="Arial"/>
                <a:ea typeface="Arial"/>
                <a:cs typeface="Arial"/>
                <a:sym typeface="Arial"/>
              </a:rPr>
              <a:t>Wilhelm scream</a:t>
            </a:r>
            <a:endParaRPr/>
          </a:p>
        </p:txBody>
      </p:sp>
      <p:sp>
        <p:nvSpPr>
          <p:cNvPr id="183" name="Google Shape;183;p6"/>
          <p:cNvSpPr txBox="1"/>
          <p:nvPr/>
        </p:nvSpPr>
        <p:spPr>
          <a:xfrm>
            <a:off x="1028700" y="3130241"/>
            <a:ext cx="10892100" cy="689420"/>
          </a:xfrm>
          <a:prstGeom prst="rect">
            <a:avLst/>
          </a:prstGeom>
          <a:noFill/>
          <a:ln>
            <a:noFill/>
          </a:ln>
        </p:spPr>
        <p:txBody>
          <a:bodyPr spcFirstLastPara="1" wrap="square" lIns="0" tIns="0" rIns="0" bIns="0" anchor="t" anchorCtr="0">
            <a:spAutoFit/>
          </a:bodyPr>
          <a:lstStyle/>
          <a:p>
            <a:pPr marL="690881" marR="0" lvl="1" indent="-345439" algn="l" rtl="0">
              <a:lnSpc>
                <a:spcPct val="140000"/>
              </a:lnSpc>
              <a:spcBef>
                <a:spcPts val="0"/>
              </a:spcBef>
              <a:spcAft>
                <a:spcPts val="0"/>
              </a:spcAft>
              <a:buClr>
                <a:srgbClr val="000000"/>
              </a:buClr>
              <a:buSzPts val="3200"/>
              <a:buFont typeface="Arial"/>
              <a:buChar char="•"/>
            </a:pPr>
            <a:r>
              <a:rPr lang="en-US" sz="3200" b="1" i="0" u="none" strike="noStrike" cap="none">
                <a:solidFill>
                  <a:srgbClr val="000000"/>
                </a:solidFill>
                <a:latin typeface="Open Sans"/>
                <a:ea typeface="Open Sans"/>
                <a:cs typeface="Open Sans"/>
                <a:sym typeface="Open Sans"/>
              </a:rPr>
              <a:t>Comments</a:t>
            </a:r>
            <a:endParaRPr sz="1400" b="0" i="0" u="none" strike="noStrike" cap="none">
              <a:solidFill>
                <a:srgbClr val="000000"/>
              </a:solidFill>
              <a:latin typeface="Arial"/>
              <a:ea typeface="Arial"/>
              <a:cs typeface="Arial"/>
              <a:sym typeface="Arial"/>
            </a:endParaRPr>
          </a:p>
        </p:txBody>
      </p:sp>
      <p:pic>
        <p:nvPicPr>
          <p:cNvPr id="184" name="Google Shape;184;p6" title="Why The Same Scream Is Used In Hollywood Films | Movies Insider"/>
          <p:cNvPicPr preferRelativeResize="0"/>
          <p:nvPr/>
        </p:nvPicPr>
        <p:blipFill rotWithShape="1">
          <a:blip r:embed="rId5">
            <a:alphaModFix/>
          </a:blip>
          <a:srcRect/>
          <a:stretch/>
        </p:blipFill>
        <p:spPr>
          <a:xfrm>
            <a:off x="5476973" y="3282140"/>
            <a:ext cx="8830297" cy="4989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7"/>
          <p:cNvSpPr txBox="1"/>
          <p:nvPr/>
        </p:nvSpPr>
        <p:spPr>
          <a:xfrm>
            <a:off x="188536" y="2136765"/>
            <a:ext cx="17798408" cy="5478423"/>
          </a:xfrm>
          <a:prstGeom prst="rect">
            <a:avLst/>
          </a:prstGeom>
          <a:noFill/>
          <a:ln>
            <a:noFill/>
          </a:ln>
        </p:spPr>
        <p:txBody>
          <a:bodyPr spcFirstLastPara="1" wrap="square" lIns="0" tIns="0" rIns="0" bIns="0" anchor="t" anchorCtr="0">
            <a:spAutoFit/>
          </a:bodyPr>
          <a:lstStyle/>
          <a:p>
            <a:pPr marL="0" marR="0" lvl="0" indent="-177800" algn="l" rtl="0">
              <a:lnSpc>
                <a:spcPct val="100000"/>
              </a:lnSpc>
              <a:spcBef>
                <a:spcPts val="0"/>
              </a:spcBef>
              <a:spcAft>
                <a:spcPts val="0"/>
              </a:spcAft>
              <a:buClr>
                <a:srgbClr val="000000"/>
              </a:buClr>
              <a:buSzPts val="2800"/>
              <a:buFont typeface="Arial"/>
              <a:buChar char="•"/>
            </a:pPr>
            <a:r>
              <a:rPr lang="en-US" sz="2800" b="0" i="0" u="none" strike="noStrike" cap="none">
                <a:solidFill>
                  <a:srgbClr val="152C61"/>
                </a:solidFill>
                <a:latin typeface="Poppins"/>
                <a:ea typeface="Poppins"/>
                <a:cs typeface="Poppins"/>
                <a:sym typeface="Poppins"/>
              </a:rPr>
              <a:t>Go to GameObject -&gt; Create Empty Attach an Audio Source component to this newly created object within the Inspector window.</a:t>
            </a:r>
            <a:endParaRPr/>
          </a:p>
          <a:p>
            <a:pPr marL="0" marR="0" lvl="0" indent="-177800" algn="l" rtl="0">
              <a:lnSpc>
                <a:spcPct val="100000"/>
              </a:lnSpc>
              <a:spcBef>
                <a:spcPts val="0"/>
              </a:spcBef>
              <a:spcAft>
                <a:spcPts val="0"/>
              </a:spcAft>
              <a:buClr>
                <a:srgbClr val="000000"/>
              </a:buClr>
              <a:buSzPts val="2800"/>
              <a:buFont typeface="Arial"/>
              <a:buChar char="•"/>
            </a:pPr>
            <a:r>
              <a:rPr lang="en-US" sz="2800" b="0" i="0" u="none" strike="noStrike" cap="none">
                <a:solidFill>
                  <a:srgbClr val="152C61"/>
                </a:solidFill>
                <a:latin typeface="Poppins"/>
                <a:ea typeface="Poppins"/>
                <a:cs typeface="Poppins"/>
                <a:sym typeface="Poppins"/>
              </a:rPr>
              <a:t>Add Component -&gt; Audio -&gt; Audio Source Select a song from the Unity package we've imported and set it as the Audio Clip for the Audio Source</a:t>
            </a:r>
            <a:r>
              <a:rPr lang="en-US" sz="2000" b="0" i="0" u="none" strike="noStrike" cap="none">
                <a:solidFill>
                  <a:srgbClr val="37415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374151"/>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152C61"/>
              </a:solidFill>
              <a:latin typeface="Poppins"/>
              <a:ea typeface="Poppins"/>
              <a:cs typeface="Poppins"/>
              <a:sym typeface="Poppins"/>
            </a:endParaRPr>
          </a:p>
          <a:p>
            <a:pPr marL="0" marR="0" lvl="0" indent="0" algn="l" rtl="0">
              <a:lnSpc>
                <a:spcPct val="100000"/>
              </a:lnSpc>
              <a:spcBef>
                <a:spcPts val="0"/>
              </a:spcBef>
              <a:spcAft>
                <a:spcPts val="0"/>
              </a:spcAft>
              <a:buNone/>
            </a:pPr>
            <a:r>
              <a:rPr lang="en-US" sz="2800" b="0" i="0" u="none" strike="noStrike" cap="none">
                <a:solidFill>
                  <a:srgbClr val="152C61"/>
                </a:solidFill>
                <a:latin typeface="Poppins"/>
                <a:ea typeface="Poppins"/>
                <a:cs typeface="Poppins"/>
                <a:sym typeface="Poppins"/>
              </a:rPr>
              <a:t>Audio Clip : sound file we want to directly attach to this Audio Source to be able to play right away with ease.</a:t>
            </a:r>
            <a:endParaRPr/>
          </a:p>
          <a:p>
            <a:pPr marL="0" marR="0" lvl="0" indent="0" algn="l" rtl="0">
              <a:lnSpc>
                <a:spcPct val="100000"/>
              </a:lnSpc>
              <a:spcBef>
                <a:spcPts val="0"/>
              </a:spcBef>
              <a:spcAft>
                <a:spcPts val="0"/>
              </a:spcAft>
              <a:buNone/>
            </a:pPr>
            <a:endParaRPr sz="2800" b="0" i="0" u="none" strike="noStrike" cap="none">
              <a:solidFill>
                <a:srgbClr val="152C61"/>
              </a:solidFill>
              <a:latin typeface="Poppins"/>
              <a:ea typeface="Poppins"/>
              <a:cs typeface="Poppins"/>
              <a:sym typeface="Poppins"/>
            </a:endParaRPr>
          </a:p>
          <a:p>
            <a:pPr marL="0" marR="0" lvl="0" indent="0" algn="l" rtl="0">
              <a:lnSpc>
                <a:spcPct val="100000"/>
              </a:lnSpc>
              <a:spcBef>
                <a:spcPts val="0"/>
              </a:spcBef>
              <a:spcAft>
                <a:spcPts val="0"/>
              </a:spcAft>
              <a:buNone/>
            </a:pPr>
            <a:endParaRPr sz="2800" b="0" i="0" u="none" strike="noStrike" cap="none">
              <a:solidFill>
                <a:srgbClr val="152C61"/>
              </a:solidFill>
              <a:latin typeface="Poppins"/>
              <a:ea typeface="Poppins"/>
              <a:cs typeface="Poppins"/>
              <a:sym typeface="Poppins"/>
            </a:endParaRPr>
          </a:p>
          <a:p>
            <a:pPr marL="0" marR="0" lvl="0" indent="0" algn="l" rtl="0">
              <a:lnSpc>
                <a:spcPct val="100000"/>
              </a:lnSpc>
              <a:spcBef>
                <a:spcPts val="0"/>
              </a:spcBef>
              <a:spcAft>
                <a:spcPts val="0"/>
              </a:spcAft>
              <a:buNone/>
            </a:pPr>
            <a:br>
              <a:rPr lang="en-US" sz="2800" b="0" i="0" u="none" strike="noStrike" cap="none">
                <a:solidFill>
                  <a:srgbClr val="152C61"/>
                </a:solidFill>
                <a:latin typeface="Poppins"/>
                <a:ea typeface="Poppins"/>
                <a:cs typeface="Poppins"/>
                <a:sym typeface="Poppins"/>
              </a:rPr>
            </a:br>
            <a:endParaRPr sz="2800" b="0" i="0" u="none" strike="noStrike" cap="none">
              <a:solidFill>
                <a:srgbClr val="152C61"/>
              </a:solidFill>
              <a:latin typeface="Poppins"/>
              <a:ea typeface="Poppins"/>
              <a:cs typeface="Poppins"/>
              <a:sym typeface="Poppins"/>
            </a:endParaRPr>
          </a:p>
          <a:p>
            <a:pPr marL="345442" marR="0" lvl="1" indent="0" algn="just" rtl="0">
              <a:lnSpc>
                <a:spcPct val="14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190" name="Google Shape;190;p7"/>
          <p:cNvSpPr/>
          <p:nvPr/>
        </p:nvSpPr>
        <p:spPr>
          <a:xfrm>
            <a:off x="0" y="0"/>
            <a:ext cx="18165027" cy="1531492"/>
          </a:xfrm>
          <a:custGeom>
            <a:avLst/>
            <a:gdLst/>
            <a:ahLst/>
            <a:cxnLst/>
            <a:rect l="l" t="t" r="r" b="b"/>
            <a:pathLst>
              <a:path w="18165027" h="1531492" extrusionOk="0">
                <a:moveTo>
                  <a:pt x="0" y="0"/>
                </a:moveTo>
                <a:lnTo>
                  <a:pt x="18165027" y="0"/>
                </a:lnTo>
                <a:lnTo>
                  <a:pt x="18165027" y="1531492"/>
                </a:lnTo>
                <a:lnTo>
                  <a:pt x="0" y="1531492"/>
                </a:lnTo>
                <a:lnTo>
                  <a:pt x="0" y="0"/>
                </a:lnTo>
                <a:close/>
              </a:path>
            </a:pathLst>
          </a:custGeom>
          <a:blipFill rotWithShape="1">
            <a:blip r:embed="rId3">
              <a:alphaModFix/>
            </a:blip>
            <a:stretch>
              <a:fillRect t="-36768" b="-3676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7"/>
          <p:cNvSpPr/>
          <p:nvPr/>
        </p:nvSpPr>
        <p:spPr>
          <a:xfrm>
            <a:off x="1028700" y="258461"/>
            <a:ext cx="2498970" cy="570630"/>
          </a:xfrm>
          <a:custGeom>
            <a:avLst/>
            <a:gdLst/>
            <a:ahLst/>
            <a:cxnLst/>
            <a:rect l="l" t="t" r="r" b="b"/>
            <a:pathLst>
              <a:path w="2498970" h="570630" extrusionOk="0">
                <a:moveTo>
                  <a:pt x="0" y="0"/>
                </a:moveTo>
                <a:lnTo>
                  <a:pt x="2498970" y="0"/>
                </a:lnTo>
                <a:lnTo>
                  <a:pt x="2498970" y="570630"/>
                </a:lnTo>
                <a:lnTo>
                  <a:pt x="0" y="570630"/>
                </a:lnTo>
                <a:lnTo>
                  <a:pt x="0" y="0"/>
                </a:lnTo>
                <a:close/>
              </a:path>
            </a:pathLst>
          </a:custGeom>
          <a:blipFill rotWithShape="1">
            <a:blip r:embed="rId4">
              <a:alphaModFix/>
            </a:blip>
            <a:stretch>
              <a:fillRect t="-290" b="-28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7"/>
          <p:cNvSpPr txBox="1"/>
          <p:nvPr/>
        </p:nvSpPr>
        <p:spPr>
          <a:xfrm>
            <a:off x="5649568" y="604269"/>
            <a:ext cx="6254274" cy="155119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7200"/>
              <a:buFont typeface="Arial"/>
              <a:buNone/>
            </a:pPr>
            <a:r>
              <a:rPr lang="en-US" sz="7200" b="0" i="0" u="none" strike="noStrike" cap="none">
                <a:solidFill>
                  <a:srgbClr val="152C61"/>
                </a:solidFill>
                <a:latin typeface="Poppins"/>
                <a:ea typeface="Poppins"/>
                <a:cs typeface="Poppins"/>
                <a:sym typeface="Poppins"/>
              </a:rPr>
              <a:t>Audio Source</a:t>
            </a:r>
            <a:endParaRPr sz="1400" b="0" i="0" u="none" strike="noStrike" cap="none">
              <a:solidFill>
                <a:srgbClr val="000000"/>
              </a:solidFill>
              <a:latin typeface="Arial"/>
              <a:ea typeface="Arial"/>
              <a:cs typeface="Arial"/>
              <a:sym typeface="Arial"/>
            </a:endParaRPr>
          </a:p>
        </p:txBody>
      </p:sp>
      <p:pic>
        <p:nvPicPr>
          <p:cNvPr id="195" name="Google Shape;195;p7"/>
          <p:cNvPicPr preferRelativeResize="0"/>
          <p:nvPr/>
        </p:nvPicPr>
        <p:blipFill rotWithShape="1">
          <a:blip r:embed="rId5">
            <a:alphaModFix/>
          </a:blip>
          <a:srcRect/>
          <a:stretch/>
        </p:blipFill>
        <p:spPr>
          <a:xfrm>
            <a:off x="14399731" y="5205666"/>
            <a:ext cx="3511795" cy="3922265"/>
          </a:xfrm>
          <a:prstGeom prst="rect">
            <a:avLst/>
          </a:prstGeom>
          <a:noFill/>
          <a:ln>
            <a:noFill/>
          </a:ln>
        </p:spPr>
      </p:pic>
      <p:pic>
        <p:nvPicPr>
          <p:cNvPr id="196" name="Google Shape;196;p7"/>
          <p:cNvPicPr preferRelativeResize="0"/>
          <p:nvPr/>
        </p:nvPicPr>
        <p:blipFill rotWithShape="1">
          <a:blip r:embed="rId6">
            <a:alphaModFix/>
          </a:blip>
          <a:srcRect/>
          <a:stretch/>
        </p:blipFill>
        <p:spPr>
          <a:xfrm>
            <a:off x="221437" y="3819576"/>
            <a:ext cx="4113496" cy="794811"/>
          </a:xfrm>
          <a:prstGeom prst="rect">
            <a:avLst/>
          </a:prstGeom>
          <a:noFill/>
          <a:ln>
            <a:noFill/>
          </a:ln>
        </p:spPr>
      </p:pic>
      <p:pic>
        <p:nvPicPr>
          <p:cNvPr id="197" name="Google Shape;197;p7"/>
          <p:cNvPicPr preferRelativeResize="0"/>
          <p:nvPr/>
        </p:nvPicPr>
        <p:blipFill rotWithShape="1">
          <a:blip r:embed="rId7">
            <a:alphaModFix/>
          </a:blip>
          <a:srcRect t="10842" b="18080"/>
          <a:stretch/>
        </p:blipFill>
        <p:spPr>
          <a:xfrm>
            <a:off x="188536" y="5436057"/>
            <a:ext cx="6302392" cy="452487"/>
          </a:xfrm>
          <a:prstGeom prst="rect">
            <a:avLst/>
          </a:prstGeom>
          <a:noFill/>
          <a:ln>
            <a:noFill/>
          </a:ln>
        </p:spPr>
      </p:pic>
      <p:pic>
        <p:nvPicPr>
          <p:cNvPr id="198" name="Google Shape;198;p7"/>
          <p:cNvPicPr preferRelativeResize="0"/>
          <p:nvPr/>
        </p:nvPicPr>
        <p:blipFill rotWithShape="1">
          <a:blip r:embed="rId8">
            <a:alphaModFix/>
          </a:blip>
          <a:srcRect t="45892" r="32141" b="15387"/>
          <a:stretch/>
        </p:blipFill>
        <p:spPr>
          <a:xfrm>
            <a:off x="376474" y="7362467"/>
            <a:ext cx="4982568" cy="509047"/>
          </a:xfrm>
          <a:prstGeom prst="rect">
            <a:avLst/>
          </a:prstGeom>
          <a:noFill/>
          <a:ln>
            <a:noFill/>
          </a:ln>
        </p:spPr>
      </p:pic>
      <p:sp>
        <p:nvSpPr>
          <p:cNvPr id="199" name="Google Shape;199;p7"/>
          <p:cNvSpPr txBox="1"/>
          <p:nvPr/>
        </p:nvSpPr>
        <p:spPr>
          <a:xfrm>
            <a:off x="169681" y="6081898"/>
            <a:ext cx="1423004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374151"/>
                </a:solidFill>
                <a:latin typeface="Arial"/>
                <a:ea typeface="Arial"/>
                <a:cs typeface="Arial"/>
                <a:sym typeface="Arial"/>
              </a:rPr>
              <a:t>In the Audio Source component, you'll see that "Play On Awake" is enabled, indicating that it will automatically start playing the attached Audio Clip when the scene begins. When you enter Play Mode, make sure to listen, but be cautious of your computer's volume since the Audio Source is initially set to maximum volume.</a:t>
            </a:r>
            <a:endParaRPr sz="2400" b="0" i="0" u="none" strike="noStrike" cap="none">
              <a:solidFill>
                <a:srgbClr val="000000"/>
              </a:solidFill>
              <a:latin typeface="Arial"/>
              <a:ea typeface="Arial"/>
              <a:cs typeface="Arial"/>
              <a:sym typeface="Arial"/>
            </a:endParaRPr>
          </a:p>
        </p:txBody>
      </p:sp>
      <p:sp>
        <p:nvSpPr>
          <p:cNvPr id="200" name="Google Shape;200;p7"/>
          <p:cNvSpPr txBox="1"/>
          <p:nvPr/>
        </p:nvSpPr>
        <p:spPr>
          <a:xfrm>
            <a:off x="221437" y="7871514"/>
            <a:ext cx="1385294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374151"/>
                </a:solidFill>
                <a:latin typeface="Arial"/>
                <a:ea typeface="Arial"/>
                <a:cs typeface="Arial"/>
                <a:sym typeface="Arial"/>
              </a:rPr>
              <a:t>By default, the Loop option in a new Audio Source will always be unchecked. So, remember to check this box when adding music to your games. While you can experiment with sound effects, it's not the ideal choice for them.</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1573</Words>
  <Application>Microsoft Office PowerPoint</Application>
  <PresentationFormat>Custom</PresentationFormat>
  <Paragraphs>103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Poppins</vt:lpstr>
      <vt:lpstr>Open Sans</vt:lpstr>
      <vt:lpstr>Arial</vt:lpstr>
      <vt:lpstr>Calibri</vt:lpstr>
      <vt:lpstr>Nunito Sans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Rawan .</cp:lastModifiedBy>
  <cp:revision>1</cp:revision>
  <dcterms:created xsi:type="dcterms:W3CDTF">2006-08-16T00:00:00Z</dcterms:created>
  <dcterms:modified xsi:type="dcterms:W3CDTF">2024-05-08T07:36:40Z</dcterms:modified>
</cp:coreProperties>
</file>