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57" r:id="rId3"/>
    <p:sldId id="258" r:id="rId4"/>
    <p:sldId id="259" r:id="rId5"/>
    <p:sldId id="273" r:id="rId6"/>
    <p:sldId id="262" r:id="rId7"/>
    <p:sldId id="261" r:id="rId8"/>
    <p:sldId id="263" r:id="rId9"/>
    <p:sldId id="272" r:id="rId10"/>
    <p:sldId id="264" r:id="rId11"/>
    <p:sldId id="278" r:id="rId12"/>
    <p:sldId id="277" r:id="rId13"/>
    <p:sldId id="270" r:id="rId14"/>
    <p:sldId id="280" r:id="rId15"/>
    <p:sldId id="281" r:id="rId16"/>
    <p:sldId id="282" r:id="rId17"/>
    <p:sldId id="28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 autoAdjust="0"/>
    <p:restoredTop sz="94648"/>
  </p:normalViewPr>
  <p:slideViewPr>
    <p:cSldViewPr>
      <p:cViewPr varScale="1">
        <p:scale>
          <a:sx n="117" d="100"/>
          <a:sy n="117" d="100"/>
        </p:scale>
        <p:origin x="15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  <c:spPr>
        <a:noFill/>
        <a:ln>
          <a:solidFill>
            <a:srgbClr val="4F81BD"/>
          </a:solidFill>
        </a:ln>
      </c:spPr>
    </c:floor>
    <c:sideWall>
      <c:thickness val="0"/>
    </c:sideWall>
    <c:backWall>
      <c:thickness val="0"/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Tasks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Data collection and background study</c:v>
                </c:pt>
                <c:pt idx="1">
                  <c:v>Data preprocessing and sentiment analysis</c:v>
                </c:pt>
                <c:pt idx="2">
                  <c:v>Developing prediction model</c:v>
                </c:pt>
                <c:pt idx="3">
                  <c:v>Model evaluation</c:v>
                </c:pt>
                <c:pt idx="4">
                  <c:v>Improving accuracy</c:v>
                </c:pt>
              </c:strCache>
            </c:strRef>
          </c:cat>
          <c: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4-E244-9F9B-2A906144259C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Data collection and background study</c:v>
                </c:pt>
                <c:pt idx="1">
                  <c:v>Data preprocessing and sentiment analysis</c:v>
                </c:pt>
                <c:pt idx="2">
                  <c:v>Developing prediction model</c:v>
                </c:pt>
                <c:pt idx="3">
                  <c:v>Model evaluation</c:v>
                </c:pt>
                <c:pt idx="4">
                  <c:v>Improving accuracy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10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24-E244-9F9B-2A906144259C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Number of Weeks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Data collection and background study</c:v>
                </c:pt>
                <c:pt idx="1">
                  <c:v>Data preprocessing and sentiment analysis</c:v>
                </c:pt>
                <c:pt idx="2">
                  <c:v>Developing prediction model</c:v>
                </c:pt>
                <c:pt idx="3">
                  <c:v>Model evaluation</c:v>
                </c:pt>
                <c:pt idx="4">
                  <c:v>Improving accuracy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24-E244-9F9B-2A9061442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1"/>
        <c:gapDepth val="149"/>
        <c:shape val="box"/>
        <c:axId val="139623040"/>
        <c:axId val="139637120"/>
        <c:axId val="0"/>
      </c:bar3DChart>
      <c:catAx>
        <c:axId val="13962304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139637120"/>
        <c:crosses val="autoZero"/>
        <c:auto val="1"/>
        <c:lblAlgn val="ctr"/>
        <c:lblOffset val="100"/>
        <c:noMultiLvlLbl val="0"/>
      </c:catAx>
      <c:valAx>
        <c:axId val="139637120"/>
        <c:scaling>
          <c:orientation val="minMax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139623040"/>
        <c:crosses val="autoZero"/>
        <c:crossBetween val="between"/>
      </c:valAx>
      <c:spPr>
        <a:noFill/>
        <a:ln>
          <a:noFill/>
        </a:ln>
      </c:spPr>
    </c:plotArea>
    <c:legend>
      <c:legendPos val="r"/>
      <c:legendEntry>
        <c:idx val="1"/>
        <c:delete val="1"/>
      </c:legendEntry>
      <c:overlay val="0"/>
      <c:txPr>
        <a:bodyPr/>
        <a:lstStyle/>
        <a:p>
          <a:pPr>
            <a:defRPr lang="en-IN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PSG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4138"/>
            <a:ext cx="8382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3EB214-34D6-4CA1-BF14-D7B2D7A5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"/>
            <a:ext cx="72390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>
                <a:latin typeface="Book Antiqua" panose="02040602050305030304" pitchFamily="18" charset="0"/>
              </a:rPr>
              <a:t> </a:t>
            </a:r>
            <a:r>
              <a:rPr lang="en-US" altLang="en-US" sz="2800" b="1">
                <a:latin typeface="Book Antiqua" panose="02040602050305030304" pitchFamily="18" charset="0"/>
              </a:rPr>
              <a:t>PSG INSTITUTE OF TECHNOLOGY </a:t>
            </a:r>
          </a:p>
          <a:p>
            <a:pPr algn="ctr" eaLnBrk="1" hangingPunct="1">
              <a:defRPr/>
            </a:pPr>
            <a:r>
              <a:rPr lang="en-US" altLang="en-US" sz="2800" b="1">
                <a:latin typeface="Book Antiqua" panose="02040602050305030304" pitchFamily="18" charset="0"/>
              </a:rPr>
              <a:t>AND APPLIED RESEARCH</a:t>
            </a:r>
          </a:p>
          <a:p>
            <a:pPr algn="ctr" eaLnBrk="1" hangingPunct="1">
              <a:defRPr/>
            </a:pPr>
            <a:r>
              <a:rPr lang="en-US" altLang="en-US" b="1">
                <a:latin typeface="Book Antiqua" panose="02040602050305030304" pitchFamily="18" charset="0"/>
              </a:rPr>
              <a:t>COIMBATORE</a:t>
            </a:r>
          </a:p>
        </p:txBody>
      </p:sp>
      <p:sp>
        <p:nvSpPr>
          <p:cNvPr id="6" name="Extract 8">
            <a:extLst>
              <a:ext uri="{FF2B5EF4-FFF2-40B4-BE49-F238E27FC236}">
                <a16:creationId xmlns:a16="http://schemas.microsoft.com/office/drawing/2014/main" id="{B02DB7E9-31F8-45F9-ABBA-282BB8BC72D7}"/>
              </a:ext>
            </a:extLst>
          </p:cNvPr>
          <p:cNvSpPr/>
          <p:nvPr/>
        </p:nvSpPr>
        <p:spPr>
          <a:xfrm flipH="1">
            <a:off x="228600" y="914400"/>
            <a:ext cx="76200" cy="5715000"/>
          </a:xfrm>
          <a:prstGeom prst="flowChartExtra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Anna-University-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5913" y="84138"/>
            <a:ext cx="9144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1ADA92F-E968-40A5-8D32-9F63F907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6A9C6-0A23-4932-B621-C93824736F22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8F24AAD-B550-448E-BA27-16E64F2B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352800" cy="365125"/>
          </a:xfrm>
        </p:spPr>
        <p:txBody>
          <a:bodyPr/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5983B7E-DB66-4C46-8E1F-C2DD24C9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E041C-1612-4E8B-A615-84BB344D1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6245-B62A-4377-922A-4785C979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6A9C6-0A23-4932-B621-C93824736F22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5166-5DD7-4AD0-A5E7-A84665C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A6E7C-0B3E-493E-8D36-2D3AC420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E041C-1612-4E8B-A615-84BB344D1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6245-B62A-4377-922A-4785C979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6A9C6-0A23-4932-B621-C93824736F22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5166-5DD7-4AD0-A5E7-A84665C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A6E7C-0B3E-493E-8D36-2D3AC420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E041C-1612-4E8B-A615-84BB344D1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PSG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101600"/>
            <a:ext cx="685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xtract 7">
            <a:extLst>
              <a:ext uri="{FF2B5EF4-FFF2-40B4-BE49-F238E27FC236}">
                <a16:creationId xmlns:a16="http://schemas.microsoft.com/office/drawing/2014/main" id="{1DB390A0-5902-4937-A302-7A29F063003C}"/>
              </a:ext>
            </a:extLst>
          </p:cNvPr>
          <p:cNvSpPr/>
          <p:nvPr/>
        </p:nvSpPr>
        <p:spPr>
          <a:xfrm flipH="1">
            <a:off x="8915400" y="914400"/>
            <a:ext cx="76200" cy="5715000"/>
          </a:xfrm>
          <a:prstGeom prst="flowChartExtra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Extract 8">
            <a:extLst>
              <a:ext uri="{FF2B5EF4-FFF2-40B4-BE49-F238E27FC236}">
                <a16:creationId xmlns:a16="http://schemas.microsoft.com/office/drawing/2014/main" id="{EFA5A141-AA96-4C0F-9004-4EBECA0ED0EF}"/>
              </a:ext>
            </a:extLst>
          </p:cNvPr>
          <p:cNvSpPr/>
          <p:nvPr/>
        </p:nvSpPr>
        <p:spPr>
          <a:xfrm rot="5400000" flipH="1">
            <a:off x="4115594" y="-3459956"/>
            <a:ext cx="74612" cy="7391400"/>
          </a:xfrm>
          <a:prstGeom prst="flowChartExtra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3CEED2-FBD5-4D95-92F9-9CCD47FC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6A9C6-0A23-4932-B621-C93824736F22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8D3FE6F-0209-4A74-B1E4-5C633DDC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8155B-94E3-45C1-8052-A225C82E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E041C-1612-4E8B-A615-84BB344D1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6245-B62A-4377-922A-4785C979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6A9C6-0A23-4932-B621-C93824736F22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5166-5DD7-4AD0-A5E7-A84665C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A6E7C-0B3E-493E-8D36-2D3AC420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E041C-1612-4E8B-A615-84BB344D1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FE6245-B62A-4377-922A-4785C979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6A9C6-0A23-4932-B621-C93824736F22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535166-5DD7-4AD0-A5E7-A84665C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4A6E7C-0B3E-493E-8D36-2D3AC420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E041C-1612-4E8B-A615-84BB344D1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6FE6245-B62A-4377-922A-4785C979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6A9C6-0A23-4932-B621-C93824736F22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535166-5DD7-4AD0-A5E7-A84665C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4A6E7C-0B3E-493E-8D36-2D3AC420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E041C-1612-4E8B-A615-84BB344D1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PSG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101600"/>
            <a:ext cx="685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769C4B13-9B22-4BBC-AE1F-1B2B8C90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6A9C6-0A23-4932-B621-C93824736F22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DD59E9-1183-440C-A9B0-531FB52E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A70FC80-C817-42AA-8156-25C24512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E041C-1612-4E8B-A615-84BB344D1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6FE6245-B62A-4377-922A-4785C979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6A9C6-0A23-4932-B621-C93824736F22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E535166-5DD7-4AD0-A5E7-A84665C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4A6E7C-0B3E-493E-8D36-2D3AC420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E041C-1612-4E8B-A615-84BB344D1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FE6245-B62A-4377-922A-4785C979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6A9C6-0A23-4932-B621-C93824736F22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535166-5DD7-4AD0-A5E7-A84665C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4A6E7C-0B3E-493E-8D36-2D3AC420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E041C-1612-4E8B-A615-84BB344D1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FE6245-B62A-4377-922A-4785C979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A6A9C6-0A23-4932-B621-C93824736F22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535166-5DD7-4AD0-A5E7-A84665C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4A6E7C-0B3E-493E-8D36-2D3AC420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E041C-1612-4E8B-A615-84BB344D1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6245-B62A-4377-922A-4785C979D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1A6A9C6-0A23-4932-B621-C93824736F22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5166-5DD7-4AD0-A5E7-A84665CFA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A6E7C-0B3E-493E-8D36-2D3AC420B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390E041C-1612-4E8B-A615-84BB344D1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632C-4945-4224-8C55-FAB82C9BF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743200"/>
            <a:ext cx="77724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Bitcoin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price prediction using sentimental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72CB0-139B-4116-AF6D-5BDE0F32A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81463"/>
            <a:ext cx="4495800" cy="1905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b="1" u="sng" dirty="0">
                <a:latin typeface="Bookman Old Style" pitchFamily="18" charset="0"/>
              </a:rPr>
              <a:t>Team Members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Bookman Old Style" pitchFamily="18" charset="0"/>
              </a:rPr>
              <a:t>715514104021 Kaushik Kumar TRS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Bookman Old Style" pitchFamily="18" charset="0"/>
              </a:rPr>
              <a:t>715514104039 Sanjay B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800" dirty="0">
                <a:latin typeface="Bookman Old Style" pitchFamily="18" charset="0"/>
              </a:rPr>
              <a:t>715514104306 </a:t>
            </a:r>
            <a:r>
              <a:rPr lang="en-US" sz="1800" dirty="0" err="1">
                <a:latin typeface="Bookman Old Style" pitchFamily="18" charset="0"/>
              </a:rPr>
              <a:t>Vignesh</a:t>
            </a:r>
            <a:r>
              <a:rPr lang="en-US" sz="1800" dirty="0">
                <a:latin typeface="Bookman Old Style" pitchFamily="18" charset="0"/>
              </a:rPr>
              <a:t> D</a:t>
            </a:r>
          </a:p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Bookman Old Style" pitchFamily="18" charset="0"/>
              </a:rPr>
              <a:t>715514104055 </a:t>
            </a:r>
            <a:r>
              <a:rPr lang="en-US" sz="1800" dirty="0" err="1">
                <a:latin typeface="Bookman Old Style" pitchFamily="18" charset="0"/>
              </a:rPr>
              <a:t>Vasanth</a:t>
            </a:r>
            <a:r>
              <a:rPr lang="en-US" sz="1800" dirty="0">
                <a:latin typeface="Bookman Old Style" pitchFamily="18" charset="0"/>
              </a:rPr>
              <a:t> S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4516438" y="374650"/>
            <a:ext cx="185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1143000" y="150495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 dirty="0">
                <a:latin typeface="Bookman Old Style" pitchFamily="18" charset="0"/>
              </a:rPr>
              <a:t>Department</a:t>
            </a:r>
            <a:r>
              <a:rPr lang="en-US" altLang="en-US" sz="2000" dirty="0">
                <a:latin typeface="Calibri" pitchFamily="34" charset="0"/>
              </a:rPr>
              <a:t> </a:t>
            </a:r>
            <a:r>
              <a:rPr lang="en-US" altLang="en-US" sz="2000" dirty="0">
                <a:latin typeface="Bookman Old Style" pitchFamily="18" charset="0"/>
              </a:rPr>
              <a:t>of Computer Science and Engineering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1A765A6-9C78-4DA8-8C1E-39D8EA9E7EAA}"/>
              </a:ext>
            </a:extLst>
          </p:cNvPr>
          <p:cNvSpPr txBox="1">
            <a:spLocks/>
          </p:cNvSpPr>
          <p:nvPr/>
        </p:nvSpPr>
        <p:spPr>
          <a:xfrm>
            <a:off x="5257800" y="4495800"/>
            <a:ext cx="3200400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u="sng" dirty="0">
                <a:solidFill>
                  <a:schemeClr val="tx1">
                    <a:tint val="75000"/>
                  </a:schemeClr>
                </a:solidFill>
                <a:latin typeface="Bookman Old Style" pitchFamily="18" charset="0"/>
                <a:cs typeface="+mn-cs"/>
              </a:rPr>
              <a:t>Guided By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>
                <a:solidFill>
                  <a:schemeClr val="tx1">
                    <a:tint val="75000"/>
                  </a:schemeClr>
                </a:solidFill>
                <a:latin typeface="Bookman Old Style" pitchFamily="18" charset="0"/>
              </a:rPr>
              <a:t>Dr.Hamsa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  <a:latin typeface="Bookman Old Style" pitchFamily="18" charset="0"/>
              </a:rPr>
              <a:t> Priya </a:t>
            </a:r>
            <a:endParaRPr lang="en-US" dirty="0">
              <a:solidFill>
                <a:schemeClr val="tx1">
                  <a:tint val="75000"/>
                </a:schemeClr>
              </a:solidFill>
              <a:latin typeface="Bookman Old Style" pitchFamily="18" charset="0"/>
              <a:cs typeface="+mn-cs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tx1">
                    <a:tint val="75000"/>
                  </a:schemeClr>
                </a:solidFill>
                <a:latin typeface="Bookman Old Style" pitchFamily="18" charset="0"/>
              </a:rPr>
              <a:t>Head of the department(CSE)</a:t>
            </a:r>
            <a:endParaRPr lang="en-US" dirty="0">
              <a:solidFill>
                <a:schemeClr val="tx1">
                  <a:tint val="75000"/>
                </a:schemeClr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063A7E-E7EE-4917-9FFE-8086CDAFD596}"/>
              </a:ext>
            </a:extLst>
          </p:cNvPr>
          <p:cNvSpPr txBox="1">
            <a:spLocks/>
          </p:cNvSpPr>
          <p:nvPr/>
        </p:nvSpPr>
        <p:spPr>
          <a:xfrm>
            <a:off x="914400" y="2133600"/>
            <a:ext cx="7772400" cy="381000"/>
          </a:xfrm>
          <a:prstGeom prst="rect">
            <a:avLst/>
          </a:prstGeom>
        </p:spPr>
        <p:txBody>
          <a:bodyPr anchor="ctr">
            <a:normAutofit fontScale="600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latin typeface="Bookman Old Style" pitchFamily="18" charset="0"/>
                <a:ea typeface="+mj-ea"/>
                <a:cs typeface="+mj-cs"/>
              </a:rPr>
              <a:t>First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LEXICON BASED APPROACH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457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METHODOLOGY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1905000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Reddit</a:t>
            </a:r>
            <a:r>
              <a:rPr lang="en-IN" dirty="0"/>
              <a:t> / Tweets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57600" y="1905000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Stemming, Tokenization, Embedding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24600" y="1905000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Sentiment Extraction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6800" y="32004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CoinDesk</a:t>
            </a:r>
            <a:r>
              <a:rPr lang="en-IN" dirty="0"/>
              <a:t> API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0" y="32004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Bitcoin</a:t>
            </a:r>
            <a:r>
              <a:rPr lang="en-IN" dirty="0"/>
              <a:t> Price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2004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Merge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24600" y="44958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Vector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57600" y="44958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LSTM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590800" y="21336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5257800" y="21336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2590800" y="33528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5181600" y="33528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6858000" y="27432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6858000" y="39624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Arrow 17"/>
          <p:cNvSpPr/>
          <p:nvPr/>
        </p:nvSpPr>
        <p:spPr>
          <a:xfrm>
            <a:off x="5181600" y="4648200"/>
            <a:ext cx="8382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METHODOLOGY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264" y="1524000"/>
            <a:ext cx="860393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576821" y="5105400"/>
            <a:ext cx="1216598" cy="1186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824933" y="5943600"/>
            <a:ext cx="3506663" cy="3708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09737" y="1991341"/>
            <a:ext cx="1574421" cy="3708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 MADE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Gathered live tweets from Twitter and by performing sentiment analysis on the tweets a pie chart has been plotted.</a:t>
            </a:r>
          </a:p>
          <a:p>
            <a:r>
              <a:rPr lang="en-IN" dirty="0"/>
              <a:t>Collected live </a:t>
            </a:r>
            <a:r>
              <a:rPr lang="en-IN" dirty="0" err="1"/>
              <a:t>bitcoin</a:t>
            </a:r>
            <a:r>
              <a:rPr lang="en-IN" dirty="0"/>
              <a:t> price and historical </a:t>
            </a:r>
            <a:r>
              <a:rPr lang="en-IN" dirty="0" err="1"/>
              <a:t>bitcoin</a:t>
            </a:r>
            <a:r>
              <a:rPr lang="en-IN" dirty="0"/>
              <a:t> price by using </a:t>
            </a:r>
            <a:r>
              <a:rPr lang="en-IN" dirty="0" err="1"/>
              <a:t>Coindesk</a:t>
            </a:r>
            <a:r>
              <a:rPr lang="en-IN" dirty="0"/>
              <a:t> and </a:t>
            </a:r>
            <a:r>
              <a:rPr lang="en-IN" dirty="0" err="1"/>
              <a:t>Coinbase</a:t>
            </a:r>
            <a:r>
              <a:rPr lang="en-IN" dirty="0"/>
              <a:t> API.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RESULT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905000"/>
            <a:ext cx="5257800" cy="37338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RESULT</a:t>
            </a:r>
            <a:endParaRPr lang="en-IN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3406"/>
            <a:ext cx="8229600" cy="401955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RESULT</a:t>
            </a:r>
            <a:endParaRPr lang="en-IN" dirty="0"/>
          </a:p>
        </p:txBody>
      </p:sp>
      <p:pic>
        <p:nvPicPr>
          <p:cNvPr id="5" name="Content Placeholder 4" descr="Captur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9213"/>
            <a:ext cx="8229600" cy="402793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Using sentiment analysis to predict </a:t>
            </a:r>
            <a:r>
              <a:rPr lang="en-US" sz="2200" dirty="0" err="1"/>
              <a:t>interday</a:t>
            </a:r>
            <a:r>
              <a:rPr lang="en-US" sz="2200" dirty="0"/>
              <a:t> </a:t>
            </a:r>
            <a:r>
              <a:rPr lang="en-US" sz="2200" dirty="0" err="1"/>
              <a:t>Bitcoin</a:t>
            </a:r>
            <a:r>
              <a:rPr lang="en-US" sz="2200" dirty="0"/>
              <a:t> price movements. </a:t>
            </a:r>
            <a:r>
              <a:rPr lang="en-US" sz="2200" i="1" dirty="0" err="1"/>
              <a:t>Niels</a:t>
            </a:r>
            <a:r>
              <a:rPr lang="en-US" sz="2200" i="1" dirty="0"/>
              <a:t> </a:t>
            </a:r>
            <a:r>
              <a:rPr lang="en-US" sz="2200" i="1" dirty="0" err="1"/>
              <a:t>Degrandea</a:t>
            </a:r>
            <a:r>
              <a:rPr lang="en-US" sz="2200" i="1" dirty="0"/>
              <a:t>, </a:t>
            </a:r>
            <a:r>
              <a:rPr lang="en-US" sz="2200" i="1" dirty="0" err="1"/>
              <a:t>Vytautas</a:t>
            </a:r>
            <a:r>
              <a:rPr lang="en-US" sz="2200" i="1" dirty="0"/>
              <a:t> </a:t>
            </a:r>
            <a:r>
              <a:rPr lang="en-US" sz="2200" i="1" dirty="0" err="1"/>
              <a:t>Karaleviciusa</a:t>
            </a:r>
            <a:r>
              <a:rPr lang="en-US" sz="2200" i="1" dirty="0"/>
              <a:t>, </a:t>
            </a:r>
            <a:r>
              <a:rPr lang="en-US" sz="2200" i="1" dirty="0" err="1"/>
              <a:t>Jochen</a:t>
            </a:r>
            <a:r>
              <a:rPr lang="en-US" sz="2200" i="1" dirty="0"/>
              <a:t> De </a:t>
            </a:r>
            <a:r>
              <a:rPr lang="en-US" sz="2200" i="1" dirty="0" err="1"/>
              <a:t>Weerdta</a:t>
            </a:r>
            <a:r>
              <a:rPr lang="en-US" sz="2200" i="1" dirty="0"/>
              <a:t>, KU Leuven, Faculty of Economics and Business, Research Centre for Management Informatics (LIRIS).</a:t>
            </a:r>
          </a:p>
          <a:p>
            <a:r>
              <a:rPr lang="en-IN" sz="2200" dirty="0"/>
              <a:t>An Empirical Study on Modelling and Prediction of </a:t>
            </a:r>
            <a:r>
              <a:rPr lang="en-IN" sz="2200" dirty="0" err="1"/>
              <a:t>Bitcoin</a:t>
            </a:r>
            <a:r>
              <a:rPr lang="en-IN" sz="2200" dirty="0"/>
              <a:t> Prices With Bayesian Neural Networks Based on </a:t>
            </a:r>
            <a:r>
              <a:rPr lang="en-IN" sz="2200" dirty="0" err="1"/>
              <a:t>Blockchain</a:t>
            </a:r>
            <a:r>
              <a:rPr lang="en-IN" sz="2200" dirty="0"/>
              <a:t> Information, </a:t>
            </a:r>
            <a:r>
              <a:rPr lang="en-IN" sz="2200" i="1" dirty="0"/>
              <a:t>HUISU JANG AND JAEWOOK LEE Department of Industrial Engineering, Seoul National University, Seoul 151742, South Korea.</a:t>
            </a:r>
          </a:p>
          <a:p>
            <a:r>
              <a:rPr lang="en-IN" sz="2200" dirty="0"/>
              <a:t>Predicting the price of </a:t>
            </a:r>
            <a:r>
              <a:rPr lang="en-IN" sz="2200" dirty="0" err="1"/>
              <a:t>Bitcoin</a:t>
            </a:r>
            <a:r>
              <a:rPr lang="en-IN" sz="2200" dirty="0"/>
              <a:t> using Machine Learning, </a:t>
            </a:r>
            <a:r>
              <a:rPr lang="en-IN" sz="2200" i="1" dirty="0"/>
              <a:t>Sean McNally.</a:t>
            </a:r>
          </a:p>
          <a:p>
            <a:r>
              <a:rPr lang="en-IN" sz="2200" dirty="0"/>
              <a:t>Predicting </a:t>
            </a:r>
            <a:r>
              <a:rPr lang="en-IN" sz="2200" dirty="0" err="1"/>
              <a:t>Bitcoin</a:t>
            </a:r>
            <a:r>
              <a:rPr lang="en-IN" sz="2200" dirty="0"/>
              <a:t> price fluctuation with Twitter sentiment analysi</a:t>
            </a:r>
            <a:r>
              <a:rPr lang="en-IN" sz="2200" i="1" dirty="0"/>
              <a:t>s, EVITA STENQVIST.</a:t>
            </a:r>
          </a:p>
          <a:p>
            <a:endParaRPr lang="en-IN" sz="2000" i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“[</a:t>
            </a:r>
            <a:r>
              <a:rPr lang="en-IN" sz="2400" dirty="0" err="1"/>
              <a:t>Bitcoin</a:t>
            </a:r>
            <a:r>
              <a:rPr lang="en-IN" sz="2400" dirty="0"/>
              <a:t>] is a remarkable cryptographic achievement… The ability to create something which is not duplicable in the digital world has enormous value…Lot’s of people will build businesses on top of that.”</a:t>
            </a:r>
            <a:endParaRPr lang="en-US" sz="2400" dirty="0"/>
          </a:p>
          <a:p>
            <a:r>
              <a:rPr lang="en-US" sz="2400" dirty="0" err="1"/>
              <a:t>Bitcoin</a:t>
            </a:r>
            <a:r>
              <a:rPr lang="en-US" sz="2400" dirty="0"/>
              <a:t> price has increased by 2700% in two years .</a:t>
            </a:r>
          </a:p>
          <a:p>
            <a:r>
              <a:rPr lang="en-US" sz="2400" dirty="0"/>
              <a:t>Right now there are 21 million bit coin stakeholders world wide.</a:t>
            </a:r>
          </a:p>
          <a:p>
            <a:r>
              <a:rPr lang="en-US" sz="2400" dirty="0"/>
              <a:t>BTC  ∝  demand   ∝  people opinion</a:t>
            </a:r>
          </a:p>
          <a:p>
            <a:r>
              <a:rPr lang="en-US" sz="2400" dirty="0"/>
              <a:t>Total number of </a:t>
            </a:r>
            <a:r>
              <a:rPr lang="en-US" sz="2400" dirty="0" err="1"/>
              <a:t>Bitcoin</a:t>
            </a:r>
            <a:r>
              <a:rPr lang="en-US" sz="2400" dirty="0"/>
              <a:t> user has increased by 210 percentage over the last two years</a:t>
            </a:r>
          </a:p>
          <a:p>
            <a:r>
              <a:rPr lang="en-US" sz="2400" dirty="0"/>
              <a:t>Highly volatile in nature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create a high accuracy model for predicting the bit coin price .</a:t>
            </a:r>
          </a:p>
          <a:p>
            <a:endParaRPr lang="en-US" sz="2800" dirty="0"/>
          </a:p>
          <a:p>
            <a:r>
              <a:rPr lang="en-US" sz="2800" dirty="0"/>
              <a:t> To find the right time for buying or selling a </a:t>
            </a:r>
            <a:r>
              <a:rPr lang="en-US" sz="2800" dirty="0" err="1"/>
              <a:t>bitcoin</a:t>
            </a:r>
            <a:r>
              <a:rPr lang="en-US" sz="2800" dirty="0"/>
              <a:t>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While analyzing sentiments of people on </a:t>
            </a:r>
            <a:r>
              <a:rPr lang="en-US" sz="2800" dirty="0" err="1"/>
              <a:t>bitcoin</a:t>
            </a:r>
            <a:r>
              <a:rPr lang="en-US" sz="2800" dirty="0"/>
              <a:t> and </a:t>
            </a:r>
            <a:r>
              <a:rPr lang="en-US" sz="2800" dirty="0" err="1"/>
              <a:t>bitcoin</a:t>
            </a:r>
            <a:r>
              <a:rPr lang="en-US" sz="2800" dirty="0"/>
              <a:t> price</a:t>
            </a:r>
          </a:p>
          <a:p>
            <a:pPr>
              <a:buNone/>
            </a:pPr>
            <a:r>
              <a:rPr lang="en-US" sz="2800" dirty="0"/>
              <a:t>    Is there any correlation between </a:t>
            </a:r>
            <a:r>
              <a:rPr lang="en-US" sz="2800" dirty="0" err="1"/>
              <a:t>bitcoin</a:t>
            </a:r>
            <a:r>
              <a:rPr lang="en-US" sz="2800" dirty="0"/>
              <a:t> price and people opinion on BTC?</a:t>
            </a:r>
          </a:p>
          <a:p>
            <a:r>
              <a:rPr lang="en-US" sz="2800" dirty="0"/>
              <a:t> can a prediction model based on sentiments give better prediction results than a prediction models based on historical BTC price?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754563"/>
          </a:xfrm>
        </p:spPr>
        <p:txBody>
          <a:bodyPr/>
          <a:lstStyle/>
          <a:p>
            <a:r>
              <a:rPr lang="en-US" b="1" i="1" dirty="0"/>
              <a:t>Title:</a:t>
            </a:r>
          </a:p>
          <a:p>
            <a:pPr>
              <a:buNone/>
            </a:pPr>
            <a:r>
              <a:rPr lang="en-US" sz="2800" dirty="0"/>
              <a:t>    </a:t>
            </a:r>
            <a:r>
              <a:rPr lang="en-US" sz="2400" dirty="0"/>
              <a:t>Twitter Sentiment Analysis: Lexicon Method, Machine Learning Method and Their Combination by Olga </a:t>
            </a:r>
            <a:r>
              <a:rPr lang="en-US" sz="2400" dirty="0" err="1"/>
              <a:t>Kolchyna</a:t>
            </a:r>
            <a:r>
              <a:rPr lang="en-US" sz="2400" dirty="0"/>
              <a:t>, </a:t>
            </a:r>
            <a:r>
              <a:rPr lang="en-US" sz="2400" dirty="0" err="1"/>
              <a:t>Th´arsis</a:t>
            </a:r>
            <a:r>
              <a:rPr lang="en-US" sz="2400" dirty="0"/>
              <a:t> T. P. Souza, Philip C. </a:t>
            </a:r>
            <a:r>
              <a:rPr lang="en-US" sz="2400" dirty="0" err="1"/>
              <a:t>Treleaven</a:t>
            </a:r>
            <a:r>
              <a:rPr lang="en-US" sz="2400" dirty="0"/>
              <a:t> and </a:t>
            </a:r>
            <a:r>
              <a:rPr lang="en-US" sz="2400" dirty="0" err="1"/>
              <a:t>Tomaso</a:t>
            </a:r>
            <a:r>
              <a:rPr lang="en-US" sz="2400" dirty="0"/>
              <a:t> </a:t>
            </a:r>
            <a:r>
              <a:rPr lang="en-US" sz="2400" dirty="0" err="1"/>
              <a:t>Aste</a:t>
            </a:r>
            <a:r>
              <a:rPr lang="en-US" sz="2400" dirty="0"/>
              <a:t>.</a:t>
            </a:r>
          </a:p>
          <a:p>
            <a:r>
              <a:rPr lang="en-US" b="1" i="1" dirty="0"/>
              <a:t>Method :</a:t>
            </a:r>
          </a:p>
          <a:p>
            <a:pPr>
              <a:buNone/>
            </a:pPr>
            <a:r>
              <a:rPr lang="en-US" sz="2400" dirty="0"/>
              <a:t>	This paper covers the two approaches for sentiment analysis: </a:t>
            </a:r>
            <a:r>
              <a:rPr lang="en-US" sz="2400" dirty="0" err="1"/>
              <a:t>i</a:t>
            </a:r>
            <a:r>
              <a:rPr lang="en-US" sz="2400" dirty="0"/>
              <a:t>)lexicon based method; ii) machine learning method. A new ensemble method that uses a lexicon based sentiment score as input feature for the machine learning approach and was proved to produce more precise classifications.</a:t>
            </a:r>
          </a:p>
          <a:p>
            <a:endParaRPr lang="en-US" sz="2400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b="1" i="1" dirty="0"/>
              <a:t>Title 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800" dirty="0"/>
              <a:t>     </a:t>
            </a:r>
            <a:r>
              <a:rPr lang="en-US" sz="2400" dirty="0"/>
              <a:t>Algorithmic Trading of Crypto currency Based on Twitter Sentiment Analysis by </a:t>
            </a:r>
            <a:r>
              <a:rPr lang="en-US" sz="2400" dirty="0" err="1"/>
              <a:t>Colianni</a:t>
            </a:r>
            <a:r>
              <a:rPr lang="en-US" sz="2400" dirty="0"/>
              <a:t> . </a:t>
            </a:r>
          </a:p>
          <a:p>
            <a:r>
              <a:rPr lang="en-US" sz="2800" b="1" i="1" dirty="0"/>
              <a:t> </a:t>
            </a:r>
            <a:r>
              <a:rPr lang="en-US" b="1" i="1" dirty="0"/>
              <a:t>Method </a:t>
            </a:r>
            <a:r>
              <a:rPr lang="en-US" dirty="0"/>
              <a:t>:</a:t>
            </a:r>
            <a:endParaRPr lang="en-US" sz="2800" dirty="0"/>
          </a:p>
          <a:p>
            <a:pPr>
              <a:buNone/>
            </a:pPr>
            <a:r>
              <a:rPr lang="en-US" sz="2400" dirty="0"/>
              <a:t>     The authors used supervised machine learning techniques  like  Naive </a:t>
            </a:r>
            <a:r>
              <a:rPr lang="en-US" sz="2400" dirty="0" err="1"/>
              <a:t>Bayes</a:t>
            </a:r>
            <a:r>
              <a:rPr lang="en-US" sz="2400" dirty="0"/>
              <a:t>, logistic regression, and support vector machines  that yielded a final accuracy of above 90% hour-by-hour and day by- day. The authors point out that the 90% accuracy was yielded through error analysis on the input data, which on average yielded a 25% better 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b="1" i="1" dirty="0"/>
              <a:t>Title</a:t>
            </a:r>
            <a:r>
              <a:rPr lang="en-US" dirty="0"/>
              <a:t> 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sz="2400" dirty="0"/>
              <a:t>Trading on Twitter: Using Social Media Sentiment to Predict Stock Returns by </a:t>
            </a:r>
            <a:r>
              <a:rPr lang="en-US" sz="2400" dirty="0" err="1"/>
              <a:t>Sul</a:t>
            </a:r>
            <a:r>
              <a:rPr lang="en-US" sz="2400" dirty="0"/>
              <a:t> .</a:t>
            </a:r>
          </a:p>
          <a:p>
            <a:r>
              <a:rPr lang="en-US" b="1" i="1" dirty="0"/>
              <a:t>Method</a:t>
            </a:r>
            <a:r>
              <a:rPr lang="en-US" dirty="0"/>
              <a:t> : </a:t>
            </a:r>
          </a:p>
          <a:p>
            <a:pPr>
              <a:buNone/>
            </a:pPr>
            <a:r>
              <a:rPr lang="en-US" dirty="0"/>
              <a:t> 	</a:t>
            </a:r>
            <a:r>
              <a:rPr lang="en-US" sz="2400" dirty="0"/>
              <a:t>2.5 million tweets about S&amp;P firm sentiment values are found and compared to the stock values. The results showed that sentiment through a social network quickly is anticipated to be reflected in a stock price on the same trading day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35563"/>
          </a:xfrm>
        </p:spPr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sz="2800" dirty="0"/>
              <a:t>Step 1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400" dirty="0"/>
              <a:t>Analyzing the sentiments of tweets by implementing    </a:t>
            </a:r>
            <a:r>
              <a:rPr lang="en-US" sz="2400" dirty="0" err="1"/>
              <a:t>Textblob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800" dirty="0"/>
              <a:t>Step 2: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400" dirty="0"/>
              <a:t>Predicting the  BTC price using the sentimental scores of the tweets and </a:t>
            </a:r>
            <a:r>
              <a:rPr lang="en-US" sz="2400" dirty="0" err="1"/>
              <a:t>bitcoin</a:t>
            </a:r>
            <a:r>
              <a:rPr lang="en-US" sz="2400" dirty="0"/>
              <a:t> price by implementing Long short- term memory(LSTM).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COLLECTION :</a:t>
            </a:r>
          </a:p>
          <a:p>
            <a:pPr lvl="1"/>
            <a:r>
              <a:rPr lang="en-US" sz="2400" dirty="0"/>
              <a:t>Tweets referencing </a:t>
            </a:r>
            <a:r>
              <a:rPr lang="en-US" sz="2400" dirty="0" err="1"/>
              <a:t>bitcoin</a:t>
            </a:r>
            <a:r>
              <a:rPr lang="en-US" sz="2400" dirty="0"/>
              <a:t> are collected from Twitter API, </a:t>
            </a:r>
            <a:r>
              <a:rPr lang="en-US" sz="2400" dirty="0" err="1"/>
              <a:t>GitHub</a:t>
            </a:r>
            <a:r>
              <a:rPr lang="en-US" sz="2400" dirty="0"/>
              <a:t> and stored for analyzing the sentiment values.</a:t>
            </a:r>
          </a:p>
          <a:p>
            <a:pPr lvl="1"/>
            <a:r>
              <a:rPr lang="en-US" sz="2400" dirty="0"/>
              <a:t>BTC time series data are fetched from </a:t>
            </a:r>
            <a:r>
              <a:rPr lang="en-US" sz="2400" dirty="0" err="1"/>
              <a:t>CoinDesk,Coinbase</a:t>
            </a:r>
            <a:r>
              <a:rPr lang="en-US" sz="2400" dirty="0"/>
              <a:t>.</a:t>
            </a:r>
          </a:p>
          <a:p>
            <a:r>
              <a:rPr lang="en-US" sz="2800" dirty="0"/>
              <a:t>DATA PREPROCESSING :</a:t>
            </a:r>
          </a:p>
          <a:p>
            <a:pPr>
              <a:buNone/>
            </a:pPr>
            <a:r>
              <a:rPr lang="en-US" sz="2400" dirty="0"/>
              <a:t>	 Data pre-processing allows to produce higher quality of text classification and reduce the computational complexity.</a:t>
            </a:r>
          </a:p>
          <a:p>
            <a:pPr>
              <a:buNone/>
            </a:pPr>
            <a:r>
              <a:rPr lang="en-US" sz="2400" dirty="0"/>
              <a:t> 	Some of the data preprocessing steps are part-of-speech(POS) tagging , stemming and </a:t>
            </a:r>
            <a:r>
              <a:rPr lang="en-US" sz="2400" dirty="0" err="1"/>
              <a:t>lemmatisation</a:t>
            </a:r>
            <a:r>
              <a:rPr lang="en-US" sz="2400" dirty="0"/>
              <a:t>, stop-words removal  negations Handling and </a:t>
            </a:r>
            <a:r>
              <a:rPr lang="en-US" sz="2400" dirty="0" err="1"/>
              <a:t>tokenisation</a:t>
            </a:r>
            <a:r>
              <a:rPr lang="en-US" sz="2400" dirty="0"/>
              <a:t> into N-grams.</a:t>
            </a:r>
          </a:p>
          <a:p>
            <a:pPr>
              <a:buNone/>
            </a:pPr>
            <a:endParaRPr lang="en-US" sz="2800" dirty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tch - 7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Batch - 7</Template>
  <TotalTime>1304</TotalTime>
  <Words>743</Words>
  <Application>Microsoft Macintosh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 Antiqua</vt:lpstr>
      <vt:lpstr>Bookman Old Style</vt:lpstr>
      <vt:lpstr>Calibri</vt:lpstr>
      <vt:lpstr>Batch - 7</vt:lpstr>
      <vt:lpstr>Bitcoin price prediction using sentimental analysis</vt:lpstr>
      <vt:lpstr>MOTIVATION</vt:lpstr>
      <vt:lpstr>OBJECTIVE</vt:lpstr>
      <vt:lpstr>PROBLEM STATEMENT</vt:lpstr>
      <vt:lpstr>LITERATURE SURVEY</vt:lpstr>
      <vt:lpstr>LITERATURE SURVEY</vt:lpstr>
      <vt:lpstr>LITERATURE SURVEY</vt:lpstr>
      <vt:lpstr>PROPOSED METHODOLOGY</vt:lpstr>
      <vt:lpstr>PROPOSED METHODOLOGY</vt:lpstr>
      <vt:lpstr>LEXICON BASED APPROACH</vt:lpstr>
      <vt:lpstr>PREDICTION METHODOLOGY</vt:lpstr>
      <vt:lpstr>PREDICTION METHODOLOGY</vt:lpstr>
      <vt:lpstr>TIMELINE</vt:lpstr>
      <vt:lpstr>PROGRESS MADE</vt:lpstr>
      <vt:lpstr>PARTIAL RESULT</vt:lpstr>
      <vt:lpstr>PARTIAL RESULT</vt:lpstr>
      <vt:lpstr>PARTIAL RESULT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coin price prediction using sentimental analysis</dc:title>
  <dc:creator>virtualcenter</dc:creator>
  <cp:lastModifiedBy>Kaushik Kumar Thoguluva Ramkumar S</cp:lastModifiedBy>
  <cp:revision>66</cp:revision>
  <dcterms:created xsi:type="dcterms:W3CDTF">2018-01-24T17:51:27Z</dcterms:created>
  <dcterms:modified xsi:type="dcterms:W3CDTF">2023-11-27T23:45:54Z</dcterms:modified>
</cp:coreProperties>
</file>