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76" r:id="rId5"/>
    <p:sldId id="277" r:id="rId6"/>
    <p:sldId id="268" r:id="rId7"/>
    <p:sldId id="269" r:id="rId8"/>
    <p:sldId id="259" r:id="rId9"/>
    <p:sldId id="260" r:id="rId10"/>
    <p:sldId id="263" r:id="rId11"/>
    <p:sldId id="278" r:id="rId12"/>
    <p:sldId id="279"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p:scale>
          <a:sx n="112" d="100"/>
          <a:sy n="112" d="100"/>
        </p:scale>
        <p:origin x="608"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t>11/27/23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t>11/27/23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t>11/27/23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t>11/27/23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t>11/27/23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t>11/27/23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t>11/27/23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t>11/27/23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t>11/27/23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br>
              <a:rPr lang="en-US" sz="5400" kern="1200" dirty="0">
                <a:solidFill>
                  <a:schemeClr val="tx1"/>
                </a:solidFill>
                <a:latin typeface="+mj-lt"/>
                <a:ea typeface="+mj-ea"/>
                <a:cs typeface="+mj-cs"/>
              </a:rPr>
            </a:b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ONLINE  SHOPPERS INTENTION</a:t>
            </a:r>
            <a:br>
              <a:rPr lang="en-US" sz="5400" kern="1200" dirty="0">
                <a:solidFill>
                  <a:schemeClr val="tx1"/>
                </a:solidFill>
                <a:latin typeface="+mj-lt"/>
                <a:ea typeface="+mj-ea"/>
                <a:cs typeface="+mj-cs"/>
              </a:rPr>
            </a:br>
            <a:br>
              <a:rPr lang="en-US" sz="5400" kern="1200" dirty="0">
                <a:solidFill>
                  <a:schemeClr val="tx1"/>
                </a:solidFill>
                <a:latin typeface="+mj-lt"/>
                <a:ea typeface="+mj-ea"/>
                <a:cs typeface="+mj-cs"/>
              </a:rPr>
            </a:br>
            <a:endParaRPr lang="en-US" sz="5400" kern="1200" dirty="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r>
              <a:rPr lang="en-US" altLang="en-IN" sz="2000" dirty="0">
                <a:solidFill>
                  <a:schemeClr val="tx1"/>
                </a:solidFill>
              </a:rPr>
              <a:t>Guided by - Mr. </a:t>
            </a:r>
            <a:r>
              <a:rPr lang="en-US" altLang="en-IN" sz="2000" dirty="0" err="1">
                <a:solidFill>
                  <a:schemeClr val="tx1"/>
                </a:solidFill>
              </a:rPr>
              <a:t>Srikar</a:t>
            </a:r>
            <a:r>
              <a:rPr lang="en-US" altLang="en-IN" sz="2000" dirty="0">
                <a:solidFill>
                  <a:schemeClr val="tx1"/>
                </a:solidFill>
              </a:rPr>
              <a:t> </a:t>
            </a:r>
            <a:r>
              <a:rPr lang="en-US" altLang="en-IN" sz="2000" dirty="0" err="1">
                <a:solidFill>
                  <a:schemeClr val="tx1"/>
                </a:solidFill>
              </a:rPr>
              <a:t>Muppidi</a:t>
            </a:r>
            <a:endParaRPr lang="en-US" altLang="en-IN" sz="2000" dirty="0">
              <a:solidFill>
                <a:schemeClr val="tx1"/>
              </a:solidFill>
            </a:endParaRPr>
          </a:p>
          <a:p>
            <a:r>
              <a:rPr lang="en-US" altLang="en-IN" sz="2000" dirty="0">
                <a:solidFill>
                  <a:schemeClr val="tx1"/>
                </a:solidFill>
              </a:rPr>
              <a:t>			    </a:t>
            </a:r>
          </a:p>
          <a:p>
            <a:pPr indent="-228600">
              <a:buFont typeface="Arial" panose="020B0604020202020204" pitchFamily="34" charset="0"/>
              <a:buChar char="•"/>
            </a:pPr>
            <a:r>
              <a:rPr lang="en-US" altLang="en-IN" sz="2000" dirty="0">
                <a:solidFill>
                  <a:schemeClr val="tx1"/>
                </a:solidFill>
              </a:rPr>
              <a:t> Group Members</a:t>
            </a:r>
            <a:r>
              <a:rPr lang="en-US" altLang="en-IN" sz="2000" dirty="0">
                <a:solidFill>
                  <a:schemeClr val="tx1"/>
                </a:solidFill>
                <a:sym typeface="+mn-ea"/>
              </a:rPr>
              <a:t>:</a:t>
            </a:r>
          </a:p>
          <a:p>
            <a:pPr indent="-228600">
              <a:buFont typeface="Arial" panose="020B0604020202020204" pitchFamily="34" charset="0"/>
              <a:buChar char="•"/>
            </a:pPr>
            <a:endParaRPr lang="en-US" altLang="en-IN" sz="2000" dirty="0">
              <a:solidFill>
                <a:schemeClr val="tx1"/>
              </a:solidFill>
              <a:sym typeface="+mn-ea"/>
            </a:endParaRPr>
          </a:p>
          <a:p>
            <a:pPr marL="685800" lvl="2" algn="l"/>
            <a:r>
              <a:rPr lang="en-US" altLang="en-IN" sz="2000" dirty="0">
                <a:solidFill>
                  <a:schemeClr val="tx1"/>
                </a:solidFill>
                <a:sym typeface="+mn-ea"/>
              </a:rPr>
              <a:t>-  AMIT KUMAR</a:t>
            </a:r>
          </a:p>
          <a:p>
            <a:pPr marL="685800" lvl="2" algn="l"/>
            <a:r>
              <a:rPr lang="en-US" altLang="en-IN" sz="2000" dirty="0">
                <a:solidFill>
                  <a:schemeClr val="tx1"/>
                </a:solidFill>
                <a:sym typeface="+mn-ea"/>
              </a:rPr>
              <a:t>-  VINAY KUMAR</a:t>
            </a:r>
          </a:p>
          <a:p>
            <a:pPr marL="685800" lvl="2" algn="l"/>
            <a:r>
              <a:rPr lang="en-US" altLang="en-IN" sz="2000" dirty="0">
                <a:solidFill>
                  <a:schemeClr val="tx1"/>
                </a:solidFill>
                <a:sym typeface="+mn-ea"/>
              </a:rPr>
              <a:t>-  KAUSHIK KUMAR TRS</a:t>
            </a:r>
          </a:p>
          <a:p>
            <a:pPr marL="685800" lvl="2" algn="l"/>
            <a:r>
              <a:rPr lang="en-US" altLang="en-IN" sz="2000" dirty="0">
                <a:solidFill>
                  <a:schemeClr val="tx1"/>
                </a:solidFill>
                <a:sym typeface="+mn-ea"/>
              </a:rPr>
              <a:t>-  SANDESH G KINI</a:t>
            </a:r>
          </a:p>
          <a:p>
            <a:pPr marL="685800" lvl="2" algn="l"/>
            <a:r>
              <a:rPr lang="en-US" altLang="en-IN" sz="2000" dirty="0">
                <a:solidFill>
                  <a:schemeClr val="tx1"/>
                </a:solidFill>
                <a:sym typeface="+mn-ea"/>
              </a:rPr>
              <a:t>-  SUSHMA RAMESH</a:t>
            </a:r>
            <a:endParaRPr lang="en-US" altLang="en-IN" sz="2000" dirty="0">
              <a:solidFill>
                <a:schemeClr val="tx1"/>
              </a:solidFill>
            </a:endParaRPr>
          </a:p>
          <a:p>
            <a:r>
              <a:rPr lang="en-US" altLang="en-IN" sz="2000" dirty="0">
                <a:solidFill>
                  <a:schemeClr val="tx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BI-Variate Analysis</a:t>
            </a:r>
            <a:br>
              <a:rPr lang="en-US" b="1">
                <a:sym typeface="+mn-ea"/>
              </a:rPr>
            </a:br>
            <a:endParaRPr lang="en-US" b="1">
              <a:sym typeface="+mn-ea"/>
            </a:endParaRPr>
          </a:p>
        </p:txBody>
      </p:sp>
      <p:pic>
        <p:nvPicPr>
          <p:cNvPr id="28" name="Picture 28" descr="visito_administration"/>
          <p:cNvPicPr>
            <a:picLocks noGrp="1" noChangeAspect="1"/>
          </p:cNvPicPr>
          <p:nvPr>
            <p:ph sz="half" idx="2"/>
          </p:nvPr>
        </p:nvPicPr>
        <p:blipFill>
          <a:blip r:embed="rId2"/>
          <a:stretch>
            <a:fillRect/>
          </a:stretch>
        </p:blipFill>
        <p:spPr>
          <a:xfrm>
            <a:off x="3319780" y="547370"/>
            <a:ext cx="4252595" cy="2858770"/>
          </a:xfrm>
          <a:prstGeom prst="rect">
            <a:avLst/>
          </a:prstGeom>
        </p:spPr>
      </p:pic>
      <p:pic>
        <p:nvPicPr>
          <p:cNvPr id="29" name="Picture 29" descr="visito_informational"/>
          <p:cNvPicPr>
            <a:picLocks noGrp="1" noChangeAspect="1"/>
          </p:cNvPicPr>
          <p:nvPr>
            <p:ph idx="1"/>
          </p:nvPr>
        </p:nvPicPr>
        <p:blipFill>
          <a:blip r:embed="rId3"/>
          <a:stretch>
            <a:fillRect/>
          </a:stretch>
        </p:blipFill>
        <p:spPr>
          <a:xfrm>
            <a:off x="7572375" y="537210"/>
            <a:ext cx="4104640" cy="2879090"/>
          </a:xfrm>
          <a:prstGeom prst="rect">
            <a:avLst/>
          </a:prstGeom>
        </p:spPr>
      </p:pic>
      <p:pic>
        <p:nvPicPr>
          <p:cNvPr id="33" name="Picture 33" descr="Exitrates_Pagevalues"/>
          <p:cNvPicPr>
            <a:picLocks noChangeAspect="1"/>
          </p:cNvPicPr>
          <p:nvPr/>
        </p:nvPicPr>
        <p:blipFill>
          <a:blip r:embed="rId4"/>
          <a:stretch>
            <a:fillRect/>
          </a:stretch>
        </p:blipFill>
        <p:spPr>
          <a:xfrm>
            <a:off x="3743325" y="3803015"/>
            <a:ext cx="3405505" cy="2265045"/>
          </a:xfrm>
          <a:prstGeom prst="rect">
            <a:avLst/>
          </a:prstGeom>
        </p:spPr>
      </p:pic>
      <p:pic>
        <p:nvPicPr>
          <p:cNvPr id="32" name="Picture 32" descr="Exitrates_Bouncerates_"/>
          <p:cNvPicPr>
            <a:picLocks noChangeAspect="1"/>
          </p:cNvPicPr>
          <p:nvPr/>
        </p:nvPicPr>
        <p:blipFill>
          <a:blip r:embed="rId5"/>
          <a:stretch>
            <a:fillRect/>
          </a:stretch>
        </p:blipFill>
        <p:spPr>
          <a:xfrm>
            <a:off x="7572375" y="3673475"/>
            <a:ext cx="3474720" cy="2394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t>FEATURE </a:t>
            </a:r>
            <a:br>
              <a:rPr lang="en-US" altLang="en-IN"/>
            </a:br>
            <a:r>
              <a:rPr lang="en-US" altLang="en-IN"/>
              <a:t>IMPORTANCE</a:t>
            </a:r>
          </a:p>
        </p:txBody>
      </p:sp>
      <p:pic>
        <p:nvPicPr>
          <p:cNvPr id="4" name="Content Placeholder 3"/>
          <p:cNvPicPr>
            <a:picLocks noGrp="1" noChangeAspect="1"/>
          </p:cNvPicPr>
          <p:nvPr>
            <p:ph idx="1"/>
          </p:nvPr>
        </p:nvPicPr>
        <p:blipFill>
          <a:blip r:embed="rId2"/>
          <a:stretch>
            <a:fillRect/>
          </a:stretch>
        </p:blipFill>
        <p:spPr>
          <a:xfrm>
            <a:off x="3409315" y="415290"/>
            <a:ext cx="7989570" cy="60274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020310" y="2943225"/>
            <a:ext cx="4635500" cy="3208020"/>
          </a:xfrm>
          <a:prstGeom prst="rect">
            <a:avLst/>
          </a:prstGeom>
        </p:spPr>
      </p:pic>
      <p:sp>
        <p:nvSpPr>
          <p:cNvPr id="5" name="Title 4"/>
          <p:cNvSpPr>
            <a:spLocks noGrp="1"/>
          </p:cNvSpPr>
          <p:nvPr>
            <p:ph type="title"/>
          </p:nvPr>
        </p:nvSpPr>
        <p:spPr/>
        <p:txBody>
          <a:bodyPr/>
          <a:lstStyle/>
          <a:p>
            <a:r>
              <a:rPr lang="en-US" dirty="0">
                <a:solidFill>
                  <a:schemeClr val="bg1"/>
                </a:solidFill>
                <a:sym typeface="+mn-ea"/>
              </a:rPr>
              <a:t>SELECTION OF BASE MODEL</a:t>
            </a:r>
            <a:endParaRPr lang="en-US"/>
          </a:p>
        </p:txBody>
      </p:sp>
      <p:pic>
        <p:nvPicPr>
          <p:cNvPr id="2" name="Content Placeholder 1"/>
          <p:cNvPicPr>
            <a:picLocks noGrp="1" noChangeAspect="1"/>
          </p:cNvPicPr>
          <p:nvPr>
            <p:ph idx="1"/>
          </p:nvPr>
        </p:nvPicPr>
        <p:blipFill>
          <a:blip r:embed="rId3"/>
          <a:stretch>
            <a:fillRect/>
          </a:stretch>
        </p:blipFill>
        <p:spPr>
          <a:xfrm>
            <a:off x="4196715" y="728980"/>
            <a:ext cx="6282055" cy="1971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640080" y="325369"/>
            <a:ext cx="4368602" cy="1956841"/>
          </a:xfrm>
        </p:spPr>
        <p:txBody>
          <a:bodyPr vert="horz" lIns="91440" tIns="45720" rIns="91440" bIns="45720" rtlCol="0" anchor="b">
            <a:normAutofit/>
          </a:bodyPr>
          <a:lstStyle/>
          <a:p>
            <a:r>
              <a:rPr lang="en-US" sz="4200" dirty="0">
                <a:solidFill>
                  <a:schemeClr val="tx1"/>
                </a:solidFill>
              </a:rPr>
              <a:t>Future Prospects and Improvements.</a:t>
            </a:r>
            <a:br>
              <a:rPr lang="en-US" sz="4200" dirty="0">
                <a:solidFill>
                  <a:schemeClr val="tx1"/>
                </a:solidFill>
              </a:rPr>
            </a:br>
            <a:endParaRPr lang="en-US" sz="4200" dirty="0">
              <a:solidFill>
                <a:schemeClr val="tx1"/>
              </a:solidFill>
            </a:endParaRP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s 1"/>
          <p:cNvSpPr/>
          <p:nvPr/>
        </p:nvSpPr>
        <p:spPr>
          <a:xfrm>
            <a:off x="516988" y="2748235"/>
            <a:ext cx="6267157" cy="1971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0" indent="-228600" defTabSz="914400">
              <a:lnSpc>
                <a:spcPct val="90000"/>
              </a:lnSpc>
              <a:spcAft>
                <a:spcPts val="600"/>
              </a:spcAft>
              <a:buFont typeface="Arial" panose="020B0604020202020204" pitchFamily="34" charset="0"/>
              <a:buChar char="•"/>
            </a:pPr>
            <a:r>
              <a:rPr lang="en-US" sz="2200" dirty="0">
                <a:solidFill>
                  <a:schemeClr val="tx1"/>
                </a:solidFill>
                <a:sym typeface="+mn-ea"/>
              </a:rPr>
              <a:t>Analysis on different models.</a:t>
            </a:r>
          </a:p>
          <a:p>
            <a:pPr marL="0" indent="-228600" defTabSz="914400">
              <a:lnSpc>
                <a:spcPct val="90000"/>
              </a:lnSpc>
              <a:spcAft>
                <a:spcPts val="600"/>
              </a:spcAft>
              <a:buFont typeface="Arial" panose="020B0604020202020204" pitchFamily="34" charset="0"/>
              <a:buChar char="•"/>
            </a:pPr>
            <a:r>
              <a:rPr lang="en-US" sz="2200" dirty="0">
                <a:solidFill>
                  <a:schemeClr val="tx1"/>
                </a:solidFill>
                <a:sym typeface="+mn-ea"/>
              </a:rPr>
              <a:t>Clustering techniques. </a:t>
            </a:r>
            <a:endParaRPr lang="en-US" sz="2200" dirty="0">
              <a:solidFill>
                <a:schemeClr val="tx1"/>
              </a:solidFill>
            </a:endParaRPr>
          </a:p>
          <a:p>
            <a:pPr marL="0" indent="-228600" defTabSz="914400">
              <a:lnSpc>
                <a:spcPct val="90000"/>
              </a:lnSpc>
              <a:spcAft>
                <a:spcPts val="600"/>
              </a:spcAft>
              <a:buFont typeface="Arial" panose="020B0604020202020204" pitchFamily="34" charset="0"/>
              <a:buChar char="•"/>
            </a:pPr>
            <a:r>
              <a:rPr lang="en-US" sz="2200" dirty="0">
                <a:solidFill>
                  <a:schemeClr val="tx1"/>
                </a:solidFill>
                <a:sym typeface="+mn-ea"/>
              </a:rPr>
              <a:t>Classification as per the user’s session activities .</a:t>
            </a:r>
            <a:endParaRPr lang="en-US" sz="2200" dirty="0">
              <a:solidFill>
                <a:schemeClr val="tx1"/>
              </a:solidFill>
            </a:endParaRPr>
          </a:p>
          <a:p>
            <a:pPr marL="0" indent="-228600" defTabSz="914400">
              <a:lnSpc>
                <a:spcPct val="90000"/>
              </a:lnSpc>
              <a:spcAft>
                <a:spcPts val="600"/>
              </a:spcAft>
              <a:buFont typeface="Arial" panose="020B0604020202020204" pitchFamily="34" charset="0"/>
              <a:buChar char="•"/>
            </a:pPr>
            <a:r>
              <a:rPr lang="en-US" sz="2200" dirty="0">
                <a:solidFill>
                  <a:schemeClr val="tx1"/>
                </a:solidFill>
                <a:sym typeface="+mn-ea"/>
              </a:rPr>
              <a:t>Hyperparameter tuning.</a:t>
            </a:r>
          </a:p>
          <a:p>
            <a:pPr marL="0" indent="-228600" defTabSz="914400">
              <a:lnSpc>
                <a:spcPct val="90000"/>
              </a:lnSpc>
              <a:spcAft>
                <a:spcPts val="600"/>
              </a:spcAft>
              <a:buFont typeface="Arial" panose="020B0604020202020204" pitchFamily="34" charset="0"/>
              <a:buChar char="•"/>
            </a:pPr>
            <a:r>
              <a:rPr lang="en-US" sz="2200" dirty="0">
                <a:solidFill>
                  <a:schemeClr val="tx1"/>
                </a:solidFill>
                <a:sym typeface="+mn-ea"/>
              </a:rPr>
              <a:t>Time series analysis.</a:t>
            </a:r>
            <a:endParaRPr lang="en-US" sz="2200" dirty="0">
              <a:solidFill>
                <a:schemeClr val="tx1"/>
              </a:solidFill>
            </a:endParaRPr>
          </a:p>
        </p:txBody>
      </p:sp>
      <p:pic>
        <p:nvPicPr>
          <p:cNvPr id="8" name="Picture 7" descr="Graphs on a display with reflection of office">
            <a:extLst>
              <a:ext uri="{FF2B5EF4-FFF2-40B4-BE49-F238E27FC236}">
                <a16:creationId xmlns:a16="http://schemas.microsoft.com/office/drawing/2014/main" id="{75C64B7D-4A49-3EBB-33C4-D02541752C23}"/>
              </a:ext>
            </a:extLst>
          </p:cNvPr>
          <p:cNvPicPr>
            <a:picLocks noChangeAspect="1"/>
          </p:cNvPicPr>
          <p:nvPr/>
        </p:nvPicPr>
        <p:blipFill rotWithShape="1">
          <a:blip r:embed="rId2"/>
          <a:srcRect l="9137" r="23909" b="-1"/>
          <a:stretch/>
        </p:blipFill>
        <p:spPr>
          <a:xfrm>
            <a:off x="7301132" y="10"/>
            <a:ext cx="488934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4400" dirty="0"/>
              <a:t>CONTENTS </a:t>
            </a:r>
          </a:p>
        </p:txBody>
      </p:sp>
      <p:sp>
        <p:nvSpPr>
          <p:cNvPr id="5" name="Text Box 4"/>
          <p:cNvSpPr txBox="1"/>
          <p:nvPr/>
        </p:nvSpPr>
        <p:spPr>
          <a:xfrm>
            <a:off x="3942715" y="1702435"/>
            <a:ext cx="8218170" cy="583565"/>
          </a:xfrm>
          <a:prstGeom prst="rect">
            <a:avLst/>
          </a:prstGeom>
          <a:noFill/>
        </p:spPr>
        <p:txBody>
          <a:bodyPr wrap="square" rtlCol="0">
            <a:spAutoFit/>
          </a:bodyPr>
          <a:lstStyle/>
          <a:p>
            <a:r>
              <a:rPr lang="en-US" sz="3200">
                <a:sym typeface="+mn-ea"/>
              </a:rPr>
              <a:t> </a:t>
            </a:r>
            <a:endParaRPr lang="en-US" sz="3200">
              <a:solidFill>
                <a:schemeClr val="tx1"/>
              </a:solidFill>
            </a:endParaRPr>
          </a:p>
        </p:txBody>
      </p:sp>
      <p:pic>
        <p:nvPicPr>
          <p:cNvPr id="7" name="Content Placeholder 6"/>
          <p:cNvPicPr>
            <a:picLocks noGrp="1" noChangeAspect="1"/>
          </p:cNvPicPr>
          <p:nvPr>
            <p:ph idx="1"/>
          </p:nvPr>
        </p:nvPicPr>
        <p:blipFill rotWithShape="1">
          <a:blip r:embed="rId2"/>
          <a:srcRect l="57069"/>
          <a:stretch>
            <a:fillRect/>
          </a:stretch>
        </p:blipFill>
        <p:spPr>
          <a:xfrm>
            <a:off x="9046210" y="5725160"/>
            <a:ext cx="3057525" cy="1134110"/>
          </a:xfrm>
          <a:prstGeom prst="rect">
            <a:avLst/>
          </a:prstGeom>
        </p:spPr>
      </p:pic>
      <p:sp>
        <p:nvSpPr>
          <p:cNvPr id="4" name="Rectangles 3"/>
          <p:cNvSpPr/>
          <p:nvPr/>
        </p:nvSpPr>
        <p:spPr>
          <a:xfrm>
            <a:off x="3942715" y="817245"/>
            <a:ext cx="5076190" cy="76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mn-ea"/>
              </a:rPr>
              <a:t> PROBLEM STATEMENT</a:t>
            </a:r>
          </a:p>
        </p:txBody>
      </p:sp>
      <p:sp>
        <p:nvSpPr>
          <p:cNvPr id="6" name="Rectangles 5"/>
          <p:cNvSpPr/>
          <p:nvPr/>
        </p:nvSpPr>
        <p:spPr>
          <a:xfrm>
            <a:off x="3942715" y="2595245"/>
            <a:ext cx="5076190" cy="76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sym typeface="+mn-ea"/>
              </a:rPr>
              <a:t> </a:t>
            </a:r>
            <a:r>
              <a:rPr lang="en-US">
                <a:solidFill>
                  <a:schemeClr val="bg1"/>
                </a:solidFill>
                <a:sym typeface="+mn-ea"/>
              </a:rPr>
              <a:t>PROBLEM WITH THE DATA</a:t>
            </a:r>
          </a:p>
        </p:txBody>
      </p:sp>
      <p:sp>
        <p:nvSpPr>
          <p:cNvPr id="8" name="Rectangles 7"/>
          <p:cNvSpPr/>
          <p:nvPr/>
        </p:nvSpPr>
        <p:spPr>
          <a:xfrm>
            <a:off x="3942715" y="3671570"/>
            <a:ext cx="5076190" cy="76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sym typeface="+mn-ea"/>
              </a:rPr>
              <a:t>. </a:t>
            </a:r>
            <a:r>
              <a:rPr lang="en-US">
                <a:solidFill>
                  <a:schemeClr val="bg1"/>
                </a:solidFill>
                <a:sym typeface="+mn-ea"/>
              </a:rPr>
              <a:t>DATA EXPLORATION</a:t>
            </a:r>
          </a:p>
        </p:txBody>
      </p:sp>
      <p:sp>
        <p:nvSpPr>
          <p:cNvPr id="9" name="Rectangles 8"/>
          <p:cNvSpPr/>
          <p:nvPr/>
        </p:nvSpPr>
        <p:spPr>
          <a:xfrm>
            <a:off x="3942715" y="1702435"/>
            <a:ext cx="5076190" cy="76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sym typeface="+mn-ea"/>
              </a:rPr>
              <a:t> </a:t>
            </a:r>
            <a:r>
              <a:rPr lang="en-US">
                <a:solidFill>
                  <a:schemeClr val="bg1"/>
                </a:solidFill>
                <a:sym typeface="+mn-ea"/>
              </a:rPr>
              <a:t>ABOUT THE DATA </a:t>
            </a:r>
          </a:p>
        </p:txBody>
      </p:sp>
      <p:sp>
        <p:nvSpPr>
          <p:cNvPr id="10" name="Rectangles 9"/>
          <p:cNvSpPr/>
          <p:nvPr/>
        </p:nvSpPr>
        <p:spPr>
          <a:xfrm>
            <a:off x="3942715" y="4583430"/>
            <a:ext cx="5076190" cy="76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mn-ea"/>
              </a:rPr>
              <a:t>BASE MODEL SELECTION</a:t>
            </a:r>
          </a:p>
        </p:txBody>
      </p:sp>
      <p:sp>
        <p:nvSpPr>
          <p:cNvPr id="12" name="Rectangles 11"/>
          <p:cNvSpPr/>
          <p:nvPr/>
        </p:nvSpPr>
        <p:spPr>
          <a:xfrm>
            <a:off x="3942715" y="5563235"/>
            <a:ext cx="5076190" cy="76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ym typeface="+mn-ea"/>
              </a:rPr>
              <a:t>FUTURE PROSPECTS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Problem Statement</a:t>
            </a:r>
          </a:p>
        </p:txBody>
      </p:sp>
      <p:sp>
        <p:nvSpPr>
          <p:cNvPr id="3" name="Content Placeholder 2"/>
          <p:cNvSpPr>
            <a:spLocks noGrp="1"/>
          </p:cNvSpPr>
          <p:nvPr>
            <p:ph idx="1"/>
          </p:nvPr>
        </p:nvSpPr>
        <p:spPr/>
        <p:txBody>
          <a:bodyPr/>
          <a:lstStyle/>
          <a:p>
            <a:pPr marL="0" indent="0">
              <a:buNone/>
            </a:pPr>
            <a:r>
              <a:rPr lang="en-IN" sz="2800" dirty="0"/>
              <a:t>.</a:t>
            </a:r>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p:txBody>
      </p:sp>
      <p:sp>
        <p:nvSpPr>
          <p:cNvPr id="4" name="Rectangles 3"/>
          <p:cNvSpPr/>
          <p:nvPr/>
        </p:nvSpPr>
        <p:spPr>
          <a:xfrm>
            <a:off x="3869055" y="763905"/>
            <a:ext cx="7145655" cy="1034415"/>
          </a:xfrm>
          <a:prstGeom prst="rect">
            <a:avLst/>
          </a:prstGeom>
          <a:solidFill>
            <a:schemeClr val="accent1">
              <a:alpha val="84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4"/>
          <p:cNvSpPr txBox="1"/>
          <p:nvPr/>
        </p:nvSpPr>
        <p:spPr>
          <a:xfrm>
            <a:off x="4022725" y="898525"/>
            <a:ext cx="6822440" cy="706755"/>
          </a:xfrm>
          <a:prstGeom prst="rect">
            <a:avLst/>
          </a:prstGeom>
          <a:noFill/>
        </p:spPr>
        <p:txBody>
          <a:bodyPr wrap="square" rtlCol="0">
            <a:spAutoFit/>
          </a:bodyPr>
          <a:lstStyle/>
          <a:p>
            <a:r>
              <a:rPr lang="en-IN" sz="2000" dirty="0">
                <a:solidFill>
                  <a:schemeClr val="bg1"/>
                </a:solidFill>
                <a:sym typeface="+mn-ea"/>
              </a:rPr>
              <a:t>Predict whether a user will generate revenue based on the information from one user</a:t>
            </a:r>
            <a:r>
              <a:rPr lang="en-IN" sz="2000" dirty="0">
                <a:sym typeface="+mn-ea"/>
              </a:rPr>
              <a:t> </a:t>
            </a:r>
            <a:r>
              <a:rPr lang="en-IN" sz="2000" dirty="0">
                <a:solidFill>
                  <a:schemeClr val="bg1"/>
                </a:solidFill>
                <a:sym typeface="+mn-ea"/>
              </a:rPr>
              <a:t>session</a:t>
            </a:r>
            <a:r>
              <a:rPr lang="en-US" altLang="en-IN" sz="2000" dirty="0">
                <a:solidFill>
                  <a:schemeClr val="bg1"/>
                </a:solidFill>
                <a:sym typeface="+mn-ea"/>
              </a:rPr>
              <a:t>.</a:t>
            </a:r>
          </a:p>
        </p:txBody>
      </p:sp>
      <p:sp>
        <p:nvSpPr>
          <p:cNvPr id="6" name="Rectangles 5"/>
          <p:cNvSpPr/>
          <p:nvPr/>
        </p:nvSpPr>
        <p:spPr>
          <a:xfrm>
            <a:off x="3869055" y="2187575"/>
            <a:ext cx="7145655" cy="178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4055110" y="2265045"/>
            <a:ext cx="6725285" cy="1630045"/>
          </a:xfrm>
          <a:prstGeom prst="rect">
            <a:avLst/>
          </a:prstGeom>
          <a:noFill/>
        </p:spPr>
        <p:txBody>
          <a:bodyPr wrap="square" rtlCol="0">
            <a:spAutoFit/>
          </a:bodyPr>
          <a:lstStyle/>
          <a:p>
            <a:r>
              <a:rPr lang="en-US" sz="2000">
                <a:solidFill>
                  <a:schemeClr val="bg1"/>
                </a:solidFill>
              </a:rPr>
              <a:t>Since ecommerce business wants increase the revenue and target relevant users for the their campaigns and promotions.Business wants to analyse the users' session and parmeters like Bounce Rate,Exit Rates and Page Values provided by Google Analytics.</a:t>
            </a:r>
            <a:endParaRPr lang="en-US" sz="2000"/>
          </a:p>
        </p:txBody>
      </p:sp>
      <p:sp>
        <p:nvSpPr>
          <p:cNvPr id="8" name="Rectangles 7"/>
          <p:cNvSpPr/>
          <p:nvPr/>
        </p:nvSpPr>
        <p:spPr>
          <a:xfrm>
            <a:off x="3907155" y="4407535"/>
            <a:ext cx="7115810" cy="1273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4055110" y="4538345"/>
            <a:ext cx="6887845" cy="1014730"/>
          </a:xfrm>
          <a:prstGeom prst="rect">
            <a:avLst/>
          </a:prstGeom>
          <a:noFill/>
        </p:spPr>
        <p:txBody>
          <a:bodyPr wrap="square" rtlCol="0">
            <a:spAutoFit/>
          </a:bodyPr>
          <a:lstStyle/>
          <a:p>
            <a:r>
              <a:rPr lang="en-US" sz="2000">
                <a:solidFill>
                  <a:schemeClr val="bg1"/>
                </a:solidFill>
              </a:rPr>
              <a:t>By Classifying users' sessions using relevant statistical techinques and appropiate Machine Learning methods after data preprocessing.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anchor="b">
            <a:normAutofit/>
          </a:bodyPr>
          <a:lstStyle/>
          <a:p>
            <a:r>
              <a:rPr lang="en-US" altLang="en-IN" sz="5400"/>
              <a:t>About the Data</a:t>
            </a:r>
          </a:p>
        </p:txBody>
      </p:sp>
      <p:sp>
        <p:nvSpPr>
          <p:cNvPr id="1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807208"/>
            <a:ext cx="3429000" cy="3410712"/>
          </a:xfrm>
        </p:spPr>
        <p:txBody>
          <a:bodyPr anchor="t">
            <a:normAutofit/>
          </a:bodyPr>
          <a:lstStyle/>
          <a:p>
            <a:pPr marL="0" indent="0">
              <a:buNone/>
            </a:pPr>
            <a:r>
              <a:rPr lang="en-US" altLang="en-IN" sz="2200" b="1" dirty="0"/>
              <a:t>The data that we use has details of 12330 sessions for different users provided by the Google analytics.</a:t>
            </a:r>
          </a:p>
          <a:p>
            <a:pPr marL="0" indent="0">
              <a:buNone/>
            </a:pPr>
            <a:endParaRPr lang="en-US" altLang="en-IN" sz="2200" dirty="0"/>
          </a:p>
          <a:p>
            <a:pPr marL="0" indent="0">
              <a:buNone/>
            </a:pPr>
            <a:endParaRPr lang="en-US" altLang="en-IN" sz="2200" dirty="0"/>
          </a:p>
          <a:p>
            <a:pPr marL="0" indent="0">
              <a:buNone/>
            </a:pPr>
            <a:endParaRPr lang="en-US" altLang="en-IN" sz="2200" dirty="0"/>
          </a:p>
          <a:p>
            <a:pPr marL="0" indent="0">
              <a:buNone/>
            </a:pPr>
            <a:endParaRPr lang="en-US" altLang="en-IN" sz="2200" dirty="0"/>
          </a:p>
          <a:p>
            <a:pPr marL="0" indent="0">
              <a:buNone/>
            </a:pPr>
            <a:endParaRPr lang="en-US" altLang="en-IN" sz="2200" dirty="0"/>
          </a:p>
          <a:p>
            <a:pPr marL="0" indent="0">
              <a:buNone/>
            </a:pPr>
            <a:endParaRPr lang="en-US" altLang="en-IN" sz="2200" dirty="0"/>
          </a:p>
          <a:p>
            <a:pPr marL="0" indent="0">
              <a:buNone/>
            </a:pPr>
            <a:endParaRPr lang="en-US" altLang="en-IN" sz="2200" dirty="0"/>
          </a:p>
          <a:p>
            <a:pPr marL="0" indent="0">
              <a:buNone/>
            </a:pPr>
            <a:endParaRPr lang="en-US" altLang="en-IN" sz="2200" dirty="0"/>
          </a:p>
          <a:p>
            <a:pPr marL="0" indent="0">
              <a:buNone/>
            </a:pPr>
            <a:endParaRPr lang="en-US" altLang="en-IN" sz="2200" dirty="0"/>
          </a:p>
          <a:p>
            <a:pPr marL="0" indent="0">
              <a:buNone/>
            </a:pPr>
            <a:endParaRPr lang="en-US" altLang="en-IN" sz="2200" dirty="0"/>
          </a:p>
        </p:txBody>
      </p:sp>
      <p:graphicFrame>
        <p:nvGraphicFramePr>
          <p:cNvPr id="4" name="Table 3"/>
          <p:cNvGraphicFramePr/>
          <p:nvPr>
            <p:extLst>
              <p:ext uri="{D42A27DB-BD31-4B8C-83A1-F6EECF244321}">
                <p14:modId xmlns:p14="http://schemas.microsoft.com/office/powerpoint/2010/main" val="2329751747"/>
              </p:ext>
            </p:extLst>
          </p:nvPr>
        </p:nvGraphicFramePr>
        <p:xfrm>
          <a:off x="4654296" y="1191769"/>
          <a:ext cx="6903721" cy="4474465"/>
        </p:xfrm>
        <a:graphic>
          <a:graphicData uri="http://schemas.openxmlformats.org/drawingml/2006/table">
            <a:tbl>
              <a:tblPr firstRow="1" bandRow="1">
                <a:tableStyleId>{69012ECD-51FC-41F1-AA8D-1B2483CD663E}</a:tableStyleId>
              </a:tblPr>
              <a:tblGrid>
                <a:gridCol w="2704884">
                  <a:extLst>
                    <a:ext uri="{9D8B030D-6E8A-4147-A177-3AD203B41FA5}">
                      <a16:colId xmlns:a16="http://schemas.microsoft.com/office/drawing/2014/main" val="20000"/>
                    </a:ext>
                  </a:extLst>
                </a:gridCol>
                <a:gridCol w="4198837">
                  <a:extLst>
                    <a:ext uri="{9D8B030D-6E8A-4147-A177-3AD203B41FA5}">
                      <a16:colId xmlns:a16="http://schemas.microsoft.com/office/drawing/2014/main" val="20001"/>
                    </a:ext>
                  </a:extLst>
                </a:gridCol>
              </a:tblGrid>
              <a:tr h="357908">
                <a:tc>
                  <a:txBody>
                    <a:bodyPr/>
                    <a:lstStyle/>
                    <a:p>
                      <a:pPr>
                        <a:buNone/>
                      </a:pPr>
                      <a:r>
                        <a:rPr lang="en-US" sz="1300" b="1" cap="none" spc="0" dirty="0">
                          <a:solidFill>
                            <a:schemeClr val="tx1"/>
                          </a:solidFill>
                        </a:rPr>
                        <a:t>Features</a:t>
                      </a:r>
                    </a:p>
                  </a:txBody>
                  <a:tcPr marL="86856" marR="86856" marT="60799" marB="60799"/>
                </a:tc>
                <a:tc>
                  <a:txBody>
                    <a:bodyPr/>
                    <a:lstStyle/>
                    <a:p>
                      <a:pPr>
                        <a:buNone/>
                      </a:pPr>
                      <a:r>
                        <a:rPr lang="en-US" sz="1300" b="1" cap="none" spc="0">
                          <a:solidFill>
                            <a:schemeClr val="tx1"/>
                          </a:solidFill>
                        </a:rPr>
                        <a:t>Description</a:t>
                      </a:r>
                    </a:p>
                  </a:txBody>
                  <a:tcPr marL="86856" marR="86856" marT="60799" marB="60799"/>
                </a:tc>
                <a:extLst>
                  <a:ext uri="{0D108BD9-81ED-4DB2-BD59-A6C34878D82A}">
                    <a16:rowId xmlns:a16="http://schemas.microsoft.com/office/drawing/2014/main" val="10000"/>
                  </a:ext>
                </a:extLst>
              </a:tr>
              <a:tr h="557390">
                <a:tc>
                  <a:txBody>
                    <a:bodyPr/>
                    <a:lstStyle/>
                    <a:p>
                      <a:pPr>
                        <a:buNone/>
                      </a:pPr>
                      <a:r>
                        <a:rPr lang="en-US" sz="1300" cap="none" spc="0">
                          <a:solidFill>
                            <a:schemeClr val="tx1"/>
                          </a:solidFill>
                        </a:rPr>
                        <a:t>Administrative</a:t>
                      </a:r>
                    </a:p>
                  </a:txBody>
                  <a:tcPr marL="86856" marR="86856" marT="60799" marB="60799"/>
                </a:tc>
                <a:tc>
                  <a:txBody>
                    <a:bodyPr/>
                    <a:lstStyle/>
                    <a:p>
                      <a:pPr>
                        <a:buNone/>
                      </a:pPr>
                      <a:r>
                        <a:rPr lang="en-US" sz="1300" cap="none" spc="0" dirty="0">
                          <a:solidFill>
                            <a:schemeClr val="tx1"/>
                          </a:solidFill>
                        </a:rPr>
                        <a:t>This is the number of pages of this type (administrative) that the user visited.</a:t>
                      </a:r>
                    </a:p>
                  </a:txBody>
                  <a:tcPr marL="86856" marR="86856" marT="60799" marB="60799"/>
                </a:tc>
                <a:extLst>
                  <a:ext uri="{0D108BD9-81ED-4DB2-BD59-A6C34878D82A}">
                    <a16:rowId xmlns:a16="http://schemas.microsoft.com/office/drawing/2014/main" val="10001"/>
                  </a:ext>
                </a:extLst>
              </a:tr>
              <a:tr h="496011">
                <a:tc>
                  <a:txBody>
                    <a:bodyPr/>
                    <a:lstStyle/>
                    <a:p>
                      <a:pPr>
                        <a:buNone/>
                      </a:pPr>
                      <a:r>
                        <a:rPr lang="en-US" sz="1100" cap="none" spc="0">
                          <a:solidFill>
                            <a:schemeClr val="tx1"/>
                          </a:solidFill>
                          <a:sym typeface="+mn-ea"/>
                        </a:rPr>
                        <a:t>Administrative Duration</a:t>
                      </a:r>
                    </a:p>
                    <a:p>
                      <a:pPr>
                        <a:buNone/>
                      </a:pPr>
                      <a:endParaRPr lang="en-US" sz="1100" cap="none" spc="0">
                        <a:solidFill>
                          <a:schemeClr val="tx1"/>
                        </a:solidFill>
                        <a:sym typeface="+mn-ea"/>
                      </a:endParaRPr>
                    </a:p>
                  </a:txBody>
                  <a:tcPr marL="86856" marR="86856" marT="60799" marB="60799"/>
                </a:tc>
                <a:tc>
                  <a:txBody>
                    <a:bodyPr/>
                    <a:lstStyle/>
                    <a:p>
                      <a:pPr>
                        <a:buNone/>
                      </a:pPr>
                      <a:r>
                        <a:rPr lang="en-US" sz="1100" cap="none" spc="0">
                          <a:solidFill>
                            <a:schemeClr val="tx1"/>
                          </a:solidFill>
                        </a:rPr>
                        <a:t>This is the amount of time spent in this category of pages.</a:t>
                      </a:r>
                    </a:p>
                  </a:txBody>
                  <a:tcPr marL="86856" marR="86856" marT="60799" marB="60799"/>
                </a:tc>
                <a:extLst>
                  <a:ext uri="{0D108BD9-81ED-4DB2-BD59-A6C34878D82A}">
                    <a16:rowId xmlns:a16="http://schemas.microsoft.com/office/drawing/2014/main" val="10002"/>
                  </a:ext>
                </a:extLst>
              </a:tr>
              <a:tr h="557390">
                <a:tc>
                  <a:txBody>
                    <a:bodyPr/>
                    <a:lstStyle/>
                    <a:p>
                      <a:pPr>
                        <a:buNone/>
                      </a:pPr>
                      <a:r>
                        <a:rPr lang="en-US" sz="1300" cap="none" spc="0" dirty="0">
                          <a:solidFill>
                            <a:schemeClr val="tx1"/>
                          </a:solidFill>
                          <a:sym typeface="+mn-ea"/>
                        </a:rPr>
                        <a:t>Informational</a:t>
                      </a:r>
                    </a:p>
                    <a:p>
                      <a:pPr>
                        <a:buNone/>
                      </a:pPr>
                      <a:endParaRPr lang="en-US" sz="1300" cap="none" spc="0" dirty="0">
                        <a:solidFill>
                          <a:schemeClr val="tx1"/>
                        </a:solidFill>
                        <a:sym typeface="+mn-ea"/>
                      </a:endParaRPr>
                    </a:p>
                  </a:txBody>
                  <a:tcPr marL="86856" marR="86856" marT="60799" marB="60799"/>
                </a:tc>
                <a:tc>
                  <a:txBody>
                    <a:bodyPr/>
                    <a:lstStyle/>
                    <a:p>
                      <a:pPr>
                        <a:buNone/>
                      </a:pPr>
                      <a:r>
                        <a:rPr lang="en-US" sz="1300" cap="none" spc="0">
                          <a:solidFill>
                            <a:schemeClr val="tx1"/>
                          </a:solidFill>
                        </a:rPr>
                        <a:t>This is the number of pages of this type (informational) that the user visited.</a:t>
                      </a:r>
                    </a:p>
                  </a:txBody>
                  <a:tcPr marL="86856" marR="86856" marT="60799" marB="60799"/>
                </a:tc>
                <a:extLst>
                  <a:ext uri="{0D108BD9-81ED-4DB2-BD59-A6C34878D82A}">
                    <a16:rowId xmlns:a16="http://schemas.microsoft.com/office/drawing/2014/main" val="10003"/>
                  </a:ext>
                </a:extLst>
              </a:tr>
              <a:tr h="496011">
                <a:tc>
                  <a:txBody>
                    <a:bodyPr/>
                    <a:lstStyle/>
                    <a:p>
                      <a:pPr>
                        <a:buNone/>
                      </a:pPr>
                      <a:r>
                        <a:rPr lang="en-US" sz="1100" cap="none" spc="0">
                          <a:solidFill>
                            <a:schemeClr val="tx1"/>
                          </a:solidFill>
                          <a:sym typeface="+mn-ea"/>
                        </a:rPr>
                        <a:t>Informational Duration</a:t>
                      </a:r>
                      <a:endParaRPr lang="en-US" sz="1100" cap="none" spc="0">
                        <a:solidFill>
                          <a:schemeClr val="tx1"/>
                        </a:solidFill>
                      </a:endParaRPr>
                    </a:p>
                    <a:p>
                      <a:pPr>
                        <a:buNone/>
                      </a:pPr>
                      <a:endParaRPr lang="en-US" sz="1100" cap="none" spc="0">
                        <a:solidFill>
                          <a:schemeClr val="tx1"/>
                        </a:solidFill>
                      </a:endParaRPr>
                    </a:p>
                  </a:txBody>
                  <a:tcPr marL="86856" marR="86856" marT="60799" marB="60799"/>
                </a:tc>
                <a:tc>
                  <a:txBody>
                    <a:bodyPr/>
                    <a:lstStyle/>
                    <a:p>
                      <a:pPr>
                        <a:buNone/>
                      </a:pPr>
                      <a:r>
                        <a:rPr lang="en-US" sz="1100" cap="none" spc="0">
                          <a:solidFill>
                            <a:schemeClr val="tx1"/>
                          </a:solidFill>
                        </a:rPr>
                        <a:t>This is the amount of time spent in this category of pages.</a:t>
                      </a:r>
                    </a:p>
                  </a:txBody>
                  <a:tcPr marL="86856" marR="86856" marT="60799" marB="60799"/>
                </a:tc>
                <a:extLst>
                  <a:ext uri="{0D108BD9-81ED-4DB2-BD59-A6C34878D82A}">
                    <a16:rowId xmlns:a16="http://schemas.microsoft.com/office/drawing/2014/main" val="10004"/>
                  </a:ext>
                </a:extLst>
              </a:tr>
              <a:tr h="756872">
                <a:tc>
                  <a:txBody>
                    <a:bodyPr/>
                    <a:lstStyle/>
                    <a:p>
                      <a:pPr>
                        <a:buNone/>
                      </a:pPr>
                      <a:r>
                        <a:rPr lang="en-US" sz="1300" cap="none" spc="0">
                          <a:solidFill>
                            <a:schemeClr val="tx1"/>
                          </a:solidFill>
                          <a:sym typeface="+mn-ea"/>
                        </a:rPr>
                        <a:t>Bounce Rates</a:t>
                      </a:r>
                    </a:p>
                    <a:p>
                      <a:pPr>
                        <a:buNone/>
                      </a:pPr>
                      <a:endParaRPr lang="en-US" sz="1300" cap="none" spc="0">
                        <a:solidFill>
                          <a:schemeClr val="tx1"/>
                        </a:solidFill>
                      </a:endParaRPr>
                    </a:p>
                    <a:p>
                      <a:pPr>
                        <a:buNone/>
                      </a:pPr>
                      <a:endParaRPr lang="en-US" sz="1300" cap="none" spc="0">
                        <a:solidFill>
                          <a:schemeClr val="tx1"/>
                        </a:solidFill>
                      </a:endParaRPr>
                    </a:p>
                  </a:txBody>
                  <a:tcPr marL="86856" marR="86856" marT="60799" marB="60799"/>
                </a:tc>
                <a:tc>
                  <a:txBody>
                    <a:bodyPr/>
                    <a:lstStyle/>
                    <a:p>
                      <a:pPr>
                        <a:buNone/>
                      </a:pPr>
                      <a:r>
                        <a:rPr lang="en-US" sz="1300" cap="none" spc="0">
                          <a:solidFill>
                            <a:schemeClr val="tx1"/>
                          </a:solidFill>
                        </a:rPr>
                        <a:t>The percentage of visitors who enter the website through that page and exit without triggering any additional tasks.</a:t>
                      </a:r>
                    </a:p>
                  </a:txBody>
                  <a:tcPr marL="86856" marR="86856" marT="60799" marB="60799"/>
                </a:tc>
                <a:extLst>
                  <a:ext uri="{0D108BD9-81ED-4DB2-BD59-A6C34878D82A}">
                    <a16:rowId xmlns:a16="http://schemas.microsoft.com/office/drawing/2014/main" val="10005"/>
                  </a:ext>
                </a:extLst>
              </a:tr>
              <a:tr h="496011">
                <a:tc>
                  <a:txBody>
                    <a:bodyPr/>
                    <a:lstStyle/>
                    <a:p>
                      <a:pPr>
                        <a:buNone/>
                      </a:pPr>
                      <a:r>
                        <a:rPr lang="en-US" sz="1100" cap="none" spc="0">
                          <a:solidFill>
                            <a:schemeClr val="tx1"/>
                          </a:solidFill>
                          <a:sym typeface="+mn-ea"/>
                        </a:rPr>
                        <a:t>Exit Rates </a:t>
                      </a:r>
                    </a:p>
                  </a:txBody>
                  <a:tcPr marL="86856" marR="86856" marT="60799" marB="60799"/>
                </a:tc>
                <a:tc>
                  <a:txBody>
                    <a:bodyPr/>
                    <a:lstStyle/>
                    <a:p>
                      <a:pPr>
                        <a:buNone/>
                      </a:pPr>
                      <a:r>
                        <a:rPr lang="en-US" sz="1100" cap="none" spc="0" dirty="0">
                          <a:solidFill>
                            <a:schemeClr val="tx1"/>
                          </a:solidFill>
                        </a:rPr>
                        <a:t>The percentage of pageviews on the website that end at that specific page.</a:t>
                      </a:r>
                    </a:p>
                  </a:txBody>
                  <a:tcPr marL="86856" marR="86856" marT="60799" marB="60799"/>
                </a:tc>
                <a:extLst>
                  <a:ext uri="{0D108BD9-81ED-4DB2-BD59-A6C34878D82A}">
                    <a16:rowId xmlns:a16="http://schemas.microsoft.com/office/drawing/2014/main" val="10006"/>
                  </a:ext>
                </a:extLst>
              </a:tr>
              <a:tr h="756872">
                <a:tc>
                  <a:txBody>
                    <a:bodyPr/>
                    <a:lstStyle/>
                    <a:p>
                      <a:pPr>
                        <a:buNone/>
                      </a:pPr>
                      <a:r>
                        <a:rPr lang="en-US" sz="1300" cap="none" spc="0" dirty="0">
                          <a:solidFill>
                            <a:schemeClr val="tx1"/>
                          </a:solidFill>
                          <a:sym typeface="+mn-ea"/>
                        </a:rPr>
                        <a:t>Page Values</a:t>
                      </a:r>
                    </a:p>
                    <a:p>
                      <a:pPr>
                        <a:buNone/>
                      </a:pPr>
                      <a:endParaRPr lang="en-US" sz="1300" cap="none" spc="0" dirty="0">
                        <a:solidFill>
                          <a:schemeClr val="tx1"/>
                        </a:solidFill>
                        <a:sym typeface="+mn-ea"/>
                      </a:endParaRPr>
                    </a:p>
                  </a:txBody>
                  <a:tcPr marL="86856" marR="86856" marT="60799" marB="60799"/>
                </a:tc>
                <a:tc>
                  <a:txBody>
                    <a:bodyPr/>
                    <a:lstStyle/>
                    <a:p>
                      <a:pPr>
                        <a:buNone/>
                      </a:pPr>
                      <a:r>
                        <a:rPr lang="en-US" sz="1300" cap="none" spc="0" dirty="0">
                          <a:solidFill>
                            <a:schemeClr val="tx1"/>
                          </a:solidFill>
                        </a:rPr>
                        <a:t>The average value of the page averaged over the value of the target page and/or the completion of an eCommerce.</a:t>
                      </a:r>
                    </a:p>
                  </a:txBody>
                  <a:tcPr marL="86856" marR="86856" marT="60799" marB="60799"/>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639193"/>
            <a:ext cx="3571810" cy="3573516"/>
          </a:xfrm>
        </p:spPr>
        <p:txBody>
          <a:bodyPr vert="horz" lIns="91440" tIns="45720" rIns="91440" bIns="45720" rtlCol="0" anchor="b">
            <a:normAutofit/>
          </a:bodyPr>
          <a:lstStyle/>
          <a:p>
            <a:r>
              <a:rPr lang="en-US" altLang="en-IN" sz="6600" kern="1200">
                <a:solidFill>
                  <a:schemeClr val="tx1"/>
                </a:solidFill>
                <a:latin typeface="+mj-lt"/>
                <a:ea typeface="+mj-ea"/>
                <a:cs typeface="+mj-cs"/>
              </a:rPr>
              <a:t>About the Data</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3"/>
          <p:cNvGraphicFramePr>
            <a:graphicFrameLocks noGrp="1"/>
          </p:cNvGraphicFramePr>
          <p:nvPr>
            <p:ph idx="1"/>
            <p:extLst>
              <p:ext uri="{D42A27DB-BD31-4B8C-83A1-F6EECF244321}">
                <p14:modId xmlns:p14="http://schemas.microsoft.com/office/powerpoint/2010/main" val="1987946590"/>
              </p:ext>
            </p:extLst>
          </p:nvPr>
        </p:nvGraphicFramePr>
        <p:xfrm>
          <a:off x="4654296" y="759996"/>
          <a:ext cx="7214617" cy="5310578"/>
        </p:xfrm>
        <a:graphic>
          <a:graphicData uri="http://schemas.openxmlformats.org/drawingml/2006/table">
            <a:tbl>
              <a:tblPr firstRow="1" bandRow="1">
                <a:solidFill>
                  <a:srgbClr val="F2F2F2">
                    <a:alpha val="30196"/>
                  </a:srgbClr>
                </a:solidFill>
                <a:tableStyleId>{69012ECD-51FC-41F1-AA8D-1B2483CD663E}</a:tableStyleId>
              </a:tblPr>
              <a:tblGrid>
                <a:gridCol w="2459568">
                  <a:extLst>
                    <a:ext uri="{9D8B030D-6E8A-4147-A177-3AD203B41FA5}">
                      <a16:colId xmlns:a16="http://schemas.microsoft.com/office/drawing/2014/main" val="20000"/>
                    </a:ext>
                  </a:extLst>
                </a:gridCol>
                <a:gridCol w="4755049">
                  <a:extLst>
                    <a:ext uri="{9D8B030D-6E8A-4147-A177-3AD203B41FA5}">
                      <a16:colId xmlns:a16="http://schemas.microsoft.com/office/drawing/2014/main" val="20001"/>
                    </a:ext>
                  </a:extLst>
                </a:gridCol>
              </a:tblGrid>
              <a:tr h="409838">
                <a:tc>
                  <a:txBody>
                    <a:bodyPr/>
                    <a:lstStyle/>
                    <a:p>
                      <a:pPr>
                        <a:buNone/>
                      </a:pPr>
                      <a:r>
                        <a:rPr lang="en-US" sz="1300" b="1" cap="none" spc="0" dirty="0">
                          <a:solidFill>
                            <a:schemeClr val="tx1"/>
                          </a:solidFill>
                        </a:rPr>
                        <a:t>Categorical</a:t>
                      </a:r>
                    </a:p>
                  </a:txBody>
                  <a:tcPr marL="112561" marR="91689" marT="86585" marB="86585"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buNone/>
                      </a:pPr>
                      <a:r>
                        <a:rPr lang="en-US" sz="1300" b="1" cap="none" spc="0" dirty="0">
                          <a:solidFill>
                            <a:schemeClr val="tx1"/>
                          </a:solidFill>
                        </a:rPr>
                        <a:t>Details</a:t>
                      </a:r>
                    </a:p>
                  </a:txBody>
                  <a:tcPr marL="112561" marR="91689" marT="86585" marB="86585"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0000"/>
                  </a:ext>
                </a:extLst>
              </a:tr>
              <a:tr h="611871">
                <a:tc>
                  <a:txBody>
                    <a:bodyPr/>
                    <a:lstStyle/>
                    <a:p>
                      <a:pPr>
                        <a:buNone/>
                      </a:pPr>
                      <a:r>
                        <a:rPr lang="en-US" sz="1300" cap="none" spc="0" dirty="0">
                          <a:solidFill>
                            <a:schemeClr val="tx1"/>
                          </a:solidFill>
                        </a:rPr>
                        <a:t>Special Day</a:t>
                      </a:r>
                    </a:p>
                  </a:txBody>
                  <a:tcPr marL="112561" marR="91689" marT="86585" marB="86585">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buNone/>
                      </a:pPr>
                      <a:r>
                        <a:rPr lang="en-US" sz="1300" cap="none" spc="0">
                          <a:solidFill>
                            <a:schemeClr val="tx1"/>
                          </a:solidFill>
                        </a:rPr>
                        <a:t>This value represents the closeness of the browsing date to special days or holidays.</a:t>
                      </a:r>
                    </a:p>
                  </a:txBody>
                  <a:tcPr marL="112561" marR="91689" marT="86585" marB="86585">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10001"/>
                  </a:ext>
                </a:extLst>
              </a:tr>
              <a:tr h="409838">
                <a:tc>
                  <a:txBody>
                    <a:bodyPr/>
                    <a:lstStyle/>
                    <a:p>
                      <a:pPr>
                        <a:buNone/>
                      </a:pPr>
                      <a:r>
                        <a:rPr lang="en-US" sz="1300" cap="none" spc="0">
                          <a:solidFill>
                            <a:schemeClr val="tx1"/>
                          </a:solidFill>
                        </a:rPr>
                        <a:t>Month</a:t>
                      </a:r>
                    </a:p>
                  </a:txBody>
                  <a:tcPr marL="112561" marR="91689" marT="86585" marB="8658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en-US" sz="1300" cap="none" spc="0">
                          <a:solidFill>
                            <a:schemeClr val="tx1"/>
                          </a:solidFill>
                        </a:rPr>
                        <a:t>Contains the month the pageview occurred, in string form.</a:t>
                      </a:r>
                    </a:p>
                  </a:txBody>
                  <a:tcPr marL="112561" marR="91689" marT="86585" marB="8658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r h="611871">
                <a:tc>
                  <a:txBody>
                    <a:bodyPr/>
                    <a:lstStyle/>
                    <a:p>
                      <a:pPr>
                        <a:buNone/>
                      </a:pPr>
                      <a:r>
                        <a:rPr lang="en-US" sz="1300" cap="none" spc="0">
                          <a:solidFill>
                            <a:schemeClr val="tx1"/>
                          </a:solidFill>
                        </a:rPr>
                        <a:t>Operating Systems</a:t>
                      </a:r>
                    </a:p>
                  </a:txBody>
                  <a:tcPr marL="112561" marR="91689" marT="86585" marB="8658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buNone/>
                      </a:pPr>
                      <a:r>
                        <a:rPr lang="en-US" sz="1300" cap="none" spc="0">
                          <a:solidFill>
                            <a:schemeClr val="tx1"/>
                          </a:solidFill>
                        </a:rPr>
                        <a:t>operating system that the user was on when viewing the page.</a:t>
                      </a:r>
                    </a:p>
                  </a:txBody>
                  <a:tcPr marL="112561" marR="91689" marT="86585" marB="8658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0003"/>
                  </a:ext>
                </a:extLst>
              </a:tr>
              <a:tr h="409838">
                <a:tc>
                  <a:txBody>
                    <a:bodyPr/>
                    <a:lstStyle/>
                    <a:p>
                      <a:pPr>
                        <a:buNone/>
                      </a:pPr>
                      <a:r>
                        <a:rPr lang="en-US" sz="1300" cap="none" spc="0">
                          <a:solidFill>
                            <a:schemeClr val="tx1"/>
                          </a:solidFill>
                        </a:rPr>
                        <a:t>Browser</a:t>
                      </a:r>
                    </a:p>
                  </a:txBody>
                  <a:tcPr marL="112561" marR="91689" marT="86585" marB="8658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en-US" sz="1300" cap="none" spc="0">
                          <a:solidFill>
                            <a:schemeClr val="tx1"/>
                          </a:solidFill>
                        </a:rPr>
                        <a:t>browser that the user was using to view the page</a:t>
                      </a:r>
                    </a:p>
                  </a:txBody>
                  <a:tcPr marL="112561" marR="91689" marT="86585" marB="8658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4"/>
                  </a:ext>
                </a:extLst>
              </a:tr>
              <a:tr h="611871">
                <a:tc>
                  <a:txBody>
                    <a:bodyPr/>
                    <a:lstStyle/>
                    <a:p>
                      <a:pPr>
                        <a:buNone/>
                      </a:pPr>
                      <a:r>
                        <a:rPr lang="en-US" sz="1300" cap="none" spc="0">
                          <a:solidFill>
                            <a:schemeClr val="tx1"/>
                          </a:solidFill>
                        </a:rPr>
                        <a:t>Region</a:t>
                      </a:r>
                    </a:p>
                  </a:txBody>
                  <a:tcPr marL="112561" marR="91689" marT="86585" marB="8658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buNone/>
                      </a:pPr>
                      <a:r>
                        <a:rPr lang="en-US" sz="1300" cap="none" spc="0">
                          <a:solidFill>
                            <a:schemeClr val="tx1"/>
                          </a:solidFill>
                        </a:rPr>
                        <a:t>An integer value representing which region the user is located in.</a:t>
                      </a:r>
                    </a:p>
                  </a:txBody>
                  <a:tcPr marL="112561" marR="91689" marT="86585" marB="8658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0005"/>
                  </a:ext>
                </a:extLst>
              </a:tr>
              <a:tr h="611871">
                <a:tc>
                  <a:txBody>
                    <a:bodyPr/>
                    <a:lstStyle/>
                    <a:p>
                      <a:pPr>
                        <a:buNone/>
                      </a:pPr>
                      <a:r>
                        <a:rPr lang="en-US" sz="1300" cap="none" spc="0">
                          <a:solidFill>
                            <a:schemeClr val="tx1"/>
                          </a:solidFill>
                        </a:rPr>
                        <a:t>Traffic type</a:t>
                      </a:r>
                    </a:p>
                  </a:txBody>
                  <a:tcPr marL="112561" marR="91689" marT="86585" marB="8658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en-US" sz="1300" cap="none" spc="0">
                          <a:solidFill>
                            <a:schemeClr val="tx1"/>
                          </a:solidFill>
                        </a:rPr>
                        <a:t>An integer value representing what type of traffic the user is categorized into</a:t>
                      </a:r>
                    </a:p>
                  </a:txBody>
                  <a:tcPr marL="112561" marR="91689" marT="86585" marB="8658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6"/>
                  </a:ext>
                </a:extLst>
              </a:tr>
              <a:tr h="409838">
                <a:tc>
                  <a:txBody>
                    <a:bodyPr/>
                    <a:lstStyle/>
                    <a:p>
                      <a:pPr>
                        <a:buNone/>
                      </a:pPr>
                      <a:r>
                        <a:rPr lang="en-US" sz="1300" cap="none" spc="0">
                          <a:solidFill>
                            <a:schemeClr val="tx1"/>
                          </a:solidFill>
                        </a:rPr>
                        <a:t>Visitor Type</a:t>
                      </a:r>
                    </a:p>
                  </a:txBody>
                  <a:tcPr marL="112561" marR="91689" marT="86585" marB="8658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buNone/>
                      </a:pPr>
                      <a:r>
                        <a:rPr lang="en-US" sz="1300" cap="none" spc="0">
                          <a:solidFill>
                            <a:schemeClr val="tx1"/>
                          </a:solidFill>
                        </a:rPr>
                        <a:t>whether a visitor is New Visitor, Returning Visitor, or Other.</a:t>
                      </a:r>
                    </a:p>
                  </a:txBody>
                  <a:tcPr marL="112561" marR="91689" marT="86585" marB="8658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0007"/>
                  </a:ext>
                </a:extLst>
              </a:tr>
              <a:tr h="611871">
                <a:tc>
                  <a:txBody>
                    <a:bodyPr/>
                    <a:lstStyle/>
                    <a:p>
                      <a:pPr>
                        <a:buNone/>
                      </a:pPr>
                      <a:r>
                        <a:rPr lang="en-US" sz="1300" cap="none" spc="0">
                          <a:solidFill>
                            <a:schemeClr val="tx1"/>
                          </a:solidFill>
                        </a:rPr>
                        <a:t>Weekend</a:t>
                      </a:r>
                    </a:p>
                  </a:txBody>
                  <a:tcPr marL="112561" marR="91689" marT="86585" marB="8658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buNone/>
                      </a:pPr>
                      <a:r>
                        <a:rPr lang="en-US" sz="1300" cap="none" spc="0">
                          <a:solidFill>
                            <a:schemeClr val="tx1"/>
                          </a:solidFill>
                        </a:rPr>
                        <a:t>A boolean representing whether the session is on a weekend.</a:t>
                      </a:r>
                    </a:p>
                  </a:txBody>
                  <a:tcPr marL="112561" marR="91689" marT="86585" marB="8658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8"/>
                  </a:ext>
                </a:extLst>
              </a:tr>
              <a:tr h="611871">
                <a:tc>
                  <a:txBody>
                    <a:bodyPr/>
                    <a:lstStyle/>
                    <a:p>
                      <a:pPr>
                        <a:buNone/>
                      </a:pPr>
                      <a:r>
                        <a:rPr lang="en-US" sz="1300" cap="none" spc="0">
                          <a:solidFill>
                            <a:schemeClr val="tx1"/>
                          </a:solidFill>
                        </a:rPr>
                        <a:t>Revenue</a:t>
                      </a:r>
                    </a:p>
                  </a:txBody>
                  <a:tcPr marL="112561" marR="91689" marT="86585" marB="86585">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buNone/>
                      </a:pPr>
                      <a:r>
                        <a:rPr lang="en-US" sz="1300" cap="none" spc="0" dirty="0">
                          <a:solidFill>
                            <a:schemeClr val="tx1"/>
                          </a:solidFill>
                        </a:rPr>
                        <a:t>A </a:t>
                      </a:r>
                      <a:r>
                        <a:rPr lang="en-US" sz="1300" cap="none" spc="0" dirty="0" err="1">
                          <a:solidFill>
                            <a:schemeClr val="tx1"/>
                          </a:solidFill>
                        </a:rPr>
                        <a:t>boolean</a:t>
                      </a:r>
                      <a:r>
                        <a:rPr lang="en-US" sz="1300" cap="none" spc="0" dirty="0">
                          <a:solidFill>
                            <a:schemeClr val="tx1"/>
                          </a:solidFill>
                        </a:rPr>
                        <a:t> representing whether or not the user completed the purchase.</a:t>
                      </a:r>
                    </a:p>
                  </a:txBody>
                  <a:tcPr marL="112561" marR="91689" marT="86585" marB="86585">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UNIVARIATE ANALYSIS</a:t>
            </a:r>
          </a:p>
        </p:txBody>
      </p:sp>
      <p:pic>
        <p:nvPicPr>
          <p:cNvPr id="5" name="Picture 3" descr="specialday"/>
          <p:cNvPicPr>
            <a:picLocks noGrp="1" noChangeAspect="1"/>
          </p:cNvPicPr>
          <p:nvPr>
            <p:ph sz="half" idx="2"/>
          </p:nvPr>
        </p:nvPicPr>
        <p:blipFill>
          <a:blip r:embed="rId2"/>
          <a:stretch>
            <a:fillRect/>
          </a:stretch>
        </p:blipFill>
        <p:spPr>
          <a:xfrm>
            <a:off x="7675880" y="589410"/>
            <a:ext cx="4110355" cy="2863850"/>
          </a:xfrm>
          <a:prstGeom prst="rect">
            <a:avLst/>
          </a:prstGeom>
        </p:spPr>
      </p:pic>
      <p:pic>
        <p:nvPicPr>
          <p:cNvPr id="16" name="Picture 16" descr="region wise"/>
          <p:cNvPicPr>
            <a:picLocks noChangeAspect="1"/>
          </p:cNvPicPr>
          <p:nvPr/>
        </p:nvPicPr>
        <p:blipFill>
          <a:blip r:embed="rId3"/>
          <a:stretch>
            <a:fillRect/>
          </a:stretch>
        </p:blipFill>
        <p:spPr>
          <a:xfrm>
            <a:off x="4855845" y="3453260"/>
            <a:ext cx="5141595" cy="2727960"/>
          </a:xfrm>
          <a:prstGeom prst="rect">
            <a:avLst/>
          </a:prstGeom>
        </p:spPr>
      </p:pic>
      <p:pic>
        <p:nvPicPr>
          <p:cNvPr id="8" name="Content Placeholder 7">
            <a:extLst>
              <a:ext uri="{FF2B5EF4-FFF2-40B4-BE49-F238E27FC236}">
                <a16:creationId xmlns:a16="http://schemas.microsoft.com/office/drawing/2014/main" id="{1D0E9FAF-3DE0-4282-8C52-79D6401F1947}"/>
              </a:ext>
            </a:extLst>
          </p:cNvPr>
          <p:cNvPicPr>
            <a:picLocks noGrp="1" noChangeAspect="1"/>
          </p:cNvPicPr>
          <p:nvPr>
            <p:ph sz="half" idx="1"/>
          </p:nvPr>
        </p:nvPicPr>
        <p:blipFill>
          <a:blip r:embed="rId4"/>
          <a:stretch>
            <a:fillRect/>
          </a:stretch>
        </p:blipFill>
        <p:spPr>
          <a:xfrm>
            <a:off x="3677761" y="536622"/>
            <a:ext cx="3684484" cy="289237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UNIVARIATE </a:t>
            </a:r>
            <a:br>
              <a:rPr lang="en-US"/>
            </a:br>
            <a:r>
              <a:rPr lang="en-US"/>
              <a:t>ANALYSIS</a:t>
            </a:r>
          </a:p>
        </p:txBody>
      </p:sp>
      <p:pic>
        <p:nvPicPr>
          <p:cNvPr id="21" name="Picture 3" descr="IMG_256"/>
          <p:cNvPicPr>
            <a:picLocks noGrp="1" noChangeAspect="1"/>
          </p:cNvPicPr>
          <p:nvPr>
            <p:ph sz="half" idx="1"/>
          </p:nvPr>
        </p:nvPicPr>
        <p:blipFill>
          <a:blip r:embed="rId2"/>
          <a:stretch>
            <a:fillRect/>
          </a:stretch>
        </p:blipFill>
        <p:spPr>
          <a:xfrm>
            <a:off x="3469640" y="596900"/>
            <a:ext cx="3246120" cy="2905125"/>
          </a:xfrm>
          <a:prstGeom prst="rect">
            <a:avLst/>
          </a:prstGeom>
          <a:noFill/>
          <a:ln w="9525">
            <a:noFill/>
          </a:ln>
        </p:spPr>
      </p:pic>
      <p:pic>
        <p:nvPicPr>
          <p:cNvPr id="26" name="Picture 6" descr="IMG_256"/>
          <p:cNvPicPr>
            <a:picLocks noGrp="1" noChangeAspect="1"/>
          </p:cNvPicPr>
          <p:nvPr>
            <p:ph sz="half" idx="2"/>
          </p:nvPr>
        </p:nvPicPr>
        <p:blipFill>
          <a:blip r:embed="rId3"/>
          <a:stretch>
            <a:fillRect/>
          </a:stretch>
        </p:blipFill>
        <p:spPr>
          <a:xfrm>
            <a:off x="6715760" y="730250"/>
            <a:ext cx="4071620" cy="2638425"/>
          </a:xfrm>
          <a:prstGeom prst="rect">
            <a:avLst/>
          </a:prstGeom>
          <a:noFill/>
          <a:ln w="9525">
            <a:noFill/>
          </a:ln>
        </p:spPr>
      </p:pic>
      <p:pic>
        <p:nvPicPr>
          <p:cNvPr id="10" name="Picture 10" descr="visitor_ratio"/>
          <p:cNvPicPr>
            <a:picLocks noChangeAspect="1"/>
          </p:cNvPicPr>
          <p:nvPr/>
        </p:nvPicPr>
        <p:blipFill>
          <a:blip r:embed="rId4"/>
          <a:srcRect t="-9187" b="-60"/>
          <a:stretch>
            <a:fillRect/>
          </a:stretch>
        </p:blipFill>
        <p:spPr>
          <a:xfrm>
            <a:off x="4498340" y="3368675"/>
            <a:ext cx="4071620" cy="2760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t>BI-Variate</a:t>
            </a:r>
            <a:br>
              <a:rPr lang="en-US" altLang="en-IN"/>
            </a:br>
            <a:r>
              <a:rPr lang="en-US" altLang="en-IN"/>
              <a:t>Analysis</a:t>
            </a:r>
          </a:p>
        </p:txBody>
      </p:sp>
      <p:pic>
        <p:nvPicPr>
          <p:cNvPr id="5" name="Picture 5" descr="specialday_weekend"/>
          <p:cNvPicPr>
            <a:picLocks noGrp="1" noChangeAspect="1"/>
          </p:cNvPicPr>
          <p:nvPr>
            <p:ph sz="half" idx="1"/>
          </p:nvPr>
        </p:nvPicPr>
        <p:blipFill>
          <a:blip r:embed="rId2"/>
          <a:stretch>
            <a:fillRect/>
          </a:stretch>
        </p:blipFill>
        <p:spPr>
          <a:xfrm>
            <a:off x="3510280" y="781050"/>
            <a:ext cx="3474720" cy="2484755"/>
          </a:xfrm>
          <a:prstGeom prst="rect">
            <a:avLst/>
          </a:prstGeom>
        </p:spPr>
      </p:pic>
      <p:pic>
        <p:nvPicPr>
          <p:cNvPr id="17" name="Picture 17" descr="region vs revenue"/>
          <p:cNvPicPr>
            <a:picLocks noGrp="1" noChangeAspect="1"/>
          </p:cNvPicPr>
          <p:nvPr>
            <p:ph sz="half" idx="2"/>
          </p:nvPr>
        </p:nvPicPr>
        <p:blipFill>
          <a:blip r:embed="rId3"/>
          <a:stretch>
            <a:fillRect/>
          </a:stretch>
        </p:blipFill>
        <p:spPr>
          <a:xfrm>
            <a:off x="6896100" y="781050"/>
            <a:ext cx="4867275" cy="2430780"/>
          </a:xfrm>
          <a:prstGeom prst="rect">
            <a:avLst/>
          </a:prstGeom>
        </p:spPr>
      </p:pic>
      <p:pic>
        <p:nvPicPr>
          <p:cNvPr id="20" name="Picture 2" descr="IMG_256"/>
          <p:cNvPicPr>
            <a:picLocks noChangeAspect="1"/>
          </p:cNvPicPr>
          <p:nvPr/>
        </p:nvPicPr>
        <p:blipFill>
          <a:blip r:embed="rId4"/>
          <a:stretch>
            <a:fillRect/>
          </a:stretch>
        </p:blipFill>
        <p:spPr>
          <a:xfrm>
            <a:off x="6820535" y="3517265"/>
            <a:ext cx="4862195" cy="2462530"/>
          </a:xfrm>
          <a:prstGeom prst="rect">
            <a:avLst/>
          </a:prstGeom>
          <a:noFill/>
          <a:ln w="9525">
            <a:noFill/>
          </a:ln>
        </p:spPr>
      </p:pic>
      <p:pic>
        <p:nvPicPr>
          <p:cNvPr id="25" name="Picture 5" descr="IMG_256"/>
          <p:cNvPicPr>
            <a:picLocks noChangeAspect="1"/>
          </p:cNvPicPr>
          <p:nvPr/>
        </p:nvPicPr>
        <p:blipFill>
          <a:blip r:embed="rId5"/>
          <a:stretch>
            <a:fillRect/>
          </a:stretch>
        </p:blipFill>
        <p:spPr>
          <a:xfrm>
            <a:off x="3409315" y="3435985"/>
            <a:ext cx="3538220" cy="239014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BI-Variate Analysis</a:t>
            </a:r>
          </a:p>
        </p:txBody>
      </p:sp>
      <p:pic>
        <p:nvPicPr>
          <p:cNvPr id="8" name="Picture 8" descr="visitor_revenue"/>
          <p:cNvPicPr>
            <a:picLocks noGrp="1" noChangeAspect="1"/>
          </p:cNvPicPr>
          <p:nvPr>
            <p:ph sz="half" idx="1"/>
          </p:nvPr>
        </p:nvPicPr>
        <p:blipFill>
          <a:blip r:embed="rId2"/>
          <a:stretch>
            <a:fillRect/>
          </a:stretch>
        </p:blipFill>
        <p:spPr>
          <a:xfrm>
            <a:off x="3885565" y="3424428"/>
            <a:ext cx="3474720" cy="2756662"/>
          </a:xfrm>
          <a:prstGeom prst="rect">
            <a:avLst/>
          </a:prstGeom>
        </p:spPr>
      </p:pic>
      <p:pic>
        <p:nvPicPr>
          <p:cNvPr id="12" name="Picture 12" descr="Visitor_exitrates"/>
          <p:cNvPicPr>
            <a:picLocks noChangeAspect="1"/>
          </p:cNvPicPr>
          <p:nvPr/>
        </p:nvPicPr>
        <p:blipFill>
          <a:blip r:embed="rId3"/>
          <a:stretch>
            <a:fillRect/>
          </a:stretch>
        </p:blipFill>
        <p:spPr>
          <a:xfrm>
            <a:off x="3755390" y="676910"/>
            <a:ext cx="3477895" cy="2334260"/>
          </a:xfrm>
          <a:prstGeom prst="rect">
            <a:avLst/>
          </a:prstGeom>
        </p:spPr>
      </p:pic>
      <p:pic>
        <p:nvPicPr>
          <p:cNvPr id="3" name="Picture 14" descr="visitor_bounce"/>
          <p:cNvPicPr>
            <a:picLocks noGrp="1" noChangeAspect="1"/>
          </p:cNvPicPr>
          <p:nvPr>
            <p:ph sz="half" idx="2"/>
          </p:nvPr>
        </p:nvPicPr>
        <p:blipFill>
          <a:blip r:embed="rId4"/>
          <a:stretch>
            <a:fillRect/>
          </a:stretch>
        </p:blipFill>
        <p:spPr>
          <a:xfrm>
            <a:off x="7656830" y="751840"/>
            <a:ext cx="3474720" cy="2259330"/>
          </a:xfrm>
          <a:prstGeom prst="rect">
            <a:avLst/>
          </a:prstGeom>
        </p:spPr>
      </p:pic>
      <p:pic>
        <p:nvPicPr>
          <p:cNvPr id="5" name="Picture 4">
            <a:extLst>
              <a:ext uri="{FF2B5EF4-FFF2-40B4-BE49-F238E27FC236}">
                <a16:creationId xmlns:a16="http://schemas.microsoft.com/office/drawing/2014/main" id="{2D06C93A-687A-433D-9902-F87464A93B7D}"/>
              </a:ext>
            </a:extLst>
          </p:cNvPr>
          <p:cNvPicPr>
            <a:picLocks noChangeAspect="1"/>
          </p:cNvPicPr>
          <p:nvPr/>
        </p:nvPicPr>
        <p:blipFill>
          <a:blip r:embed="rId5"/>
          <a:stretch>
            <a:fillRect/>
          </a:stretch>
        </p:blipFill>
        <p:spPr>
          <a:xfrm>
            <a:off x="7360285" y="3349498"/>
            <a:ext cx="4505954" cy="2756662"/>
          </a:xfrm>
          <a:prstGeom prst="rect">
            <a:avLst/>
          </a:prstGeom>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2.xml><?xml version="1.0" encoding="utf-8"?>
<a:themeOverride xmlns:a="http://schemas.openxmlformats.org/drawingml/2006/main">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docProps/app.xml><?xml version="1.0" encoding="utf-8"?>
<Properties xmlns="http://schemas.openxmlformats.org/officeDocument/2006/extended-properties" xmlns:vt="http://schemas.openxmlformats.org/officeDocument/2006/docPropsVTypes">
  <Template/>
  <TotalTime>19</TotalTime>
  <Words>469</Words>
  <Application>Microsoft Macintosh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Wingdings 2</vt:lpstr>
      <vt:lpstr>Frame</vt:lpstr>
      <vt:lpstr>  ONLINE  SHOPPERS INTENTION  </vt:lpstr>
      <vt:lpstr>CONTENTS </vt:lpstr>
      <vt:lpstr>Problem Statement</vt:lpstr>
      <vt:lpstr>About the Data</vt:lpstr>
      <vt:lpstr>About the Data</vt:lpstr>
      <vt:lpstr>UNIVARIATE ANALYSIS</vt:lpstr>
      <vt:lpstr>UNIVARIATE  ANALYSIS</vt:lpstr>
      <vt:lpstr>BI-Variate Analysis</vt:lpstr>
      <vt:lpstr>BI-Variate Analysis</vt:lpstr>
      <vt:lpstr>BI-Variate Analysis </vt:lpstr>
      <vt:lpstr>FEATURE  IMPORTANCE</vt:lpstr>
      <vt:lpstr>SELECTION OF BASE MODEL</vt:lpstr>
      <vt:lpstr>Future Prospects and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SHOPPERS INTENTION</dc:title>
  <dc:creator>kaushikkumar ramkumar sharmila</dc:creator>
  <cp:lastModifiedBy>Kaushik Kumar Thoguluva Ramkumar S</cp:lastModifiedBy>
  <cp:revision>45</cp:revision>
  <dcterms:created xsi:type="dcterms:W3CDTF">2020-02-04T09:47:00Z</dcterms:created>
  <dcterms:modified xsi:type="dcterms:W3CDTF">2023-11-27T23:14:23Z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